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35"/>
  </p:notesMasterIdLst>
  <p:sldIdLst>
    <p:sldId id="449" r:id="rId5"/>
    <p:sldId id="450" r:id="rId6"/>
    <p:sldId id="454" r:id="rId7"/>
    <p:sldId id="474" r:id="rId8"/>
    <p:sldId id="468" r:id="rId9"/>
    <p:sldId id="451" r:id="rId10"/>
    <p:sldId id="452" r:id="rId11"/>
    <p:sldId id="436" r:id="rId12"/>
    <p:sldId id="455" r:id="rId13"/>
    <p:sldId id="469" r:id="rId14"/>
    <p:sldId id="456" r:id="rId15"/>
    <p:sldId id="457" r:id="rId16"/>
    <p:sldId id="458" r:id="rId17"/>
    <p:sldId id="459" r:id="rId18"/>
    <p:sldId id="460" r:id="rId19"/>
    <p:sldId id="461" r:id="rId20"/>
    <p:sldId id="462" r:id="rId21"/>
    <p:sldId id="463" r:id="rId22"/>
    <p:sldId id="435" r:id="rId23"/>
    <p:sldId id="464" r:id="rId24"/>
    <p:sldId id="440" r:id="rId25"/>
    <p:sldId id="465" r:id="rId26"/>
    <p:sldId id="442" r:id="rId27"/>
    <p:sldId id="466" r:id="rId28"/>
    <p:sldId id="467" r:id="rId29"/>
    <p:sldId id="470" r:id="rId30"/>
    <p:sldId id="472" r:id="rId31"/>
    <p:sldId id="473" r:id="rId32"/>
    <p:sldId id="475" r:id="rId33"/>
    <p:sldId id="363"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y Le" initials="DL" lastIdx="12" clrIdx="0">
    <p:extLst>
      <p:ext uri="{19B8F6BF-5375-455C-9EA6-DF929625EA0E}">
        <p15:presenceInfo xmlns:p15="http://schemas.microsoft.com/office/powerpoint/2012/main" userId="S::duy.le.ym@renesas.com::ae1d5cb3-b67c-4ce6-af9f-f3711a84d606" providerId="AD"/>
      </p:ext>
    </p:extLst>
  </p:cmAuthor>
  <p:cmAuthor id="2" name="Quynh Tran" initials="QT" lastIdx="12" clrIdx="1">
    <p:extLst>
      <p:ext uri="{19B8F6BF-5375-455C-9EA6-DF929625EA0E}">
        <p15:presenceInfo xmlns:p15="http://schemas.microsoft.com/office/powerpoint/2012/main" userId="S::quynh.tran.jy@renesas.com::be0eb09e-b9c7-464e-9e37-029e651c3a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62" autoAdjust="0"/>
    <p:restoredTop sz="94627" autoAdjust="0"/>
  </p:normalViewPr>
  <p:slideViewPr>
    <p:cSldViewPr showGuides="1">
      <p:cViewPr varScale="1">
        <p:scale>
          <a:sx n="114" d="100"/>
          <a:sy n="114" d="100"/>
        </p:scale>
        <p:origin x="582" y="102"/>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9/7/2021</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sz="1200"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25D16B-934A-4DDA-AA9D-F9317AC24A5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183516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dirty="0"/>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dirty="0"/>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dirty="0"/>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dirty="0"/>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dirty="0"/>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dirty="0"/>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dirty="0"/>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dirty="0"/>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dirty="0"/>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a:t>Textmasterformat</a:t>
            </a:r>
            <a:br>
              <a:rPr lang="de-DE"/>
            </a:br>
            <a:r>
              <a:rPr lang="de-DE"/>
              <a:t>bearbeiten</a:t>
            </a:r>
          </a:p>
          <a:p>
            <a:pPr lvl="1"/>
            <a:r>
              <a:rPr lang="de-DE"/>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175296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dirty="0"/>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dirty="0"/>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dirty="0"/>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2021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RENESAS+Tagline.png"/>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 id="2147483772" r:id="rId18"/>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renesasgroup.sharepoint.com/sites/REL-portal/dqiportal-en/SitePages/Software%20Development%20Standards.aspx"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1374" b="1374"/>
          <a:stretch>
            <a:fillRect/>
          </a:stretch>
        </p:blipFill>
        <p:spPr>
          <a:xfrm>
            <a:off x="423030" y="-1"/>
            <a:ext cx="11253600" cy="6156000"/>
          </a:xfrm>
        </p:spPr>
      </p:pic>
      <p:sp>
        <p:nvSpPr>
          <p:cNvPr id="3" name="Textplatzhalter 2"/>
          <p:cNvSpPr>
            <a:spLocks noGrp="1"/>
          </p:cNvSpPr>
          <p:nvPr>
            <p:ph type="body" sz="quarter" idx="11"/>
          </p:nvPr>
        </p:nvSpPr>
        <p:spPr/>
        <p:txBody>
          <a:bodyPr/>
          <a:lstStyle/>
          <a:p>
            <a:r>
              <a:rPr lang="en-US" altLang="ja-JP" sz="3200" dirty="0"/>
              <a:t>Jb5001 training</a:t>
            </a:r>
          </a:p>
          <a:p>
            <a:r>
              <a:rPr lang="en-US" sz="3200" dirty="0"/>
              <a:t>Pqa, qgc, dr workflows (topic #7) – rev 2.0 (</a:t>
            </a:r>
            <a:r>
              <a:rPr lang="en-US" sz="3200" dirty="0">
                <a:solidFill>
                  <a:srgbClr val="FFC000"/>
                </a:solidFill>
              </a:rPr>
              <a:t>JF1001 rev.9</a:t>
            </a:r>
            <a:r>
              <a:rPr lang="en-US" sz="3200" dirty="0"/>
              <a:t>)</a:t>
            </a:r>
          </a:p>
        </p:txBody>
      </p:sp>
      <p:sp>
        <p:nvSpPr>
          <p:cNvPr id="4" name="Textplatzhalter 3"/>
          <p:cNvSpPr>
            <a:spLocks noGrp="1"/>
          </p:cNvSpPr>
          <p:nvPr>
            <p:ph type="body" sz="quarter" idx="13"/>
          </p:nvPr>
        </p:nvSpPr>
        <p:spPr>
          <a:xfrm>
            <a:off x="1080000" y="2700000"/>
            <a:ext cx="5040000" cy="1348401"/>
          </a:xfrm>
        </p:spPr>
        <p:txBody>
          <a:bodyPr/>
          <a:lstStyle/>
          <a:p>
            <a:r>
              <a:rPr lang="en-US" dirty="0"/>
              <a:t>07-SEP-2021</a:t>
            </a:r>
          </a:p>
          <a:p>
            <a:r>
              <a:rPr lang="en-US" dirty="0"/>
              <a:t>RVQA &amp; esw divisions</a:t>
            </a:r>
          </a:p>
          <a:p>
            <a:r>
              <a:rPr lang="en-US" dirty="0"/>
              <a:t>Renesas design vietnam</a:t>
            </a:r>
          </a:p>
          <a:p>
            <a:r>
              <a:rPr lang="en-US" dirty="0"/>
              <a:t>Renesas Electronics Corporation</a:t>
            </a:r>
          </a:p>
        </p:txBody>
      </p:sp>
    </p:spTree>
    <p:extLst>
      <p:ext uri="{BB962C8B-B14F-4D97-AF65-F5344CB8AC3E}">
        <p14:creationId xmlns:p14="http://schemas.microsoft.com/office/powerpoint/2010/main" val="17361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Step 1: Prepare for dr meeting</a:t>
            </a:r>
            <a:endParaRPr kumimoji="1" lang="en-US" dirty="0"/>
          </a:p>
        </p:txBody>
      </p:sp>
      <p:grpSp>
        <p:nvGrpSpPr>
          <p:cNvPr id="34" name="Group 33">
            <a:extLst>
              <a:ext uri="{FF2B5EF4-FFF2-40B4-BE49-F238E27FC236}">
                <a16:creationId xmlns:a16="http://schemas.microsoft.com/office/drawing/2014/main" id="{EBFF07C9-D1C3-473A-B7DA-254A923EB7A7}"/>
              </a:ext>
            </a:extLst>
          </p:cNvPr>
          <p:cNvGrpSpPr/>
          <p:nvPr/>
        </p:nvGrpSpPr>
        <p:grpSpPr>
          <a:xfrm>
            <a:off x="1676400" y="1460575"/>
            <a:ext cx="2002472" cy="2276182"/>
            <a:chOff x="2753189" y="1830229"/>
            <a:chExt cx="2002472" cy="2276182"/>
          </a:xfrm>
        </p:grpSpPr>
        <p:sp>
          <p:nvSpPr>
            <p:cNvPr id="35" name="TextBox 34">
              <a:extLst>
                <a:ext uri="{FF2B5EF4-FFF2-40B4-BE49-F238E27FC236}">
                  <a16:creationId xmlns:a16="http://schemas.microsoft.com/office/drawing/2014/main" id="{AB6D5BED-E50F-44DA-B783-99C95E57BC1A}"/>
                </a:ext>
              </a:extLst>
            </p:cNvPr>
            <p:cNvSpPr txBox="1"/>
            <p:nvPr/>
          </p:nvSpPr>
          <p:spPr>
            <a:xfrm>
              <a:off x="2753189" y="1830229"/>
              <a:ext cx="2002472" cy="246221"/>
            </a:xfrm>
            <a:prstGeom prst="rect">
              <a:avLst/>
            </a:prstGeom>
            <a:solidFill>
              <a:srgbClr val="92D050"/>
            </a:solidFill>
          </p:spPr>
          <p:txBody>
            <a:bodyPr wrap="square" rtlCol="0">
              <a:spAutoFit/>
            </a:bodyPr>
            <a:lstStyle/>
            <a:p>
              <a:pPr algn="ctr"/>
              <a:r>
                <a:rPr lang="en-US" sz="1000" dirty="0"/>
                <a:t>Arrange a meeting</a:t>
              </a:r>
            </a:p>
          </p:txBody>
        </p:sp>
        <p:sp>
          <p:nvSpPr>
            <p:cNvPr id="36" name="TextBox 35">
              <a:extLst>
                <a:ext uri="{FF2B5EF4-FFF2-40B4-BE49-F238E27FC236}">
                  <a16:creationId xmlns:a16="http://schemas.microsoft.com/office/drawing/2014/main" id="{14A8A033-5999-457D-8C5C-B550DD381477}"/>
                </a:ext>
              </a:extLst>
            </p:cNvPr>
            <p:cNvSpPr txBox="1"/>
            <p:nvPr/>
          </p:nvSpPr>
          <p:spPr>
            <a:xfrm>
              <a:off x="2753189" y="3398525"/>
              <a:ext cx="2002472" cy="707886"/>
            </a:xfrm>
            <a:prstGeom prst="rect">
              <a:avLst/>
            </a:prstGeom>
            <a:solidFill>
              <a:srgbClr val="92D050"/>
            </a:solidFill>
          </p:spPr>
          <p:txBody>
            <a:bodyPr wrap="square" rtlCol="0">
              <a:spAutoFit/>
            </a:bodyPr>
            <a:lstStyle/>
            <a:p>
              <a:pPr algn="ctr"/>
              <a:r>
                <a:rPr lang="en-US" sz="1000" dirty="0"/>
                <a:t>Send Work Products</a:t>
              </a:r>
            </a:p>
            <a:p>
              <a:pPr algn="ctr"/>
              <a:r>
                <a:rPr lang="en-US" sz="1000" dirty="0"/>
                <a:t>&amp; </a:t>
              </a:r>
            </a:p>
            <a:p>
              <a:pPr algn="ctr"/>
              <a:r>
                <a:rPr lang="en-US" sz="1000" dirty="0"/>
                <a:t>Planning DR minutes to stakeholders</a:t>
              </a:r>
            </a:p>
          </p:txBody>
        </p:sp>
        <p:sp>
          <p:nvSpPr>
            <p:cNvPr id="37" name="TextBox 36">
              <a:extLst>
                <a:ext uri="{FF2B5EF4-FFF2-40B4-BE49-F238E27FC236}">
                  <a16:creationId xmlns:a16="http://schemas.microsoft.com/office/drawing/2014/main" id="{F4B3ECF4-8ED4-4EDD-BCA2-6E29313FAD44}"/>
                </a:ext>
              </a:extLst>
            </p:cNvPr>
            <p:cNvSpPr txBox="1"/>
            <p:nvPr/>
          </p:nvSpPr>
          <p:spPr>
            <a:xfrm>
              <a:off x="2801280" y="2460488"/>
              <a:ext cx="1906291" cy="553998"/>
            </a:xfrm>
            <a:prstGeom prst="rect">
              <a:avLst/>
            </a:prstGeom>
            <a:solidFill>
              <a:srgbClr val="92D050"/>
            </a:solidFill>
          </p:spPr>
          <p:txBody>
            <a:bodyPr wrap="none" rtlCol="0">
              <a:spAutoFit/>
            </a:bodyPr>
            <a:lstStyle/>
            <a:p>
              <a:pPr algn="ctr"/>
              <a:r>
                <a:rPr lang="en-US" sz="1000" dirty="0"/>
                <a:t>Pre-fill </a:t>
              </a:r>
              <a:r>
                <a:rPr lang="en-US" sz="1000" b="1" dirty="0">
                  <a:solidFill>
                    <a:srgbClr val="C00000"/>
                  </a:solidFill>
                </a:rPr>
                <a:t>Planning DR minutes </a:t>
              </a:r>
            </a:p>
            <a:p>
              <a:pPr algn="ctr"/>
              <a:r>
                <a:rPr lang="en-US" sz="1000" dirty="0"/>
                <a:t>&amp;</a:t>
              </a:r>
            </a:p>
            <a:p>
              <a:pPr algn="ctr"/>
              <a:r>
                <a:rPr lang="en-US" sz="1000" dirty="0"/>
                <a:t>Pre-check </a:t>
              </a:r>
              <a:r>
                <a:rPr lang="en-US" sz="1000" b="1" dirty="0">
                  <a:solidFill>
                    <a:srgbClr val="C00000"/>
                  </a:solidFill>
                </a:rPr>
                <a:t>DR checklist (*)</a:t>
              </a:r>
            </a:p>
          </p:txBody>
        </p:sp>
        <p:cxnSp>
          <p:nvCxnSpPr>
            <p:cNvPr id="38" name="Straight Arrow Connector 37">
              <a:extLst>
                <a:ext uri="{FF2B5EF4-FFF2-40B4-BE49-F238E27FC236}">
                  <a16:creationId xmlns:a16="http://schemas.microsoft.com/office/drawing/2014/main" id="{1B13F4C3-093C-4709-A01F-365D42C22DB5}"/>
                </a:ext>
              </a:extLst>
            </p:cNvPr>
            <p:cNvCxnSpPr>
              <a:stCxn id="35" idx="2"/>
            </p:cNvCxnSpPr>
            <p:nvPr/>
          </p:nvCxnSpPr>
          <p:spPr>
            <a:xfrm flipH="1">
              <a:off x="3754423" y="2076450"/>
              <a:ext cx="2" cy="384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AB9F2FF-2E08-421E-8C0B-57B8C8EB62E7}"/>
                </a:ext>
              </a:extLst>
            </p:cNvPr>
            <p:cNvCxnSpPr>
              <a:stCxn id="37" idx="2"/>
              <a:endCxn id="36" idx="0"/>
            </p:cNvCxnSpPr>
            <p:nvPr/>
          </p:nvCxnSpPr>
          <p:spPr>
            <a:xfrm flipH="1">
              <a:off x="3754425" y="3014486"/>
              <a:ext cx="1" cy="384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614CE7A9-2AFF-47F6-A9E6-34406BDB7D29}"/>
              </a:ext>
            </a:extLst>
          </p:cNvPr>
          <p:cNvGrpSpPr/>
          <p:nvPr/>
        </p:nvGrpSpPr>
        <p:grpSpPr>
          <a:xfrm>
            <a:off x="5185296" y="1497874"/>
            <a:ext cx="2574745" cy="2677953"/>
            <a:chOff x="6483383" y="2013109"/>
            <a:chExt cx="2574745" cy="2677953"/>
          </a:xfrm>
        </p:grpSpPr>
        <p:sp>
          <p:nvSpPr>
            <p:cNvPr id="48" name="TextBox 47">
              <a:extLst>
                <a:ext uri="{FF2B5EF4-FFF2-40B4-BE49-F238E27FC236}">
                  <a16:creationId xmlns:a16="http://schemas.microsoft.com/office/drawing/2014/main" id="{DB80B18E-0BAF-4CDB-81E9-C98D94CA0150}"/>
                </a:ext>
              </a:extLst>
            </p:cNvPr>
            <p:cNvSpPr txBox="1"/>
            <p:nvPr/>
          </p:nvSpPr>
          <p:spPr>
            <a:xfrm>
              <a:off x="6483385" y="2013109"/>
              <a:ext cx="2574734" cy="246221"/>
            </a:xfrm>
            <a:prstGeom prst="rect">
              <a:avLst/>
            </a:prstGeom>
            <a:solidFill>
              <a:srgbClr val="FFC000"/>
            </a:solidFill>
          </p:spPr>
          <p:txBody>
            <a:bodyPr wrap="square" rtlCol="0">
              <a:spAutoFit/>
            </a:bodyPr>
            <a:lstStyle/>
            <a:p>
              <a:pPr algn="ctr"/>
              <a:r>
                <a:rPr lang="en-US" sz="1000" dirty="0"/>
                <a:t>Check work products</a:t>
              </a:r>
            </a:p>
          </p:txBody>
        </p:sp>
        <p:sp>
          <p:nvSpPr>
            <p:cNvPr id="49" name="TextBox 48">
              <a:extLst>
                <a:ext uri="{FF2B5EF4-FFF2-40B4-BE49-F238E27FC236}">
                  <a16:creationId xmlns:a16="http://schemas.microsoft.com/office/drawing/2014/main" id="{3A61E25C-6131-4502-B77D-E092BA274950}"/>
                </a:ext>
              </a:extLst>
            </p:cNvPr>
            <p:cNvSpPr txBox="1"/>
            <p:nvPr/>
          </p:nvSpPr>
          <p:spPr>
            <a:xfrm>
              <a:off x="6483384" y="2929118"/>
              <a:ext cx="2574744" cy="246221"/>
            </a:xfrm>
            <a:prstGeom prst="rect">
              <a:avLst/>
            </a:prstGeom>
            <a:solidFill>
              <a:srgbClr val="FFC000"/>
            </a:solidFill>
          </p:spPr>
          <p:txBody>
            <a:bodyPr wrap="none" rtlCol="0">
              <a:spAutoFit/>
            </a:bodyPr>
            <a:lstStyle/>
            <a:p>
              <a:pPr algn="ctr"/>
              <a:r>
                <a:rPr lang="en-US" sz="1000" dirty="0"/>
                <a:t>Record checking results in </a:t>
              </a:r>
              <a:r>
                <a:rPr lang="en-US" sz="1000" b="1" dirty="0">
                  <a:solidFill>
                    <a:srgbClr val="C00000"/>
                  </a:solidFill>
                </a:rPr>
                <a:t>PQA checklist</a:t>
              </a:r>
            </a:p>
          </p:txBody>
        </p:sp>
        <p:sp>
          <p:nvSpPr>
            <p:cNvPr id="50" name="TextBox 49">
              <a:extLst>
                <a:ext uri="{FF2B5EF4-FFF2-40B4-BE49-F238E27FC236}">
                  <a16:creationId xmlns:a16="http://schemas.microsoft.com/office/drawing/2014/main" id="{123C082F-ACF9-46B6-B497-BDC2A68EB6BF}"/>
                </a:ext>
              </a:extLst>
            </p:cNvPr>
            <p:cNvSpPr txBox="1"/>
            <p:nvPr/>
          </p:nvSpPr>
          <p:spPr>
            <a:xfrm>
              <a:off x="6483383" y="3683876"/>
              <a:ext cx="2574733" cy="246221"/>
            </a:xfrm>
            <a:prstGeom prst="rect">
              <a:avLst/>
            </a:prstGeom>
            <a:solidFill>
              <a:srgbClr val="FFC000"/>
            </a:solidFill>
          </p:spPr>
          <p:txBody>
            <a:bodyPr wrap="square" rtlCol="0">
              <a:spAutoFit/>
            </a:bodyPr>
            <a:lstStyle/>
            <a:p>
              <a:pPr algn="ctr"/>
              <a:r>
                <a:rPr lang="en-US" sz="1000" dirty="0"/>
                <a:t>Record findings in </a:t>
              </a:r>
              <a:r>
                <a:rPr lang="en-US" sz="1000" b="1" dirty="0">
                  <a:solidFill>
                    <a:srgbClr val="C00000"/>
                  </a:solidFill>
                </a:rPr>
                <a:t>Issues List</a:t>
              </a:r>
            </a:p>
          </p:txBody>
        </p:sp>
        <p:cxnSp>
          <p:nvCxnSpPr>
            <p:cNvPr id="51" name="Straight Arrow Connector 50">
              <a:extLst>
                <a:ext uri="{FF2B5EF4-FFF2-40B4-BE49-F238E27FC236}">
                  <a16:creationId xmlns:a16="http://schemas.microsoft.com/office/drawing/2014/main" id="{A99E68DD-AD06-493D-8282-30280F3DF06C}"/>
                </a:ext>
              </a:extLst>
            </p:cNvPr>
            <p:cNvCxnSpPr>
              <a:cxnSpLocks/>
              <a:stCxn id="48" idx="2"/>
              <a:endCxn id="49" idx="0"/>
            </p:cNvCxnSpPr>
            <p:nvPr/>
          </p:nvCxnSpPr>
          <p:spPr>
            <a:xfrm>
              <a:off x="7770752" y="2259330"/>
              <a:ext cx="4" cy="669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89C3FC-D215-4359-847B-265ACCEB7C25}"/>
                </a:ext>
              </a:extLst>
            </p:cNvPr>
            <p:cNvCxnSpPr>
              <a:cxnSpLocks/>
              <a:stCxn id="49" idx="2"/>
              <a:endCxn id="50" idx="0"/>
            </p:cNvCxnSpPr>
            <p:nvPr/>
          </p:nvCxnSpPr>
          <p:spPr>
            <a:xfrm flipH="1">
              <a:off x="7770750" y="3175339"/>
              <a:ext cx="6" cy="50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CC2399D-95B6-496A-919F-D8209903B1B8}"/>
                </a:ext>
              </a:extLst>
            </p:cNvPr>
            <p:cNvCxnSpPr>
              <a:cxnSpLocks/>
              <a:stCxn id="50" idx="2"/>
              <a:endCxn id="57" idx="0"/>
            </p:cNvCxnSpPr>
            <p:nvPr/>
          </p:nvCxnSpPr>
          <p:spPr>
            <a:xfrm>
              <a:off x="7770750" y="3930097"/>
              <a:ext cx="0" cy="514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CEAB4AD-A5F1-48D7-A792-6C60A8294C99}"/>
                </a:ext>
              </a:extLst>
            </p:cNvPr>
            <p:cNvSpPr txBox="1"/>
            <p:nvPr/>
          </p:nvSpPr>
          <p:spPr>
            <a:xfrm>
              <a:off x="6483384" y="4444841"/>
              <a:ext cx="2574732" cy="246221"/>
            </a:xfrm>
            <a:prstGeom prst="rect">
              <a:avLst/>
            </a:prstGeom>
            <a:solidFill>
              <a:srgbClr val="FFC000"/>
            </a:solidFill>
          </p:spPr>
          <p:txBody>
            <a:bodyPr wrap="square" rtlCol="0">
              <a:spAutoFit/>
            </a:bodyPr>
            <a:lstStyle/>
            <a:p>
              <a:pPr algn="ctr"/>
              <a:r>
                <a:rPr lang="en-US" sz="1000" dirty="0"/>
                <a:t>Send </a:t>
              </a:r>
              <a:r>
                <a:rPr lang="en-US" sz="1000" b="1" dirty="0">
                  <a:solidFill>
                    <a:srgbClr val="C00000"/>
                  </a:solidFill>
                </a:rPr>
                <a:t>Issues List </a:t>
              </a:r>
              <a:r>
                <a:rPr lang="en-US" sz="1000" dirty="0"/>
                <a:t>to project team</a:t>
              </a:r>
            </a:p>
          </p:txBody>
        </p:sp>
      </p:grpSp>
      <p:sp>
        <p:nvSpPr>
          <p:cNvPr id="59" name="TextBox 58">
            <a:extLst>
              <a:ext uri="{FF2B5EF4-FFF2-40B4-BE49-F238E27FC236}">
                <a16:creationId xmlns:a16="http://schemas.microsoft.com/office/drawing/2014/main" id="{642B8686-A1E4-4CCA-9586-EA4D35F86DD4}"/>
              </a:ext>
            </a:extLst>
          </p:cNvPr>
          <p:cNvSpPr txBox="1"/>
          <p:nvPr/>
        </p:nvSpPr>
        <p:spPr>
          <a:xfrm>
            <a:off x="7930789" y="2444742"/>
            <a:ext cx="3346925" cy="461665"/>
          </a:xfrm>
          <a:prstGeom prst="rect">
            <a:avLst/>
          </a:prstGeom>
          <a:noFill/>
        </p:spPr>
        <p:txBody>
          <a:bodyPr wrap="square" rtlCol="0">
            <a:spAutoFit/>
          </a:bodyPr>
          <a:lstStyle/>
          <a:p>
            <a:r>
              <a:rPr lang="en-US" sz="1200" dirty="0"/>
              <a:t>The PQA checklist and PPQA Plan will be sent to project team after completing the DR.</a:t>
            </a:r>
          </a:p>
        </p:txBody>
      </p:sp>
      <p:sp>
        <p:nvSpPr>
          <p:cNvPr id="60" name="Oval 59">
            <a:extLst>
              <a:ext uri="{FF2B5EF4-FFF2-40B4-BE49-F238E27FC236}">
                <a16:creationId xmlns:a16="http://schemas.microsoft.com/office/drawing/2014/main" id="{8B0B9AAE-F328-4B10-9EF9-5D2DB1C5A865}"/>
              </a:ext>
            </a:extLst>
          </p:cNvPr>
          <p:cNvSpPr/>
          <p:nvPr/>
        </p:nvSpPr>
        <p:spPr>
          <a:xfrm>
            <a:off x="1853530" y="3906239"/>
            <a:ext cx="1648207" cy="61370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Hold meeting</a:t>
            </a:r>
          </a:p>
        </p:txBody>
      </p:sp>
      <p:sp>
        <p:nvSpPr>
          <p:cNvPr id="61" name="TextBox 60">
            <a:extLst>
              <a:ext uri="{FF2B5EF4-FFF2-40B4-BE49-F238E27FC236}">
                <a16:creationId xmlns:a16="http://schemas.microsoft.com/office/drawing/2014/main" id="{0CEEDCA5-81DD-42EF-88E0-920C0DF3CAEE}"/>
              </a:ext>
            </a:extLst>
          </p:cNvPr>
          <p:cNvSpPr txBox="1"/>
          <p:nvPr/>
        </p:nvSpPr>
        <p:spPr>
          <a:xfrm>
            <a:off x="609600" y="4987437"/>
            <a:ext cx="10668114" cy="1384995"/>
          </a:xfrm>
          <a:prstGeom prst="rect">
            <a:avLst/>
          </a:prstGeom>
          <a:noFill/>
        </p:spPr>
        <p:txBody>
          <a:bodyPr wrap="square" rtlCol="0">
            <a:spAutoFit/>
          </a:bodyPr>
          <a:lstStyle/>
          <a:p>
            <a:r>
              <a:rPr lang="en-US" sz="1200" b="1" dirty="0">
                <a:solidFill>
                  <a:srgbClr val="C00000"/>
                </a:solidFill>
              </a:rPr>
              <a:t>Objective: To prepare for Planning DR meeting.</a:t>
            </a:r>
          </a:p>
          <a:p>
            <a:pPr marL="285750" indent="-285750">
              <a:buFont typeface="+mj-lt"/>
              <a:buAutoNum type="arabicPeriod"/>
            </a:pPr>
            <a:r>
              <a:rPr lang="en-US" sz="1200" dirty="0"/>
              <a:t>Project team must complete necessary work products and preparations.</a:t>
            </a:r>
          </a:p>
          <a:p>
            <a:pPr marL="285750" indent="-285750">
              <a:buFont typeface="+mj-lt"/>
              <a:buAutoNum type="arabicPeriod"/>
            </a:pPr>
            <a:r>
              <a:rPr lang="en-US" sz="1200" dirty="0"/>
              <a:t>QA PIC must complete on-desk preparation.</a:t>
            </a:r>
          </a:p>
          <a:p>
            <a:pPr marL="285750" indent="-285750">
              <a:buFontTx/>
              <a:buChar char="-"/>
            </a:pPr>
            <a:endParaRPr lang="en-US" sz="1200" dirty="0"/>
          </a:p>
          <a:p>
            <a:r>
              <a:rPr lang="en-US" sz="1200" b="1" dirty="0"/>
              <a:t>Notes: </a:t>
            </a:r>
            <a:r>
              <a:rPr lang="en-US" sz="1200" dirty="0"/>
              <a:t>The actual order of actions in the workflows can be changed if the change does not impact to the progress of the DR. For example, project team can book a meeting after sending WPs &amp; (pre-filled) Planning DR minutes to QA PIC and related stakeholders.</a:t>
            </a:r>
          </a:p>
          <a:p>
            <a:r>
              <a:rPr lang="en-US" sz="1200" dirty="0"/>
              <a:t>(*) Planning DR checklist is available only in Global SEPG templates.</a:t>
            </a:r>
          </a:p>
        </p:txBody>
      </p:sp>
      <p:sp>
        <p:nvSpPr>
          <p:cNvPr id="63" name="TextBox 62">
            <a:extLst>
              <a:ext uri="{FF2B5EF4-FFF2-40B4-BE49-F238E27FC236}">
                <a16:creationId xmlns:a16="http://schemas.microsoft.com/office/drawing/2014/main" id="{914B57FB-D94D-46CB-86DB-E2B9D69B32BA}"/>
              </a:ext>
            </a:extLst>
          </p:cNvPr>
          <p:cNvSpPr txBox="1"/>
          <p:nvPr/>
        </p:nvSpPr>
        <p:spPr>
          <a:xfrm>
            <a:off x="1853530" y="4630579"/>
            <a:ext cx="5839608" cy="246221"/>
          </a:xfrm>
          <a:prstGeom prst="rect">
            <a:avLst/>
          </a:prstGeom>
          <a:noFill/>
          <a:ln w="28575">
            <a:solidFill>
              <a:schemeClr val="accent6"/>
            </a:solidFill>
          </a:ln>
        </p:spPr>
        <p:txBody>
          <a:bodyPr wrap="square" rtlCol="0">
            <a:spAutoFit/>
          </a:bodyPr>
          <a:lstStyle/>
          <a:p>
            <a:pPr algn="ctr"/>
            <a:r>
              <a:rPr lang="en-US" sz="1000" dirty="0"/>
              <a:t>Join in Planning DR meeting</a:t>
            </a:r>
          </a:p>
        </p:txBody>
      </p:sp>
      <p:sp>
        <p:nvSpPr>
          <p:cNvPr id="64" name="TextBox 63">
            <a:extLst>
              <a:ext uri="{FF2B5EF4-FFF2-40B4-BE49-F238E27FC236}">
                <a16:creationId xmlns:a16="http://schemas.microsoft.com/office/drawing/2014/main" id="{737ED2B5-E0C7-4584-8074-8E4EB7C9BD45}"/>
              </a:ext>
            </a:extLst>
          </p:cNvPr>
          <p:cNvSpPr txBox="1"/>
          <p:nvPr/>
        </p:nvSpPr>
        <p:spPr>
          <a:xfrm>
            <a:off x="7930789" y="2940559"/>
            <a:ext cx="3346901" cy="461665"/>
          </a:xfrm>
          <a:prstGeom prst="rect">
            <a:avLst/>
          </a:prstGeom>
          <a:noFill/>
        </p:spPr>
        <p:txBody>
          <a:bodyPr wrap="square" rtlCol="0">
            <a:spAutoFit/>
          </a:bodyPr>
          <a:lstStyle/>
          <a:p>
            <a:r>
              <a:rPr lang="en-US" sz="1200" dirty="0"/>
              <a:t>If needed, draft versions can be shared to project team before DR meeting.</a:t>
            </a:r>
          </a:p>
        </p:txBody>
      </p:sp>
      <p:sp>
        <p:nvSpPr>
          <p:cNvPr id="65" name="TextBox 64">
            <a:extLst>
              <a:ext uri="{FF2B5EF4-FFF2-40B4-BE49-F238E27FC236}">
                <a16:creationId xmlns:a16="http://schemas.microsoft.com/office/drawing/2014/main" id="{D488150C-80AB-47AE-A036-FB3D7279576A}"/>
              </a:ext>
            </a:extLst>
          </p:cNvPr>
          <p:cNvSpPr txBox="1"/>
          <p:nvPr/>
        </p:nvSpPr>
        <p:spPr>
          <a:xfrm>
            <a:off x="10420786" y="211270"/>
            <a:ext cx="1510350" cy="246221"/>
          </a:xfrm>
          <a:prstGeom prst="rect">
            <a:avLst/>
          </a:prstGeom>
          <a:solidFill>
            <a:srgbClr val="92D050"/>
          </a:solidFill>
        </p:spPr>
        <p:txBody>
          <a:bodyPr wrap="none" rtlCol="0">
            <a:spAutoFit/>
          </a:bodyPr>
          <a:lstStyle/>
          <a:p>
            <a:pPr algn="ctr"/>
            <a:r>
              <a:rPr lang="en-US" sz="1000" dirty="0"/>
              <a:t>Actions by project team</a:t>
            </a:r>
          </a:p>
        </p:txBody>
      </p:sp>
      <p:sp>
        <p:nvSpPr>
          <p:cNvPr id="66" name="TextBox 65">
            <a:extLst>
              <a:ext uri="{FF2B5EF4-FFF2-40B4-BE49-F238E27FC236}">
                <a16:creationId xmlns:a16="http://schemas.microsoft.com/office/drawing/2014/main" id="{B6807050-2E26-4B71-BB41-FC17CB9B25AA}"/>
              </a:ext>
            </a:extLst>
          </p:cNvPr>
          <p:cNvSpPr txBox="1"/>
          <p:nvPr/>
        </p:nvSpPr>
        <p:spPr>
          <a:xfrm>
            <a:off x="10420786" y="564005"/>
            <a:ext cx="1510350" cy="246221"/>
          </a:xfrm>
          <a:prstGeom prst="rect">
            <a:avLst/>
          </a:prstGeom>
          <a:solidFill>
            <a:srgbClr val="FFC000"/>
          </a:solidFill>
        </p:spPr>
        <p:txBody>
          <a:bodyPr wrap="square" rtlCol="0">
            <a:spAutoFit/>
          </a:bodyPr>
          <a:lstStyle/>
          <a:p>
            <a:pPr algn="ctr"/>
            <a:r>
              <a:rPr lang="en-US" sz="1000" dirty="0"/>
              <a:t>Actions by QA PIC</a:t>
            </a:r>
          </a:p>
        </p:txBody>
      </p:sp>
      <p:sp>
        <p:nvSpPr>
          <p:cNvPr id="67" name="TextBox 66">
            <a:extLst>
              <a:ext uri="{FF2B5EF4-FFF2-40B4-BE49-F238E27FC236}">
                <a16:creationId xmlns:a16="http://schemas.microsoft.com/office/drawing/2014/main" id="{DAC44270-D0AB-403C-83D3-8FE61A8EC5B3}"/>
              </a:ext>
            </a:extLst>
          </p:cNvPr>
          <p:cNvSpPr txBox="1"/>
          <p:nvPr/>
        </p:nvSpPr>
        <p:spPr>
          <a:xfrm>
            <a:off x="10420786" y="916740"/>
            <a:ext cx="1510350" cy="400110"/>
          </a:xfrm>
          <a:prstGeom prst="rect">
            <a:avLst/>
          </a:prstGeom>
          <a:solidFill>
            <a:srgbClr val="00B0F0"/>
          </a:solidFill>
        </p:spPr>
        <p:txBody>
          <a:bodyPr wrap="square" rtlCol="0">
            <a:spAutoFit/>
          </a:bodyPr>
          <a:lstStyle/>
          <a:p>
            <a:pPr algn="ctr"/>
            <a:r>
              <a:rPr lang="en-US" sz="1000" dirty="0"/>
              <a:t>Actions by other stakeholders</a:t>
            </a:r>
          </a:p>
        </p:txBody>
      </p:sp>
      <p:sp>
        <p:nvSpPr>
          <p:cNvPr id="68" name="TextBox 67">
            <a:extLst>
              <a:ext uri="{FF2B5EF4-FFF2-40B4-BE49-F238E27FC236}">
                <a16:creationId xmlns:a16="http://schemas.microsoft.com/office/drawing/2014/main" id="{015B1841-39F6-4861-A762-ED210C59F76A}"/>
              </a:ext>
            </a:extLst>
          </p:cNvPr>
          <p:cNvSpPr txBox="1"/>
          <p:nvPr/>
        </p:nvSpPr>
        <p:spPr>
          <a:xfrm>
            <a:off x="10420786" y="1470767"/>
            <a:ext cx="1510350" cy="400110"/>
          </a:xfrm>
          <a:prstGeom prst="rect">
            <a:avLst/>
          </a:prstGeom>
          <a:noFill/>
          <a:ln w="28575">
            <a:solidFill>
              <a:schemeClr val="accent6"/>
            </a:solidFill>
          </a:ln>
        </p:spPr>
        <p:txBody>
          <a:bodyPr wrap="square" rtlCol="0">
            <a:spAutoFit/>
          </a:bodyPr>
          <a:lstStyle/>
          <a:p>
            <a:pPr algn="ctr"/>
            <a:r>
              <a:rPr lang="en-US" sz="1000" dirty="0"/>
              <a:t>Actions by all participants</a:t>
            </a:r>
          </a:p>
        </p:txBody>
      </p:sp>
      <p:sp>
        <p:nvSpPr>
          <p:cNvPr id="69" name="TextBox 68">
            <a:extLst>
              <a:ext uri="{FF2B5EF4-FFF2-40B4-BE49-F238E27FC236}">
                <a16:creationId xmlns:a16="http://schemas.microsoft.com/office/drawing/2014/main" id="{A0B80544-E784-4F91-AF44-9A8C35979F0F}"/>
              </a:ext>
            </a:extLst>
          </p:cNvPr>
          <p:cNvSpPr txBox="1"/>
          <p:nvPr/>
        </p:nvSpPr>
        <p:spPr>
          <a:xfrm>
            <a:off x="7930789" y="3511897"/>
            <a:ext cx="3346900" cy="646331"/>
          </a:xfrm>
          <a:prstGeom prst="rect">
            <a:avLst/>
          </a:prstGeom>
          <a:noFill/>
        </p:spPr>
        <p:txBody>
          <a:bodyPr wrap="square" rtlCol="0">
            <a:spAutoFit/>
          </a:bodyPr>
          <a:lstStyle/>
          <a:p>
            <a:r>
              <a:rPr lang="en-US" sz="1200" dirty="0"/>
              <a:t>Recently, SWQA team has integrated the Issues List into the PQA checklist. No separate Issues List is sent to project teams.</a:t>
            </a:r>
          </a:p>
        </p:txBody>
      </p:sp>
      <p:cxnSp>
        <p:nvCxnSpPr>
          <p:cNvPr id="15" name="Straight Arrow Connector 14">
            <a:extLst>
              <a:ext uri="{FF2B5EF4-FFF2-40B4-BE49-F238E27FC236}">
                <a16:creationId xmlns:a16="http://schemas.microsoft.com/office/drawing/2014/main" id="{E07038A1-5C15-439B-BD6B-E034B9907E5F}"/>
              </a:ext>
            </a:extLst>
          </p:cNvPr>
          <p:cNvCxnSpPr/>
          <p:nvPr/>
        </p:nvCxnSpPr>
        <p:spPr>
          <a:xfrm flipH="1">
            <a:off x="3630782" y="4094803"/>
            <a:ext cx="1474618" cy="810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99701DB-0C99-403D-B3C9-48BDDEE4F781}"/>
              </a:ext>
            </a:extLst>
          </p:cNvPr>
          <p:cNvCxnSpPr>
            <a:cxnSpLocks/>
            <a:stCxn id="36" idx="2"/>
            <a:endCxn id="60" idx="0"/>
          </p:cNvCxnSpPr>
          <p:nvPr/>
        </p:nvCxnSpPr>
        <p:spPr>
          <a:xfrm flipH="1">
            <a:off x="2677634" y="3736757"/>
            <a:ext cx="2" cy="169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5BF36F1-F85B-4AF1-A0A4-AC4F335BF6F7}"/>
              </a:ext>
            </a:extLst>
          </p:cNvPr>
          <p:cNvSpPr/>
          <p:nvPr/>
        </p:nvSpPr>
        <p:spPr>
          <a:xfrm>
            <a:off x="1301389" y="1316850"/>
            <a:ext cx="6629400" cy="36705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Arrow Connector 3">
            <a:extLst>
              <a:ext uri="{FF2B5EF4-FFF2-40B4-BE49-F238E27FC236}">
                <a16:creationId xmlns:a16="http://schemas.microsoft.com/office/drawing/2014/main" id="{FE965284-5960-442B-BC25-72B2E23ED5AC}"/>
              </a:ext>
            </a:extLst>
          </p:cNvPr>
          <p:cNvCxnSpPr>
            <a:cxnSpLocks/>
          </p:cNvCxnSpPr>
          <p:nvPr/>
        </p:nvCxnSpPr>
        <p:spPr>
          <a:xfrm flipV="1">
            <a:off x="3727176" y="1706796"/>
            <a:ext cx="1364361" cy="1673273"/>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758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Step 2: hold the meeting</a:t>
            </a:r>
            <a:endParaRPr kumimoji="1" lang="en-US" dirty="0"/>
          </a:p>
        </p:txBody>
      </p:sp>
      <p:sp>
        <p:nvSpPr>
          <p:cNvPr id="65" name="TextBox 64">
            <a:extLst>
              <a:ext uri="{FF2B5EF4-FFF2-40B4-BE49-F238E27FC236}">
                <a16:creationId xmlns:a16="http://schemas.microsoft.com/office/drawing/2014/main" id="{D488150C-80AB-47AE-A036-FB3D7279576A}"/>
              </a:ext>
            </a:extLst>
          </p:cNvPr>
          <p:cNvSpPr txBox="1"/>
          <p:nvPr/>
        </p:nvSpPr>
        <p:spPr>
          <a:xfrm>
            <a:off x="10420786" y="211270"/>
            <a:ext cx="1510350" cy="246221"/>
          </a:xfrm>
          <a:prstGeom prst="rect">
            <a:avLst/>
          </a:prstGeom>
          <a:solidFill>
            <a:srgbClr val="92D050"/>
          </a:solidFill>
        </p:spPr>
        <p:txBody>
          <a:bodyPr wrap="none" rtlCol="0">
            <a:spAutoFit/>
          </a:bodyPr>
          <a:lstStyle/>
          <a:p>
            <a:pPr algn="ctr"/>
            <a:r>
              <a:rPr lang="en-US" sz="1000" dirty="0"/>
              <a:t>Actions by project team</a:t>
            </a:r>
          </a:p>
        </p:txBody>
      </p:sp>
      <p:sp>
        <p:nvSpPr>
          <p:cNvPr id="66" name="TextBox 65">
            <a:extLst>
              <a:ext uri="{FF2B5EF4-FFF2-40B4-BE49-F238E27FC236}">
                <a16:creationId xmlns:a16="http://schemas.microsoft.com/office/drawing/2014/main" id="{B6807050-2E26-4B71-BB41-FC17CB9B25AA}"/>
              </a:ext>
            </a:extLst>
          </p:cNvPr>
          <p:cNvSpPr txBox="1"/>
          <p:nvPr/>
        </p:nvSpPr>
        <p:spPr>
          <a:xfrm>
            <a:off x="10420786" y="564005"/>
            <a:ext cx="1510350" cy="246221"/>
          </a:xfrm>
          <a:prstGeom prst="rect">
            <a:avLst/>
          </a:prstGeom>
          <a:solidFill>
            <a:srgbClr val="FFC000"/>
          </a:solidFill>
        </p:spPr>
        <p:txBody>
          <a:bodyPr wrap="square" rtlCol="0">
            <a:spAutoFit/>
          </a:bodyPr>
          <a:lstStyle/>
          <a:p>
            <a:pPr algn="ctr"/>
            <a:r>
              <a:rPr lang="en-US" sz="1000" dirty="0"/>
              <a:t>Actions by QA PIC</a:t>
            </a:r>
          </a:p>
        </p:txBody>
      </p:sp>
      <p:sp>
        <p:nvSpPr>
          <p:cNvPr id="67" name="TextBox 66">
            <a:extLst>
              <a:ext uri="{FF2B5EF4-FFF2-40B4-BE49-F238E27FC236}">
                <a16:creationId xmlns:a16="http://schemas.microsoft.com/office/drawing/2014/main" id="{DAC44270-D0AB-403C-83D3-8FE61A8EC5B3}"/>
              </a:ext>
            </a:extLst>
          </p:cNvPr>
          <p:cNvSpPr txBox="1"/>
          <p:nvPr/>
        </p:nvSpPr>
        <p:spPr>
          <a:xfrm>
            <a:off x="10420786" y="916740"/>
            <a:ext cx="1510350" cy="400110"/>
          </a:xfrm>
          <a:prstGeom prst="rect">
            <a:avLst/>
          </a:prstGeom>
          <a:solidFill>
            <a:srgbClr val="00B0F0"/>
          </a:solidFill>
        </p:spPr>
        <p:txBody>
          <a:bodyPr wrap="square" rtlCol="0">
            <a:spAutoFit/>
          </a:bodyPr>
          <a:lstStyle/>
          <a:p>
            <a:pPr algn="ctr"/>
            <a:r>
              <a:rPr lang="en-US" sz="1000" dirty="0"/>
              <a:t>Actions by other stakeholders</a:t>
            </a:r>
          </a:p>
        </p:txBody>
      </p:sp>
      <p:sp>
        <p:nvSpPr>
          <p:cNvPr id="68" name="TextBox 67">
            <a:extLst>
              <a:ext uri="{FF2B5EF4-FFF2-40B4-BE49-F238E27FC236}">
                <a16:creationId xmlns:a16="http://schemas.microsoft.com/office/drawing/2014/main" id="{015B1841-39F6-4861-A762-ED210C59F76A}"/>
              </a:ext>
            </a:extLst>
          </p:cNvPr>
          <p:cNvSpPr txBox="1"/>
          <p:nvPr/>
        </p:nvSpPr>
        <p:spPr>
          <a:xfrm>
            <a:off x="10420786" y="1470767"/>
            <a:ext cx="1510350" cy="400110"/>
          </a:xfrm>
          <a:prstGeom prst="rect">
            <a:avLst/>
          </a:prstGeom>
          <a:noFill/>
          <a:ln w="28575">
            <a:solidFill>
              <a:schemeClr val="accent6"/>
            </a:solidFill>
          </a:ln>
        </p:spPr>
        <p:txBody>
          <a:bodyPr wrap="square" rtlCol="0">
            <a:spAutoFit/>
          </a:bodyPr>
          <a:lstStyle/>
          <a:p>
            <a:pPr algn="ctr"/>
            <a:r>
              <a:rPr lang="en-US" sz="1000" dirty="0"/>
              <a:t>Actions by all participants</a:t>
            </a:r>
          </a:p>
        </p:txBody>
      </p:sp>
      <p:grpSp>
        <p:nvGrpSpPr>
          <p:cNvPr id="29" name="Group 28">
            <a:extLst>
              <a:ext uri="{FF2B5EF4-FFF2-40B4-BE49-F238E27FC236}">
                <a16:creationId xmlns:a16="http://schemas.microsoft.com/office/drawing/2014/main" id="{DB3BA18A-1DF2-4EAB-B172-99117B148131}"/>
              </a:ext>
            </a:extLst>
          </p:cNvPr>
          <p:cNvGrpSpPr/>
          <p:nvPr/>
        </p:nvGrpSpPr>
        <p:grpSpPr>
          <a:xfrm>
            <a:off x="3423413" y="1459067"/>
            <a:ext cx="4790376" cy="2117178"/>
            <a:chOff x="3452864" y="1487906"/>
            <a:chExt cx="4790376" cy="2117178"/>
          </a:xfrm>
        </p:grpSpPr>
        <p:grpSp>
          <p:nvGrpSpPr>
            <p:cNvPr id="30" name="Group 29">
              <a:extLst>
                <a:ext uri="{FF2B5EF4-FFF2-40B4-BE49-F238E27FC236}">
                  <a16:creationId xmlns:a16="http://schemas.microsoft.com/office/drawing/2014/main" id="{2842B34D-97F9-43E4-B06A-215EB37FD87C}"/>
                </a:ext>
              </a:extLst>
            </p:cNvPr>
            <p:cNvGrpSpPr/>
            <p:nvPr/>
          </p:nvGrpSpPr>
          <p:grpSpPr>
            <a:xfrm>
              <a:off x="3452864" y="1487906"/>
              <a:ext cx="1648208" cy="2117178"/>
              <a:chOff x="2647686" y="1655225"/>
              <a:chExt cx="1648208" cy="2117178"/>
            </a:xfrm>
          </p:grpSpPr>
          <p:sp>
            <p:nvSpPr>
              <p:cNvPr id="40" name="TextBox 39">
                <a:extLst>
                  <a:ext uri="{FF2B5EF4-FFF2-40B4-BE49-F238E27FC236}">
                    <a16:creationId xmlns:a16="http://schemas.microsoft.com/office/drawing/2014/main" id="{2B1E2EA7-A08F-4757-9A21-6D9688718A37}"/>
                  </a:ext>
                </a:extLst>
              </p:cNvPr>
              <p:cNvSpPr txBox="1"/>
              <p:nvPr/>
            </p:nvSpPr>
            <p:spPr>
              <a:xfrm>
                <a:off x="2647686" y="1655225"/>
                <a:ext cx="1648208" cy="246221"/>
              </a:xfrm>
              <a:prstGeom prst="rect">
                <a:avLst/>
              </a:prstGeom>
              <a:solidFill>
                <a:srgbClr val="92D050"/>
              </a:solidFill>
            </p:spPr>
            <p:txBody>
              <a:bodyPr wrap="square" rtlCol="0">
                <a:spAutoFit/>
              </a:bodyPr>
              <a:lstStyle/>
              <a:p>
                <a:pPr algn="ctr"/>
                <a:r>
                  <a:rPr lang="en-US" sz="1000" dirty="0"/>
                  <a:t>Explain project context</a:t>
                </a:r>
              </a:p>
            </p:txBody>
          </p:sp>
          <p:sp>
            <p:nvSpPr>
              <p:cNvPr id="41" name="TextBox 40">
                <a:extLst>
                  <a:ext uri="{FF2B5EF4-FFF2-40B4-BE49-F238E27FC236}">
                    <a16:creationId xmlns:a16="http://schemas.microsoft.com/office/drawing/2014/main" id="{E5A88A82-B7E0-4732-A106-115C5DF9723D}"/>
                  </a:ext>
                </a:extLst>
              </p:cNvPr>
              <p:cNvSpPr txBox="1"/>
              <p:nvPr/>
            </p:nvSpPr>
            <p:spPr>
              <a:xfrm>
                <a:off x="2647686" y="2137556"/>
                <a:ext cx="1648208" cy="707886"/>
              </a:xfrm>
              <a:prstGeom prst="rect">
                <a:avLst/>
              </a:prstGeom>
              <a:solidFill>
                <a:srgbClr val="92D050"/>
              </a:solidFill>
              <a:ln>
                <a:solidFill>
                  <a:schemeClr val="tx1"/>
                </a:solidFill>
                <a:prstDash val="sysDash"/>
              </a:ln>
            </p:spPr>
            <p:txBody>
              <a:bodyPr wrap="square" rtlCol="0">
                <a:spAutoFit/>
              </a:bodyPr>
              <a:lstStyle/>
              <a:p>
                <a:pPr algn="ctr"/>
                <a:r>
                  <a:rPr lang="en-US" sz="1000" dirty="0"/>
                  <a:t>Use Planning DR checklist to explain project’s preparation for the DR</a:t>
                </a:r>
              </a:p>
            </p:txBody>
          </p:sp>
          <p:cxnSp>
            <p:nvCxnSpPr>
              <p:cNvPr id="42" name="Straight Arrow Connector 41">
                <a:extLst>
                  <a:ext uri="{FF2B5EF4-FFF2-40B4-BE49-F238E27FC236}">
                    <a16:creationId xmlns:a16="http://schemas.microsoft.com/office/drawing/2014/main" id="{A549872D-B315-4C18-8CCE-7C3F05CC41C3}"/>
                  </a:ext>
                </a:extLst>
              </p:cNvPr>
              <p:cNvCxnSpPr>
                <a:stCxn id="40" idx="2"/>
                <a:endCxn id="41" idx="0"/>
              </p:cNvCxnSpPr>
              <p:nvPr/>
            </p:nvCxnSpPr>
            <p:spPr>
              <a:xfrm>
                <a:off x="3471790" y="1901446"/>
                <a:ext cx="0" cy="236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FF88906-139A-49FA-93CD-BA0AD16FCF70}"/>
                  </a:ext>
                </a:extLst>
              </p:cNvPr>
              <p:cNvSpPr txBox="1"/>
              <p:nvPr/>
            </p:nvSpPr>
            <p:spPr>
              <a:xfrm>
                <a:off x="2647686" y="3064517"/>
                <a:ext cx="1648208" cy="707886"/>
              </a:xfrm>
              <a:prstGeom prst="rect">
                <a:avLst/>
              </a:prstGeom>
              <a:solidFill>
                <a:srgbClr val="92D050"/>
              </a:solidFill>
            </p:spPr>
            <p:txBody>
              <a:bodyPr wrap="square" rtlCol="0">
                <a:spAutoFit/>
              </a:bodyPr>
              <a:lstStyle/>
              <a:p>
                <a:pPr algn="ctr"/>
                <a:r>
                  <a:rPr lang="en-US" sz="1000" dirty="0"/>
                  <a:t>Confirm comments/findings of QA PIC and other stakeholders</a:t>
                </a:r>
              </a:p>
            </p:txBody>
          </p:sp>
          <p:cxnSp>
            <p:nvCxnSpPr>
              <p:cNvPr id="44" name="Straight Arrow Connector 43">
                <a:extLst>
                  <a:ext uri="{FF2B5EF4-FFF2-40B4-BE49-F238E27FC236}">
                    <a16:creationId xmlns:a16="http://schemas.microsoft.com/office/drawing/2014/main" id="{760A923C-257F-4E0A-B036-E37749A8F993}"/>
                  </a:ext>
                </a:extLst>
              </p:cNvPr>
              <p:cNvCxnSpPr>
                <a:stCxn id="41" idx="2"/>
                <a:endCxn id="43" idx="0"/>
              </p:cNvCxnSpPr>
              <p:nvPr/>
            </p:nvCxnSpPr>
            <p:spPr>
              <a:xfrm>
                <a:off x="3471790" y="2845442"/>
                <a:ext cx="0"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EEC7C41-E597-4950-9D95-0519DAFD1A53}"/>
                </a:ext>
              </a:extLst>
            </p:cNvPr>
            <p:cNvGrpSpPr/>
            <p:nvPr/>
          </p:nvGrpSpPr>
          <p:grpSpPr>
            <a:xfrm>
              <a:off x="6056423" y="2023262"/>
              <a:ext cx="2186817" cy="769983"/>
              <a:chOff x="5251245" y="2190581"/>
              <a:chExt cx="2186817" cy="769983"/>
            </a:xfrm>
          </p:grpSpPr>
          <p:sp>
            <p:nvSpPr>
              <p:cNvPr id="33" name="TextBox 32">
                <a:extLst>
                  <a:ext uri="{FF2B5EF4-FFF2-40B4-BE49-F238E27FC236}">
                    <a16:creationId xmlns:a16="http://schemas.microsoft.com/office/drawing/2014/main" id="{065DDCE8-6438-449D-B05C-722592D12861}"/>
                  </a:ext>
                </a:extLst>
              </p:cNvPr>
              <p:cNvSpPr txBox="1"/>
              <p:nvPr/>
            </p:nvSpPr>
            <p:spPr>
              <a:xfrm>
                <a:off x="5251245" y="2190581"/>
                <a:ext cx="2186817" cy="246221"/>
              </a:xfrm>
              <a:prstGeom prst="rect">
                <a:avLst/>
              </a:prstGeom>
              <a:solidFill>
                <a:srgbClr val="FFC000"/>
              </a:solidFill>
            </p:spPr>
            <p:txBody>
              <a:bodyPr wrap="square" rtlCol="0">
                <a:spAutoFit/>
              </a:bodyPr>
              <a:lstStyle/>
              <a:p>
                <a:pPr algn="ctr"/>
                <a:r>
                  <a:rPr lang="en-US" sz="1000" dirty="0"/>
                  <a:t>Discuss concerns with project team</a:t>
                </a:r>
              </a:p>
            </p:txBody>
          </p:sp>
          <p:sp>
            <p:nvSpPr>
              <p:cNvPr id="39" name="TextBox 38">
                <a:extLst>
                  <a:ext uri="{FF2B5EF4-FFF2-40B4-BE49-F238E27FC236}">
                    <a16:creationId xmlns:a16="http://schemas.microsoft.com/office/drawing/2014/main" id="{B1C83984-3639-46A5-9096-EB5989DFFE0B}"/>
                  </a:ext>
                </a:extLst>
              </p:cNvPr>
              <p:cNvSpPr txBox="1"/>
              <p:nvPr/>
            </p:nvSpPr>
            <p:spPr>
              <a:xfrm>
                <a:off x="5251245" y="2714343"/>
                <a:ext cx="2186817" cy="246221"/>
              </a:xfrm>
              <a:prstGeom prst="rect">
                <a:avLst/>
              </a:prstGeom>
              <a:solidFill>
                <a:srgbClr val="00B0F0"/>
              </a:solidFill>
            </p:spPr>
            <p:txBody>
              <a:bodyPr wrap="square" rtlCol="0">
                <a:spAutoFit/>
              </a:bodyPr>
              <a:lstStyle/>
              <a:p>
                <a:pPr algn="ctr"/>
                <a:r>
                  <a:rPr lang="en-US" sz="1000" dirty="0"/>
                  <a:t>Discuss concerns with project team</a:t>
                </a:r>
              </a:p>
            </p:txBody>
          </p:sp>
        </p:grpSp>
        <p:cxnSp>
          <p:nvCxnSpPr>
            <p:cNvPr id="32" name="Straight Arrow Connector 31">
              <a:extLst>
                <a:ext uri="{FF2B5EF4-FFF2-40B4-BE49-F238E27FC236}">
                  <a16:creationId xmlns:a16="http://schemas.microsoft.com/office/drawing/2014/main" id="{EAF1F898-81B2-46A6-9395-439C8CF8571C}"/>
                </a:ext>
              </a:extLst>
            </p:cNvPr>
            <p:cNvCxnSpPr/>
            <p:nvPr/>
          </p:nvCxnSpPr>
          <p:spPr>
            <a:xfrm>
              <a:off x="5101072" y="2391887"/>
              <a:ext cx="856211"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CD873B35-3A80-4882-ACE2-B030603C5928}"/>
              </a:ext>
            </a:extLst>
          </p:cNvPr>
          <p:cNvSpPr txBox="1"/>
          <p:nvPr/>
        </p:nvSpPr>
        <p:spPr>
          <a:xfrm>
            <a:off x="3300153" y="4504675"/>
            <a:ext cx="5070762" cy="276999"/>
          </a:xfrm>
          <a:prstGeom prst="rect">
            <a:avLst/>
          </a:prstGeom>
          <a:noFill/>
          <a:ln w="28575">
            <a:solidFill>
              <a:schemeClr val="accent6"/>
            </a:solidFill>
          </a:ln>
        </p:spPr>
        <p:txBody>
          <a:bodyPr wrap="square" rtlCol="0">
            <a:spAutoFit/>
          </a:bodyPr>
          <a:lstStyle/>
          <a:p>
            <a:pPr algn="ctr"/>
            <a:r>
              <a:rPr lang="en-US" sz="1200" dirty="0"/>
              <a:t>Participants give agreements on the completion of the DR</a:t>
            </a:r>
          </a:p>
        </p:txBody>
      </p:sp>
      <p:sp>
        <p:nvSpPr>
          <p:cNvPr id="53" name="TextBox 52">
            <a:extLst>
              <a:ext uri="{FF2B5EF4-FFF2-40B4-BE49-F238E27FC236}">
                <a16:creationId xmlns:a16="http://schemas.microsoft.com/office/drawing/2014/main" id="{2C91DA8E-4C3F-45D0-8C71-A39980456791}"/>
              </a:ext>
            </a:extLst>
          </p:cNvPr>
          <p:cNvSpPr txBox="1"/>
          <p:nvPr/>
        </p:nvSpPr>
        <p:spPr>
          <a:xfrm>
            <a:off x="3300152" y="3964683"/>
            <a:ext cx="5070763" cy="276999"/>
          </a:xfrm>
          <a:prstGeom prst="rect">
            <a:avLst/>
          </a:prstGeom>
          <a:noFill/>
          <a:ln w="28575">
            <a:solidFill>
              <a:schemeClr val="accent6"/>
            </a:solidFill>
          </a:ln>
        </p:spPr>
        <p:txBody>
          <a:bodyPr wrap="square" rtlCol="0">
            <a:spAutoFit/>
          </a:bodyPr>
          <a:lstStyle/>
          <a:p>
            <a:pPr algn="ctr"/>
            <a:r>
              <a:rPr lang="en-US" sz="1200" dirty="0"/>
              <a:t>Summarize issues and a plan for corrective actions</a:t>
            </a:r>
          </a:p>
        </p:txBody>
      </p:sp>
      <p:cxnSp>
        <p:nvCxnSpPr>
          <p:cNvPr id="54" name="Straight Arrow Connector 53">
            <a:extLst>
              <a:ext uri="{FF2B5EF4-FFF2-40B4-BE49-F238E27FC236}">
                <a16:creationId xmlns:a16="http://schemas.microsoft.com/office/drawing/2014/main" id="{C58508D2-4765-4454-9723-BA6DAEF4295F}"/>
              </a:ext>
            </a:extLst>
          </p:cNvPr>
          <p:cNvCxnSpPr>
            <a:stCxn id="70" idx="2"/>
            <a:endCxn id="53" idx="0"/>
          </p:cNvCxnSpPr>
          <p:nvPr/>
        </p:nvCxnSpPr>
        <p:spPr>
          <a:xfrm>
            <a:off x="5835534" y="3718462"/>
            <a:ext cx="0" cy="2462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27031FF-8882-40A5-9D7F-4A76A9385A8B}"/>
              </a:ext>
            </a:extLst>
          </p:cNvPr>
          <p:cNvCxnSpPr>
            <a:stCxn id="53" idx="2"/>
            <a:endCxn id="52" idx="0"/>
          </p:cNvCxnSpPr>
          <p:nvPr/>
        </p:nvCxnSpPr>
        <p:spPr>
          <a:xfrm>
            <a:off x="5835534" y="4241682"/>
            <a:ext cx="0" cy="2629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E65E487A-AC56-44B4-876B-01E4B79D27F3}"/>
              </a:ext>
            </a:extLst>
          </p:cNvPr>
          <p:cNvSpPr/>
          <p:nvPr/>
        </p:nvSpPr>
        <p:spPr>
          <a:xfrm>
            <a:off x="3300152" y="1316850"/>
            <a:ext cx="5070764" cy="2401612"/>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6853975C-F4BB-4335-9348-D44C26C67C88}"/>
              </a:ext>
            </a:extLst>
          </p:cNvPr>
          <p:cNvSpPr txBox="1"/>
          <p:nvPr/>
        </p:nvSpPr>
        <p:spPr>
          <a:xfrm>
            <a:off x="820789" y="5073875"/>
            <a:ext cx="10355172" cy="1200329"/>
          </a:xfrm>
          <a:prstGeom prst="rect">
            <a:avLst/>
          </a:prstGeom>
          <a:noFill/>
        </p:spPr>
        <p:txBody>
          <a:bodyPr wrap="square" rtlCol="0">
            <a:spAutoFit/>
          </a:bodyPr>
          <a:lstStyle/>
          <a:p>
            <a:r>
              <a:rPr lang="en-US" sz="1200" b="1" dirty="0">
                <a:solidFill>
                  <a:srgbClr val="C00000"/>
                </a:solidFill>
              </a:rPr>
              <a:t>Objective: To discuss any concerns at DR meeting and to reach an agreement on the completion of Planning DR (re-implementing DR is needed or not)</a:t>
            </a:r>
          </a:p>
          <a:p>
            <a:pPr marL="285750" indent="-285750">
              <a:buFont typeface="+mj-lt"/>
              <a:buAutoNum type="arabicPeriod"/>
            </a:pPr>
            <a:r>
              <a:rPr lang="en-US" sz="1200" dirty="0"/>
              <a:t>Project team explains project context and its preparations for DR.</a:t>
            </a:r>
          </a:p>
          <a:p>
            <a:pPr marL="285750" indent="-285750">
              <a:buFont typeface="+mj-lt"/>
              <a:buAutoNum type="arabicPeriod"/>
            </a:pPr>
            <a:r>
              <a:rPr lang="en-US" sz="1200" dirty="0"/>
              <a:t>All participants discuss with project team any concerns.</a:t>
            </a:r>
          </a:p>
          <a:p>
            <a:pPr marL="285750" indent="-285750">
              <a:buFont typeface="+mj-lt"/>
              <a:buAutoNum type="arabicPeriod"/>
            </a:pPr>
            <a:r>
              <a:rPr lang="en-US" sz="1200" dirty="0"/>
              <a:t>Summarize issues and define a plan for corrective actions, if any. </a:t>
            </a:r>
          </a:p>
          <a:p>
            <a:pPr marL="285750" indent="-285750">
              <a:buFont typeface="+mj-lt"/>
              <a:buAutoNum type="arabicPeriod"/>
            </a:pPr>
            <a:r>
              <a:rPr lang="en-US" sz="1200" dirty="0"/>
              <a:t>All participants will agree if the Planning DR can be completed, or if it is needed to arrange an additional DR meeting.</a:t>
            </a:r>
          </a:p>
        </p:txBody>
      </p:sp>
      <p:sp>
        <p:nvSpPr>
          <p:cNvPr id="24" name="Rectangle 23">
            <a:extLst>
              <a:ext uri="{FF2B5EF4-FFF2-40B4-BE49-F238E27FC236}">
                <a16:creationId xmlns:a16="http://schemas.microsoft.com/office/drawing/2014/main" id="{AB9A3F0A-21CC-4BF3-A722-3E684FCE5551}"/>
              </a:ext>
            </a:extLst>
          </p:cNvPr>
          <p:cNvSpPr/>
          <p:nvPr/>
        </p:nvSpPr>
        <p:spPr>
          <a:xfrm>
            <a:off x="2438400" y="1228012"/>
            <a:ext cx="6629400" cy="36705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8075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166339"/>
            <a:ext cx="11244575" cy="886397"/>
          </a:xfrm>
        </p:spPr>
        <p:txBody>
          <a:bodyPr/>
          <a:lstStyle/>
          <a:p>
            <a:r>
              <a:rPr lang="en-US" dirty="0"/>
              <a:t>Step 3: </a:t>
            </a:r>
            <a:r>
              <a:rPr lang="en-US" altLang="ja-JP" sz="3200" dirty="0"/>
              <a:t>complete planning dr minutes, finalize pqa reports, fix issues</a:t>
            </a:r>
            <a:endParaRPr kumimoji="1" lang="en-US" dirty="0"/>
          </a:p>
        </p:txBody>
      </p:sp>
      <p:sp>
        <p:nvSpPr>
          <p:cNvPr id="65" name="TextBox 64">
            <a:extLst>
              <a:ext uri="{FF2B5EF4-FFF2-40B4-BE49-F238E27FC236}">
                <a16:creationId xmlns:a16="http://schemas.microsoft.com/office/drawing/2014/main" id="{D488150C-80AB-47AE-A036-FB3D7279576A}"/>
              </a:ext>
            </a:extLst>
          </p:cNvPr>
          <p:cNvSpPr txBox="1"/>
          <p:nvPr/>
        </p:nvSpPr>
        <p:spPr>
          <a:xfrm>
            <a:off x="10420786" y="211270"/>
            <a:ext cx="1510350" cy="246221"/>
          </a:xfrm>
          <a:prstGeom prst="rect">
            <a:avLst/>
          </a:prstGeom>
          <a:solidFill>
            <a:srgbClr val="92D050"/>
          </a:solidFill>
        </p:spPr>
        <p:txBody>
          <a:bodyPr wrap="none" rtlCol="0">
            <a:spAutoFit/>
          </a:bodyPr>
          <a:lstStyle/>
          <a:p>
            <a:pPr algn="ctr"/>
            <a:r>
              <a:rPr lang="en-US" sz="1000" dirty="0"/>
              <a:t>Actions by project team</a:t>
            </a:r>
          </a:p>
        </p:txBody>
      </p:sp>
      <p:sp>
        <p:nvSpPr>
          <p:cNvPr id="66" name="TextBox 65">
            <a:extLst>
              <a:ext uri="{FF2B5EF4-FFF2-40B4-BE49-F238E27FC236}">
                <a16:creationId xmlns:a16="http://schemas.microsoft.com/office/drawing/2014/main" id="{B6807050-2E26-4B71-BB41-FC17CB9B25AA}"/>
              </a:ext>
            </a:extLst>
          </p:cNvPr>
          <p:cNvSpPr txBox="1"/>
          <p:nvPr/>
        </p:nvSpPr>
        <p:spPr>
          <a:xfrm>
            <a:off x="10420786" y="564005"/>
            <a:ext cx="1510350" cy="246221"/>
          </a:xfrm>
          <a:prstGeom prst="rect">
            <a:avLst/>
          </a:prstGeom>
          <a:solidFill>
            <a:srgbClr val="FFC000"/>
          </a:solidFill>
        </p:spPr>
        <p:txBody>
          <a:bodyPr wrap="square" rtlCol="0">
            <a:spAutoFit/>
          </a:bodyPr>
          <a:lstStyle/>
          <a:p>
            <a:pPr algn="ctr"/>
            <a:r>
              <a:rPr lang="en-US" sz="1000" dirty="0"/>
              <a:t>Actions by QA PIC</a:t>
            </a:r>
          </a:p>
        </p:txBody>
      </p:sp>
      <p:sp>
        <p:nvSpPr>
          <p:cNvPr id="67" name="TextBox 66">
            <a:extLst>
              <a:ext uri="{FF2B5EF4-FFF2-40B4-BE49-F238E27FC236}">
                <a16:creationId xmlns:a16="http://schemas.microsoft.com/office/drawing/2014/main" id="{DAC44270-D0AB-403C-83D3-8FE61A8EC5B3}"/>
              </a:ext>
            </a:extLst>
          </p:cNvPr>
          <p:cNvSpPr txBox="1"/>
          <p:nvPr/>
        </p:nvSpPr>
        <p:spPr>
          <a:xfrm>
            <a:off x="10420786" y="916740"/>
            <a:ext cx="1510350" cy="400110"/>
          </a:xfrm>
          <a:prstGeom prst="rect">
            <a:avLst/>
          </a:prstGeom>
          <a:solidFill>
            <a:srgbClr val="00B0F0"/>
          </a:solidFill>
        </p:spPr>
        <p:txBody>
          <a:bodyPr wrap="square" rtlCol="0">
            <a:spAutoFit/>
          </a:bodyPr>
          <a:lstStyle/>
          <a:p>
            <a:pPr algn="ctr"/>
            <a:r>
              <a:rPr lang="en-US" sz="1000" dirty="0"/>
              <a:t>Actions by other stakeholders</a:t>
            </a:r>
          </a:p>
        </p:txBody>
      </p:sp>
      <p:sp>
        <p:nvSpPr>
          <p:cNvPr id="68" name="TextBox 67">
            <a:extLst>
              <a:ext uri="{FF2B5EF4-FFF2-40B4-BE49-F238E27FC236}">
                <a16:creationId xmlns:a16="http://schemas.microsoft.com/office/drawing/2014/main" id="{015B1841-39F6-4861-A762-ED210C59F76A}"/>
              </a:ext>
            </a:extLst>
          </p:cNvPr>
          <p:cNvSpPr txBox="1"/>
          <p:nvPr/>
        </p:nvSpPr>
        <p:spPr>
          <a:xfrm>
            <a:off x="10420786" y="1470767"/>
            <a:ext cx="1510350" cy="400110"/>
          </a:xfrm>
          <a:prstGeom prst="rect">
            <a:avLst/>
          </a:prstGeom>
          <a:noFill/>
          <a:ln w="28575">
            <a:solidFill>
              <a:schemeClr val="accent6"/>
            </a:solidFill>
          </a:ln>
        </p:spPr>
        <p:txBody>
          <a:bodyPr wrap="square" rtlCol="0">
            <a:spAutoFit/>
          </a:bodyPr>
          <a:lstStyle/>
          <a:p>
            <a:pPr algn="ctr"/>
            <a:r>
              <a:rPr lang="en-US" sz="1000" dirty="0"/>
              <a:t>Actions by all participants</a:t>
            </a:r>
          </a:p>
        </p:txBody>
      </p:sp>
      <p:sp>
        <p:nvSpPr>
          <p:cNvPr id="24" name="TextBox 23">
            <a:extLst>
              <a:ext uri="{FF2B5EF4-FFF2-40B4-BE49-F238E27FC236}">
                <a16:creationId xmlns:a16="http://schemas.microsoft.com/office/drawing/2014/main" id="{EE119E17-A78E-458C-8053-75F3F1D51FE6}"/>
              </a:ext>
            </a:extLst>
          </p:cNvPr>
          <p:cNvSpPr txBox="1"/>
          <p:nvPr/>
        </p:nvSpPr>
        <p:spPr>
          <a:xfrm>
            <a:off x="741472" y="1279551"/>
            <a:ext cx="1648208" cy="400110"/>
          </a:xfrm>
          <a:prstGeom prst="rect">
            <a:avLst/>
          </a:prstGeom>
          <a:solidFill>
            <a:srgbClr val="92D050"/>
          </a:solidFill>
        </p:spPr>
        <p:txBody>
          <a:bodyPr wrap="square" rtlCol="0">
            <a:spAutoFit/>
          </a:bodyPr>
          <a:lstStyle/>
          <a:p>
            <a:pPr algn="ctr"/>
            <a:r>
              <a:rPr lang="en-US" sz="1000" dirty="0"/>
              <a:t>Complete Planning DR minutes</a:t>
            </a:r>
          </a:p>
        </p:txBody>
      </p:sp>
      <p:sp>
        <p:nvSpPr>
          <p:cNvPr id="25" name="TextBox 24">
            <a:extLst>
              <a:ext uri="{FF2B5EF4-FFF2-40B4-BE49-F238E27FC236}">
                <a16:creationId xmlns:a16="http://schemas.microsoft.com/office/drawing/2014/main" id="{5B0C4002-5118-45CF-BCE3-0FA7D714B9D0}"/>
              </a:ext>
            </a:extLst>
          </p:cNvPr>
          <p:cNvSpPr txBox="1"/>
          <p:nvPr/>
        </p:nvSpPr>
        <p:spPr>
          <a:xfrm>
            <a:off x="741472" y="1863643"/>
            <a:ext cx="1648208" cy="553998"/>
          </a:xfrm>
          <a:prstGeom prst="rect">
            <a:avLst/>
          </a:prstGeom>
          <a:solidFill>
            <a:srgbClr val="92D050"/>
          </a:solidFill>
        </p:spPr>
        <p:txBody>
          <a:bodyPr wrap="square" rtlCol="0">
            <a:spAutoFit/>
          </a:bodyPr>
          <a:lstStyle/>
          <a:p>
            <a:pPr algn="ctr"/>
            <a:r>
              <a:rPr lang="en-US" sz="1000" dirty="0">
                <a:solidFill>
                  <a:srgbClr val="C00000"/>
                </a:solidFill>
              </a:rPr>
              <a:t>Send the approved Planning DR minutes to all stakeholders</a:t>
            </a:r>
          </a:p>
        </p:txBody>
      </p:sp>
      <p:sp>
        <p:nvSpPr>
          <p:cNvPr id="26" name="TextBox 25">
            <a:extLst>
              <a:ext uri="{FF2B5EF4-FFF2-40B4-BE49-F238E27FC236}">
                <a16:creationId xmlns:a16="http://schemas.microsoft.com/office/drawing/2014/main" id="{CB9AFF96-D2CA-4CEF-AF56-882FA55D24F8}"/>
              </a:ext>
            </a:extLst>
          </p:cNvPr>
          <p:cNvSpPr txBox="1"/>
          <p:nvPr/>
        </p:nvSpPr>
        <p:spPr>
          <a:xfrm>
            <a:off x="741472" y="3036133"/>
            <a:ext cx="1648208" cy="707886"/>
          </a:xfrm>
          <a:prstGeom prst="rect">
            <a:avLst/>
          </a:prstGeom>
          <a:solidFill>
            <a:srgbClr val="92D050"/>
          </a:solidFill>
        </p:spPr>
        <p:txBody>
          <a:bodyPr wrap="square" rtlCol="0">
            <a:spAutoFit/>
          </a:bodyPr>
          <a:lstStyle/>
          <a:p>
            <a:pPr algn="ctr"/>
            <a:r>
              <a:rPr lang="en-US" sz="1000" dirty="0"/>
              <a:t>Confirm PQA reports, PPQA Plan</a:t>
            </a:r>
          </a:p>
          <a:p>
            <a:pPr algn="ctr"/>
            <a:r>
              <a:rPr lang="en-US" sz="1000" dirty="0"/>
              <a:t>Execute corrective actions</a:t>
            </a:r>
          </a:p>
        </p:txBody>
      </p:sp>
      <p:sp>
        <p:nvSpPr>
          <p:cNvPr id="27" name="TextBox 26">
            <a:extLst>
              <a:ext uri="{FF2B5EF4-FFF2-40B4-BE49-F238E27FC236}">
                <a16:creationId xmlns:a16="http://schemas.microsoft.com/office/drawing/2014/main" id="{DC9D1E41-EFAC-4CEB-A726-37E2814E6E3F}"/>
              </a:ext>
            </a:extLst>
          </p:cNvPr>
          <p:cNvSpPr txBox="1"/>
          <p:nvPr/>
        </p:nvSpPr>
        <p:spPr>
          <a:xfrm>
            <a:off x="4267200" y="1316850"/>
            <a:ext cx="2186817" cy="400110"/>
          </a:xfrm>
          <a:prstGeom prst="rect">
            <a:avLst/>
          </a:prstGeom>
          <a:solidFill>
            <a:srgbClr val="FFC000"/>
          </a:solidFill>
        </p:spPr>
        <p:txBody>
          <a:bodyPr wrap="square" rtlCol="0">
            <a:spAutoFit/>
          </a:bodyPr>
          <a:lstStyle/>
          <a:p>
            <a:pPr algn="ctr"/>
            <a:r>
              <a:rPr lang="en-US" sz="1000" dirty="0"/>
              <a:t>Complete </a:t>
            </a:r>
            <a:r>
              <a:rPr lang="en-US" sz="1000" b="1" dirty="0">
                <a:solidFill>
                  <a:srgbClr val="C00000"/>
                </a:solidFill>
              </a:rPr>
              <a:t>PQA checklist, Issues List, PPQA Plan</a:t>
            </a:r>
          </a:p>
        </p:txBody>
      </p:sp>
      <p:sp>
        <p:nvSpPr>
          <p:cNvPr id="28" name="TextBox 27">
            <a:extLst>
              <a:ext uri="{FF2B5EF4-FFF2-40B4-BE49-F238E27FC236}">
                <a16:creationId xmlns:a16="http://schemas.microsoft.com/office/drawing/2014/main" id="{306900F2-10E5-44D0-A489-67FF9E93117A}"/>
              </a:ext>
            </a:extLst>
          </p:cNvPr>
          <p:cNvSpPr txBox="1"/>
          <p:nvPr/>
        </p:nvSpPr>
        <p:spPr>
          <a:xfrm>
            <a:off x="4267200" y="1947109"/>
            <a:ext cx="2186816" cy="400110"/>
          </a:xfrm>
          <a:prstGeom prst="rect">
            <a:avLst/>
          </a:prstGeom>
          <a:solidFill>
            <a:srgbClr val="FFC000"/>
          </a:solidFill>
        </p:spPr>
        <p:txBody>
          <a:bodyPr wrap="square" rtlCol="0">
            <a:spAutoFit/>
          </a:bodyPr>
          <a:lstStyle/>
          <a:p>
            <a:pPr algn="ctr"/>
            <a:r>
              <a:rPr lang="en-US" sz="1000" dirty="0"/>
              <a:t>Send the documents above to project team &amp; related persons</a:t>
            </a:r>
          </a:p>
        </p:txBody>
      </p:sp>
      <p:cxnSp>
        <p:nvCxnSpPr>
          <p:cNvPr id="34" name="Straight Arrow Connector 33">
            <a:extLst>
              <a:ext uri="{FF2B5EF4-FFF2-40B4-BE49-F238E27FC236}">
                <a16:creationId xmlns:a16="http://schemas.microsoft.com/office/drawing/2014/main" id="{405CE7BA-3E49-4036-85D5-049AFD61EEE8}"/>
              </a:ext>
            </a:extLst>
          </p:cNvPr>
          <p:cNvCxnSpPr>
            <a:stCxn id="24" idx="2"/>
            <a:endCxn id="25" idx="0"/>
          </p:cNvCxnSpPr>
          <p:nvPr/>
        </p:nvCxnSpPr>
        <p:spPr>
          <a:xfrm>
            <a:off x="1565576" y="1679661"/>
            <a:ext cx="0" cy="18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8A67621-1357-4460-A7E2-C05B541E2AD7}"/>
              </a:ext>
            </a:extLst>
          </p:cNvPr>
          <p:cNvCxnSpPr>
            <a:stCxn id="25" idx="2"/>
            <a:endCxn id="26" idx="0"/>
          </p:cNvCxnSpPr>
          <p:nvPr/>
        </p:nvCxnSpPr>
        <p:spPr>
          <a:xfrm>
            <a:off x="1565576" y="2417641"/>
            <a:ext cx="0" cy="618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217A7C3-DDFD-4480-90C7-36F17FDB5E8B}"/>
              </a:ext>
            </a:extLst>
          </p:cNvPr>
          <p:cNvCxnSpPr/>
          <p:nvPr/>
        </p:nvCxnSpPr>
        <p:spPr>
          <a:xfrm flipH="1">
            <a:off x="2843122" y="2284399"/>
            <a:ext cx="10640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88D78B3-0921-44CB-B062-103ECDBD2491}"/>
              </a:ext>
            </a:extLst>
          </p:cNvPr>
          <p:cNvCxnSpPr/>
          <p:nvPr/>
        </p:nvCxnSpPr>
        <p:spPr>
          <a:xfrm>
            <a:off x="2843122" y="2046101"/>
            <a:ext cx="10640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1DD05EA-C661-4CC7-A2EB-C259ED20B436}"/>
              </a:ext>
            </a:extLst>
          </p:cNvPr>
          <p:cNvCxnSpPr>
            <a:stCxn id="27" idx="2"/>
            <a:endCxn id="28" idx="0"/>
          </p:cNvCxnSpPr>
          <p:nvPr/>
        </p:nvCxnSpPr>
        <p:spPr>
          <a:xfrm flipH="1">
            <a:off x="5360608" y="1716960"/>
            <a:ext cx="1" cy="230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004D638-8986-4C39-89BD-66B858DD397E}"/>
              </a:ext>
            </a:extLst>
          </p:cNvPr>
          <p:cNvCxnSpPr/>
          <p:nvPr/>
        </p:nvCxnSpPr>
        <p:spPr>
          <a:xfrm flipH="1">
            <a:off x="2843121" y="3579366"/>
            <a:ext cx="10640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44734E4-4E98-4525-821F-16BFD72BADD8}"/>
              </a:ext>
            </a:extLst>
          </p:cNvPr>
          <p:cNvCxnSpPr/>
          <p:nvPr/>
        </p:nvCxnSpPr>
        <p:spPr>
          <a:xfrm>
            <a:off x="2843121" y="3268084"/>
            <a:ext cx="10640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Right Brace 46">
            <a:extLst>
              <a:ext uri="{FF2B5EF4-FFF2-40B4-BE49-F238E27FC236}">
                <a16:creationId xmlns:a16="http://schemas.microsoft.com/office/drawing/2014/main" id="{21512A60-4F98-472A-B6D4-F5426D712F95}"/>
              </a:ext>
            </a:extLst>
          </p:cNvPr>
          <p:cNvSpPr/>
          <p:nvPr/>
        </p:nvSpPr>
        <p:spPr>
          <a:xfrm>
            <a:off x="6580577" y="1546501"/>
            <a:ext cx="232757" cy="6487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4A0E29-7BF1-4D62-A33A-09DE7686A537}"/>
              </a:ext>
            </a:extLst>
          </p:cNvPr>
          <p:cNvSpPr txBox="1"/>
          <p:nvPr/>
        </p:nvSpPr>
        <p:spPr>
          <a:xfrm>
            <a:off x="4267200" y="3570071"/>
            <a:ext cx="2186816" cy="553998"/>
          </a:xfrm>
          <a:prstGeom prst="rect">
            <a:avLst/>
          </a:prstGeom>
          <a:solidFill>
            <a:srgbClr val="00B0F0"/>
          </a:solidFill>
        </p:spPr>
        <p:txBody>
          <a:bodyPr wrap="square" rtlCol="0">
            <a:spAutoFit/>
          </a:bodyPr>
          <a:lstStyle/>
          <a:p>
            <a:pPr algn="ctr"/>
            <a:r>
              <a:rPr lang="en-US" sz="1000" dirty="0"/>
              <a:t>Confirm Planning DR minutes contents</a:t>
            </a:r>
          </a:p>
          <a:p>
            <a:pPr algn="ctr"/>
            <a:r>
              <a:rPr lang="en-US" sz="1000" dirty="0"/>
              <a:t>Confirm corrective actions</a:t>
            </a:r>
          </a:p>
        </p:txBody>
      </p:sp>
      <p:sp>
        <p:nvSpPr>
          <p:cNvPr id="49" name="TextBox 48">
            <a:extLst>
              <a:ext uri="{FF2B5EF4-FFF2-40B4-BE49-F238E27FC236}">
                <a16:creationId xmlns:a16="http://schemas.microsoft.com/office/drawing/2014/main" id="{C6680C87-38D8-4617-BA9E-146E7AFB0D09}"/>
              </a:ext>
            </a:extLst>
          </p:cNvPr>
          <p:cNvSpPr txBox="1"/>
          <p:nvPr/>
        </p:nvSpPr>
        <p:spPr>
          <a:xfrm>
            <a:off x="4267200" y="2764685"/>
            <a:ext cx="2186816" cy="707886"/>
          </a:xfrm>
          <a:prstGeom prst="rect">
            <a:avLst/>
          </a:prstGeom>
          <a:solidFill>
            <a:srgbClr val="FFC000"/>
          </a:solidFill>
        </p:spPr>
        <p:txBody>
          <a:bodyPr wrap="square" rtlCol="0">
            <a:spAutoFit/>
          </a:bodyPr>
          <a:lstStyle/>
          <a:p>
            <a:pPr algn="ctr"/>
            <a:r>
              <a:rPr lang="en-US" sz="1000" dirty="0"/>
              <a:t>Confirm Planning DR minutes contents</a:t>
            </a:r>
          </a:p>
          <a:p>
            <a:pPr algn="ctr"/>
            <a:r>
              <a:rPr lang="en-US" sz="1000" dirty="0"/>
              <a:t>Confirm corrective actions in </a:t>
            </a:r>
            <a:r>
              <a:rPr lang="en-US" sz="1000" b="1" dirty="0">
                <a:solidFill>
                  <a:srgbClr val="C00000"/>
                </a:solidFill>
              </a:rPr>
              <a:t>Issues List</a:t>
            </a:r>
          </a:p>
        </p:txBody>
      </p:sp>
      <p:sp>
        <p:nvSpPr>
          <p:cNvPr id="50" name="Right Brace 49">
            <a:extLst>
              <a:ext uri="{FF2B5EF4-FFF2-40B4-BE49-F238E27FC236}">
                <a16:creationId xmlns:a16="http://schemas.microsoft.com/office/drawing/2014/main" id="{F266FE80-EC61-420B-93FD-D5DCBCA7C179}"/>
              </a:ext>
            </a:extLst>
          </p:cNvPr>
          <p:cNvSpPr/>
          <p:nvPr/>
        </p:nvSpPr>
        <p:spPr>
          <a:xfrm>
            <a:off x="6588061" y="3095268"/>
            <a:ext cx="207491" cy="968196"/>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TextBox 50">
            <a:extLst>
              <a:ext uri="{FF2B5EF4-FFF2-40B4-BE49-F238E27FC236}">
                <a16:creationId xmlns:a16="http://schemas.microsoft.com/office/drawing/2014/main" id="{80D7100A-F579-4594-9F84-8514316ADF47}"/>
              </a:ext>
            </a:extLst>
          </p:cNvPr>
          <p:cNvSpPr txBox="1"/>
          <p:nvPr/>
        </p:nvSpPr>
        <p:spPr>
          <a:xfrm>
            <a:off x="6814065" y="2298588"/>
            <a:ext cx="4158732" cy="1938992"/>
          </a:xfrm>
          <a:prstGeom prst="rect">
            <a:avLst/>
          </a:prstGeom>
          <a:noFill/>
        </p:spPr>
        <p:txBody>
          <a:bodyPr wrap="square" rtlCol="0">
            <a:spAutoFit/>
          </a:bodyPr>
          <a:lstStyle/>
          <a:p>
            <a:r>
              <a:rPr lang="en-US" sz="1200" dirty="0"/>
              <a:t>Notes: </a:t>
            </a:r>
          </a:p>
          <a:p>
            <a:pPr marL="171450" indent="-171450">
              <a:buFont typeface="Arial" panose="020B0604020202020204" pitchFamily="34" charset="0"/>
              <a:buChar char="•"/>
            </a:pPr>
            <a:r>
              <a:rPr lang="en-US" sz="1200" dirty="0">
                <a:solidFill>
                  <a:srgbClr val="C00000"/>
                </a:solidFill>
              </a:rPr>
              <a:t>Issues List </a:t>
            </a:r>
            <a:r>
              <a:rPr lang="en-US" sz="1200" dirty="0"/>
              <a:t>is an asset of SWQA: It is used to monitor the findings in PQA/QGC.</a:t>
            </a:r>
          </a:p>
          <a:p>
            <a:pPr marL="171450" indent="-171450">
              <a:buFont typeface="Arial" panose="020B0604020202020204" pitchFamily="34" charset="0"/>
              <a:buChar char="•"/>
            </a:pPr>
            <a:r>
              <a:rPr lang="en-US" sz="1200" dirty="0">
                <a:solidFill>
                  <a:srgbClr val="C00000"/>
                </a:solidFill>
              </a:rPr>
              <a:t>Planning DR minutes </a:t>
            </a:r>
            <a:r>
              <a:rPr lang="en-US" sz="1200" dirty="0"/>
              <a:t>is an asset of project team: It should be fulfilled with all necessary information by project members.</a:t>
            </a:r>
          </a:p>
          <a:p>
            <a:pPr marL="171450" indent="-171450">
              <a:buFont typeface="Arial" panose="020B0604020202020204" pitchFamily="34" charset="0"/>
              <a:buChar char="•"/>
            </a:pPr>
            <a:endParaRPr lang="en-US" sz="1200" dirty="0"/>
          </a:p>
          <a:p>
            <a:r>
              <a:rPr lang="en-US" sz="1200" dirty="0"/>
              <a:t>QA PIC also needs to confirm Planning DR minutes contents such as: DR result information and agreement, findings status, approval information etc.</a:t>
            </a:r>
          </a:p>
        </p:txBody>
      </p:sp>
      <p:sp>
        <p:nvSpPr>
          <p:cNvPr id="55" name="TextBox 54">
            <a:extLst>
              <a:ext uri="{FF2B5EF4-FFF2-40B4-BE49-F238E27FC236}">
                <a16:creationId xmlns:a16="http://schemas.microsoft.com/office/drawing/2014/main" id="{17FFE545-BB09-4662-B576-0679148EB817}"/>
              </a:ext>
            </a:extLst>
          </p:cNvPr>
          <p:cNvSpPr txBox="1"/>
          <p:nvPr/>
        </p:nvSpPr>
        <p:spPr>
          <a:xfrm>
            <a:off x="6764939" y="1632810"/>
            <a:ext cx="3167149" cy="461665"/>
          </a:xfrm>
          <a:prstGeom prst="rect">
            <a:avLst/>
          </a:prstGeom>
          <a:noFill/>
        </p:spPr>
        <p:txBody>
          <a:bodyPr wrap="square" rtlCol="0">
            <a:spAutoFit/>
          </a:bodyPr>
          <a:lstStyle/>
          <a:p>
            <a:r>
              <a:rPr lang="en-US" sz="1200" dirty="0"/>
              <a:t>“Complete” means the reports are finalized and approved.</a:t>
            </a:r>
          </a:p>
        </p:txBody>
      </p:sp>
      <p:sp>
        <p:nvSpPr>
          <p:cNvPr id="56" name="TextBox 55">
            <a:extLst>
              <a:ext uri="{FF2B5EF4-FFF2-40B4-BE49-F238E27FC236}">
                <a16:creationId xmlns:a16="http://schemas.microsoft.com/office/drawing/2014/main" id="{E687E37F-04C3-428E-9C1F-9DF160DB4803}"/>
              </a:ext>
            </a:extLst>
          </p:cNvPr>
          <p:cNvSpPr txBox="1"/>
          <p:nvPr/>
        </p:nvSpPr>
        <p:spPr>
          <a:xfrm>
            <a:off x="381000" y="4644035"/>
            <a:ext cx="10668114" cy="1569660"/>
          </a:xfrm>
          <a:prstGeom prst="rect">
            <a:avLst/>
          </a:prstGeom>
          <a:noFill/>
        </p:spPr>
        <p:txBody>
          <a:bodyPr wrap="square" rtlCol="0">
            <a:spAutoFit/>
          </a:bodyPr>
          <a:lstStyle/>
          <a:p>
            <a:r>
              <a:rPr lang="en-US" sz="1200" b="1" dirty="0">
                <a:solidFill>
                  <a:srgbClr val="C00000"/>
                </a:solidFill>
              </a:rPr>
              <a:t>Objective: To complete Planning DR meeting minutes, PQA reports, and to monitor corrective actions until closing</a:t>
            </a:r>
          </a:p>
          <a:p>
            <a:pPr marL="285750" indent="-285750">
              <a:buFont typeface="+mj-lt"/>
              <a:buAutoNum type="arabicPeriod"/>
            </a:pPr>
            <a:r>
              <a:rPr lang="en-US" sz="1200" dirty="0"/>
              <a:t>Project team will complete a Planning DR meeting minutes and perform necessary corrective actions.</a:t>
            </a:r>
          </a:p>
          <a:p>
            <a:pPr marL="285750" indent="-285750">
              <a:buFont typeface="+mj-lt"/>
              <a:buAutoNum type="arabicPeriod"/>
            </a:pPr>
            <a:r>
              <a:rPr lang="en-US" sz="1200" dirty="0"/>
              <a:t>QA PIC will complete all necessary reports from QA side and follow-up with corrective actions until their closure.</a:t>
            </a:r>
          </a:p>
          <a:p>
            <a:pPr marL="285750" indent="-285750">
              <a:buFont typeface="+mj-lt"/>
              <a:buAutoNum type="arabicPeriod"/>
            </a:pPr>
            <a:r>
              <a:rPr lang="en-US" sz="1200" dirty="0"/>
              <a:t>Other related stakeholders can follow-up with corrective actions if necessary (for example, via the DR meeting minutes).</a:t>
            </a:r>
          </a:p>
          <a:p>
            <a:pPr marL="285750" indent="-285750">
              <a:buFontTx/>
              <a:buChar char="-"/>
            </a:pPr>
            <a:endParaRPr lang="en-US" sz="1200" dirty="0"/>
          </a:p>
          <a:p>
            <a:r>
              <a:rPr lang="en-US" sz="1200" b="1" dirty="0"/>
              <a:t>Notes: </a:t>
            </a:r>
            <a:r>
              <a:rPr lang="en-US" sz="1200" dirty="0"/>
              <a:t>The actual order of actions in the workflows can be changed if the change does not impact to the progress of making Planning DR minutes, PQA reports, and issues fixing. For example, project team can complete corrective actions before completing the Planning DR minutes; QA PIC can complete checking all corrective actions before completing PQA reports.</a:t>
            </a:r>
          </a:p>
        </p:txBody>
      </p:sp>
      <p:sp>
        <p:nvSpPr>
          <p:cNvPr id="29" name="Rectangle 28">
            <a:extLst>
              <a:ext uri="{FF2B5EF4-FFF2-40B4-BE49-F238E27FC236}">
                <a16:creationId xmlns:a16="http://schemas.microsoft.com/office/drawing/2014/main" id="{833677D9-A850-4834-A6A3-5F99C0F9522E}"/>
              </a:ext>
            </a:extLst>
          </p:cNvPr>
          <p:cNvSpPr/>
          <p:nvPr/>
        </p:nvSpPr>
        <p:spPr>
          <a:xfrm>
            <a:off x="609600" y="1219200"/>
            <a:ext cx="5908061" cy="304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57891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AA475A6B-C149-430A-BA6A-08FE8BD03C94}"/>
              </a:ext>
            </a:extLst>
          </p:cNvPr>
          <p:cNvSpPr>
            <a:spLocks noGrp="1"/>
          </p:cNvSpPr>
          <p:nvPr>
            <p:ph type="body" sz="quarter" idx="11"/>
          </p:nvPr>
        </p:nvSpPr>
        <p:spPr>
          <a:xfrm>
            <a:off x="468000" y="1080000"/>
            <a:ext cx="7920000" cy="897380"/>
          </a:xfrm>
        </p:spPr>
        <p:txBody>
          <a:bodyPr/>
          <a:lstStyle/>
          <a:p>
            <a:r>
              <a:rPr kumimoji="1" lang="en-US" altLang="ja-JP" sz="3200" dirty="0"/>
              <a:t>Regular pqa</a:t>
            </a:r>
            <a:endParaRPr lang="ja-JP" altLang="en-US" sz="3200" dirty="0"/>
          </a:p>
        </p:txBody>
      </p:sp>
    </p:spTree>
    <p:extLst>
      <p:ext uri="{BB962C8B-B14F-4D97-AF65-F5344CB8AC3E}">
        <p14:creationId xmlns:p14="http://schemas.microsoft.com/office/powerpoint/2010/main" val="281088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A workflow for regular pqa</a:t>
            </a:r>
            <a:endParaRPr kumimoji="1" lang="en-US" dirty="0"/>
          </a:p>
        </p:txBody>
      </p:sp>
      <p:sp>
        <p:nvSpPr>
          <p:cNvPr id="28" name="TextBox 27">
            <a:extLst>
              <a:ext uri="{FF2B5EF4-FFF2-40B4-BE49-F238E27FC236}">
                <a16:creationId xmlns:a16="http://schemas.microsoft.com/office/drawing/2014/main" id="{48B3BFA3-1854-4901-A079-AE2B47796CF6}"/>
              </a:ext>
            </a:extLst>
          </p:cNvPr>
          <p:cNvSpPr txBox="1"/>
          <p:nvPr/>
        </p:nvSpPr>
        <p:spPr>
          <a:xfrm>
            <a:off x="467999" y="1371600"/>
            <a:ext cx="5109156" cy="1477328"/>
          </a:xfrm>
          <a:prstGeom prst="rect">
            <a:avLst/>
          </a:prstGeom>
          <a:ln>
            <a:noFill/>
          </a:ln>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Basically, there are 03 steps:</a:t>
            </a:r>
          </a:p>
          <a:p>
            <a:pPr marL="800100" lvl="1" indent="-342900">
              <a:buFont typeface="+mj-lt"/>
              <a:buAutoNum type="arabicPeriod"/>
            </a:pPr>
            <a:r>
              <a:rPr lang="en-US" dirty="0"/>
              <a:t>Perform on-desk check</a:t>
            </a:r>
          </a:p>
          <a:p>
            <a:pPr marL="800100" lvl="1" indent="-342900">
              <a:buFont typeface="+mj-lt"/>
              <a:buAutoNum type="arabicPeriod"/>
            </a:pPr>
            <a:r>
              <a:rPr lang="en-US" dirty="0"/>
              <a:t>Discuss</a:t>
            </a:r>
          </a:p>
          <a:p>
            <a:pPr marL="800100" lvl="1" indent="-342900">
              <a:buFont typeface="+mj-lt"/>
              <a:buAutoNum type="arabicPeriod"/>
            </a:pPr>
            <a:r>
              <a:rPr lang="en-US" dirty="0"/>
              <a:t>Finalize PQA report and resolve findings</a:t>
            </a:r>
          </a:p>
          <a:p>
            <a:pPr marL="800100" lvl="1" indent="-342900">
              <a:buFont typeface="+mj-lt"/>
              <a:buAutoNum type="arabicPeriod"/>
            </a:pPr>
            <a:endParaRPr lang="en-US" dirty="0"/>
          </a:p>
        </p:txBody>
      </p:sp>
      <p:sp>
        <p:nvSpPr>
          <p:cNvPr id="4" name="TextBox 3">
            <a:extLst>
              <a:ext uri="{FF2B5EF4-FFF2-40B4-BE49-F238E27FC236}">
                <a16:creationId xmlns:a16="http://schemas.microsoft.com/office/drawing/2014/main" id="{C2D2A7AF-1940-4CD6-B000-79E51B1CDD56}"/>
              </a:ext>
            </a:extLst>
          </p:cNvPr>
          <p:cNvSpPr txBox="1"/>
          <p:nvPr/>
        </p:nvSpPr>
        <p:spPr>
          <a:xfrm>
            <a:off x="467999" y="3091934"/>
            <a:ext cx="11244575" cy="1477328"/>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b="1" dirty="0"/>
              <a:t>Attention: </a:t>
            </a:r>
          </a:p>
          <a:p>
            <a:pPr marL="285750" indent="-285750">
              <a:buFont typeface="Wingdings" panose="05000000000000000000" pitchFamily="2" charset="2"/>
              <a:buChar char="§"/>
            </a:pPr>
            <a:r>
              <a:rPr lang="en-US" dirty="0"/>
              <a:t>An advance preparation by project members is, in principle, </a:t>
            </a:r>
            <a:r>
              <a:rPr lang="en-US" dirty="0">
                <a:solidFill>
                  <a:srgbClr val="00B050"/>
                </a:solidFill>
              </a:rPr>
              <a:t>not needed</a:t>
            </a:r>
            <a:r>
              <a:rPr lang="en-US" dirty="0"/>
              <a:t>.</a:t>
            </a:r>
          </a:p>
          <a:p>
            <a:pPr marL="285750" indent="-285750">
              <a:buFont typeface="Wingdings" panose="05000000000000000000" pitchFamily="2" charset="2"/>
              <a:buChar char="§"/>
            </a:pPr>
            <a:r>
              <a:rPr lang="en-US" dirty="0">
                <a:solidFill>
                  <a:schemeClr val="tx1"/>
                </a:solidFill>
              </a:rPr>
              <a:t>An advance notification from QA PIC to start the PQA is, in principle, </a:t>
            </a:r>
            <a:r>
              <a:rPr lang="en-US" dirty="0">
                <a:solidFill>
                  <a:srgbClr val="00B050"/>
                </a:solidFill>
              </a:rPr>
              <a:t>not needed</a:t>
            </a:r>
            <a:r>
              <a:rPr lang="en-US" dirty="0">
                <a:solidFill>
                  <a:schemeClr val="tx1"/>
                </a:solidFill>
              </a:rPr>
              <a:t>.</a:t>
            </a:r>
          </a:p>
          <a:p>
            <a:pPr marL="285750" indent="-285750">
              <a:buFont typeface="Wingdings" panose="05000000000000000000" pitchFamily="2" charset="2"/>
              <a:buChar char="§"/>
            </a:pPr>
            <a:r>
              <a:rPr lang="en-US" dirty="0">
                <a:solidFill>
                  <a:srgbClr val="00B050"/>
                </a:solidFill>
              </a:rPr>
              <a:t>The PQA can be transparently started </a:t>
            </a:r>
            <a:r>
              <a:rPr lang="en-US" dirty="0">
                <a:solidFill>
                  <a:schemeClr val="tx1"/>
                </a:solidFill>
              </a:rPr>
              <a:t>when the time comes according to a PPQA Plan defined after Project Planning DR.</a:t>
            </a:r>
          </a:p>
        </p:txBody>
      </p:sp>
    </p:spTree>
    <p:extLst>
      <p:ext uri="{BB962C8B-B14F-4D97-AF65-F5344CB8AC3E}">
        <p14:creationId xmlns:p14="http://schemas.microsoft.com/office/powerpoint/2010/main" val="2767854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step 1: perform on-desk check</a:t>
            </a:r>
            <a:endParaRPr kumimoji="1" lang="en-US" dirty="0"/>
          </a:p>
        </p:txBody>
      </p:sp>
      <p:sp>
        <p:nvSpPr>
          <p:cNvPr id="4" name="TextBox 3">
            <a:extLst>
              <a:ext uri="{FF2B5EF4-FFF2-40B4-BE49-F238E27FC236}">
                <a16:creationId xmlns:a16="http://schemas.microsoft.com/office/drawing/2014/main" id="{4D89B4D6-04B5-48D0-99E5-C4766EDD2787}"/>
              </a:ext>
            </a:extLst>
          </p:cNvPr>
          <p:cNvSpPr txBox="1"/>
          <p:nvPr/>
        </p:nvSpPr>
        <p:spPr>
          <a:xfrm>
            <a:off x="10420786" y="211270"/>
            <a:ext cx="1510350" cy="246221"/>
          </a:xfrm>
          <a:prstGeom prst="rect">
            <a:avLst/>
          </a:prstGeom>
          <a:solidFill>
            <a:srgbClr val="92D050"/>
          </a:solidFill>
        </p:spPr>
        <p:txBody>
          <a:bodyPr wrap="none" rtlCol="0">
            <a:spAutoFit/>
          </a:bodyPr>
          <a:lstStyle/>
          <a:p>
            <a:pPr algn="ctr"/>
            <a:r>
              <a:rPr lang="en-US" sz="1000" dirty="0"/>
              <a:t>Actions by project team</a:t>
            </a:r>
          </a:p>
        </p:txBody>
      </p:sp>
      <p:sp>
        <p:nvSpPr>
          <p:cNvPr id="5" name="TextBox 4">
            <a:extLst>
              <a:ext uri="{FF2B5EF4-FFF2-40B4-BE49-F238E27FC236}">
                <a16:creationId xmlns:a16="http://schemas.microsoft.com/office/drawing/2014/main" id="{4C552FBF-31BE-40BA-BEFD-7AB5AD1CD555}"/>
              </a:ext>
            </a:extLst>
          </p:cNvPr>
          <p:cNvSpPr txBox="1"/>
          <p:nvPr/>
        </p:nvSpPr>
        <p:spPr>
          <a:xfrm>
            <a:off x="10420786" y="564005"/>
            <a:ext cx="1510350" cy="246221"/>
          </a:xfrm>
          <a:prstGeom prst="rect">
            <a:avLst/>
          </a:prstGeom>
          <a:solidFill>
            <a:srgbClr val="FFC000"/>
          </a:solidFill>
        </p:spPr>
        <p:txBody>
          <a:bodyPr wrap="square" rtlCol="0">
            <a:spAutoFit/>
          </a:bodyPr>
          <a:lstStyle/>
          <a:p>
            <a:pPr algn="ctr"/>
            <a:r>
              <a:rPr lang="en-US" sz="1000" dirty="0"/>
              <a:t>Actions by QA PIC</a:t>
            </a:r>
          </a:p>
        </p:txBody>
      </p:sp>
      <p:sp>
        <p:nvSpPr>
          <p:cNvPr id="6" name="TextBox 5">
            <a:extLst>
              <a:ext uri="{FF2B5EF4-FFF2-40B4-BE49-F238E27FC236}">
                <a16:creationId xmlns:a16="http://schemas.microsoft.com/office/drawing/2014/main" id="{C1EEA24B-482F-4533-A016-15E9A91EF2CE}"/>
              </a:ext>
            </a:extLst>
          </p:cNvPr>
          <p:cNvSpPr txBox="1"/>
          <p:nvPr/>
        </p:nvSpPr>
        <p:spPr>
          <a:xfrm>
            <a:off x="10420786" y="916740"/>
            <a:ext cx="1510350" cy="400110"/>
          </a:xfrm>
          <a:prstGeom prst="rect">
            <a:avLst/>
          </a:prstGeom>
          <a:solidFill>
            <a:srgbClr val="00B0F0"/>
          </a:solidFill>
        </p:spPr>
        <p:txBody>
          <a:bodyPr wrap="square" rtlCol="0">
            <a:spAutoFit/>
          </a:bodyPr>
          <a:lstStyle/>
          <a:p>
            <a:pPr algn="ctr"/>
            <a:r>
              <a:rPr lang="en-US" sz="1000" dirty="0"/>
              <a:t>Actions by other stakeholders</a:t>
            </a:r>
          </a:p>
        </p:txBody>
      </p:sp>
      <p:sp>
        <p:nvSpPr>
          <p:cNvPr id="7" name="TextBox 6">
            <a:extLst>
              <a:ext uri="{FF2B5EF4-FFF2-40B4-BE49-F238E27FC236}">
                <a16:creationId xmlns:a16="http://schemas.microsoft.com/office/drawing/2014/main" id="{3FC18C08-5BF9-404C-8FAD-C6553832A336}"/>
              </a:ext>
            </a:extLst>
          </p:cNvPr>
          <p:cNvSpPr txBox="1"/>
          <p:nvPr/>
        </p:nvSpPr>
        <p:spPr>
          <a:xfrm>
            <a:off x="10420786" y="1470767"/>
            <a:ext cx="1510350" cy="400110"/>
          </a:xfrm>
          <a:prstGeom prst="rect">
            <a:avLst/>
          </a:prstGeom>
          <a:noFill/>
          <a:ln w="28575">
            <a:solidFill>
              <a:schemeClr val="accent6"/>
            </a:solidFill>
          </a:ln>
        </p:spPr>
        <p:txBody>
          <a:bodyPr wrap="square" rtlCol="0">
            <a:spAutoFit/>
          </a:bodyPr>
          <a:lstStyle/>
          <a:p>
            <a:pPr algn="ctr"/>
            <a:r>
              <a:rPr lang="en-US" sz="1000" dirty="0"/>
              <a:t>Actions by all participants</a:t>
            </a:r>
          </a:p>
        </p:txBody>
      </p:sp>
      <p:sp>
        <p:nvSpPr>
          <p:cNvPr id="8" name="TextBox 7">
            <a:extLst>
              <a:ext uri="{FF2B5EF4-FFF2-40B4-BE49-F238E27FC236}">
                <a16:creationId xmlns:a16="http://schemas.microsoft.com/office/drawing/2014/main" id="{12D70FB0-D557-41D3-AE64-45267D475718}"/>
              </a:ext>
            </a:extLst>
          </p:cNvPr>
          <p:cNvSpPr txBox="1"/>
          <p:nvPr/>
        </p:nvSpPr>
        <p:spPr>
          <a:xfrm>
            <a:off x="5749639" y="1624656"/>
            <a:ext cx="2574743" cy="246221"/>
          </a:xfrm>
          <a:prstGeom prst="rect">
            <a:avLst/>
          </a:prstGeom>
          <a:solidFill>
            <a:srgbClr val="FFC000"/>
          </a:solidFill>
        </p:spPr>
        <p:txBody>
          <a:bodyPr wrap="square" rtlCol="0">
            <a:spAutoFit/>
          </a:bodyPr>
          <a:lstStyle/>
          <a:p>
            <a:pPr algn="ctr"/>
            <a:r>
              <a:rPr lang="en-US" sz="1000" dirty="0"/>
              <a:t>Check WPs</a:t>
            </a:r>
          </a:p>
        </p:txBody>
      </p:sp>
      <p:sp>
        <p:nvSpPr>
          <p:cNvPr id="9" name="TextBox 8">
            <a:extLst>
              <a:ext uri="{FF2B5EF4-FFF2-40B4-BE49-F238E27FC236}">
                <a16:creationId xmlns:a16="http://schemas.microsoft.com/office/drawing/2014/main" id="{DE3A759B-EF0D-46CA-8C4E-AD9FD9C6FC42}"/>
              </a:ext>
            </a:extLst>
          </p:cNvPr>
          <p:cNvSpPr txBox="1"/>
          <p:nvPr/>
        </p:nvSpPr>
        <p:spPr>
          <a:xfrm>
            <a:off x="5749639" y="2254915"/>
            <a:ext cx="2574744" cy="246221"/>
          </a:xfrm>
          <a:prstGeom prst="rect">
            <a:avLst/>
          </a:prstGeom>
          <a:solidFill>
            <a:srgbClr val="FFC000"/>
          </a:solidFill>
        </p:spPr>
        <p:txBody>
          <a:bodyPr wrap="none" rtlCol="0">
            <a:spAutoFit/>
          </a:bodyPr>
          <a:lstStyle/>
          <a:p>
            <a:pPr algn="ctr"/>
            <a:r>
              <a:rPr lang="en-US" sz="1000" dirty="0"/>
              <a:t>Record checking results in </a:t>
            </a:r>
            <a:r>
              <a:rPr lang="en-US" sz="1000" b="1" dirty="0">
                <a:solidFill>
                  <a:srgbClr val="C00000"/>
                </a:solidFill>
              </a:rPr>
              <a:t>PQA checklist</a:t>
            </a:r>
          </a:p>
        </p:txBody>
      </p:sp>
      <p:sp>
        <p:nvSpPr>
          <p:cNvPr id="10" name="TextBox 9">
            <a:extLst>
              <a:ext uri="{FF2B5EF4-FFF2-40B4-BE49-F238E27FC236}">
                <a16:creationId xmlns:a16="http://schemas.microsoft.com/office/drawing/2014/main" id="{B5373784-1FA4-4964-BE52-0FA35C93639E}"/>
              </a:ext>
            </a:extLst>
          </p:cNvPr>
          <p:cNvSpPr txBox="1"/>
          <p:nvPr/>
        </p:nvSpPr>
        <p:spPr>
          <a:xfrm>
            <a:off x="5749639" y="2885848"/>
            <a:ext cx="2574742" cy="246221"/>
          </a:xfrm>
          <a:prstGeom prst="rect">
            <a:avLst/>
          </a:prstGeom>
          <a:solidFill>
            <a:srgbClr val="FFC000"/>
          </a:solidFill>
        </p:spPr>
        <p:txBody>
          <a:bodyPr wrap="square" rtlCol="0">
            <a:spAutoFit/>
          </a:bodyPr>
          <a:lstStyle/>
          <a:p>
            <a:pPr algn="ctr"/>
            <a:r>
              <a:rPr lang="en-US" sz="1000" dirty="0"/>
              <a:t>Record findings in </a:t>
            </a:r>
            <a:r>
              <a:rPr lang="en-US" sz="1000" b="1" dirty="0">
                <a:solidFill>
                  <a:srgbClr val="C00000"/>
                </a:solidFill>
              </a:rPr>
              <a:t>Issues List</a:t>
            </a:r>
          </a:p>
        </p:txBody>
      </p:sp>
      <p:sp>
        <p:nvSpPr>
          <p:cNvPr id="11" name="TextBox 10">
            <a:extLst>
              <a:ext uri="{FF2B5EF4-FFF2-40B4-BE49-F238E27FC236}">
                <a16:creationId xmlns:a16="http://schemas.microsoft.com/office/drawing/2014/main" id="{5ED6ACC9-7170-4846-9092-AA76CE2F4F4D}"/>
              </a:ext>
            </a:extLst>
          </p:cNvPr>
          <p:cNvSpPr txBox="1"/>
          <p:nvPr/>
        </p:nvSpPr>
        <p:spPr>
          <a:xfrm>
            <a:off x="5749638" y="3500729"/>
            <a:ext cx="2574743" cy="246221"/>
          </a:xfrm>
          <a:prstGeom prst="rect">
            <a:avLst/>
          </a:prstGeom>
          <a:solidFill>
            <a:srgbClr val="FFC000"/>
          </a:solidFill>
        </p:spPr>
        <p:txBody>
          <a:bodyPr wrap="square" rtlCol="0">
            <a:spAutoFit/>
          </a:bodyPr>
          <a:lstStyle/>
          <a:p>
            <a:pPr algn="ctr"/>
            <a:r>
              <a:rPr lang="en-US" sz="1000" dirty="0"/>
              <a:t>Send </a:t>
            </a:r>
            <a:r>
              <a:rPr lang="en-US" sz="1000" b="1" dirty="0">
                <a:solidFill>
                  <a:srgbClr val="C00000"/>
                </a:solidFill>
              </a:rPr>
              <a:t>Issues List </a:t>
            </a:r>
            <a:r>
              <a:rPr lang="en-US" sz="1000" dirty="0"/>
              <a:t>to project team</a:t>
            </a:r>
          </a:p>
        </p:txBody>
      </p:sp>
      <p:cxnSp>
        <p:nvCxnSpPr>
          <p:cNvPr id="12" name="Straight Arrow Connector 11">
            <a:extLst>
              <a:ext uri="{FF2B5EF4-FFF2-40B4-BE49-F238E27FC236}">
                <a16:creationId xmlns:a16="http://schemas.microsoft.com/office/drawing/2014/main" id="{76BA2031-0464-4B3F-9708-B73A1C50E28A}"/>
              </a:ext>
            </a:extLst>
          </p:cNvPr>
          <p:cNvCxnSpPr>
            <a:cxnSpLocks/>
            <a:stCxn id="8" idx="2"/>
            <a:endCxn id="9" idx="0"/>
          </p:cNvCxnSpPr>
          <p:nvPr/>
        </p:nvCxnSpPr>
        <p:spPr>
          <a:xfrm>
            <a:off x="7037011" y="1870877"/>
            <a:ext cx="0" cy="384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F4C422A-C7FE-4703-B7C1-98C415E50044}"/>
              </a:ext>
            </a:extLst>
          </p:cNvPr>
          <p:cNvCxnSpPr>
            <a:cxnSpLocks/>
            <a:stCxn id="9" idx="2"/>
            <a:endCxn id="10" idx="0"/>
          </p:cNvCxnSpPr>
          <p:nvPr/>
        </p:nvCxnSpPr>
        <p:spPr>
          <a:xfrm flipH="1">
            <a:off x="7037010" y="2501136"/>
            <a:ext cx="1" cy="384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097D3F6-A821-417E-9F0A-BC5D9C75720B}"/>
              </a:ext>
            </a:extLst>
          </p:cNvPr>
          <p:cNvCxnSpPr>
            <a:cxnSpLocks/>
            <a:stCxn id="10" idx="2"/>
            <a:endCxn id="11" idx="0"/>
          </p:cNvCxnSpPr>
          <p:nvPr/>
        </p:nvCxnSpPr>
        <p:spPr>
          <a:xfrm>
            <a:off x="7037010" y="3132069"/>
            <a:ext cx="0" cy="368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DD09BC4-666B-4A1A-AA2E-67C6982EFCD7}"/>
              </a:ext>
            </a:extLst>
          </p:cNvPr>
          <p:cNvSpPr txBox="1"/>
          <p:nvPr/>
        </p:nvSpPr>
        <p:spPr>
          <a:xfrm>
            <a:off x="2301722" y="3500520"/>
            <a:ext cx="1648208" cy="246221"/>
          </a:xfrm>
          <a:prstGeom prst="rect">
            <a:avLst/>
          </a:prstGeom>
          <a:solidFill>
            <a:srgbClr val="92D050"/>
          </a:solidFill>
        </p:spPr>
        <p:txBody>
          <a:bodyPr wrap="square" rtlCol="0">
            <a:spAutoFit/>
          </a:bodyPr>
          <a:lstStyle/>
          <a:p>
            <a:pPr algn="ctr"/>
            <a:r>
              <a:rPr lang="en-US" sz="1000" dirty="0"/>
              <a:t>Receive Issues List</a:t>
            </a:r>
          </a:p>
        </p:txBody>
      </p:sp>
      <p:cxnSp>
        <p:nvCxnSpPr>
          <p:cNvPr id="16" name="Straight Arrow Connector 15">
            <a:extLst>
              <a:ext uri="{FF2B5EF4-FFF2-40B4-BE49-F238E27FC236}">
                <a16:creationId xmlns:a16="http://schemas.microsoft.com/office/drawing/2014/main" id="{088CD56D-F086-40C0-80AD-353613972C45}"/>
              </a:ext>
            </a:extLst>
          </p:cNvPr>
          <p:cNvCxnSpPr>
            <a:cxnSpLocks/>
          </p:cNvCxnSpPr>
          <p:nvPr/>
        </p:nvCxnSpPr>
        <p:spPr>
          <a:xfrm flipH="1">
            <a:off x="4042079" y="3629121"/>
            <a:ext cx="14443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445D29E-D72F-4C86-BDC0-CEDFE09D7340}"/>
              </a:ext>
            </a:extLst>
          </p:cNvPr>
          <p:cNvSpPr txBox="1"/>
          <p:nvPr/>
        </p:nvSpPr>
        <p:spPr>
          <a:xfrm>
            <a:off x="609600" y="4015692"/>
            <a:ext cx="11102974" cy="2246769"/>
          </a:xfrm>
          <a:prstGeom prst="rect">
            <a:avLst/>
          </a:prstGeom>
          <a:noFill/>
        </p:spPr>
        <p:txBody>
          <a:bodyPr wrap="square" rtlCol="0">
            <a:spAutoFit/>
          </a:bodyPr>
          <a:lstStyle/>
          <a:p>
            <a:r>
              <a:rPr lang="en-US" sz="1400" b="1" dirty="0">
                <a:solidFill>
                  <a:srgbClr val="C00000"/>
                </a:solidFill>
              </a:rPr>
              <a:t>Objective: QA PIC to perform on-desk check and to send findings to project team</a:t>
            </a:r>
          </a:p>
          <a:p>
            <a:endParaRPr lang="en-US" sz="1400" dirty="0"/>
          </a:p>
          <a:p>
            <a:r>
              <a:rPr lang="en-US" sz="1400" b="1" dirty="0"/>
              <a:t>Notes: </a:t>
            </a:r>
            <a:r>
              <a:rPr lang="en-US" sz="1400" dirty="0">
                <a:solidFill>
                  <a:srgbClr val="00B050"/>
                </a:solidFill>
              </a:rPr>
              <a:t>Project team is supposed to follow its Project Plan in daily works. </a:t>
            </a:r>
            <a:r>
              <a:rPr lang="en-US" sz="1400" dirty="0"/>
              <a:t>A reply from project team such as </a:t>
            </a:r>
            <a:r>
              <a:rPr lang="en-US" sz="1400" dirty="0">
                <a:solidFill>
                  <a:srgbClr val="00B050"/>
                </a:solidFill>
              </a:rPr>
              <a:t>“please wait a few days for us to prepare management documents” shows a not good situation.</a:t>
            </a:r>
          </a:p>
          <a:p>
            <a:endParaRPr lang="en-US" sz="1400" dirty="0"/>
          </a:p>
          <a:p>
            <a:r>
              <a:rPr lang="en-US" sz="1400" b="1" dirty="0"/>
              <a:t>Example, </a:t>
            </a:r>
          </a:p>
          <a:p>
            <a:pPr marL="171450" indent="-171450">
              <a:buFont typeface="Wingdings" panose="05000000000000000000" pitchFamily="2" charset="2"/>
              <a:buChar char="§"/>
            </a:pPr>
            <a:r>
              <a:rPr lang="en-US" sz="1400" dirty="0"/>
              <a:t>If in Project Plan, project team defines the timing for monitoring risks is “on every Monday”, at the PQA check, the status of risks should have been already up-to-date to the most recent Monday.</a:t>
            </a:r>
          </a:p>
          <a:p>
            <a:pPr marL="171450" indent="-171450">
              <a:buFont typeface="Wingdings" panose="05000000000000000000" pitchFamily="2" charset="2"/>
              <a:buChar char="§"/>
            </a:pPr>
            <a:r>
              <a:rPr lang="en-US" sz="1400" dirty="0"/>
              <a:t>If in Project Plan, project team defines the timing for collecting M &amp; A (Measurement &amp; Analysis) data is in the end of each month, at the PQA check, the information of M &amp; A should have been already up-to-date to the most recent month-end.</a:t>
            </a:r>
          </a:p>
        </p:txBody>
      </p:sp>
      <p:sp>
        <p:nvSpPr>
          <p:cNvPr id="18" name="Rectangle 17">
            <a:extLst>
              <a:ext uri="{FF2B5EF4-FFF2-40B4-BE49-F238E27FC236}">
                <a16:creationId xmlns:a16="http://schemas.microsoft.com/office/drawing/2014/main" id="{0B943084-1B8B-47DB-84B5-3DAB368AB02F}"/>
              </a:ext>
            </a:extLst>
          </p:cNvPr>
          <p:cNvSpPr/>
          <p:nvPr/>
        </p:nvSpPr>
        <p:spPr>
          <a:xfrm>
            <a:off x="2133600" y="1367030"/>
            <a:ext cx="6477000" cy="259848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5263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step 2: discuss</a:t>
            </a:r>
            <a:endParaRPr kumimoji="1" lang="en-US" dirty="0"/>
          </a:p>
        </p:txBody>
      </p:sp>
      <p:sp>
        <p:nvSpPr>
          <p:cNvPr id="4" name="TextBox 3">
            <a:extLst>
              <a:ext uri="{FF2B5EF4-FFF2-40B4-BE49-F238E27FC236}">
                <a16:creationId xmlns:a16="http://schemas.microsoft.com/office/drawing/2014/main" id="{4D89B4D6-04B5-48D0-99E5-C4766EDD2787}"/>
              </a:ext>
            </a:extLst>
          </p:cNvPr>
          <p:cNvSpPr txBox="1"/>
          <p:nvPr/>
        </p:nvSpPr>
        <p:spPr>
          <a:xfrm>
            <a:off x="10420786" y="211270"/>
            <a:ext cx="1510350" cy="246221"/>
          </a:xfrm>
          <a:prstGeom prst="rect">
            <a:avLst/>
          </a:prstGeom>
          <a:solidFill>
            <a:srgbClr val="92D050"/>
          </a:solidFill>
        </p:spPr>
        <p:txBody>
          <a:bodyPr wrap="none" rtlCol="0">
            <a:spAutoFit/>
          </a:bodyPr>
          <a:lstStyle/>
          <a:p>
            <a:pPr algn="ctr"/>
            <a:r>
              <a:rPr lang="en-US" sz="1000" dirty="0"/>
              <a:t>Actions by project team</a:t>
            </a:r>
          </a:p>
        </p:txBody>
      </p:sp>
      <p:sp>
        <p:nvSpPr>
          <p:cNvPr id="5" name="TextBox 4">
            <a:extLst>
              <a:ext uri="{FF2B5EF4-FFF2-40B4-BE49-F238E27FC236}">
                <a16:creationId xmlns:a16="http://schemas.microsoft.com/office/drawing/2014/main" id="{4C552FBF-31BE-40BA-BEFD-7AB5AD1CD555}"/>
              </a:ext>
            </a:extLst>
          </p:cNvPr>
          <p:cNvSpPr txBox="1"/>
          <p:nvPr/>
        </p:nvSpPr>
        <p:spPr>
          <a:xfrm>
            <a:off x="10420786" y="564005"/>
            <a:ext cx="1510350" cy="246221"/>
          </a:xfrm>
          <a:prstGeom prst="rect">
            <a:avLst/>
          </a:prstGeom>
          <a:solidFill>
            <a:srgbClr val="FFC000"/>
          </a:solidFill>
        </p:spPr>
        <p:txBody>
          <a:bodyPr wrap="square" rtlCol="0">
            <a:spAutoFit/>
          </a:bodyPr>
          <a:lstStyle/>
          <a:p>
            <a:pPr algn="ctr"/>
            <a:r>
              <a:rPr lang="en-US" sz="1000" dirty="0"/>
              <a:t>Actions by QA PIC</a:t>
            </a:r>
          </a:p>
        </p:txBody>
      </p:sp>
      <p:sp>
        <p:nvSpPr>
          <p:cNvPr id="6" name="TextBox 5">
            <a:extLst>
              <a:ext uri="{FF2B5EF4-FFF2-40B4-BE49-F238E27FC236}">
                <a16:creationId xmlns:a16="http://schemas.microsoft.com/office/drawing/2014/main" id="{C1EEA24B-482F-4533-A016-15E9A91EF2CE}"/>
              </a:ext>
            </a:extLst>
          </p:cNvPr>
          <p:cNvSpPr txBox="1"/>
          <p:nvPr/>
        </p:nvSpPr>
        <p:spPr>
          <a:xfrm>
            <a:off x="10420786" y="916740"/>
            <a:ext cx="1510350" cy="400110"/>
          </a:xfrm>
          <a:prstGeom prst="rect">
            <a:avLst/>
          </a:prstGeom>
          <a:solidFill>
            <a:srgbClr val="00B0F0"/>
          </a:solidFill>
        </p:spPr>
        <p:txBody>
          <a:bodyPr wrap="square" rtlCol="0">
            <a:spAutoFit/>
          </a:bodyPr>
          <a:lstStyle/>
          <a:p>
            <a:pPr algn="ctr"/>
            <a:r>
              <a:rPr lang="en-US" sz="1000" dirty="0"/>
              <a:t>Actions by other stakeholders</a:t>
            </a:r>
          </a:p>
        </p:txBody>
      </p:sp>
      <p:sp>
        <p:nvSpPr>
          <p:cNvPr id="7" name="TextBox 6">
            <a:extLst>
              <a:ext uri="{FF2B5EF4-FFF2-40B4-BE49-F238E27FC236}">
                <a16:creationId xmlns:a16="http://schemas.microsoft.com/office/drawing/2014/main" id="{3FC18C08-5BF9-404C-8FAD-C6553832A336}"/>
              </a:ext>
            </a:extLst>
          </p:cNvPr>
          <p:cNvSpPr txBox="1"/>
          <p:nvPr/>
        </p:nvSpPr>
        <p:spPr>
          <a:xfrm>
            <a:off x="10420786" y="1470767"/>
            <a:ext cx="1510350" cy="400110"/>
          </a:xfrm>
          <a:prstGeom prst="rect">
            <a:avLst/>
          </a:prstGeom>
          <a:noFill/>
          <a:ln w="28575">
            <a:solidFill>
              <a:schemeClr val="accent6"/>
            </a:solidFill>
          </a:ln>
        </p:spPr>
        <p:txBody>
          <a:bodyPr wrap="square" rtlCol="0">
            <a:spAutoFit/>
          </a:bodyPr>
          <a:lstStyle/>
          <a:p>
            <a:pPr algn="ctr"/>
            <a:r>
              <a:rPr lang="en-US" sz="1000" dirty="0"/>
              <a:t>Actions by all participants</a:t>
            </a:r>
          </a:p>
        </p:txBody>
      </p:sp>
      <p:sp>
        <p:nvSpPr>
          <p:cNvPr id="18" name="TextBox 17">
            <a:extLst>
              <a:ext uri="{FF2B5EF4-FFF2-40B4-BE49-F238E27FC236}">
                <a16:creationId xmlns:a16="http://schemas.microsoft.com/office/drawing/2014/main" id="{BB2A2A9D-B639-42F2-AC74-C5175AE12B85}"/>
              </a:ext>
            </a:extLst>
          </p:cNvPr>
          <p:cNvSpPr txBox="1"/>
          <p:nvPr/>
        </p:nvSpPr>
        <p:spPr>
          <a:xfrm>
            <a:off x="3352800" y="1751797"/>
            <a:ext cx="1648208" cy="246221"/>
          </a:xfrm>
          <a:prstGeom prst="rect">
            <a:avLst/>
          </a:prstGeom>
          <a:solidFill>
            <a:srgbClr val="92D050"/>
          </a:solidFill>
        </p:spPr>
        <p:txBody>
          <a:bodyPr wrap="square" rtlCol="0">
            <a:spAutoFit/>
          </a:bodyPr>
          <a:lstStyle/>
          <a:p>
            <a:pPr algn="ctr"/>
            <a:r>
              <a:rPr lang="en-US" sz="1000" dirty="0"/>
              <a:t>Confirm Issues List</a:t>
            </a:r>
          </a:p>
        </p:txBody>
      </p:sp>
      <p:sp>
        <p:nvSpPr>
          <p:cNvPr id="19" name="TextBox 18">
            <a:extLst>
              <a:ext uri="{FF2B5EF4-FFF2-40B4-BE49-F238E27FC236}">
                <a16:creationId xmlns:a16="http://schemas.microsoft.com/office/drawing/2014/main" id="{FC9F2A09-91E3-479A-B463-53D92A605E75}"/>
              </a:ext>
            </a:extLst>
          </p:cNvPr>
          <p:cNvSpPr txBox="1"/>
          <p:nvPr/>
        </p:nvSpPr>
        <p:spPr>
          <a:xfrm>
            <a:off x="3263109" y="2647192"/>
            <a:ext cx="5070763" cy="461665"/>
          </a:xfrm>
          <a:prstGeom prst="rect">
            <a:avLst/>
          </a:prstGeom>
          <a:noFill/>
          <a:ln w="28575">
            <a:solidFill>
              <a:schemeClr val="accent6"/>
            </a:solidFill>
          </a:ln>
        </p:spPr>
        <p:txBody>
          <a:bodyPr wrap="square" rtlCol="0">
            <a:spAutoFit/>
          </a:bodyPr>
          <a:lstStyle/>
          <a:p>
            <a:pPr algn="ctr"/>
            <a:r>
              <a:rPr lang="en-US" sz="1200" dirty="0"/>
              <a:t>Discuss all findings, comments… of QA PIC, and discuss a plan for required corrective actions</a:t>
            </a:r>
          </a:p>
        </p:txBody>
      </p:sp>
      <p:sp>
        <p:nvSpPr>
          <p:cNvPr id="20" name="TextBox 19">
            <a:extLst>
              <a:ext uri="{FF2B5EF4-FFF2-40B4-BE49-F238E27FC236}">
                <a16:creationId xmlns:a16="http://schemas.microsoft.com/office/drawing/2014/main" id="{BF918211-00DF-483C-A5D2-ACA411A3649E}"/>
              </a:ext>
            </a:extLst>
          </p:cNvPr>
          <p:cNvSpPr txBox="1"/>
          <p:nvPr/>
        </p:nvSpPr>
        <p:spPr>
          <a:xfrm>
            <a:off x="1858217" y="4125378"/>
            <a:ext cx="9055503" cy="1815882"/>
          </a:xfrm>
          <a:prstGeom prst="rect">
            <a:avLst/>
          </a:prstGeom>
          <a:noFill/>
        </p:spPr>
        <p:txBody>
          <a:bodyPr wrap="square" rtlCol="0">
            <a:spAutoFit/>
          </a:bodyPr>
          <a:lstStyle/>
          <a:p>
            <a:r>
              <a:rPr lang="en-US" sz="1400" b="1" dirty="0">
                <a:solidFill>
                  <a:srgbClr val="C00000"/>
                </a:solidFill>
              </a:rPr>
              <a:t>Objective: To discuss the contents of findings and to define a corrective actions plan if needed</a:t>
            </a:r>
          </a:p>
          <a:p>
            <a:pPr marL="171450" indent="-171450">
              <a:buFontTx/>
              <a:buChar char="-"/>
            </a:pPr>
            <a:endParaRPr lang="en-US" sz="1400" dirty="0"/>
          </a:p>
          <a:p>
            <a:pPr marL="342900" indent="-342900">
              <a:buFont typeface="+mj-lt"/>
              <a:buAutoNum type="arabicPeriod"/>
            </a:pPr>
            <a:r>
              <a:rPr lang="en-US" sz="1400" dirty="0"/>
              <a:t>Normally, discussions by email, Redmine… could be enough.</a:t>
            </a:r>
          </a:p>
          <a:p>
            <a:pPr marL="342900" indent="-342900">
              <a:buFont typeface="+mj-lt"/>
              <a:buAutoNum type="arabicPeriod"/>
            </a:pPr>
            <a:r>
              <a:rPr lang="en-US" sz="1400" dirty="0"/>
              <a:t>In necessary cases, meetings can be held to facilitate the discussions.</a:t>
            </a:r>
          </a:p>
          <a:p>
            <a:pPr marL="342900" indent="-342900">
              <a:buFont typeface="+mj-lt"/>
              <a:buAutoNum type="arabicPeriod"/>
            </a:pPr>
            <a:r>
              <a:rPr lang="en-US" sz="1400" dirty="0"/>
              <a:t>Non-compliance issues A, B should be concluded in those discussions after getting enough information, evidences, explanations etc. from project members.</a:t>
            </a:r>
          </a:p>
          <a:p>
            <a:pPr marL="342900" indent="-342900">
              <a:buFont typeface="+mj-lt"/>
              <a:buAutoNum type="arabicPeriod"/>
            </a:pPr>
            <a:r>
              <a:rPr lang="en-US" sz="1400" dirty="0">
                <a:solidFill>
                  <a:srgbClr val="00B050"/>
                </a:solidFill>
              </a:rPr>
              <a:t>In case of disagreement on the results </a:t>
            </a:r>
            <a:r>
              <a:rPr lang="en-US" sz="1400" dirty="0"/>
              <a:t>(especially, non-compliance issues), it is recommended to follow escalation schemes to avoid wasting time of project members and QA PIC.</a:t>
            </a:r>
          </a:p>
        </p:txBody>
      </p:sp>
      <p:cxnSp>
        <p:nvCxnSpPr>
          <p:cNvPr id="21" name="Straight Arrow Connector 20">
            <a:extLst>
              <a:ext uri="{FF2B5EF4-FFF2-40B4-BE49-F238E27FC236}">
                <a16:creationId xmlns:a16="http://schemas.microsoft.com/office/drawing/2014/main" id="{39AB17EF-0370-49AE-BEBC-76ED910AA9EA}"/>
              </a:ext>
            </a:extLst>
          </p:cNvPr>
          <p:cNvCxnSpPr/>
          <p:nvPr/>
        </p:nvCxnSpPr>
        <p:spPr>
          <a:xfrm>
            <a:off x="4231916" y="1998018"/>
            <a:ext cx="0" cy="649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23AAF12-8254-4887-AE9C-017886636C8A}"/>
              </a:ext>
            </a:extLst>
          </p:cNvPr>
          <p:cNvSpPr txBox="1"/>
          <p:nvPr/>
        </p:nvSpPr>
        <p:spPr>
          <a:xfrm>
            <a:off x="6385969" y="1751797"/>
            <a:ext cx="2021305" cy="246221"/>
          </a:xfrm>
          <a:prstGeom prst="rect">
            <a:avLst/>
          </a:prstGeom>
          <a:solidFill>
            <a:srgbClr val="FFC000"/>
          </a:solidFill>
        </p:spPr>
        <p:txBody>
          <a:bodyPr wrap="square" rtlCol="0">
            <a:spAutoFit/>
          </a:bodyPr>
          <a:lstStyle/>
          <a:p>
            <a:pPr algn="ctr"/>
            <a:r>
              <a:rPr lang="en-US" sz="1000" dirty="0"/>
              <a:t>Confirm project’s feedback</a:t>
            </a:r>
          </a:p>
        </p:txBody>
      </p:sp>
      <p:cxnSp>
        <p:nvCxnSpPr>
          <p:cNvPr id="23" name="Straight Arrow Connector 22">
            <a:extLst>
              <a:ext uri="{FF2B5EF4-FFF2-40B4-BE49-F238E27FC236}">
                <a16:creationId xmlns:a16="http://schemas.microsoft.com/office/drawing/2014/main" id="{F71003D2-CDC8-4487-A42B-61DE6BB87E31}"/>
              </a:ext>
            </a:extLst>
          </p:cNvPr>
          <p:cNvCxnSpPr>
            <a:stCxn id="22" idx="2"/>
          </p:cNvCxnSpPr>
          <p:nvPr/>
        </p:nvCxnSpPr>
        <p:spPr>
          <a:xfrm>
            <a:off x="7396622" y="1998018"/>
            <a:ext cx="0" cy="649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849118A-6459-4F86-93B7-F7B7BBECC0FC}"/>
              </a:ext>
            </a:extLst>
          </p:cNvPr>
          <p:cNvSpPr/>
          <p:nvPr/>
        </p:nvSpPr>
        <p:spPr>
          <a:xfrm>
            <a:off x="2895600" y="1457250"/>
            <a:ext cx="5908061" cy="215986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5810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step 3: complete pqa report, resolve findings</a:t>
            </a:r>
            <a:endParaRPr kumimoji="1" lang="en-US" dirty="0"/>
          </a:p>
        </p:txBody>
      </p:sp>
      <p:sp>
        <p:nvSpPr>
          <p:cNvPr id="4" name="TextBox 3">
            <a:extLst>
              <a:ext uri="{FF2B5EF4-FFF2-40B4-BE49-F238E27FC236}">
                <a16:creationId xmlns:a16="http://schemas.microsoft.com/office/drawing/2014/main" id="{4D89B4D6-04B5-48D0-99E5-C4766EDD2787}"/>
              </a:ext>
            </a:extLst>
          </p:cNvPr>
          <p:cNvSpPr txBox="1"/>
          <p:nvPr/>
        </p:nvSpPr>
        <p:spPr>
          <a:xfrm>
            <a:off x="10420786" y="211270"/>
            <a:ext cx="1510350" cy="246221"/>
          </a:xfrm>
          <a:prstGeom prst="rect">
            <a:avLst/>
          </a:prstGeom>
          <a:solidFill>
            <a:srgbClr val="92D050"/>
          </a:solidFill>
        </p:spPr>
        <p:txBody>
          <a:bodyPr wrap="none" rtlCol="0">
            <a:spAutoFit/>
          </a:bodyPr>
          <a:lstStyle/>
          <a:p>
            <a:pPr algn="ctr"/>
            <a:r>
              <a:rPr lang="en-US" sz="1000" dirty="0"/>
              <a:t>Actions by project team</a:t>
            </a:r>
          </a:p>
        </p:txBody>
      </p:sp>
      <p:sp>
        <p:nvSpPr>
          <p:cNvPr id="5" name="TextBox 4">
            <a:extLst>
              <a:ext uri="{FF2B5EF4-FFF2-40B4-BE49-F238E27FC236}">
                <a16:creationId xmlns:a16="http://schemas.microsoft.com/office/drawing/2014/main" id="{4C552FBF-31BE-40BA-BEFD-7AB5AD1CD555}"/>
              </a:ext>
            </a:extLst>
          </p:cNvPr>
          <p:cNvSpPr txBox="1"/>
          <p:nvPr/>
        </p:nvSpPr>
        <p:spPr>
          <a:xfrm>
            <a:off x="10420786" y="564005"/>
            <a:ext cx="1510350" cy="246221"/>
          </a:xfrm>
          <a:prstGeom prst="rect">
            <a:avLst/>
          </a:prstGeom>
          <a:solidFill>
            <a:srgbClr val="FFC000"/>
          </a:solidFill>
        </p:spPr>
        <p:txBody>
          <a:bodyPr wrap="square" rtlCol="0">
            <a:spAutoFit/>
          </a:bodyPr>
          <a:lstStyle/>
          <a:p>
            <a:pPr algn="ctr"/>
            <a:r>
              <a:rPr lang="en-US" sz="1000" dirty="0"/>
              <a:t>Actions by QA PIC</a:t>
            </a:r>
          </a:p>
        </p:txBody>
      </p:sp>
      <p:sp>
        <p:nvSpPr>
          <p:cNvPr id="6" name="TextBox 5">
            <a:extLst>
              <a:ext uri="{FF2B5EF4-FFF2-40B4-BE49-F238E27FC236}">
                <a16:creationId xmlns:a16="http://schemas.microsoft.com/office/drawing/2014/main" id="{C1EEA24B-482F-4533-A016-15E9A91EF2CE}"/>
              </a:ext>
            </a:extLst>
          </p:cNvPr>
          <p:cNvSpPr txBox="1"/>
          <p:nvPr/>
        </p:nvSpPr>
        <p:spPr>
          <a:xfrm>
            <a:off x="10420786" y="916740"/>
            <a:ext cx="1510350" cy="400110"/>
          </a:xfrm>
          <a:prstGeom prst="rect">
            <a:avLst/>
          </a:prstGeom>
          <a:solidFill>
            <a:srgbClr val="00B0F0"/>
          </a:solidFill>
        </p:spPr>
        <p:txBody>
          <a:bodyPr wrap="square" rtlCol="0">
            <a:spAutoFit/>
          </a:bodyPr>
          <a:lstStyle/>
          <a:p>
            <a:pPr algn="ctr"/>
            <a:r>
              <a:rPr lang="en-US" sz="1000" dirty="0"/>
              <a:t>Actions by other stakeholders</a:t>
            </a:r>
          </a:p>
        </p:txBody>
      </p:sp>
      <p:sp>
        <p:nvSpPr>
          <p:cNvPr id="7" name="TextBox 6">
            <a:extLst>
              <a:ext uri="{FF2B5EF4-FFF2-40B4-BE49-F238E27FC236}">
                <a16:creationId xmlns:a16="http://schemas.microsoft.com/office/drawing/2014/main" id="{3FC18C08-5BF9-404C-8FAD-C6553832A336}"/>
              </a:ext>
            </a:extLst>
          </p:cNvPr>
          <p:cNvSpPr txBox="1"/>
          <p:nvPr/>
        </p:nvSpPr>
        <p:spPr>
          <a:xfrm>
            <a:off x="10420786" y="1470767"/>
            <a:ext cx="1510350" cy="400110"/>
          </a:xfrm>
          <a:prstGeom prst="rect">
            <a:avLst/>
          </a:prstGeom>
          <a:noFill/>
          <a:ln w="28575">
            <a:solidFill>
              <a:schemeClr val="accent6"/>
            </a:solidFill>
          </a:ln>
        </p:spPr>
        <p:txBody>
          <a:bodyPr wrap="square" rtlCol="0">
            <a:spAutoFit/>
          </a:bodyPr>
          <a:lstStyle/>
          <a:p>
            <a:pPr algn="ctr"/>
            <a:r>
              <a:rPr lang="en-US" sz="1000" dirty="0"/>
              <a:t>Actions by all participants</a:t>
            </a:r>
          </a:p>
        </p:txBody>
      </p:sp>
      <p:sp>
        <p:nvSpPr>
          <p:cNvPr id="13" name="TextBox 12">
            <a:extLst>
              <a:ext uri="{FF2B5EF4-FFF2-40B4-BE49-F238E27FC236}">
                <a16:creationId xmlns:a16="http://schemas.microsoft.com/office/drawing/2014/main" id="{A814E262-DAF1-4BE8-80AD-D8AC33BE10DA}"/>
              </a:ext>
            </a:extLst>
          </p:cNvPr>
          <p:cNvSpPr txBox="1"/>
          <p:nvPr/>
        </p:nvSpPr>
        <p:spPr>
          <a:xfrm>
            <a:off x="1838930" y="3400305"/>
            <a:ext cx="1648208" cy="400110"/>
          </a:xfrm>
          <a:prstGeom prst="rect">
            <a:avLst/>
          </a:prstGeom>
          <a:solidFill>
            <a:srgbClr val="92D050"/>
          </a:solidFill>
        </p:spPr>
        <p:txBody>
          <a:bodyPr wrap="square" rtlCol="0">
            <a:spAutoFit/>
          </a:bodyPr>
          <a:lstStyle/>
          <a:p>
            <a:pPr algn="ctr"/>
            <a:r>
              <a:rPr lang="en-US" sz="1000" dirty="0"/>
              <a:t>Execute corrective actions</a:t>
            </a:r>
          </a:p>
        </p:txBody>
      </p:sp>
      <p:sp>
        <p:nvSpPr>
          <p:cNvPr id="14" name="TextBox 13">
            <a:extLst>
              <a:ext uri="{FF2B5EF4-FFF2-40B4-BE49-F238E27FC236}">
                <a16:creationId xmlns:a16="http://schemas.microsoft.com/office/drawing/2014/main" id="{33DA808C-1FB7-4C1A-BAC3-BBF39C9F7C8A}"/>
              </a:ext>
            </a:extLst>
          </p:cNvPr>
          <p:cNvSpPr txBox="1"/>
          <p:nvPr/>
        </p:nvSpPr>
        <p:spPr>
          <a:xfrm>
            <a:off x="5356842" y="2035819"/>
            <a:ext cx="2186817" cy="400110"/>
          </a:xfrm>
          <a:prstGeom prst="rect">
            <a:avLst/>
          </a:prstGeom>
          <a:solidFill>
            <a:srgbClr val="FFC000"/>
          </a:solidFill>
        </p:spPr>
        <p:txBody>
          <a:bodyPr wrap="square" rtlCol="0">
            <a:spAutoFit/>
          </a:bodyPr>
          <a:lstStyle/>
          <a:p>
            <a:pPr algn="ctr"/>
            <a:r>
              <a:rPr lang="en-US" sz="1000" dirty="0"/>
              <a:t>Complete </a:t>
            </a:r>
            <a:r>
              <a:rPr lang="en-US" sz="1000" b="1" dirty="0">
                <a:solidFill>
                  <a:srgbClr val="C00000"/>
                </a:solidFill>
              </a:rPr>
              <a:t>PQA checklist, Issues List, PPQA Plan</a:t>
            </a:r>
          </a:p>
        </p:txBody>
      </p:sp>
      <p:sp>
        <p:nvSpPr>
          <p:cNvPr id="15" name="TextBox 14">
            <a:extLst>
              <a:ext uri="{FF2B5EF4-FFF2-40B4-BE49-F238E27FC236}">
                <a16:creationId xmlns:a16="http://schemas.microsoft.com/office/drawing/2014/main" id="{100BB394-1A56-4C98-9B14-6CAD6DC318B6}"/>
              </a:ext>
            </a:extLst>
          </p:cNvPr>
          <p:cNvSpPr txBox="1"/>
          <p:nvPr/>
        </p:nvSpPr>
        <p:spPr>
          <a:xfrm>
            <a:off x="5356842" y="2747314"/>
            <a:ext cx="2186816" cy="400110"/>
          </a:xfrm>
          <a:prstGeom prst="rect">
            <a:avLst/>
          </a:prstGeom>
          <a:solidFill>
            <a:srgbClr val="FFC000"/>
          </a:solidFill>
        </p:spPr>
        <p:txBody>
          <a:bodyPr wrap="square" rtlCol="0">
            <a:spAutoFit/>
          </a:bodyPr>
          <a:lstStyle/>
          <a:p>
            <a:pPr algn="ctr"/>
            <a:r>
              <a:rPr lang="en-US" sz="1000" dirty="0"/>
              <a:t>Send the documents above to project team &amp; related persons</a:t>
            </a:r>
          </a:p>
        </p:txBody>
      </p:sp>
      <p:sp>
        <p:nvSpPr>
          <p:cNvPr id="16" name="TextBox 15">
            <a:extLst>
              <a:ext uri="{FF2B5EF4-FFF2-40B4-BE49-F238E27FC236}">
                <a16:creationId xmlns:a16="http://schemas.microsoft.com/office/drawing/2014/main" id="{7AF232E4-1570-41C5-958B-9C297814E418}"/>
              </a:ext>
            </a:extLst>
          </p:cNvPr>
          <p:cNvSpPr txBox="1"/>
          <p:nvPr/>
        </p:nvSpPr>
        <p:spPr>
          <a:xfrm>
            <a:off x="467999" y="4439923"/>
            <a:ext cx="10668114" cy="1569660"/>
          </a:xfrm>
          <a:prstGeom prst="rect">
            <a:avLst/>
          </a:prstGeom>
          <a:noFill/>
        </p:spPr>
        <p:txBody>
          <a:bodyPr wrap="square" rtlCol="0">
            <a:spAutoFit/>
          </a:bodyPr>
          <a:lstStyle/>
          <a:p>
            <a:r>
              <a:rPr lang="en-US" sz="1200" b="1" dirty="0">
                <a:solidFill>
                  <a:srgbClr val="C00000"/>
                </a:solidFill>
              </a:rPr>
              <a:t>Objective: To produce a PQA report to project team and to monitor all findings until closing</a:t>
            </a:r>
          </a:p>
          <a:p>
            <a:endParaRPr lang="en-US" sz="1200" b="1" dirty="0"/>
          </a:p>
          <a:p>
            <a:pPr marL="228600" indent="-228600">
              <a:buFont typeface="+mj-lt"/>
              <a:buAutoNum type="arabicPeriod"/>
            </a:pPr>
            <a:r>
              <a:rPr lang="en-US" sz="1200" dirty="0"/>
              <a:t>This is the official (approved) PQA report. All the non-compliance issues will be collected to report in SWQA weekly report for RVC/ESW side.</a:t>
            </a:r>
          </a:p>
          <a:p>
            <a:pPr marL="228600" indent="-228600">
              <a:buFont typeface="+mj-lt"/>
              <a:buAutoNum type="arabicPeriod"/>
            </a:pPr>
            <a:r>
              <a:rPr lang="en-US" sz="1200" dirty="0"/>
              <a:t>Corrective actions can be done by project team and confirmed by QA PIC </a:t>
            </a:r>
            <a:r>
              <a:rPr lang="en-US" sz="1200" dirty="0">
                <a:solidFill>
                  <a:srgbClr val="00B050"/>
                </a:solidFill>
              </a:rPr>
              <a:t>after</a:t>
            </a:r>
            <a:r>
              <a:rPr lang="en-US" sz="1200" dirty="0"/>
              <a:t> the PQA reports are completed.</a:t>
            </a:r>
          </a:p>
          <a:p>
            <a:pPr marL="628650" lvl="1" indent="-171450">
              <a:buFont typeface="Courier New" panose="02070309020205020404" pitchFamily="49" charset="0"/>
              <a:buChar char="o"/>
            </a:pPr>
            <a:r>
              <a:rPr lang="en-US" sz="1200" dirty="0"/>
              <a:t>The time for resolving each finding depends on the type of non-compliance and the agreement between project members and QA PIC considering the situation of project.</a:t>
            </a:r>
          </a:p>
          <a:p>
            <a:pPr marL="628650" lvl="1" indent="-171450">
              <a:buFont typeface="Courier New" panose="02070309020205020404" pitchFamily="49" charset="0"/>
              <a:buChar char="o"/>
            </a:pPr>
            <a:r>
              <a:rPr lang="en-US" sz="1200" dirty="0"/>
              <a:t>It is not always necessary to resolve all findings before completing PQA reports. Instead, it is advised to complete PQA reports </a:t>
            </a:r>
            <a:r>
              <a:rPr lang="en-US" sz="1200" dirty="0">
                <a:solidFill>
                  <a:srgbClr val="00B050"/>
                </a:solidFill>
              </a:rPr>
              <a:t>as soon as possible</a:t>
            </a:r>
            <a:r>
              <a:rPr lang="en-US" sz="1200" dirty="0"/>
              <a:t>, and start to resolve findings after that.</a:t>
            </a:r>
          </a:p>
        </p:txBody>
      </p:sp>
      <p:cxnSp>
        <p:nvCxnSpPr>
          <p:cNvPr id="17" name="Straight Arrow Connector 16">
            <a:extLst>
              <a:ext uri="{FF2B5EF4-FFF2-40B4-BE49-F238E27FC236}">
                <a16:creationId xmlns:a16="http://schemas.microsoft.com/office/drawing/2014/main" id="{B035DF50-3A3B-4649-B917-D4D9486EEDC3}"/>
              </a:ext>
            </a:extLst>
          </p:cNvPr>
          <p:cNvCxnSpPr>
            <a:stCxn id="15" idx="2"/>
            <a:endCxn id="24" idx="0"/>
          </p:cNvCxnSpPr>
          <p:nvPr/>
        </p:nvCxnSpPr>
        <p:spPr>
          <a:xfrm>
            <a:off x="6450250" y="3147424"/>
            <a:ext cx="0" cy="323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A532B50-7E54-4527-A0E3-32F6913D20E7}"/>
              </a:ext>
            </a:extLst>
          </p:cNvPr>
          <p:cNvSpPr txBox="1"/>
          <p:nvPr/>
        </p:nvSpPr>
        <p:spPr>
          <a:xfrm>
            <a:off x="5356842" y="3470916"/>
            <a:ext cx="2186816" cy="246221"/>
          </a:xfrm>
          <a:prstGeom prst="rect">
            <a:avLst/>
          </a:prstGeom>
          <a:solidFill>
            <a:srgbClr val="FFC000"/>
          </a:solidFill>
        </p:spPr>
        <p:txBody>
          <a:bodyPr wrap="square" rtlCol="0">
            <a:spAutoFit/>
          </a:bodyPr>
          <a:lstStyle/>
          <a:p>
            <a:pPr algn="ctr"/>
            <a:r>
              <a:rPr lang="en-US" sz="1000" dirty="0"/>
              <a:t>Confirm corrective actions</a:t>
            </a:r>
          </a:p>
        </p:txBody>
      </p:sp>
      <p:cxnSp>
        <p:nvCxnSpPr>
          <p:cNvPr id="25" name="Straight Arrow Connector 24">
            <a:extLst>
              <a:ext uri="{FF2B5EF4-FFF2-40B4-BE49-F238E27FC236}">
                <a16:creationId xmlns:a16="http://schemas.microsoft.com/office/drawing/2014/main" id="{14DBC5C1-F55A-48D5-A5CB-8089BC8D710C}"/>
              </a:ext>
            </a:extLst>
          </p:cNvPr>
          <p:cNvCxnSpPr/>
          <p:nvPr/>
        </p:nvCxnSpPr>
        <p:spPr>
          <a:xfrm flipH="1">
            <a:off x="3932763" y="3650477"/>
            <a:ext cx="10640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E02EB68-E2B1-476A-A4BA-3181D36D882A}"/>
              </a:ext>
            </a:extLst>
          </p:cNvPr>
          <p:cNvCxnSpPr/>
          <p:nvPr/>
        </p:nvCxnSpPr>
        <p:spPr>
          <a:xfrm>
            <a:off x="3932764" y="3487701"/>
            <a:ext cx="10640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A036CF6-D2E3-4E26-AFD8-7F5451131A4B}"/>
              </a:ext>
            </a:extLst>
          </p:cNvPr>
          <p:cNvCxnSpPr>
            <a:stCxn id="14" idx="2"/>
            <a:endCxn id="15" idx="0"/>
          </p:cNvCxnSpPr>
          <p:nvPr/>
        </p:nvCxnSpPr>
        <p:spPr>
          <a:xfrm flipH="1">
            <a:off x="6450250" y="2435929"/>
            <a:ext cx="1" cy="311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52F3F6A-CF56-49CD-95D2-707AAC4934D4}"/>
              </a:ext>
            </a:extLst>
          </p:cNvPr>
          <p:cNvSpPr txBox="1"/>
          <p:nvPr/>
        </p:nvSpPr>
        <p:spPr>
          <a:xfrm>
            <a:off x="7902359" y="2150100"/>
            <a:ext cx="3474282" cy="577081"/>
          </a:xfrm>
          <a:prstGeom prst="rect">
            <a:avLst/>
          </a:prstGeom>
          <a:noFill/>
        </p:spPr>
        <p:txBody>
          <a:bodyPr wrap="square" rtlCol="0">
            <a:spAutoFit/>
          </a:bodyPr>
          <a:lstStyle/>
          <a:p>
            <a:r>
              <a:rPr lang="en-US" sz="1050" dirty="0"/>
              <a:t>When the Issues List is used to trace the issues and corrective actions, it can be sent back-and-forth between QA PIC and project members multiple times.</a:t>
            </a:r>
          </a:p>
        </p:txBody>
      </p:sp>
      <p:sp>
        <p:nvSpPr>
          <p:cNvPr id="29" name="Right Brace 28">
            <a:extLst>
              <a:ext uri="{FF2B5EF4-FFF2-40B4-BE49-F238E27FC236}">
                <a16:creationId xmlns:a16="http://schemas.microsoft.com/office/drawing/2014/main" id="{9D15DF2A-AAEA-4E9E-8CA5-BEE0F18E76DC}"/>
              </a:ext>
            </a:extLst>
          </p:cNvPr>
          <p:cNvSpPr/>
          <p:nvPr/>
        </p:nvSpPr>
        <p:spPr>
          <a:xfrm>
            <a:off x="7700681" y="1871961"/>
            <a:ext cx="143439" cy="8753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D1ECF2E-8466-4ADB-9EF7-1DF2975DF1CD}"/>
              </a:ext>
            </a:extLst>
          </p:cNvPr>
          <p:cNvSpPr/>
          <p:nvPr/>
        </p:nvSpPr>
        <p:spPr>
          <a:xfrm>
            <a:off x="1622643" y="1838577"/>
            <a:ext cx="6019799" cy="2362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79377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AA475A6B-C149-430A-BA6A-08FE8BD03C94}"/>
              </a:ext>
            </a:extLst>
          </p:cNvPr>
          <p:cNvSpPr>
            <a:spLocks noGrp="1"/>
          </p:cNvSpPr>
          <p:nvPr>
            <p:ph type="body" sz="quarter" idx="11"/>
          </p:nvPr>
        </p:nvSpPr>
        <p:spPr>
          <a:xfrm>
            <a:off x="468000" y="1080000"/>
            <a:ext cx="7920000" cy="897380"/>
          </a:xfrm>
        </p:spPr>
        <p:txBody>
          <a:bodyPr/>
          <a:lstStyle/>
          <a:p>
            <a:r>
              <a:rPr kumimoji="1" lang="en-US" altLang="ja-JP" sz="3200" dirty="0"/>
              <a:t>Qgc (only)</a:t>
            </a:r>
            <a:endParaRPr lang="ja-JP" altLang="en-US" sz="3200" dirty="0"/>
          </a:p>
        </p:txBody>
      </p:sp>
    </p:spTree>
    <p:extLst>
      <p:ext uri="{BB962C8B-B14F-4D97-AF65-F5344CB8AC3E}">
        <p14:creationId xmlns:p14="http://schemas.microsoft.com/office/powerpoint/2010/main" val="3558326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9D8B1D9-D167-4730-965E-56624A554AB5}"/>
              </a:ext>
            </a:extLst>
          </p:cNvPr>
          <p:cNvSpPr>
            <a:spLocks noGrp="1"/>
          </p:cNvSpPr>
          <p:nvPr>
            <p:ph type="title"/>
          </p:nvPr>
        </p:nvSpPr>
        <p:spPr/>
        <p:txBody>
          <a:bodyPr/>
          <a:lstStyle/>
          <a:p>
            <a:r>
              <a:rPr lang="en-US" altLang="ja-JP" dirty="0"/>
              <a:t>Workflow</a:t>
            </a:r>
            <a:endParaRPr lang="ja-JP" altLang="en-US" dirty="0"/>
          </a:p>
        </p:txBody>
      </p:sp>
      <p:sp>
        <p:nvSpPr>
          <p:cNvPr id="17" name="TextBox 16"/>
          <p:cNvSpPr txBox="1"/>
          <p:nvPr/>
        </p:nvSpPr>
        <p:spPr>
          <a:xfrm>
            <a:off x="609600" y="1981200"/>
            <a:ext cx="11102974" cy="2062103"/>
          </a:xfrm>
          <a:prstGeom prst="rect">
            <a:avLst/>
          </a:prstGeom>
          <a:noFill/>
        </p:spPr>
        <p:txBody>
          <a:bodyPr wrap="square" rtlCol="0">
            <a:spAutoFit/>
          </a:bodyPr>
          <a:lstStyle/>
          <a:p>
            <a:r>
              <a:rPr lang="en-US" sz="1600" b="1" dirty="0"/>
              <a:t>The workflow for QGC (only) is as same as the one for </a:t>
            </a:r>
            <a:r>
              <a:rPr lang="en-US" sz="1600" b="1" dirty="0">
                <a:hlinkClick r:id="rId2" action="ppaction://hlinksldjump"/>
              </a:rPr>
              <a:t>regular PQA</a:t>
            </a:r>
            <a:r>
              <a:rPr lang="en-US" sz="1600" b="1" dirty="0"/>
              <a:t>, except that the target report is now QGC instead of PQA.</a:t>
            </a:r>
          </a:p>
          <a:p>
            <a:endParaRPr lang="en-US" sz="1600" b="1" dirty="0"/>
          </a:p>
          <a:p>
            <a:r>
              <a:rPr lang="en-US" sz="1600" b="1" dirty="0"/>
              <a:t>Notes:</a:t>
            </a:r>
          </a:p>
          <a:p>
            <a:pPr marL="342900" indent="-342900">
              <a:buFont typeface="+mj-lt"/>
              <a:buAutoNum type="arabicPeriod"/>
            </a:pPr>
            <a:r>
              <a:rPr lang="en-US" sz="1600" dirty="0"/>
              <a:t>“QGC (only)” means in some cases, we might conduct QGC for some WPs, but there is no official DR meeting to be held.</a:t>
            </a:r>
          </a:p>
          <a:p>
            <a:pPr marL="342900" indent="-342900">
              <a:buFont typeface="+mj-lt"/>
              <a:buAutoNum type="arabicPeriod"/>
            </a:pPr>
            <a:r>
              <a:rPr lang="en-US" sz="1600" dirty="0"/>
              <a:t>The purpose of this (“QGC (only)”) is to check in advance completed WPs to avoid potential delay in DR in future. This scheme could happen in projects that have large volumes of WPs.</a:t>
            </a:r>
          </a:p>
        </p:txBody>
      </p:sp>
    </p:spTree>
    <p:extLst>
      <p:ext uri="{BB962C8B-B14F-4D97-AF65-F5344CB8AC3E}">
        <p14:creationId xmlns:p14="http://schemas.microsoft.com/office/powerpoint/2010/main" val="293113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468000" y="1424991"/>
            <a:ext cx="11244574" cy="3952364"/>
          </a:xfrm>
        </p:spPr>
        <p:txBody>
          <a:bodyPr/>
          <a:lstStyle/>
          <a:p>
            <a:r>
              <a:rPr lang="en-US" dirty="0"/>
              <a:t>Overview				Page 3</a:t>
            </a:r>
            <a:endParaRPr lang="en-US" b="1" dirty="0"/>
          </a:p>
          <a:p>
            <a:r>
              <a:rPr lang="en-US" dirty="0"/>
              <a:t>Project Planning DR				Page 8</a:t>
            </a:r>
          </a:p>
          <a:p>
            <a:r>
              <a:rPr lang="en-US" dirty="0"/>
              <a:t>Regular PQA				Page 13</a:t>
            </a:r>
            <a:endParaRPr lang="en-US" b="1" dirty="0"/>
          </a:p>
          <a:p>
            <a:r>
              <a:rPr lang="en-US" dirty="0"/>
              <a:t>QGC (only)				Page 18</a:t>
            </a:r>
            <a:endParaRPr lang="en-US" b="1" dirty="0"/>
          </a:p>
          <a:p>
            <a:r>
              <a:rPr lang="en-US" dirty="0"/>
              <a:t>DR in design phase (with only QGC)				Page 20</a:t>
            </a:r>
          </a:p>
          <a:p>
            <a:r>
              <a:rPr lang="en-US" dirty="0"/>
              <a:t>DR in design phase (with both PQA and QGC)				Page 22</a:t>
            </a:r>
          </a:p>
          <a:p>
            <a:r>
              <a:rPr lang="en-US" dirty="0"/>
              <a:t>Project suspension				Page 24</a:t>
            </a:r>
          </a:p>
          <a:p>
            <a:r>
              <a:rPr lang="en-US" dirty="0"/>
              <a:t>Non-compliance issue (in PQA), Non-conformity issue (in QGC)				Page 26</a:t>
            </a:r>
          </a:p>
        </p:txBody>
      </p:sp>
    </p:spTree>
    <p:extLst>
      <p:ext uri="{BB962C8B-B14F-4D97-AF65-F5344CB8AC3E}">
        <p14:creationId xmlns:p14="http://schemas.microsoft.com/office/powerpoint/2010/main" val="1395296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AA475A6B-C149-430A-BA6A-08FE8BD03C94}"/>
              </a:ext>
            </a:extLst>
          </p:cNvPr>
          <p:cNvSpPr>
            <a:spLocks noGrp="1"/>
          </p:cNvSpPr>
          <p:nvPr>
            <p:ph type="body" sz="quarter" idx="11"/>
          </p:nvPr>
        </p:nvSpPr>
        <p:spPr>
          <a:xfrm>
            <a:off x="468000" y="1080000"/>
            <a:ext cx="7920000" cy="1590903"/>
          </a:xfrm>
        </p:spPr>
        <p:txBody>
          <a:bodyPr/>
          <a:lstStyle/>
          <a:p>
            <a:r>
              <a:rPr kumimoji="1" lang="en-US" altLang="ja-JP" sz="3200" dirty="0"/>
              <a:t>Dr in design phase (RD-&gt;VT)</a:t>
            </a:r>
          </a:p>
          <a:p>
            <a:r>
              <a:rPr lang="en-US" altLang="ja-JP" sz="3200" dirty="0"/>
              <a:t>Case 1: only qgc will be performed</a:t>
            </a:r>
            <a:endParaRPr lang="ja-JP" altLang="en-US" sz="3200" dirty="0"/>
          </a:p>
        </p:txBody>
      </p:sp>
    </p:spTree>
    <p:extLst>
      <p:ext uri="{BB962C8B-B14F-4D97-AF65-F5344CB8AC3E}">
        <p14:creationId xmlns:p14="http://schemas.microsoft.com/office/powerpoint/2010/main" val="7201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9D8B1D9-D167-4730-965E-56624A554AB5}"/>
              </a:ext>
            </a:extLst>
          </p:cNvPr>
          <p:cNvSpPr>
            <a:spLocks noGrp="1"/>
          </p:cNvSpPr>
          <p:nvPr>
            <p:ph type="title"/>
          </p:nvPr>
        </p:nvSpPr>
        <p:spPr/>
        <p:txBody>
          <a:bodyPr/>
          <a:lstStyle/>
          <a:p>
            <a:r>
              <a:rPr lang="en-US" altLang="ja-JP" dirty="0"/>
              <a:t>Workflow</a:t>
            </a:r>
            <a:endParaRPr lang="ja-JP" altLang="en-US" dirty="0"/>
          </a:p>
        </p:txBody>
      </p:sp>
      <p:sp>
        <p:nvSpPr>
          <p:cNvPr id="17" name="TextBox 16"/>
          <p:cNvSpPr txBox="1"/>
          <p:nvPr/>
        </p:nvSpPr>
        <p:spPr>
          <a:xfrm>
            <a:off x="685800" y="1676400"/>
            <a:ext cx="10845460" cy="584775"/>
          </a:xfrm>
          <a:prstGeom prst="rect">
            <a:avLst/>
          </a:prstGeom>
          <a:noFill/>
        </p:spPr>
        <p:txBody>
          <a:bodyPr wrap="square" rtlCol="0">
            <a:spAutoFit/>
          </a:bodyPr>
          <a:lstStyle/>
          <a:p>
            <a:r>
              <a:rPr lang="en-US" sz="1600" b="1" dirty="0"/>
              <a:t>The workflow for DR which has QGC only is as same as the one for </a:t>
            </a:r>
            <a:r>
              <a:rPr lang="en-US" sz="1600" b="1" dirty="0">
                <a:hlinkClick r:id="rId2" action="ppaction://hlinksldjump"/>
              </a:rPr>
              <a:t>Project Planning DR</a:t>
            </a:r>
            <a:r>
              <a:rPr lang="en-US" sz="1600" b="1" dirty="0"/>
              <a:t>, except the followings are different:</a:t>
            </a:r>
          </a:p>
        </p:txBody>
      </p:sp>
      <p:graphicFrame>
        <p:nvGraphicFramePr>
          <p:cNvPr id="4" name="Table 4">
            <a:extLst>
              <a:ext uri="{FF2B5EF4-FFF2-40B4-BE49-F238E27FC236}">
                <a16:creationId xmlns:a16="http://schemas.microsoft.com/office/drawing/2014/main" id="{EB1699CA-5C8C-4025-AE96-9FA741A690A0}"/>
              </a:ext>
            </a:extLst>
          </p:cNvPr>
          <p:cNvGraphicFramePr>
            <a:graphicFrameLocks noGrp="1"/>
          </p:cNvGraphicFramePr>
          <p:nvPr>
            <p:extLst>
              <p:ext uri="{D42A27DB-BD31-4B8C-83A1-F6EECF244321}">
                <p14:modId xmlns:p14="http://schemas.microsoft.com/office/powerpoint/2010/main" val="3653633667"/>
              </p:ext>
            </p:extLst>
          </p:nvPr>
        </p:nvGraphicFramePr>
        <p:xfrm>
          <a:off x="694765" y="2514600"/>
          <a:ext cx="10836495" cy="1457960"/>
        </p:xfrm>
        <a:graphic>
          <a:graphicData uri="http://schemas.openxmlformats.org/drawingml/2006/table">
            <a:tbl>
              <a:tblPr firstRow="1" bandRow="1">
                <a:tableStyleId>{5C22544A-7EE6-4342-B048-85BDC9FD1C3A}</a:tableStyleId>
              </a:tblPr>
              <a:tblGrid>
                <a:gridCol w="1894201">
                  <a:extLst>
                    <a:ext uri="{9D8B030D-6E8A-4147-A177-3AD203B41FA5}">
                      <a16:colId xmlns:a16="http://schemas.microsoft.com/office/drawing/2014/main" val="504468057"/>
                    </a:ext>
                  </a:extLst>
                </a:gridCol>
                <a:gridCol w="3810000">
                  <a:extLst>
                    <a:ext uri="{9D8B030D-6E8A-4147-A177-3AD203B41FA5}">
                      <a16:colId xmlns:a16="http://schemas.microsoft.com/office/drawing/2014/main" val="1223704843"/>
                    </a:ext>
                  </a:extLst>
                </a:gridCol>
                <a:gridCol w="5132294">
                  <a:extLst>
                    <a:ext uri="{9D8B030D-6E8A-4147-A177-3AD203B41FA5}">
                      <a16:colId xmlns:a16="http://schemas.microsoft.com/office/drawing/2014/main" val="1664701693"/>
                    </a:ext>
                  </a:extLst>
                </a:gridCol>
              </a:tblGrid>
              <a:tr h="330200">
                <a:tc>
                  <a:txBody>
                    <a:bodyPr/>
                    <a:lstStyle/>
                    <a:p>
                      <a:r>
                        <a:rPr lang="en-US" sz="1400" dirty="0"/>
                        <a:t>Comparison item</a:t>
                      </a:r>
                    </a:p>
                  </a:txBody>
                  <a:tcPr/>
                </a:tc>
                <a:tc>
                  <a:txBody>
                    <a:bodyPr/>
                    <a:lstStyle/>
                    <a:p>
                      <a:r>
                        <a:rPr lang="en-US" sz="1400" dirty="0"/>
                        <a:t>Project Planning DR</a:t>
                      </a:r>
                    </a:p>
                  </a:txBody>
                  <a:tcPr/>
                </a:tc>
                <a:tc>
                  <a:txBody>
                    <a:bodyPr/>
                    <a:lstStyle/>
                    <a:p>
                      <a:r>
                        <a:rPr lang="en-US" sz="1400" dirty="0"/>
                        <a:t>DR in design phase</a:t>
                      </a:r>
                    </a:p>
                  </a:txBody>
                  <a:tcPr/>
                </a:tc>
                <a:extLst>
                  <a:ext uri="{0D108BD9-81ED-4DB2-BD59-A6C34878D82A}">
                    <a16:rowId xmlns:a16="http://schemas.microsoft.com/office/drawing/2014/main" val="2118315697"/>
                  </a:ext>
                </a:extLst>
              </a:tr>
              <a:tr h="299720">
                <a:tc>
                  <a:txBody>
                    <a:bodyPr/>
                    <a:lstStyle/>
                    <a:p>
                      <a:r>
                        <a:rPr lang="en-US" sz="1400" dirty="0"/>
                        <a:t>Meeting minutes</a:t>
                      </a:r>
                    </a:p>
                  </a:txBody>
                  <a:tcPr/>
                </a:tc>
                <a:tc>
                  <a:txBody>
                    <a:bodyPr/>
                    <a:lstStyle/>
                    <a:p>
                      <a:r>
                        <a:rPr lang="en-US" sz="1400" dirty="0"/>
                        <a:t>Planning DR minutes</a:t>
                      </a:r>
                    </a:p>
                  </a:txBody>
                  <a:tcPr/>
                </a:tc>
                <a:tc>
                  <a:txBody>
                    <a:bodyPr/>
                    <a:lstStyle/>
                    <a:p>
                      <a:r>
                        <a:rPr lang="en-US" sz="1400" dirty="0"/>
                        <a:t>DR minutes</a:t>
                      </a:r>
                    </a:p>
                  </a:txBody>
                  <a:tcPr/>
                </a:tc>
                <a:extLst>
                  <a:ext uri="{0D108BD9-81ED-4DB2-BD59-A6C34878D82A}">
                    <a16:rowId xmlns:a16="http://schemas.microsoft.com/office/drawing/2014/main" val="386042290"/>
                  </a:ext>
                </a:extLst>
              </a:tr>
              <a:tr h="0">
                <a:tc>
                  <a:txBody>
                    <a:bodyPr/>
                    <a:lstStyle/>
                    <a:p>
                      <a:r>
                        <a:rPr lang="en-US" sz="1400" dirty="0"/>
                        <a:t>PQA, QGC report</a:t>
                      </a:r>
                    </a:p>
                  </a:txBody>
                  <a:tcPr/>
                </a:tc>
                <a:tc>
                  <a:txBody>
                    <a:bodyPr/>
                    <a:lstStyle/>
                    <a:p>
                      <a:r>
                        <a:rPr lang="en-US" sz="1400" dirty="0">
                          <a:solidFill>
                            <a:srgbClr val="00B050"/>
                          </a:solidFill>
                        </a:rPr>
                        <a:t>PQA report for PP</a:t>
                      </a:r>
                    </a:p>
                  </a:txBody>
                  <a:tcPr/>
                </a:tc>
                <a:tc>
                  <a:txBody>
                    <a:bodyPr/>
                    <a:lstStyle/>
                    <a:p>
                      <a:r>
                        <a:rPr lang="en-US" sz="1400" dirty="0">
                          <a:solidFill>
                            <a:srgbClr val="00B050"/>
                          </a:solidFill>
                        </a:rPr>
                        <a:t>QGC report</a:t>
                      </a:r>
                      <a:r>
                        <a:rPr lang="en-US" sz="1400" dirty="0"/>
                        <a:t> for the corresponding process (RD -&gt; VT)</a:t>
                      </a:r>
                    </a:p>
                  </a:txBody>
                  <a:tcPr/>
                </a:tc>
                <a:extLst>
                  <a:ext uri="{0D108BD9-81ED-4DB2-BD59-A6C34878D82A}">
                    <a16:rowId xmlns:a16="http://schemas.microsoft.com/office/drawing/2014/main" val="1331850481"/>
                  </a:ext>
                </a:extLst>
              </a:tr>
              <a:tr h="238760">
                <a:tc>
                  <a:txBody>
                    <a:bodyPr/>
                    <a:lstStyle/>
                    <a:p>
                      <a:r>
                        <a:rPr lang="en-US" sz="1400" dirty="0"/>
                        <a:t>Purpose</a:t>
                      </a:r>
                    </a:p>
                  </a:txBody>
                  <a:tcPr/>
                </a:tc>
                <a:tc>
                  <a:txBody>
                    <a:bodyPr/>
                    <a:lstStyle/>
                    <a:p>
                      <a:r>
                        <a:rPr lang="en-US" sz="1400" dirty="0"/>
                        <a:t>To judge if the Planning phase is completed</a:t>
                      </a:r>
                    </a:p>
                  </a:txBody>
                  <a:tcPr/>
                </a:tc>
                <a:tc>
                  <a:txBody>
                    <a:bodyPr/>
                    <a:lstStyle/>
                    <a:p>
                      <a:r>
                        <a:rPr lang="en-US" sz="1400" dirty="0"/>
                        <a:t>To judge if a process (“gate”, “round”…) in Design phase is completed</a:t>
                      </a:r>
                    </a:p>
                  </a:txBody>
                  <a:tcPr/>
                </a:tc>
                <a:extLst>
                  <a:ext uri="{0D108BD9-81ED-4DB2-BD59-A6C34878D82A}">
                    <a16:rowId xmlns:a16="http://schemas.microsoft.com/office/drawing/2014/main" val="4142062970"/>
                  </a:ext>
                </a:extLst>
              </a:tr>
            </a:tbl>
          </a:graphicData>
        </a:graphic>
      </p:graphicFrame>
    </p:spTree>
    <p:extLst>
      <p:ext uri="{BB962C8B-B14F-4D97-AF65-F5344CB8AC3E}">
        <p14:creationId xmlns:p14="http://schemas.microsoft.com/office/powerpoint/2010/main" val="1442210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AA475A6B-C149-430A-BA6A-08FE8BD03C94}"/>
              </a:ext>
            </a:extLst>
          </p:cNvPr>
          <p:cNvSpPr>
            <a:spLocks noGrp="1"/>
          </p:cNvSpPr>
          <p:nvPr>
            <p:ph type="body" sz="quarter" idx="11"/>
          </p:nvPr>
        </p:nvSpPr>
        <p:spPr>
          <a:xfrm>
            <a:off x="468000" y="1080000"/>
            <a:ext cx="7920000" cy="2181834"/>
          </a:xfrm>
        </p:spPr>
        <p:txBody>
          <a:bodyPr/>
          <a:lstStyle/>
          <a:p>
            <a:r>
              <a:rPr kumimoji="1" lang="en-US" altLang="ja-JP" sz="3200" dirty="0"/>
              <a:t>Dr in design phase (RD-&gt;VT)</a:t>
            </a:r>
          </a:p>
          <a:p>
            <a:r>
              <a:rPr lang="en-US" altLang="ja-JP" sz="3200" dirty="0"/>
              <a:t>Case 2: both pqa and qgc will be performed</a:t>
            </a:r>
            <a:endParaRPr lang="ja-JP" altLang="en-US" sz="3200" dirty="0"/>
          </a:p>
        </p:txBody>
      </p:sp>
    </p:spTree>
    <p:extLst>
      <p:ext uri="{BB962C8B-B14F-4D97-AF65-F5344CB8AC3E}">
        <p14:creationId xmlns:p14="http://schemas.microsoft.com/office/powerpoint/2010/main" val="4258142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9D8B1D9-D167-4730-965E-56624A554AB5}"/>
              </a:ext>
            </a:extLst>
          </p:cNvPr>
          <p:cNvSpPr>
            <a:spLocks noGrp="1"/>
          </p:cNvSpPr>
          <p:nvPr>
            <p:ph type="title"/>
          </p:nvPr>
        </p:nvSpPr>
        <p:spPr/>
        <p:txBody>
          <a:bodyPr/>
          <a:lstStyle/>
          <a:p>
            <a:r>
              <a:rPr lang="en-US" altLang="ja-JP" dirty="0"/>
              <a:t>Workflow</a:t>
            </a:r>
            <a:endParaRPr lang="ja-JP" altLang="en-US" dirty="0"/>
          </a:p>
        </p:txBody>
      </p:sp>
      <p:sp>
        <p:nvSpPr>
          <p:cNvPr id="17" name="TextBox 16"/>
          <p:cNvSpPr txBox="1"/>
          <p:nvPr/>
        </p:nvSpPr>
        <p:spPr>
          <a:xfrm>
            <a:off x="685800" y="1676400"/>
            <a:ext cx="10972800" cy="584775"/>
          </a:xfrm>
          <a:prstGeom prst="rect">
            <a:avLst/>
          </a:prstGeom>
          <a:noFill/>
        </p:spPr>
        <p:txBody>
          <a:bodyPr wrap="square" rtlCol="0">
            <a:spAutoFit/>
          </a:bodyPr>
          <a:lstStyle/>
          <a:p>
            <a:r>
              <a:rPr lang="en-US" sz="1600" b="1" dirty="0"/>
              <a:t>The workflow for DR which has both PQA and QGC is as same as the one for </a:t>
            </a:r>
            <a:r>
              <a:rPr lang="en-US" sz="1600" b="1" dirty="0">
                <a:hlinkClick r:id="rId2" action="ppaction://hlinksldjump"/>
              </a:rPr>
              <a:t>Project Planning DR</a:t>
            </a:r>
            <a:r>
              <a:rPr lang="en-US" sz="1600" b="1" dirty="0"/>
              <a:t>, except the followings are different:</a:t>
            </a:r>
          </a:p>
        </p:txBody>
      </p:sp>
      <p:graphicFrame>
        <p:nvGraphicFramePr>
          <p:cNvPr id="4" name="Table 4">
            <a:extLst>
              <a:ext uri="{FF2B5EF4-FFF2-40B4-BE49-F238E27FC236}">
                <a16:creationId xmlns:a16="http://schemas.microsoft.com/office/drawing/2014/main" id="{294401C8-BCD4-4DB1-B1DB-E23686B7216A}"/>
              </a:ext>
            </a:extLst>
          </p:cNvPr>
          <p:cNvGraphicFramePr>
            <a:graphicFrameLocks noGrp="1"/>
          </p:cNvGraphicFramePr>
          <p:nvPr>
            <p:extLst>
              <p:ext uri="{D42A27DB-BD31-4B8C-83A1-F6EECF244321}">
                <p14:modId xmlns:p14="http://schemas.microsoft.com/office/powerpoint/2010/main" val="1928762857"/>
              </p:ext>
            </p:extLst>
          </p:nvPr>
        </p:nvGraphicFramePr>
        <p:xfrm>
          <a:off x="742406" y="2514600"/>
          <a:ext cx="10836495" cy="1457960"/>
        </p:xfrm>
        <a:graphic>
          <a:graphicData uri="http://schemas.openxmlformats.org/drawingml/2006/table">
            <a:tbl>
              <a:tblPr firstRow="1" bandRow="1">
                <a:tableStyleId>{5C22544A-7EE6-4342-B048-85BDC9FD1C3A}</a:tableStyleId>
              </a:tblPr>
              <a:tblGrid>
                <a:gridCol w="1894201">
                  <a:extLst>
                    <a:ext uri="{9D8B030D-6E8A-4147-A177-3AD203B41FA5}">
                      <a16:colId xmlns:a16="http://schemas.microsoft.com/office/drawing/2014/main" val="504468057"/>
                    </a:ext>
                  </a:extLst>
                </a:gridCol>
                <a:gridCol w="3810000">
                  <a:extLst>
                    <a:ext uri="{9D8B030D-6E8A-4147-A177-3AD203B41FA5}">
                      <a16:colId xmlns:a16="http://schemas.microsoft.com/office/drawing/2014/main" val="1223704843"/>
                    </a:ext>
                  </a:extLst>
                </a:gridCol>
                <a:gridCol w="5132294">
                  <a:extLst>
                    <a:ext uri="{9D8B030D-6E8A-4147-A177-3AD203B41FA5}">
                      <a16:colId xmlns:a16="http://schemas.microsoft.com/office/drawing/2014/main" val="1664701693"/>
                    </a:ext>
                  </a:extLst>
                </a:gridCol>
              </a:tblGrid>
              <a:tr h="330200">
                <a:tc>
                  <a:txBody>
                    <a:bodyPr/>
                    <a:lstStyle/>
                    <a:p>
                      <a:r>
                        <a:rPr lang="en-US" sz="1400" dirty="0"/>
                        <a:t>Comparison item</a:t>
                      </a:r>
                    </a:p>
                  </a:txBody>
                  <a:tcPr/>
                </a:tc>
                <a:tc>
                  <a:txBody>
                    <a:bodyPr/>
                    <a:lstStyle/>
                    <a:p>
                      <a:r>
                        <a:rPr lang="en-US" sz="1400" dirty="0"/>
                        <a:t>Project Planning DR</a:t>
                      </a:r>
                    </a:p>
                  </a:txBody>
                  <a:tcPr/>
                </a:tc>
                <a:tc>
                  <a:txBody>
                    <a:bodyPr/>
                    <a:lstStyle/>
                    <a:p>
                      <a:r>
                        <a:rPr lang="en-US" sz="1400" dirty="0"/>
                        <a:t>DR in design phase</a:t>
                      </a:r>
                    </a:p>
                  </a:txBody>
                  <a:tcPr/>
                </a:tc>
                <a:extLst>
                  <a:ext uri="{0D108BD9-81ED-4DB2-BD59-A6C34878D82A}">
                    <a16:rowId xmlns:a16="http://schemas.microsoft.com/office/drawing/2014/main" val="2118315697"/>
                  </a:ext>
                </a:extLst>
              </a:tr>
              <a:tr h="299720">
                <a:tc>
                  <a:txBody>
                    <a:bodyPr/>
                    <a:lstStyle/>
                    <a:p>
                      <a:r>
                        <a:rPr lang="en-US" sz="1400" dirty="0"/>
                        <a:t>Meeting minutes</a:t>
                      </a:r>
                    </a:p>
                  </a:txBody>
                  <a:tcPr/>
                </a:tc>
                <a:tc>
                  <a:txBody>
                    <a:bodyPr/>
                    <a:lstStyle/>
                    <a:p>
                      <a:r>
                        <a:rPr lang="en-US" sz="1400" dirty="0"/>
                        <a:t>Planning DR minutes</a:t>
                      </a:r>
                    </a:p>
                  </a:txBody>
                  <a:tcPr/>
                </a:tc>
                <a:tc>
                  <a:txBody>
                    <a:bodyPr/>
                    <a:lstStyle/>
                    <a:p>
                      <a:r>
                        <a:rPr lang="en-US" sz="1400" dirty="0"/>
                        <a:t>DR minutes</a:t>
                      </a:r>
                    </a:p>
                  </a:txBody>
                  <a:tcPr/>
                </a:tc>
                <a:extLst>
                  <a:ext uri="{0D108BD9-81ED-4DB2-BD59-A6C34878D82A}">
                    <a16:rowId xmlns:a16="http://schemas.microsoft.com/office/drawing/2014/main" val="386042290"/>
                  </a:ext>
                </a:extLst>
              </a:tr>
              <a:tr h="0">
                <a:tc>
                  <a:txBody>
                    <a:bodyPr/>
                    <a:lstStyle/>
                    <a:p>
                      <a:r>
                        <a:rPr lang="en-US" sz="1400" dirty="0"/>
                        <a:t>PQA, QGC report</a:t>
                      </a:r>
                    </a:p>
                  </a:txBody>
                  <a:tcPr/>
                </a:tc>
                <a:tc>
                  <a:txBody>
                    <a:bodyPr/>
                    <a:lstStyle/>
                    <a:p>
                      <a:r>
                        <a:rPr lang="en-US" sz="1400" dirty="0">
                          <a:solidFill>
                            <a:srgbClr val="00B050"/>
                          </a:solidFill>
                        </a:rPr>
                        <a:t>PQA report for PP</a:t>
                      </a:r>
                    </a:p>
                  </a:txBody>
                  <a:tcPr/>
                </a:tc>
                <a:tc>
                  <a:txBody>
                    <a:bodyPr/>
                    <a:lstStyle/>
                    <a:p>
                      <a:r>
                        <a:rPr lang="en-US" sz="1400" dirty="0">
                          <a:solidFill>
                            <a:srgbClr val="00B050"/>
                          </a:solidFill>
                        </a:rPr>
                        <a:t>PQA, QGC reports</a:t>
                      </a:r>
                      <a:r>
                        <a:rPr lang="en-US" sz="1400" dirty="0"/>
                        <a:t> for the corresponding process (RD -&gt; VT)</a:t>
                      </a:r>
                    </a:p>
                  </a:txBody>
                  <a:tcPr/>
                </a:tc>
                <a:extLst>
                  <a:ext uri="{0D108BD9-81ED-4DB2-BD59-A6C34878D82A}">
                    <a16:rowId xmlns:a16="http://schemas.microsoft.com/office/drawing/2014/main" val="1331850481"/>
                  </a:ext>
                </a:extLst>
              </a:tr>
              <a:tr h="238760">
                <a:tc>
                  <a:txBody>
                    <a:bodyPr/>
                    <a:lstStyle/>
                    <a:p>
                      <a:r>
                        <a:rPr lang="en-US" sz="1400" dirty="0"/>
                        <a:t>Purpose</a:t>
                      </a:r>
                    </a:p>
                  </a:txBody>
                  <a:tcPr/>
                </a:tc>
                <a:tc>
                  <a:txBody>
                    <a:bodyPr/>
                    <a:lstStyle/>
                    <a:p>
                      <a:r>
                        <a:rPr lang="en-US" sz="1400" dirty="0"/>
                        <a:t>To judge if the Planning phase is completed</a:t>
                      </a:r>
                    </a:p>
                  </a:txBody>
                  <a:tcPr/>
                </a:tc>
                <a:tc>
                  <a:txBody>
                    <a:bodyPr/>
                    <a:lstStyle/>
                    <a:p>
                      <a:r>
                        <a:rPr lang="en-US" sz="1400" dirty="0"/>
                        <a:t>To judge if a process (“gate”, “round”…) in Design phase is completed</a:t>
                      </a:r>
                    </a:p>
                  </a:txBody>
                  <a:tcPr/>
                </a:tc>
                <a:extLst>
                  <a:ext uri="{0D108BD9-81ED-4DB2-BD59-A6C34878D82A}">
                    <a16:rowId xmlns:a16="http://schemas.microsoft.com/office/drawing/2014/main" val="4142062970"/>
                  </a:ext>
                </a:extLst>
              </a:tr>
            </a:tbl>
          </a:graphicData>
        </a:graphic>
      </p:graphicFrame>
    </p:spTree>
    <p:extLst>
      <p:ext uri="{BB962C8B-B14F-4D97-AF65-F5344CB8AC3E}">
        <p14:creationId xmlns:p14="http://schemas.microsoft.com/office/powerpoint/2010/main" val="3696133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AA475A6B-C149-430A-BA6A-08FE8BD03C94}"/>
              </a:ext>
            </a:extLst>
          </p:cNvPr>
          <p:cNvSpPr>
            <a:spLocks noGrp="1"/>
          </p:cNvSpPr>
          <p:nvPr>
            <p:ph type="body" sz="quarter" idx="11"/>
          </p:nvPr>
        </p:nvSpPr>
        <p:spPr>
          <a:xfrm>
            <a:off x="468000" y="1080000"/>
            <a:ext cx="7920000" cy="897380"/>
          </a:xfrm>
        </p:spPr>
        <p:txBody>
          <a:bodyPr/>
          <a:lstStyle/>
          <a:p>
            <a:r>
              <a:rPr kumimoji="1" lang="en-US" altLang="ja-JP" sz="3200" dirty="0"/>
              <a:t>Suspension of project</a:t>
            </a:r>
            <a:endParaRPr lang="ja-JP" altLang="en-US" sz="3200" dirty="0"/>
          </a:p>
        </p:txBody>
      </p:sp>
    </p:spTree>
    <p:extLst>
      <p:ext uri="{BB962C8B-B14F-4D97-AF65-F5344CB8AC3E}">
        <p14:creationId xmlns:p14="http://schemas.microsoft.com/office/powerpoint/2010/main" val="3211687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9D8B1D9-D167-4730-965E-56624A554AB5}"/>
              </a:ext>
            </a:extLst>
          </p:cNvPr>
          <p:cNvSpPr>
            <a:spLocks noGrp="1"/>
          </p:cNvSpPr>
          <p:nvPr>
            <p:ph type="title"/>
          </p:nvPr>
        </p:nvSpPr>
        <p:spPr/>
        <p:txBody>
          <a:bodyPr/>
          <a:lstStyle/>
          <a:p>
            <a:r>
              <a:rPr lang="en-US" altLang="ja-JP" dirty="0"/>
              <a:t>Workflow</a:t>
            </a:r>
            <a:endParaRPr lang="ja-JP" altLang="en-US" dirty="0"/>
          </a:p>
        </p:txBody>
      </p:sp>
      <p:sp>
        <p:nvSpPr>
          <p:cNvPr id="60" name="TextBox 59"/>
          <p:cNvSpPr txBox="1"/>
          <p:nvPr/>
        </p:nvSpPr>
        <p:spPr>
          <a:xfrm>
            <a:off x="10420786" y="211270"/>
            <a:ext cx="1510350" cy="246221"/>
          </a:xfrm>
          <a:prstGeom prst="rect">
            <a:avLst/>
          </a:prstGeom>
          <a:solidFill>
            <a:srgbClr val="92D050"/>
          </a:solidFill>
        </p:spPr>
        <p:txBody>
          <a:bodyPr wrap="none" rtlCol="0">
            <a:spAutoFit/>
          </a:bodyPr>
          <a:lstStyle/>
          <a:p>
            <a:pPr algn="ctr"/>
            <a:r>
              <a:rPr lang="en-US" sz="1000" dirty="0"/>
              <a:t>Actions by project team</a:t>
            </a:r>
          </a:p>
        </p:txBody>
      </p:sp>
      <p:sp>
        <p:nvSpPr>
          <p:cNvPr id="61" name="TextBox 60"/>
          <p:cNvSpPr txBox="1"/>
          <p:nvPr/>
        </p:nvSpPr>
        <p:spPr>
          <a:xfrm>
            <a:off x="10420786" y="564005"/>
            <a:ext cx="1510350" cy="246221"/>
          </a:xfrm>
          <a:prstGeom prst="rect">
            <a:avLst/>
          </a:prstGeom>
          <a:solidFill>
            <a:srgbClr val="FFC000"/>
          </a:solidFill>
        </p:spPr>
        <p:txBody>
          <a:bodyPr wrap="square" rtlCol="0">
            <a:spAutoFit/>
          </a:bodyPr>
          <a:lstStyle/>
          <a:p>
            <a:pPr algn="ctr"/>
            <a:r>
              <a:rPr lang="en-US" sz="1000" dirty="0"/>
              <a:t>Actions by QA PIC</a:t>
            </a:r>
          </a:p>
        </p:txBody>
      </p:sp>
      <p:sp>
        <p:nvSpPr>
          <p:cNvPr id="36" name="TextBox 35"/>
          <p:cNvSpPr txBox="1"/>
          <p:nvPr/>
        </p:nvSpPr>
        <p:spPr>
          <a:xfrm>
            <a:off x="10420786" y="916740"/>
            <a:ext cx="1510350" cy="400110"/>
          </a:xfrm>
          <a:prstGeom prst="rect">
            <a:avLst/>
          </a:prstGeom>
          <a:solidFill>
            <a:srgbClr val="00B0F0"/>
          </a:solidFill>
        </p:spPr>
        <p:txBody>
          <a:bodyPr wrap="square" rtlCol="0">
            <a:spAutoFit/>
          </a:bodyPr>
          <a:lstStyle/>
          <a:p>
            <a:pPr algn="ctr"/>
            <a:r>
              <a:rPr lang="en-US" sz="1000" dirty="0"/>
              <a:t>Actions by other stakeholders</a:t>
            </a:r>
          </a:p>
        </p:txBody>
      </p:sp>
      <p:sp>
        <p:nvSpPr>
          <p:cNvPr id="48" name="TextBox 47"/>
          <p:cNvSpPr txBox="1"/>
          <p:nvPr/>
        </p:nvSpPr>
        <p:spPr>
          <a:xfrm>
            <a:off x="10420786" y="1470767"/>
            <a:ext cx="1510350" cy="400110"/>
          </a:xfrm>
          <a:prstGeom prst="rect">
            <a:avLst/>
          </a:prstGeom>
          <a:noFill/>
          <a:ln w="28575">
            <a:solidFill>
              <a:schemeClr val="accent6"/>
            </a:solidFill>
          </a:ln>
        </p:spPr>
        <p:txBody>
          <a:bodyPr wrap="square" rtlCol="0">
            <a:spAutoFit/>
          </a:bodyPr>
          <a:lstStyle/>
          <a:p>
            <a:pPr algn="ctr"/>
            <a:r>
              <a:rPr lang="en-US" sz="1000" dirty="0"/>
              <a:t>Actions by all participants</a:t>
            </a:r>
          </a:p>
        </p:txBody>
      </p:sp>
      <p:sp>
        <p:nvSpPr>
          <p:cNvPr id="63" name="TextBox 62"/>
          <p:cNvSpPr txBox="1"/>
          <p:nvPr/>
        </p:nvSpPr>
        <p:spPr>
          <a:xfrm>
            <a:off x="609600" y="5312974"/>
            <a:ext cx="10355172" cy="1015663"/>
          </a:xfrm>
          <a:prstGeom prst="rect">
            <a:avLst/>
          </a:prstGeom>
          <a:noFill/>
        </p:spPr>
        <p:txBody>
          <a:bodyPr wrap="square" rtlCol="0">
            <a:spAutoFit/>
          </a:bodyPr>
          <a:lstStyle/>
          <a:p>
            <a:r>
              <a:rPr lang="en-US" sz="1200" b="1" dirty="0"/>
              <a:t>Notes: </a:t>
            </a:r>
          </a:p>
          <a:p>
            <a:pPr marL="285750" indent="-285750">
              <a:buFont typeface="+mj-lt"/>
              <a:buAutoNum type="arabicPeriod"/>
            </a:pPr>
            <a:r>
              <a:rPr lang="en-US" sz="1200" dirty="0"/>
              <a:t>When the Project Plan is suspended, the revised Project Plan contains the suspended term and restart schedules as an outlook. And the project team shares the latest (approved/authorized) Project Plan to stakeholders and related persons.</a:t>
            </a:r>
          </a:p>
          <a:p>
            <a:pPr marL="285750" indent="-285750">
              <a:buFont typeface="+mj-lt"/>
              <a:buAutoNum type="arabicPeriod"/>
            </a:pPr>
            <a:r>
              <a:rPr lang="en-US" sz="1200" dirty="0"/>
              <a:t>Sometimes, after the suspension, any status may be changed (project members, requirements, costs etc.). In such cases, it is necessary to start from “(*). Hold Re-planning DR…”. If the situation does not change, it is OK to start the latest Project Plan without any DCP event.</a:t>
            </a:r>
          </a:p>
        </p:txBody>
      </p:sp>
      <p:sp>
        <p:nvSpPr>
          <p:cNvPr id="23" name="TextBox 22"/>
          <p:cNvSpPr txBox="1"/>
          <p:nvPr/>
        </p:nvSpPr>
        <p:spPr>
          <a:xfrm>
            <a:off x="463645" y="1249779"/>
            <a:ext cx="9652605" cy="738664"/>
          </a:xfrm>
          <a:prstGeom prst="rect">
            <a:avLst/>
          </a:prstGeom>
          <a:noFill/>
        </p:spPr>
        <p:txBody>
          <a:bodyPr wrap="square" rtlCol="0">
            <a:spAutoFit/>
          </a:bodyPr>
          <a:lstStyle/>
          <a:p>
            <a:pPr marL="285750" indent="-285750">
              <a:buFont typeface="Wingdings" panose="05000000000000000000" pitchFamily="2" charset="2"/>
              <a:buChar char="Ø"/>
            </a:pPr>
            <a:r>
              <a:rPr lang="en-US" sz="1400" b="1" dirty="0">
                <a:solidFill>
                  <a:srgbClr val="C00000"/>
                </a:solidFill>
              </a:rPr>
              <a:t>Suspension</a:t>
            </a:r>
            <a:r>
              <a:rPr lang="en-US" sz="1400" b="1" dirty="0"/>
              <a:t> is one reason of changing Project Plan. So, it is also considered as the case of “change” mentioned in JB5001, Chapter 10.</a:t>
            </a:r>
          </a:p>
          <a:p>
            <a:pPr marL="285750" indent="-285750">
              <a:buFont typeface="Wingdings" panose="05000000000000000000" pitchFamily="2" charset="2"/>
              <a:buChar char="Ø"/>
            </a:pPr>
            <a:r>
              <a:rPr lang="en-US" sz="1400" b="1" dirty="0"/>
              <a:t> A PQA is required for checking the revised Project Plan before the Re-planning DR.</a:t>
            </a:r>
          </a:p>
        </p:txBody>
      </p:sp>
      <p:sp>
        <p:nvSpPr>
          <p:cNvPr id="5" name="Rectangle 4"/>
          <p:cNvSpPr/>
          <p:nvPr/>
        </p:nvSpPr>
        <p:spPr>
          <a:xfrm>
            <a:off x="6096000" y="4260441"/>
            <a:ext cx="5022461" cy="830997"/>
          </a:xfrm>
          <a:prstGeom prst="rect">
            <a:avLst/>
          </a:prstGeom>
          <a:noFill/>
        </p:spPr>
        <p:txBody>
          <a:bodyPr wrap="square" rtlCol="0">
            <a:spAutoFit/>
          </a:bodyPr>
          <a:lstStyle/>
          <a:p>
            <a:r>
              <a:rPr lang="en-US" sz="1200" dirty="0"/>
              <a:t>(*) In </a:t>
            </a:r>
            <a:r>
              <a:rPr lang="en-US" sz="1200" dirty="0">
                <a:solidFill>
                  <a:srgbClr val="C00000"/>
                </a:solidFill>
              </a:rPr>
              <a:t>Re-Planning DR</a:t>
            </a:r>
            <a:r>
              <a:rPr lang="en-US" sz="1200" dirty="0"/>
              <a:t>: The updated Project Plan is expected to be reviewed.</a:t>
            </a:r>
          </a:p>
          <a:p>
            <a:endParaRPr lang="en-US" sz="1200" dirty="0"/>
          </a:p>
          <a:p>
            <a:r>
              <a:rPr lang="en-US" sz="1200" dirty="0"/>
              <a:t>(**) This DCP is required only for Q1S or Development Level 1 projects.</a:t>
            </a:r>
          </a:p>
        </p:txBody>
      </p:sp>
      <p:grpSp>
        <p:nvGrpSpPr>
          <p:cNvPr id="12" name="Group 11">
            <a:extLst>
              <a:ext uri="{FF2B5EF4-FFF2-40B4-BE49-F238E27FC236}">
                <a16:creationId xmlns:a16="http://schemas.microsoft.com/office/drawing/2014/main" id="{B60F1B95-6D19-4DD9-8620-A0E527AD2F09}"/>
              </a:ext>
            </a:extLst>
          </p:cNvPr>
          <p:cNvGrpSpPr/>
          <p:nvPr/>
        </p:nvGrpSpPr>
        <p:grpSpPr>
          <a:xfrm>
            <a:off x="609600" y="2075511"/>
            <a:ext cx="5388775" cy="3116956"/>
            <a:chOff x="609600" y="1988444"/>
            <a:chExt cx="5388775" cy="3116956"/>
          </a:xfrm>
        </p:grpSpPr>
        <p:sp>
          <p:nvSpPr>
            <p:cNvPr id="19" name="TextBox 18"/>
            <p:cNvSpPr txBox="1"/>
            <p:nvPr/>
          </p:nvSpPr>
          <p:spPr>
            <a:xfrm>
              <a:off x="944048" y="2216801"/>
              <a:ext cx="1702533" cy="282078"/>
            </a:xfrm>
            <a:prstGeom prst="rect">
              <a:avLst/>
            </a:prstGeom>
            <a:solidFill>
              <a:srgbClr val="92D050"/>
            </a:solidFill>
          </p:spPr>
          <p:txBody>
            <a:bodyPr wrap="square" rtlCol="0">
              <a:spAutoFit/>
            </a:bodyPr>
            <a:lstStyle/>
            <a:p>
              <a:pPr algn="ctr"/>
              <a:r>
                <a:rPr lang="en-US" sz="1000" dirty="0"/>
                <a:t>Revise project plan </a:t>
              </a:r>
            </a:p>
          </p:txBody>
        </p:sp>
        <p:sp>
          <p:nvSpPr>
            <p:cNvPr id="22" name="TextBox 21"/>
            <p:cNvSpPr txBox="1"/>
            <p:nvPr/>
          </p:nvSpPr>
          <p:spPr>
            <a:xfrm>
              <a:off x="944048" y="2769373"/>
              <a:ext cx="1702533" cy="553998"/>
            </a:xfrm>
            <a:prstGeom prst="rect">
              <a:avLst/>
            </a:prstGeom>
            <a:solidFill>
              <a:srgbClr val="92D050"/>
            </a:solidFill>
          </p:spPr>
          <p:txBody>
            <a:bodyPr wrap="square" rtlCol="0">
              <a:spAutoFit/>
            </a:bodyPr>
            <a:lstStyle/>
            <a:p>
              <a:pPr algn="ctr"/>
              <a:r>
                <a:rPr lang="en-US" sz="1000" dirty="0"/>
                <a:t>Invite stakeholders to a </a:t>
              </a:r>
              <a:r>
                <a:rPr lang="en-US" sz="1000" dirty="0">
                  <a:solidFill>
                    <a:srgbClr val="C00000"/>
                  </a:solidFill>
                </a:rPr>
                <a:t>Re-planning DR</a:t>
              </a:r>
              <a:r>
                <a:rPr lang="en-US" sz="1000" dirty="0"/>
                <a:t> for project suspension</a:t>
              </a:r>
            </a:p>
          </p:txBody>
        </p:sp>
        <p:cxnSp>
          <p:nvCxnSpPr>
            <p:cNvPr id="4" name="Straight Arrow Connector 3"/>
            <p:cNvCxnSpPr>
              <a:stCxn id="19" idx="2"/>
              <a:endCxn id="22" idx="0"/>
            </p:cNvCxnSpPr>
            <p:nvPr/>
          </p:nvCxnSpPr>
          <p:spPr>
            <a:xfrm>
              <a:off x="1795314" y="2498879"/>
              <a:ext cx="0" cy="270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4495800" y="2634126"/>
              <a:ext cx="0" cy="257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58370" y="2211257"/>
              <a:ext cx="2186817" cy="400110"/>
            </a:xfrm>
            <a:prstGeom prst="rect">
              <a:avLst/>
            </a:prstGeom>
            <a:solidFill>
              <a:srgbClr val="FFC000"/>
            </a:solidFill>
          </p:spPr>
          <p:txBody>
            <a:bodyPr wrap="square" rtlCol="0">
              <a:spAutoFit/>
            </a:bodyPr>
            <a:lstStyle/>
            <a:p>
              <a:pPr algn="ctr"/>
              <a:r>
                <a:rPr lang="en-US" sz="1000" dirty="0"/>
                <a:t>Do PQA for the revised project plan and fill concerns into </a:t>
              </a:r>
              <a:r>
                <a:rPr lang="en-US" sz="1000" dirty="0">
                  <a:solidFill>
                    <a:srgbClr val="C00000"/>
                  </a:solidFill>
                </a:rPr>
                <a:t>Issues list</a:t>
              </a:r>
            </a:p>
          </p:txBody>
        </p:sp>
        <p:sp>
          <p:nvSpPr>
            <p:cNvPr id="34" name="TextBox 33"/>
            <p:cNvSpPr txBox="1"/>
            <p:nvPr/>
          </p:nvSpPr>
          <p:spPr>
            <a:xfrm>
              <a:off x="3434421" y="2951702"/>
              <a:ext cx="2186817" cy="246221"/>
            </a:xfrm>
            <a:prstGeom prst="rect">
              <a:avLst/>
            </a:prstGeom>
            <a:solidFill>
              <a:srgbClr val="FFC000"/>
            </a:solidFill>
          </p:spPr>
          <p:txBody>
            <a:bodyPr wrap="square" rtlCol="0">
              <a:spAutoFit/>
            </a:bodyPr>
            <a:lstStyle>
              <a:defPPr>
                <a:defRPr lang="de-DE"/>
              </a:defPPr>
              <a:lvl1pPr algn="ctr">
                <a:defRPr sz="1000"/>
              </a:lvl1pPr>
            </a:lstStyle>
            <a:p>
              <a:r>
                <a:rPr lang="en-US" dirty="0"/>
                <a:t>Send </a:t>
              </a:r>
              <a:r>
                <a:rPr lang="en-US" dirty="0">
                  <a:solidFill>
                    <a:srgbClr val="C00000"/>
                  </a:solidFill>
                </a:rPr>
                <a:t>Issues list </a:t>
              </a:r>
              <a:r>
                <a:rPr lang="en-US" dirty="0"/>
                <a:t>to project team</a:t>
              </a:r>
            </a:p>
          </p:txBody>
        </p:sp>
        <p:cxnSp>
          <p:nvCxnSpPr>
            <p:cNvPr id="14" name="Straight Arrow Connector 13"/>
            <p:cNvCxnSpPr/>
            <p:nvPr/>
          </p:nvCxnSpPr>
          <p:spPr>
            <a:xfrm>
              <a:off x="2580387" y="3013074"/>
              <a:ext cx="856211"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20789" y="4727372"/>
              <a:ext cx="5070762" cy="276999"/>
            </a:xfrm>
            <a:prstGeom prst="rect">
              <a:avLst/>
            </a:prstGeom>
            <a:noFill/>
            <a:ln w="28575">
              <a:solidFill>
                <a:schemeClr val="accent6"/>
              </a:solidFill>
            </a:ln>
          </p:spPr>
          <p:txBody>
            <a:bodyPr wrap="square" rtlCol="0">
              <a:spAutoFit/>
            </a:bodyPr>
            <a:lstStyle/>
            <a:p>
              <a:pPr algn="ctr"/>
              <a:r>
                <a:rPr lang="en-US" sz="1200" dirty="0"/>
                <a:t>Hold </a:t>
              </a:r>
              <a:r>
                <a:rPr lang="en-US" sz="1200" dirty="0">
                  <a:solidFill>
                    <a:srgbClr val="C00000"/>
                  </a:solidFill>
                </a:rPr>
                <a:t>Extraordinary Development DCP </a:t>
              </a:r>
              <a:r>
                <a:rPr lang="en-US" sz="1200" dirty="0"/>
                <a:t>(**)</a:t>
              </a:r>
            </a:p>
          </p:txBody>
        </p:sp>
        <p:sp>
          <p:nvSpPr>
            <p:cNvPr id="49" name="TextBox 48"/>
            <p:cNvSpPr txBox="1"/>
            <p:nvPr/>
          </p:nvSpPr>
          <p:spPr>
            <a:xfrm>
              <a:off x="820788" y="4187380"/>
              <a:ext cx="5070763" cy="276999"/>
            </a:xfrm>
            <a:prstGeom prst="rect">
              <a:avLst/>
            </a:prstGeom>
            <a:noFill/>
            <a:ln w="28575">
              <a:solidFill>
                <a:schemeClr val="accent6"/>
              </a:solidFill>
            </a:ln>
          </p:spPr>
          <p:txBody>
            <a:bodyPr wrap="square" rtlCol="0">
              <a:spAutoFit/>
            </a:bodyPr>
            <a:lstStyle/>
            <a:p>
              <a:pPr algn="ctr"/>
              <a:r>
                <a:rPr lang="en-US" sz="1200" dirty="0"/>
                <a:t>Hold </a:t>
              </a:r>
              <a:r>
                <a:rPr lang="en-US" sz="1200" dirty="0">
                  <a:solidFill>
                    <a:srgbClr val="C00000"/>
                  </a:solidFill>
                </a:rPr>
                <a:t>Re-Planning DR </a:t>
              </a:r>
              <a:r>
                <a:rPr lang="en-US" sz="1200" dirty="0"/>
                <a:t>(*)</a:t>
              </a:r>
            </a:p>
          </p:txBody>
        </p:sp>
        <p:cxnSp>
          <p:nvCxnSpPr>
            <p:cNvPr id="24" name="Straight Arrow Connector 23"/>
            <p:cNvCxnSpPr>
              <a:endCxn id="49" idx="0"/>
            </p:cNvCxnSpPr>
            <p:nvPr/>
          </p:nvCxnSpPr>
          <p:spPr>
            <a:xfrm>
              <a:off x="3356170" y="3941159"/>
              <a:ext cx="0" cy="2462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9" idx="2"/>
              <a:endCxn id="20" idx="0"/>
            </p:cNvCxnSpPr>
            <p:nvPr/>
          </p:nvCxnSpPr>
          <p:spPr>
            <a:xfrm>
              <a:off x="3356170" y="4464379"/>
              <a:ext cx="0" cy="2629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20788" y="2072947"/>
              <a:ext cx="5070764" cy="181564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3436598" y="3411945"/>
              <a:ext cx="2186817" cy="246221"/>
            </a:xfrm>
            <a:prstGeom prst="rect">
              <a:avLst/>
            </a:prstGeom>
            <a:solidFill>
              <a:srgbClr val="00B0F0"/>
            </a:solidFill>
          </p:spPr>
          <p:txBody>
            <a:bodyPr wrap="square" rtlCol="0">
              <a:spAutoFit/>
            </a:bodyPr>
            <a:lstStyle>
              <a:defPPr>
                <a:defRPr lang="de-DE"/>
              </a:defPPr>
              <a:lvl1pPr algn="ctr">
                <a:defRPr sz="1000"/>
              </a:lvl1pPr>
            </a:lstStyle>
            <a:p>
              <a:r>
                <a:rPr lang="en-US" dirty="0"/>
                <a:t>Check revised project plan</a:t>
              </a:r>
            </a:p>
          </p:txBody>
        </p:sp>
        <p:sp>
          <p:nvSpPr>
            <p:cNvPr id="27" name="Rectangle 26">
              <a:extLst>
                <a:ext uri="{FF2B5EF4-FFF2-40B4-BE49-F238E27FC236}">
                  <a16:creationId xmlns:a16="http://schemas.microsoft.com/office/drawing/2014/main" id="{030A80DC-41D7-4F96-B1B9-25230CC11D2E}"/>
                </a:ext>
              </a:extLst>
            </p:cNvPr>
            <p:cNvSpPr/>
            <p:nvPr/>
          </p:nvSpPr>
          <p:spPr>
            <a:xfrm>
              <a:off x="609600" y="1988444"/>
              <a:ext cx="5388775" cy="311695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Arrow Connector 27">
              <a:extLst>
                <a:ext uri="{FF2B5EF4-FFF2-40B4-BE49-F238E27FC236}">
                  <a16:creationId xmlns:a16="http://schemas.microsoft.com/office/drawing/2014/main" id="{4849B021-AC8E-45C2-88C3-FF92A8FFE697}"/>
                </a:ext>
              </a:extLst>
            </p:cNvPr>
            <p:cNvCxnSpPr>
              <a:cxnSpLocks/>
              <a:endCxn id="25" idx="1"/>
            </p:cNvCxnSpPr>
            <p:nvPr/>
          </p:nvCxnSpPr>
          <p:spPr>
            <a:xfrm>
              <a:off x="2592257" y="3259295"/>
              <a:ext cx="844341" cy="275761"/>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5357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AA475A6B-C149-430A-BA6A-08FE8BD03C94}"/>
              </a:ext>
            </a:extLst>
          </p:cNvPr>
          <p:cNvSpPr>
            <a:spLocks noGrp="1"/>
          </p:cNvSpPr>
          <p:nvPr>
            <p:ph type="body" sz="quarter" idx="11"/>
          </p:nvPr>
        </p:nvSpPr>
        <p:spPr>
          <a:xfrm>
            <a:off x="468000" y="1080000"/>
            <a:ext cx="7920000" cy="1590903"/>
          </a:xfrm>
        </p:spPr>
        <p:txBody>
          <a:bodyPr/>
          <a:lstStyle/>
          <a:p>
            <a:r>
              <a:rPr kumimoji="1" lang="en-US" altLang="ja-JP" sz="3200" dirty="0"/>
              <a:t>Non-compliance issue in pqa</a:t>
            </a:r>
          </a:p>
          <a:p>
            <a:r>
              <a:rPr lang="en-US" altLang="ja-JP" sz="3200" dirty="0"/>
              <a:t>Non-conformity issue in qgc</a:t>
            </a:r>
            <a:endParaRPr lang="ja-JP" altLang="en-US" sz="3200" dirty="0"/>
          </a:p>
        </p:txBody>
      </p:sp>
    </p:spTree>
    <p:extLst>
      <p:ext uri="{BB962C8B-B14F-4D97-AF65-F5344CB8AC3E}">
        <p14:creationId xmlns:p14="http://schemas.microsoft.com/office/powerpoint/2010/main" val="1603066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9D8B1D9-D167-4730-965E-56624A554AB5}"/>
              </a:ext>
            </a:extLst>
          </p:cNvPr>
          <p:cNvSpPr>
            <a:spLocks noGrp="1"/>
          </p:cNvSpPr>
          <p:nvPr>
            <p:ph type="title"/>
          </p:nvPr>
        </p:nvSpPr>
        <p:spPr/>
        <p:txBody>
          <a:bodyPr/>
          <a:lstStyle/>
          <a:p>
            <a:r>
              <a:rPr lang="en-US" altLang="ja-JP" dirty="0"/>
              <a:t>Non-compliance issue a/b/c</a:t>
            </a:r>
            <a:endParaRPr lang="ja-JP" altLang="en-US" dirty="0"/>
          </a:p>
        </p:txBody>
      </p:sp>
      <p:graphicFrame>
        <p:nvGraphicFramePr>
          <p:cNvPr id="4" name="Table 4">
            <a:extLst>
              <a:ext uri="{FF2B5EF4-FFF2-40B4-BE49-F238E27FC236}">
                <a16:creationId xmlns:a16="http://schemas.microsoft.com/office/drawing/2014/main" id="{EB1699CA-5C8C-4025-AE96-9FA741A690A0}"/>
              </a:ext>
            </a:extLst>
          </p:cNvPr>
          <p:cNvGraphicFramePr>
            <a:graphicFrameLocks noGrp="1"/>
          </p:cNvGraphicFramePr>
          <p:nvPr>
            <p:extLst>
              <p:ext uri="{D42A27DB-BD31-4B8C-83A1-F6EECF244321}">
                <p14:modId xmlns:p14="http://schemas.microsoft.com/office/powerpoint/2010/main" val="247629546"/>
              </p:ext>
            </p:extLst>
          </p:nvPr>
        </p:nvGraphicFramePr>
        <p:xfrm>
          <a:off x="467999" y="1371600"/>
          <a:ext cx="10657201" cy="4018280"/>
        </p:xfrm>
        <a:graphic>
          <a:graphicData uri="http://schemas.openxmlformats.org/drawingml/2006/table">
            <a:tbl>
              <a:tblPr firstRow="1" bandRow="1">
                <a:tableStyleId>{5C22544A-7EE6-4342-B048-85BDC9FD1C3A}</a:tableStyleId>
              </a:tblPr>
              <a:tblGrid>
                <a:gridCol w="740576">
                  <a:extLst>
                    <a:ext uri="{9D8B030D-6E8A-4147-A177-3AD203B41FA5}">
                      <a16:colId xmlns:a16="http://schemas.microsoft.com/office/drawing/2014/main" val="504468057"/>
                    </a:ext>
                  </a:extLst>
                </a:gridCol>
                <a:gridCol w="5995139">
                  <a:extLst>
                    <a:ext uri="{9D8B030D-6E8A-4147-A177-3AD203B41FA5}">
                      <a16:colId xmlns:a16="http://schemas.microsoft.com/office/drawing/2014/main" val="1223704843"/>
                    </a:ext>
                  </a:extLst>
                </a:gridCol>
                <a:gridCol w="3921486">
                  <a:extLst>
                    <a:ext uri="{9D8B030D-6E8A-4147-A177-3AD203B41FA5}">
                      <a16:colId xmlns:a16="http://schemas.microsoft.com/office/drawing/2014/main" val="1664701693"/>
                    </a:ext>
                  </a:extLst>
                </a:gridCol>
              </a:tblGrid>
              <a:tr h="330200">
                <a:tc>
                  <a:txBody>
                    <a:bodyPr/>
                    <a:lstStyle/>
                    <a:p>
                      <a:r>
                        <a:rPr lang="en-US" sz="1400" dirty="0"/>
                        <a:t>Level</a:t>
                      </a:r>
                    </a:p>
                  </a:txBody>
                  <a:tcPr/>
                </a:tc>
                <a:tc>
                  <a:txBody>
                    <a:bodyPr/>
                    <a:lstStyle/>
                    <a:p>
                      <a:r>
                        <a:rPr lang="en-US" sz="1400" dirty="0"/>
                        <a:t>Definition</a:t>
                      </a:r>
                    </a:p>
                  </a:txBody>
                  <a:tcPr/>
                </a:tc>
                <a:tc>
                  <a:txBody>
                    <a:bodyPr/>
                    <a:lstStyle/>
                    <a:p>
                      <a:r>
                        <a:rPr lang="en-US" sz="1400" dirty="0"/>
                        <a:t>Defined in, by</a:t>
                      </a:r>
                    </a:p>
                  </a:txBody>
                  <a:tcPr/>
                </a:tc>
                <a:extLst>
                  <a:ext uri="{0D108BD9-81ED-4DB2-BD59-A6C34878D82A}">
                    <a16:rowId xmlns:a16="http://schemas.microsoft.com/office/drawing/2014/main" val="2118315697"/>
                  </a:ext>
                </a:extLst>
              </a:tr>
              <a:tr h="299720">
                <a:tc>
                  <a:txBody>
                    <a:bodyPr/>
                    <a:lstStyle/>
                    <a:p>
                      <a:r>
                        <a:rPr lang="en-US" sz="1400" dirty="0"/>
                        <a:t>A</a:t>
                      </a:r>
                    </a:p>
                  </a:txBody>
                  <a:tcPr/>
                </a:tc>
                <a:tc>
                  <a:txBody>
                    <a:bodyPr/>
                    <a:lstStyle/>
                    <a:p>
                      <a:r>
                        <a:rPr lang="en-US" sz="1400" dirty="0"/>
                        <a:t>There is a non-compliance in the actual process that will have a seriously impact on </a:t>
                      </a:r>
                      <a:r>
                        <a:rPr lang="en-US" sz="1400" dirty="0">
                          <a:solidFill>
                            <a:srgbClr val="00B050"/>
                          </a:solidFill>
                        </a:rPr>
                        <a:t>project quality</a:t>
                      </a:r>
                      <a:r>
                        <a:rPr lang="en-US" sz="1400" dirty="0"/>
                        <a:t> if it is not corrected as soon as possible. The project shall complete correction of non-compliance and report </a:t>
                      </a:r>
                      <a:r>
                        <a:rPr lang="en-US" sz="1400" dirty="0">
                          <a:solidFill>
                            <a:srgbClr val="00B050"/>
                          </a:solidFill>
                        </a:rPr>
                        <a:t>within 10 business days</a:t>
                      </a:r>
                      <a:r>
                        <a:rPr lang="en-US" sz="1400" dirty="0"/>
                        <a:t> after receiving notice of importance level A. </a:t>
                      </a:r>
                    </a:p>
                    <a:p>
                      <a:endParaRPr lang="en-US" sz="1400" dirty="0"/>
                    </a:p>
                    <a:p>
                      <a:r>
                        <a:rPr lang="en-US" sz="1400" dirty="0"/>
                        <a:t>However, in case that </a:t>
                      </a:r>
                      <a:r>
                        <a:rPr lang="en-US" sz="1400" dirty="0">
                          <a:solidFill>
                            <a:srgbClr val="00B050"/>
                          </a:solidFill>
                        </a:rPr>
                        <a:t>the next DR </a:t>
                      </a:r>
                      <a:r>
                        <a:rPr lang="en-US" sz="1400" dirty="0"/>
                        <a:t>should be held within 10 business days, the project shall complete correction by that DR. </a:t>
                      </a:r>
                    </a:p>
                    <a:p>
                      <a:endParaRPr lang="en-US" sz="1400" dirty="0"/>
                    </a:p>
                  </a:txBody>
                  <a:tcPr/>
                </a:tc>
                <a:tc>
                  <a:txBody>
                    <a:bodyPr/>
                    <a:lstStyle/>
                    <a:p>
                      <a:r>
                        <a:rPr lang="en-US" sz="1400" dirty="0"/>
                        <a:t>JF1001</a:t>
                      </a:r>
                    </a:p>
                  </a:txBody>
                  <a:tcPr/>
                </a:tc>
                <a:extLst>
                  <a:ext uri="{0D108BD9-81ED-4DB2-BD59-A6C34878D82A}">
                    <a16:rowId xmlns:a16="http://schemas.microsoft.com/office/drawing/2014/main" val="386042290"/>
                  </a:ext>
                </a:extLst>
              </a:tr>
              <a:tr h="0">
                <a:tc>
                  <a:txBody>
                    <a:bodyPr/>
                    <a:lstStyle/>
                    <a:p>
                      <a:r>
                        <a:rPr lang="en-US" sz="1400" dirty="0"/>
                        <a:t>B</a:t>
                      </a:r>
                    </a:p>
                  </a:txBody>
                  <a:tcPr/>
                </a:tc>
                <a:tc>
                  <a:txBody>
                    <a:bodyPr/>
                    <a:lstStyle/>
                    <a:p>
                      <a:r>
                        <a:rPr lang="en-US" sz="1400" dirty="0">
                          <a:solidFill>
                            <a:schemeClr val="tx1"/>
                          </a:solidFill>
                        </a:rPr>
                        <a:t>There is no urgency to rectify the non-compliance. Receive a corrective report from the project as </a:t>
                      </a:r>
                      <a:r>
                        <a:rPr lang="en-US" sz="1400" dirty="0">
                          <a:solidFill>
                            <a:srgbClr val="00B050"/>
                          </a:solidFill>
                        </a:rPr>
                        <a:t>before the next PQA</a:t>
                      </a:r>
                      <a:r>
                        <a:rPr lang="en-US" sz="1400" dirty="0">
                          <a:solidFill>
                            <a:schemeClr val="tx1"/>
                          </a:solidFill>
                        </a:rPr>
                        <a:t> for corrective request.</a:t>
                      </a:r>
                    </a:p>
                    <a:p>
                      <a:endParaRPr lang="en-US" sz="1400" dirty="0">
                        <a:solidFill>
                          <a:schemeClr val="tx1"/>
                        </a:solidFill>
                      </a:endParaRPr>
                    </a:p>
                  </a:txBody>
                  <a:tcPr/>
                </a:tc>
                <a:tc>
                  <a:txBody>
                    <a:bodyPr/>
                    <a:lstStyle/>
                    <a:p>
                      <a:r>
                        <a:rPr lang="en-US" sz="1400" dirty="0">
                          <a:solidFill>
                            <a:schemeClr val="tx1"/>
                          </a:solidFill>
                        </a:rPr>
                        <a:t>JF1001</a:t>
                      </a:r>
                    </a:p>
                  </a:txBody>
                  <a:tcPr/>
                </a:tc>
                <a:extLst>
                  <a:ext uri="{0D108BD9-81ED-4DB2-BD59-A6C34878D82A}">
                    <a16:rowId xmlns:a16="http://schemas.microsoft.com/office/drawing/2014/main" val="1331850481"/>
                  </a:ext>
                </a:extLst>
              </a:tr>
              <a:tr h="238760">
                <a:tc>
                  <a:txBody>
                    <a:bodyPr/>
                    <a:lstStyle/>
                    <a:p>
                      <a:r>
                        <a:rPr lang="en-US" sz="1400" dirty="0"/>
                        <a:t>C</a:t>
                      </a:r>
                    </a:p>
                  </a:txBody>
                  <a:tcPr/>
                </a:tc>
                <a:tc>
                  <a:txBody>
                    <a:bodyPr/>
                    <a:lstStyle/>
                    <a:p>
                      <a:r>
                        <a:rPr lang="en-US" sz="1400" dirty="0"/>
                        <a:t>Desirable to be improved.</a:t>
                      </a:r>
                    </a:p>
                  </a:txBody>
                  <a:tcPr/>
                </a:tc>
                <a:tc>
                  <a:txBody>
                    <a:bodyPr/>
                    <a:lstStyle/>
                    <a:p>
                      <a:r>
                        <a:rPr lang="en-US" sz="1400" dirty="0"/>
                        <a:t>REL/ABU/QC</a:t>
                      </a:r>
                    </a:p>
                    <a:p>
                      <a:endParaRPr lang="en-US" sz="1400" dirty="0"/>
                    </a:p>
                    <a:p>
                      <a:r>
                        <a:rPr lang="en-US" sz="1400" dirty="0"/>
                        <a:t>* This category is defined by ABU/QC. It is equivalent to “Improvement” item in RVC SWQA’s findings list.</a:t>
                      </a:r>
                    </a:p>
                  </a:txBody>
                  <a:tcPr/>
                </a:tc>
                <a:extLst>
                  <a:ext uri="{0D108BD9-81ED-4DB2-BD59-A6C34878D82A}">
                    <a16:rowId xmlns:a16="http://schemas.microsoft.com/office/drawing/2014/main" val="4142062970"/>
                  </a:ext>
                </a:extLst>
              </a:tr>
            </a:tbl>
          </a:graphicData>
        </a:graphic>
      </p:graphicFrame>
    </p:spTree>
    <p:extLst>
      <p:ext uri="{BB962C8B-B14F-4D97-AF65-F5344CB8AC3E}">
        <p14:creationId xmlns:p14="http://schemas.microsoft.com/office/powerpoint/2010/main" val="981208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9D8B1D9-D167-4730-965E-56624A554AB5}"/>
              </a:ext>
            </a:extLst>
          </p:cNvPr>
          <p:cNvSpPr>
            <a:spLocks noGrp="1"/>
          </p:cNvSpPr>
          <p:nvPr>
            <p:ph type="title"/>
          </p:nvPr>
        </p:nvSpPr>
        <p:spPr/>
        <p:txBody>
          <a:bodyPr/>
          <a:lstStyle/>
          <a:p>
            <a:r>
              <a:rPr lang="en-US" altLang="ja-JP" dirty="0"/>
              <a:t>Non-conformity issue a/b/c</a:t>
            </a:r>
            <a:endParaRPr lang="ja-JP" altLang="en-US" dirty="0"/>
          </a:p>
        </p:txBody>
      </p:sp>
      <p:graphicFrame>
        <p:nvGraphicFramePr>
          <p:cNvPr id="4" name="Table 4">
            <a:extLst>
              <a:ext uri="{FF2B5EF4-FFF2-40B4-BE49-F238E27FC236}">
                <a16:creationId xmlns:a16="http://schemas.microsoft.com/office/drawing/2014/main" id="{EB1699CA-5C8C-4025-AE96-9FA741A690A0}"/>
              </a:ext>
            </a:extLst>
          </p:cNvPr>
          <p:cNvGraphicFramePr>
            <a:graphicFrameLocks noGrp="1"/>
          </p:cNvGraphicFramePr>
          <p:nvPr>
            <p:extLst>
              <p:ext uri="{D42A27DB-BD31-4B8C-83A1-F6EECF244321}">
                <p14:modId xmlns:p14="http://schemas.microsoft.com/office/powerpoint/2010/main" val="2801636574"/>
              </p:ext>
            </p:extLst>
          </p:nvPr>
        </p:nvGraphicFramePr>
        <p:xfrm>
          <a:off x="467999" y="1371600"/>
          <a:ext cx="10657201" cy="3561080"/>
        </p:xfrm>
        <a:graphic>
          <a:graphicData uri="http://schemas.openxmlformats.org/drawingml/2006/table">
            <a:tbl>
              <a:tblPr firstRow="1" bandRow="1">
                <a:tableStyleId>{5C22544A-7EE6-4342-B048-85BDC9FD1C3A}</a:tableStyleId>
              </a:tblPr>
              <a:tblGrid>
                <a:gridCol w="740576">
                  <a:extLst>
                    <a:ext uri="{9D8B030D-6E8A-4147-A177-3AD203B41FA5}">
                      <a16:colId xmlns:a16="http://schemas.microsoft.com/office/drawing/2014/main" val="504468057"/>
                    </a:ext>
                  </a:extLst>
                </a:gridCol>
                <a:gridCol w="5995139">
                  <a:extLst>
                    <a:ext uri="{9D8B030D-6E8A-4147-A177-3AD203B41FA5}">
                      <a16:colId xmlns:a16="http://schemas.microsoft.com/office/drawing/2014/main" val="1223704843"/>
                    </a:ext>
                  </a:extLst>
                </a:gridCol>
                <a:gridCol w="3921486">
                  <a:extLst>
                    <a:ext uri="{9D8B030D-6E8A-4147-A177-3AD203B41FA5}">
                      <a16:colId xmlns:a16="http://schemas.microsoft.com/office/drawing/2014/main" val="1664701693"/>
                    </a:ext>
                  </a:extLst>
                </a:gridCol>
              </a:tblGrid>
              <a:tr h="330200">
                <a:tc>
                  <a:txBody>
                    <a:bodyPr/>
                    <a:lstStyle/>
                    <a:p>
                      <a:r>
                        <a:rPr lang="en-US" sz="1400" dirty="0"/>
                        <a:t>Level</a:t>
                      </a:r>
                    </a:p>
                  </a:txBody>
                  <a:tcPr/>
                </a:tc>
                <a:tc>
                  <a:txBody>
                    <a:bodyPr/>
                    <a:lstStyle/>
                    <a:p>
                      <a:r>
                        <a:rPr lang="en-US" sz="1400" dirty="0"/>
                        <a:t>Definition</a:t>
                      </a:r>
                    </a:p>
                  </a:txBody>
                  <a:tcPr/>
                </a:tc>
                <a:tc>
                  <a:txBody>
                    <a:bodyPr/>
                    <a:lstStyle/>
                    <a:p>
                      <a:r>
                        <a:rPr lang="en-US" sz="1400" dirty="0"/>
                        <a:t>Defined in, by</a:t>
                      </a:r>
                    </a:p>
                  </a:txBody>
                  <a:tcPr/>
                </a:tc>
                <a:extLst>
                  <a:ext uri="{0D108BD9-81ED-4DB2-BD59-A6C34878D82A}">
                    <a16:rowId xmlns:a16="http://schemas.microsoft.com/office/drawing/2014/main" val="2118315697"/>
                  </a:ext>
                </a:extLst>
              </a:tr>
              <a:tr h="299720">
                <a:tc>
                  <a:txBody>
                    <a:bodyPr/>
                    <a:lstStyle/>
                    <a:p>
                      <a:r>
                        <a:rPr lang="en-US" sz="1400" dirty="0"/>
                        <a:t>A</a:t>
                      </a:r>
                    </a:p>
                  </a:txBody>
                  <a:tcPr/>
                </a:tc>
                <a:tc>
                  <a:txBody>
                    <a:bodyPr/>
                    <a:lstStyle/>
                    <a:p>
                      <a:r>
                        <a:rPr lang="en-US" sz="1400" dirty="0"/>
                        <a:t>- The design activity was not completed and </a:t>
                      </a:r>
                      <a:r>
                        <a:rPr lang="en-US" sz="1400" dirty="0">
                          <a:solidFill>
                            <a:srgbClr val="00B050"/>
                          </a:solidFill>
                        </a:rPr>
                        <a:t>the DR could not be held</a:t>
                      </a:r>
                      <a:r>
                        <a:rPr lang="en-US" sz="1400" dirty="0"/>
                        <a:t>.</a:t>
                      </a:r>
                    </a:p>
                    <a:p>
                      <a:r>
                        <a:rPr lang="en-US" sz="1400" dirty="0">
                          <a:solidFill>
                            <a:srgbClr val="00B050"/>
                          </a:solidFill>
                        </a:rPr>
                        <a:t>or</a:t>
                      </a:r>
                    </a:p>
                    <a:p>
                      <a:r>
                        <a:rPr lang="en-US" sz="1400" dirty="0"/>
                        <a:t>- Completion of the design activity was not agreed in the DR </a:t>
                      </a:r>
                      <a:r>
                        <a:rPr lang="en-US" sz="1400" dirty="0">
                          <a:solidFill>
                            <a:srgbClr val="00B050"/>
                          </a:solidFill>
                        </a:rPr>
                        <a:t>and the DR needs to be held again.</a:t>
                      </a:r>
                    </a:p>
                  </a:txBody>
                  <a:tcPr/>
                </a:tc>
                <a:tc rowSpan="2">
                  <a:txBody>
                    <a:bodyPr/>
                    <a:lstStyle/>
                    <a:p>
                      <a:r>
                        <a:rPr lang="en-US" sz="1400" dirty="0"/>
                        <a:t>REL/ABU/QC</a:t>
                      </a:r>
                    </a:p>
                    <a:p>
                      <a:endParaRPr lang="en-US" sz="1400" dirty="0"/>
                    </a:p>
                    <a:p>
                      <a:r>
                        <a:rPr lang="en-US" sz="1400" dirty="0"/>
                        <a:t>*JF1001 does not describe Level A/B/C for non-conformity issues.</a:t>
                      </a:r>
                    </a:p>
                    <a:p>
                      <a:endParaRPr lang="en-US" sz="1400" dirty="0"/>
                    </a:p>
                    <a:p>
                      <a:r>
                        <a:rPr lang="en-US" sz="1400" dirty="0"/>
                        <a:t>*</a:t>
                      </a:r>
                      <a:r>
                        <a:rPr lang="en-US" sz="1400" dirty="0">
                          <a:solidFill>
                            <a:srgbClr val="00B050"/>
                          </a:solidFill>
                        </a:rPr>
                        <a:t>Basically, finding A level in QGC is an issue if it is not resolved before the DR, the DR will not get “Pass” result.</a:t>
                      </a:r>
                    </a:p>
                  </a:txBody>
                  <a:tcPr/>
                </a:tc>
                <a:extLst>
                  <a:ext uri="{0D108BD9-81ED-4DB2-BD59-A6C34878D82A}">
                    <a16:rowId xmlns:a16="http://schemas.microsoft.com/office/drawing/2014/main" val="386042290"/>
                  </a:ext>
                </a:extLst>
              </a:tr>
              <a:tr h="1127760">
                <a:tc>
                  <a:txBody>
                    <a:bodyPr/>
                    <a:lstStyle/>
                    <a:p>
                      <a:r>
                        <a:rPr lang="en-US" sz="1400" dirty="0"/>
                        <a:t>B</a:t>
                      </a:r>
                    </a:p>
                  </a:txBody>
                  <a:tcPr/>
                </a:tc>
                <a:tc>
                  <a:txBody>
                    <a:bodyPr/>
                    <a:lstStyle/>
                    <a:p>
                      <a:r>
                        <a:rPr lang="en-US" sz="1400" dirty="0">
                          <a:solidFill>
                            <a:schemeClr val="tx1"/>
                          </a:solidFill>
                        </a:rPr>
                        <a:t>The participants agree that the corrective measures for the findings will be able to be taken within a certain period of time so that it is not necessary to hold the DR again.</a:t>
                      </a:r>
                    </a:p>
                  </a:txBody>
                  <a:tcPr/>
                </a:tc>
                <a:tc vMerge="1">
                  <a:txBody>
                    <a:bodyPr/>
                    <a:lstStyle/>
                    <a:p>
                      <a:endParaRPr lang="en-US" sz="1400" dirty="0">
                        <a:solidFill>
                          <a:schemeClr val="tx1"/>
                        </a:solidFill>
                      </a:endParaRPr>
                    </a:p>
                  </a:txBody>
                  <a:tcPr/>
                </a:tc>
                <a:extLst>
                  <a:ext uri="{0D108BD9-81ED-4DB2-BD59-A6C34878D82A}">
                    <a16:rowId xmlns:a16="http://schemas.microsoft.com/office/drawing/2014/main" val="1331850481"/>
                  </a:ext>
                </a:extLst>
              </a:tr>
              <a:tr h="238760">
                <a:tc>
                  <a:txBody>
                    <a:bodyPr/>
                    <a:lstStyle/>
                    <a:p>
                      <a:r>
                        <a:rPr lang="en-US" sz="1400" dirty="0"/>
                        <a:t>C</a:t>
                      </a:r>
                    </a:p>
                  </a:txBody>
                  <a:tcPr/>
                </a:tc>
                <a:tc>
                  <a:txBody>
                    <a:bodyPr/>
                    <a:lstStyle/>
                    <a:p>
                      <a:r>
                        <a:rPr lang="en-US" sz="1400" dirty="0"/>
                        <a:t>Desirable to be improved.</a:t>
                      </a:r>
                    </a:p>
                  </a:txBody>
                  <a:tcPr/>
                </a:tc>
                <a:tc>
                  <a:txBody>
                    <a:bodyPr/>
                    <a:lstStyle/>
                    <a:p>
                      <a:r>
                        <a:rPr lang="en-US" sz="1400" dirty="0"/>
                        <a:t>REL/ABU/QC</a:t>
                      </a:r>
                    </a:p>
                    <a:p>
                      <a:endParaRPr lang="en-US" sz="1400" dirty="0"/>
                    </a:p>
                    <a:p>
                      <a:r>
                        <a:rPr lang="en-US" sz="1400" dirty="0"/>
                        <a:t>* This category is defined by ABU/QC. It is equivalent to “Improvement” item in RVC SWQA Issues List.</a:t>
                      </a:r>
                    </a:p>
                  </a:txBody>
                  <a:tcPr/>
                </a:tc>
                <a:extLst>
                  <a:ext uri="{0D108BD9-81ED-4DB2-BD59-A6C34878D82A}">
                    <a16:rowId xmlns:a16="http://schemas.microsoft.com/office/drawing/2014/main" val="4142062970"/>
                  </a:ext>
                </a:extLst>
              </a:tr>
            </a:tbl>
          </a:graphicData>
        </a:graphic>
      </p:graphicFrame>
    </p:spTree>
    <p:extLst>
      <p:ext uri="{BB962C8B-B14F-4D97-AF65-F5344CB8AC3E}">
        <p14:creationId xmlns:p14="http://schemas.microsoft.com/office/powerpoint/2010/main" val="2858156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9D8B1D9-D167-4730-965E-56624A554AB5}"/>
              </a:ext>
            </a:extLst>
          </p:cNvPr>
          <p:cNvSpPr>
            <a:spLocks noGrp="1"/>
          </p:cNvSpPr>
          <p:nvPr>
            <p:ph type="title"/>
          </p:nvPr>
        </p:nvSpPr>
        <p:spPr/>
        <p:txBody>
          <a:bodyPr/>
          <a:lstStyle/>
          <a:p>
            <a:r>
              <a:rPr lang="en-US" altLang="ja-JP" dirty="0"/>
              <a:t>Requests for projects in rel/abu</a:t>
            </a:r>
            <a:endParaRPr lang="ja-JP" altLang="en-US" dirty="0"/>
          </a:p>
        </p:txBody>
      </p:sp>
      <p:sp>
        <p:nvSpPr>
          <p:cNvPr id="5" name="TextBox 4">
            <a:extLst>
              <a:ext uri="{FF2B5EF4-FFF2-40B4-BE49-F238E27FC236}">
                <a16:creationId xmlns:a16="http://schemas.microsoft.com/office/drawing/2014/main" id="{BB7CA9E1-EBAF-477C-87C3-A9E74408FFBB}"/>
              </a:ext>
            </a:extLst>
          </p:cNvPr>
          <p:cNvSpPr txBox="1"/>
          <p:nvPr/>
        </p:nvSpPr>
        <p:spPr>
          <a:xfrm>
            <a:off x="467999" y="1447800"/>
            <a:ext cx="11102974" cy="1754326"/>
          </a:xfrm>
          <a:prstGeom prst="rect">
            <a:avLst/>
          </a:prstGeom>
          <a:noFill/>
        </p:spPr>
        <p:txBody>
          <a:bodyPr wrap="square" rtlCol="0">
            <a:spAutoFit/>
          </a:bodyPr>
          <a:lstStyle/>
          <a:p>
            <a:r>
              <a:rPr lang="en-US" b="1" dirty="0"/>
              <a:t>For Projects related REL/ABU, for an issue (Non-compliance/NC, Non-conformity/FC), in addition to “</a:t>
            </a:r>
            <a:r>
              <a:rPr lang="en-US" b="1" dirty="0">
                <a:solidFill>
                  <a:srgbClr val="00B050"/>
                </a:solidFill>
              </a:rPr>
              <a:t>recording corrective actions</a:t>
            </a:r>
            <a:r>
              <a:rPr lang="en-US" b="1" dirty="0"/>
              <a:t>”, project leader is required to:</a:t>
            </a:r>
          </a:p>
          <a:p>
            <a:endParaRPr lang="en-US" b="1" dirty="0"/>
          </a:p>
          <a:p>
            <a:pPr marL="742950" lvl="1" indent="-285750">
              <a:buFont typeface="Wingdings" panose="05000000000000000000" pitchFamily="2" charset="2"/>
              <a:buChar char="Ø"/>
            </a:pPr>
            <a:r>
              <a:rPr lang="en-US" dirty="0">
                <a:solidFill>
                  <a:srgbClr val="00B050"/>
                </a:solidFill>
              </a:rPr>
              <a:t>Record causes of the issue</a:t>
            </a:r>
          </a:p>
          <a:p>
            <a:pPr marL="742950" lvl="1" indent="-285750">
              <a:buFont typeface="Wingdings" panose="05000000000000000000" pitchFamily="2" charset="2"/>
              <a:buChar char="Ø"/>
            </a:pPr>
            <a:r>
              <a:rPr lang="en-US" dirty="0">
                <a:solidFill>
                  <a:srgbClr val="00B050"/>
                </a:solidFill>
              </a:rPr>
              <a:t>Record prevention measures for the issue</a:t>
            </a:r>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63270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AA475A6B-C149-430A-BA6A-08FE8BD03C94}"/>
              </a:ext>
            </a:extLst>
          </p:cNvPr>
          <p:cNvSpPr>
            <a:spLocks noGrp="1"/>
          </p:cNvSpPr>
          <p:nvPr>
            <p:ph type="body" sz="quarter" idx="11"/>
          </p:nvPr>
        </p:nvSpPr>
        <p:spPr>
          <a:xfrm>
            <a:off x="468000" y="1080000"/>
            <a:ext cx="7920000" cy="897380"/>
          </a:xfrm>
        </p:spPr>
        <p:txBody>
          <a:bodyPr/>
          <a:lstStyle/>
          <a:p>
            <a:r>
              <a:rPr kumimoji="1" lang="en-US" altLang="ja-JP" sz="3200" dirty="0"/>
              <a:t>overview</a:t>
            </a:r>
            <a:endParaRPr lang="ja-JP" altLang="en-US" sz="3200" dirty="0"/>
          </a:p>
        </p:txBody>
      </p:sp>
    </p:spTree>
    <p:extLst>
      <p:ext uri="{BB962C8B-B14F-4D97-AF65-F5344CB8AC3E}">
        <p14:creationId xmlns:p14="http://schemas.microsoft.com/office/powerpoint/2010/main" val="2325593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Terms &amp; abbreviations</a:t>
            </a:r>
            <a:endParaRPr kumimoji="1" lang="en-US" dirty="0"/>
          </a:p>
        </p:txBody>
      </p:sp>
      <p:graphicFrame>
        <p:nvGraphicFramePr>
          <p:cNvPr id="14" name="Table 4">
            <a:extLst>
              <a:ext uri="{FF2B5EF4-FFF2-40B4-BE49-F238E27FC236}">
                <a16:creationId xmlns:a16="http://schemas.microsoft.com/office/drawing/2014/main" id="{EFDEEC71-AAB3-468B-AB56-6759BA655DF5}"/>
              </a:ext>
            </a:extLst>
          </p:cNvPr>
          <p:cNvGraphicFramePr>
            <a:graphicFrameLocks noGrp="1"/>
          </p:cNvGraphicFramePr>
          <p:nvPr>
            <p:extLst>
              <p:ext uri="{D42A27DB-BD31-4B8C-83A1-F6EECF244321}">
                <p14:modId xmlns:p14="http://schemas.microsoft.com/office/powerpoint/2010/main" val="4220426428"/>
              </p:ext>
            </p:extLst>
          </p:nvPr>
        </p:nvGraphicFramePr>
        <p:xfrm>
          <a:off x="463645" y="1295400"/>
          <a:ext cx="10836495" cy="4902200"/>
        </p:xfrm>
        <a:graphic>
          <a:graphicData uri="http://schemas.openxmlformats.org/drawingml/2006/table">
            <a:tbl>
              <a:tblPr firstRow="1" bandRow="1">
                <a:tableStyleId>{5C22544A-7EE6-4342-B048-85BDC9FD1C3A}</a:tableStyleId>
              </a:tblPr>
              <a:tblGrid>
                <a:gridCol w="374555">
                  <a:extLst>
                    <a:ext uri="{9D8B030D-6E8A-4147-A177-3AD203B41FA5}">
                      <a16:colId xmlns:a16="http://schemas.microsoft.com/office/drawing/2014/main" val="504468057"/>
                    </a:ext>
                  </a:extLst>
                </a:gridCol>
                <a:gridCol w="2133600">
                  <a:extLst>
                    <a:ext uri="{9D8B030D-6E8A-4147-A177-3AD203B41FA5}">
                      <a16:colId xmlns:a16="http://schemas.microsoft.com/office/drawing/2014/main" val="1223704843"/>
                    </a:ext>
                  </a:extLst>
                </a:gridCol>
                <a:gridCol w="8328340">
                  <a:extLst>
                    <a:ext uri="{9D8B030D-6E8A-4147-A177-3AD203B41FA5}">
                      <a16:colId xmlns:a16="http://schemas.microsoft.com/office/drawing/2014/main" val="1664701693"/>
                    </a:ext>
                  </a:extLst>
                </a:gridCol>
              </a:tblGrid>
              <a:tr h="330200">
                <a:tc>
                  <a:txBody>
                    <a:bodyPr/>
                    <a:lstStyle/>
                    <a:p>
                      <a:r>
                        <a:rPr lang="en-US" sz="1200" dirty="0"/>
                        <a:t>#</a:t>
                      </a:r>
                    </a:p>
                  </a:txBody>
                  <a:tcPr/>
                </a:tc>
                <a:tc>
                  <a:txBody>
                    <a:bodyPr/>
                    <a:lstStyle/>
                    <a:p>
                      <a:r>
                        <a:rPr lang="en-US" sz="1200" dirty="0"/>
                        <a:t>Terms &amp; abbreviations</a:t>
                      </a:r>
                    </a:p>
                  </a:txBody>
                  <a:tcPr/>
                </a:tc>
                <a:tc>
                  <a:txBody>
                    <a:bodyPr/>
                    <a:lstStyle/>
                    <a:p>
                      <a:r>
                        <a:rPr lang="en-US" sz="1200" dirty="0"/>
                        <a:t>Meaning</a:t>
                      </a:r>
                    </a:p>
                  </a:txBody>
                  <a:tcPr/>
                </a:tc>
                <a:extLst>
                  <a:ext uri="{0D108BD9-81ED-4DB2-BD59-A6C34878D82A}">
                    <a16:rowId xmlns:a16="http://schemas.microsoft.com/office/drawing/2014/main" val="2118315697"/>
                  </a:ext>
                </a:extLst>
              </a:tr>
              <a:tr h="127000">
                <a:tc>
                  <a:txBody>
                    <a:bodyPr/>
                    <a:lstStyle/>
                    <a:p>
                      <a:r>
                        <a:rPr lang="en-US" sz="1200" dirty="0"/>
                        <a:t>1</a:t>
                      </a:r>
                    </a:p>
                  </a:txBody>
                  <a:tcPr/>
                </a:tc>
                <a:tc>
                  <a:txBody>
                    <a:bodyPr/>
                    <a:lstStyle/>
                    <a:p>
                      <a:r>
                        <a:rPr lang="en-US" sz="1200" dirty="0"/>
                        <a:t>RCT</a:t>
                      </a:r>
                    </a:p>
                  </a:txBody>
                  <a:tcPr/>
                </a:tc>
                <a:tc>
                  <a:txBody>
                    <a:bodyPr/>
                    <a:lstStyle/>
                    <a:p>
                      <a:r>
                        <a:rPr lang="en-US" sz="1200" dirty="0"/>
                        <a:t>Renesas Common Technical (standard)</a:t>
                      </a:r>
                    </a:p>
                  </a:txBody>
                  <a:tcPr/>
                </a:tc>
                <a:extLst>
                  <a:ext uri="{0D108BD9-81ED-4DB2-BD59-A6C34878D82A}">
                    <a16:rowId xmlns:a16="http://schemas.microsoft.com/office/drawing/2014/main" val="386042290"/>
                  </a:ext>
                </a:extLst>
              </a:tr>
              <a:tr h="0">
                <a:tc>
                  <a:txBody>
                    <a:bodyPr/>
                    <a:lstStyle/>
                    <a:p>
                      <a:r>
                        <a:rPr lang="en-US" sz="1200" dirty="0"/>
                        <a:t>2</a:t>
                      </a:r>
                    </a:p>
                  </a:txBody>
                  <a:tcPr/>
                </a:tc>
                <a:tc>
                  <a:txBody>
                    <a:bodyPr/>
                    <a:lstStyle/>
                    <a:p>
                      <a:r>
                        <a:rPr lang="en-US" sz="1200" dirty="0"/>
                        <a:t>PQA</a:t>
                      </a:r>
                    </a:p>
                  </a:txBody>
                  <a:tcPr/>
                </a:tc>
                <a:tc>
                  <a:txBody>
                    <a:bodyPr/>
                    <a:lstStyle/>
                    <a:p>
                      <a:r>
                        <a:rPr lang="en-US" sz="1200" dirty="0"/>
                        <a:t>Process Quality Assurance (short name, Process QA)</a:t>
                      </a:r>
                    </a:p>
                  </a:txBody>
                  <a:tcPr/>
                </a:tc>
                <a:extLst>
                  <a:ext uri="{0D108BD9-81ED-4DB2-BD59-A6C34878D82A}">
                    <a16:rowId xmlns:a16="http://schemas.microsoft.com/office/drawing/2014/main" val="1331850481"/>
                  </a:ext>
                </a:extLst>
              </a:tr>
              <a:tr h="0">
                <a:tc>
                  <a:txBody>
                    <a:bodyPr/>
                    <a:lstStyle/>
                    <a:p>
                      <a:r>
                        <a:rPr lang="en-US" sz="1200" dirty="0"/>
                        <a:t>3</a:t>
                      </a:r>
                    </a:p>
                  </a:txBody>
                  <a:tcPr/>
                </a:tc>
                <a:tc>
                  <a:txBody>
                    <a:bodyPr/>
                    <a:lstStyle/>
                    <a:p>
                      <a:r>
                        <a:rPr lang="en-US" sz="1200" dirty="0"/>
                        <a:t>QGC</a:t>
                      </a:r>
                    </a:p>
                  </a:txBody>
                  <a:tcPr/>
                </a:tc>
                <a:tc>
                  <a:txBody>
                    <a:bodyPr/>
                    <a:lstStyle/>
                    <a:p>
                      <a:r>
                        <a:rPr lang="en-US" sz="1200" dirty="0"/>
                        <a:t>Quality Gate Check</a:t>
                      </a:r>
                    </a:p>
                  </a:txBody>
                  <a:tcPr/>
                </a:tc>
                <a:extLst>
                  <a:ext uri="{0D108BD9-81ED-4DB2-BD59-A6C34878D82A}">
                    <a16:rowId xmlns:a16="http://schemas.microsoft.com/office/drawing/2014/main" val="4142062970"/>
                  </a:ext>
                </a:extLst>
              </a:tr>
              <a:tr h="0">
                <a:tc>
                  <a:txBody>
                    <a:bodyPr/>
                    <a:lstStyle/>
                    <a:p>
                      <a:r>
                        <a:rPr lang="en-US" sz="1200" dirty="0"/>
                        <a:t>4</a:t>
                      </a:r>
                    </a:p>
                  </a:txBody>
                  <a:tcPr/>
                </a:tc>
                <a:tc>
                  <a:txBody>
                    <a:bodyPr/>
                    <a:lstStyle/>
                    <a:p>
                      <a:r>
                        <a:rPr lang="en-US" sz="1200" dirty="0"/>
                        <a:t>DR</a:t>
                      </a:r>
                    </a:p>
                  </a:txBody>
                  <a:tcPr/>
                </a:tc>
                <a:tc>
                  <a:txBody>
                    <a:bodyPr/>
                    <a:lstStyle/>
                    <a:p>
                      <a:pPr marL="0" indent="0">
                        <a:buFont typeface="Arial" panose="020B0604020202020204" pitchFamily="34" charset="0"/>
                        <a:buNone/>
                      </a:pPr>
                      <a:r>
                        <a:rPr lang="en-US" sz="1200" dirty="0"/>
                        <a:t>Design Review</a:t>
                      </a:r>
                    </a:p>
                  </a:txBody>
                  <a:tcPr/>
                </a:tc>
                <a:extLst>
                  <a:ext uri="{0D108BD9-81ED-4DB2-BD59-A6C34878D82A}">
                    <a16:rowId xmlns:a16="http://schemas.microsoft.com/office/drawing/2014/main" val="2211242417"/>
                  </a:ext>
                </a:extLst>
              </a:tr>
              <a:tr h="0">
                <a:tc>
                  <a:txBody>
                    <a:bodyPr/>
                    <a:lstStyle/>
                    <a:p>
                      <a:r>
                        <a:rPr lang="en-US" sz="1200" dirty="0"/>
                        <a:t>5</a:t>
                      </a:r>
                    </a:p>
                  </a:txBody>
                  <a:tcPr/>
                </a:tc>
                <a:tc>
                  <a:txBody>
                    <a:bodyPr/>
                    <a:lstStyle/>
                    <a:p>
                      <a:r>
                        <a:rPr lang="en-US" sz="1200" dirty="0"/>
                        <a:t>PP</a:t>
                      </a:r>
                    </a:p>
                  </a:txBody>
                  <a:tcPr/>
                </a:tc>
                <a:tc>
                  <a:txBody>
                    <a:bodyPr/>
                    <a:lstStyle/>
                    <a:p>
                      <a:pPr marL="0" indent="0">
                        <a:buFont typeface="Arial" panose="020B0604020202020204" pitchFamily="34" charset="0"/>
                        <a:buNone/>
                      </a:pPr>
                      <a:r>
                        <a:rPr lang="en-US" sz="1200" dirty="0"/>
                        <a:t>Project Planning</a:t>
                      </a:r>
                    </a:p>
                  </a:txBody>
                  <a:tcPr/>
                </a:tc>
                <a:extLst>
                  <a:ext uri="{0D108BD9-81ED-4DB2-BD59-A6C34878D82A}">
                    <a16:rowId xmlns:a16="http://schemas.microsoft.com/office/drawing/2014/main" val="1269003164"/>
                  </a:ext>
                </a:extLst>
              </a:tr>
              <a:tr h="0">
                <a:tc>
                  <a:txBody>
                    <a:bodyPr/>
                    <a:lstStyle/>
                    <a:p>
                      <a:r>
                        <a:rPr lang="en-US" sz="1200" dirty="0"/>
                        <a:t>6</a:t>
                      </a:r>
                    </a:p>
                  </a:txBody>
                  <a:tcPr/>
                </a:tc>
                <a:tc>
                  <a:txBody>
                    <a:bodyPr/>
                    <a:lstStyle/>
                    <a:p>
                      <a:r>
                        <a:rPr lang="en-US" sz="1200" dirty="0"/>
                        <a:t>RD -&gt; VT</a:t>
                      </a:r>
                    </a:p>
                  </a:txBody>
                  <a:tcPr/>
                </a:tc>
                <a:tc>
                  <a:txBody>
                    <a:bodyPr/>
                    <a:lstStyle/>
                    <a:p>
                      <a:pPr marL="0" indent="0">
                        <a:buFont typeface="Arial" panose="020B0604020202020204" pitchFamily="34" charset="0"/>
                        <a:buNone/>
                      </a:pPr>
                      <a:r>
                        <a:rPr lang="en-US" sz="1200" dirty="0"/>
                        <a:t>Process names (RD = Requirement Development, VT = Validation Test)</a:t>
                      </a:r>
                    </a:p>
                    <a:p>
                      <a:pPr marL="0" indent="0">
                        <a:buFont typeface="Arial" panose="020B0604020202020204" pitchFamily="34" charset="0"/>
                        <a:buNone/>
                      </a:pPr>
                      <a:r>
                        <a:rPr lang="en-US" sz="1200" dirty="0"/>
                        <a:t>* RD, AD (Architecture Design), UD (Unit Design), CD (Coding), UT (Unit Test), IT (Integration Test), VT</a:t>
                      </a:r>
                    </a:p>
                  </a:txBody>
                  <a:tcPr/>
                </a:tc>
                <a:extLst>
                  <a:ext uri="{0D108BD9-81ED-4DB2-BD59-A6C34878D82A}">
                    <a16:rowId xmlns:a16="http://schemas.microsoft.com/office/drawing/2014/main" val="1492202741"/>
                  </a:ext>
                </a:extLst>
              </a:tr>
              <a:tr h="0">
                <a:tc>
                  <a:txBody>
                    <a:bodyPr/>
                    <a:lstStyle/>
                    <a:p>
                      <a:r>
                        <a:rPr lang="en-US" sz="1200" dirty="0"/>
                        <a:t>7</a:t>
                      </a:r>
                    </a:p>
                  </a:txBody>
                  <a:tcPr/>
                </a:tc>
                <a:tc>
                  <a:txBody>
                    <a:bodyPr/>
                    <a:lstStyle/>
                    <a:p>
                      <a:r>
                        <a:rPr lang="en-US" sz="1200" dirty="0"/>
                        <a:t>DCP</a:t>
                      </a:r>
                    </a:p>
                  </a:txBody>
                  <a:tcPr/>
                </a:tc>
                <a:tc>
                  <a:txBody>
                    <a:bodyPr/>
                    <a:lstStyle/>
                    <a:p>
                      <a:pPr marL="0" indent="0">
                        <a:buFont typeface="Arial" panose="020B0604020202020204" pitchFamily="34" charset="0"/>
                        <a:buNone/>
                      </a:pPr>
                      <a:r>
                        <a:rPr lang="en-US" sz="1200" dirty="0"/>
                        <a:t>Decision Check Point</a:t>
                      </a:r>
                    </a:p>
                    <a:p>
                      <a:pPr marL="0" indent="0">
                        <a:buFont typeface="Arial" panose="020B0604020202020204" pitchFamily="34" charset="0"/>
                        <a:buNone/>
                      </a:pPr>
                      <a:r>
                        <a:rPr lang="en-US" sz="1200" dirty="0"/>
                        <a:t>*A kind of meeting to make decisions on important matters</a:t>
                      </a:r>
                    </a:p>
                  </a:txBody>
                  <a:tcPr/>
                </a:tc>
                <a:extLst>
                  <a:ext uri="{0D108BD9-81ED-4DB2-BD59-A6C34878D82A}">
                    <a16:rowId xmlns:a16="http://schemas.microsoft.com/office/drawing/2014/main" val="3114848157"/>
                  </a:ext>
                </a:extLst>
              </a:tr>
              <a:tr h="0">
                <a:tc>
                  <a:txBody>
                    <a:bodyPr/>
                    <a:lstStyle/>
                    <a:p>
                      <a:r>
                        <a:rPr lang="en-US" sz="1200" dirty="0"/>
                        <a:t>8</a:t>
                      </a:r>
                    </a:p>
                  </a:txBody>
                  <a:tcPr/>
                </a:tc>
                <a:tc>
                  <a:txBody>
                    <a:bodyPr/>
                    <a:lstStyle/>
                    <a:p>
                      <a:r>
                        <a:rPr lang="en-US" sz="1200" dirty="0"/>
                        <a:t>M &amp; A</a:t>
                      </a:r>
                    </a:p>
                  </a:txBody>
                  <a:tcPr/>
                </a:tc>
                <a:tc>
                  <a:txBody>
                    <a:bodyPr/>
                    <a:lstStyle/>
                    <a:p>
                      <a:pPr marL="0" indent="0">
                        <a:buFont typeface="Arial" panose="020B0604020202020204" pitchFamily="34" charset="0"/>
                        <a:buNone/>
                      </a:pPr>
                      <a:r>
                        <a:rPr lang="en-US" sz="1200" dirty="0"/>
                        <a:t>Measurement &amp; Analysis activity</a:t>
                      </a:r>
                    </a:p>
                  </a:txBody>
                  <a:tcPr/>
                </a:tc>
                <a:extLst>
                  <a:ext uri="{0D108BD9-81ED-4DB2-BD59-A6C34878D82A}">
                    <a16:rowId xmlns:a16="http://schemas.microsoft.com/office/drawing/2014/main" val="3234148416"/>
                  </a:ext>
                </a:extLst>
              </a:tr>
              <a:tr h="0">
                <a:tc>
                  <a:txBody>
                    <a:bodyPr/>
                    <a:lstStyle/>
                    <a:p>
                      <a:r>
                        <a:rPr lang="en-US" sz="1200" dirty="0"/>
                        <a:t>9</a:t>
                      </a:r>
                    </a:p>
                  </a:txBody>
                  <a:tcPr/>
                </a:tc>
                <a:tc>
                  <a:txBody>
                    <a:bodyPr/>
                    <a:lstStyle/>
                    <a:p>
                      <a:r>
                        <a:rPr lang="en-US" sz="1200" dirty="0"/>
                        <a:t>PIC</a:t>
                      </a:r>
                    </a:p>
                  </a:txBody>
                  <a:tcPr/>
                </a:tc>
                <a:tc>
                  <a:txBody>
                    <a:bodyPr/>
                    <a:lstStyle/>
                    <a:p>
                      <a:pPr marL="0" indent="0">
                        <a:buFont typeface="Arial" panose="020B0604020202020204" pitchFamily="34" charset="0"/>
                        <a:buNone/>
                      </a:pPr>
                      <a:r>
                        <a:rPr lang="en-US" sz="1200" dirty="0"/>
                        <a:t>Person-in-charge</a:t>
                      </a:r>
                    </a:p>
                  </a:txBody>
                  <a:tcPr/>
                </a:tc>
                <a:extLst>
                  <a:ext uri="{0D108BD9-81ED-4DB2-BD59-A6C34878D82A}">
                    <a16:rowId xmlns:a16="http://schemas.microsoft.com/office/drawing/2014/main" val="2472241007"/>
                  </a:ext>
                </a:extLst>
              </a:tr>
              <a:tr h="0">
                <a:tc>
                  <a:txBody>
                    <a:bodyPr/>
                    <a:lstStyle/>
                    <a:p>
                      <a:r>
                        <a:rPr lang="en-US" sz="1200" dirty="0"/>
                        <a:t>10</a:t>
                      </a:r>
                    </a:p>
                  </a:txBody>
                  <a:tcPr/>
                </a:tc>
                <a:tc>
                  <a:txBody>
                    <a:bodyPr/>
                    <a:lstStyle/>
                    <a:p>
                      <a:r>
                        <a:rPr lang="en-US" sz="1200" dirty="0"/>
                        <a:t>Non-compliance issue</a:t>
                      </a:r>
                    </a:p>
                  </a:txBody>
                  <a:tcPr/>
                </a:tc>
                <a:tc>
                  <a:txBody>
                    <a:bodyPr/>
                    <a:lstStyle/>
                    <a:p>
                      <a:pPr marL="0" indent="0">
                        <a:buFont typeface="Arial" panose="020B0604020202020204" pitchFamily="34" charset="0"/>
                        <a:buNone/>
                      </a:pPr>
                      <a:r>
                        <a:rPr lang="en-US" sz="1200" dirty="0"/>
                        <a:t>A finding found in PQA check. In RVC, we normally call it “NC”.</a:t>
                      </a:r>
                    </a:p>
                  </a:txBody>
                  <a:tcPr/>
                </a:tc>
                <a:extLst>
                  <a:ext uri="{0D108BD9-81ED-4DB2-BD59-A6C34878D82A}">
                    <a16:rowId xmlns:a16="http://schemas.microsoft.com/office/drawing/2014/main" val="2575150992"/>
                  </a:ext>
                </a:extLst>
              </a:tr>
              <a:tr h="0">
                <a:tc>
                  <a:txBody>
                    <a:bodyPr/>
                    <a:lstStyle/>
                    <a:p>
                      <a:r>
                        <a:rPr lang="en-US" sz="1200" dirty="0"/>
                        <a:t>11</a:t>
                      </a:r>
                    </a:p>
                  </a:txBody>
                  <a:tcPr/>
                </a:tc>
                <a:tc>
                  <a:txBody>
                    <a:bodyPr/>
                    <a:lstStyle/>
                    <a:p>
                      <a:r>
                        <a:rPr lang="en-US" sz="1200" dirty="0"/>
                        <a:t>Non-conformity issue</a:t>
                      </a:r>
                    </a:p>
                  </a:txBody>
                  <a:tcPr/>
                </a:tc>
                <a:tc>
                  <a:txBody>
                    <a:bodyPr/>
                    <a:lstStyle/>
                    <a:p>
                      <a:pPr marL="0" indent="0">
                        <a:buFont typeface="Arial" panose="020B0604020202020204" pitchFamily="34" charset="0"/>
                        <a:buNone/>
                      </a:pPr>
                      <a:r>
                        <a:rPr lang="en-US" sz="1200" dirty="0"/>
                        <a:t>A finding found in QGC check</a:t>
                      </a:r>
                    </a:p>
                    <a:p>
                      <a:pPr marL="0" indent="0">
                        <a:buFont typeface="Arial" panose="020B0604020202020204" pitchFamily="34" charset="0"/>
                        <a:buNone/>
                      </a:pPr>
                      <a:r>
                        <a:rPr lang="en-US" sz="1200" dirty="0"/>
                        <a:t>*Previously, in RVC we used the word of “Fail Case” and we normally call it “FC”.</a:t>
                      </a:r>
                    </a:p>
                  </a:txBody>
                  <a:tcPr/>
                </a:tc>
                <a:extLst>
                  <a:ext uri="{0D108BD9-81ED-4DB2-BD59-A6C34878D82A}">
                    <a16:rowId xmlns:a16="http://schemas.microsoft.com/office/drawing/2014/main" val="4142923594"/>
                  </a:ext>
                </a:extLst>
              </a:tr>
              <a:tr h="0">
                <a:tc>
                  <a:txBody>
                    <a:bodyPr/>
                    <a:lstStyle/>
                    <a:p>
                      <a:r>
                        <a:rPr lang="en-US" sz="1200" dirty="0"/>
                        <a:t>12</a:t>
                      </a:r>
                    </a:p>
                  </a:txBody>
                  <a:tcPr/>
                </a:tc>
                <a:tc>
                  <a:txBody>
                    <a:bodyPr/>
                    <a:lstStyle/>
                    <a:p>
                      <a:r>
                        <a:rPr lang="en-US" sz="1200" dirty="0"/>
                        <a:t>“gate”, “round”…</a:t>
                      </a:r>
                    </a:p>
                  </a:txBody>
                  <a:tcPr/>
                </a:tc>
                <a:tc>
                  <a:txBody>
                    <a:bodyPr/>
                    <a:lstStyle/>
                    <a:p>
                      <a:pPr marL="0" indent="0">
                        <a:buFont typeface="Arial" panose="020B0604020202020204" pitchFamily="34" charset="0"/>
                        <a:buNone/>
                      </a:pPr>
                      <a:r>
                        <a:rPr lang="en-US" sz="1200" dirty="0"/>
                        <a:t>*A “gate” can be a process (RD, AD,…VT) in Waterfall style</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*A “round” can be a round in milestone style</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*Many projects also use the definition of “Sprint”</a:t>
                      </a:r>
                    </a:p>
                  </a:txBody>
                  <a:tcPr/>
                </a:tc>
                <a:extLst>
                  <a:ext uri="{0D108BD9-81ED-4DB2-BD59-A6C34878D82A}">
                    <a16:rowId xmlns:a16="http://schemas.microsoft.com/office/drawing/2014/main" val="3983885526"/>
                  </a:ext>
                </a:extLst>
              </a:tr>
            </a:tbl>
          </a:graphicData>
        </a:graphic>
      </p:graphicFrame>
    </p:spTree>
    <p:extLst>
      <p:ext uri="{BB962C8B-B14F-4D97-AF65-F5344CB8AC3E}">
        <p14:creationId xmlns:p14="http://schemas.microsoft.com/office/powerpoint/2010/main" val="247517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Jb5001 and related standards (recap)</a:t>
            </a:r>
            <a:endParaRPr kumimoji="1" lang="en-US" dirty="0"/>
          </a:p>
        </p:txBody>
      </p:sp>
      <p:sp>
        <p:nvSpPr>
          <p:cNvPr id="12" name="TextBox 11"/>
          <p:cNvSpPr txBox="1"/>
          <p:nvPr/>
        </p:nvSpPr>
        <p:spPr>
          <a:xfrm>
            <a:off x="1201271" y="2403142"/>
            <a:ext cx="2057400" cy="646331"/>
          </a:xfrm>
          <a:prstGeom prst="rect">
            <a:avLst/>
          </a:prstGeom>
          <a:noFill/>
        </p:spPr>
        <p:txBody>
          <a:bodyPr wrap="square" rtlCol="0">
            <a:spAutoFit/>
          </a:bodyPr>
          <a:lstStyle/>
          <a:p>
            <a:r>
              <a:rPr lang="en-US" dirty="0">
                <a:solidFill>
                  <a:schemeClr val="bg1"/>
                </a:solidFill>
              </a:rPr>
              <a:t>PPQA for IIBU-related projects</a:t>
            </a:r>
          </a:p>
        </p:txBody>
      </p:sp>
      <p:sp>
        <p:nvSpPr>
          <p:cNvPr id="13" name="TextBox 12"/>
          <p:cNvSpPr txBox="1"/>
          <p:nvPr/>
        </p:nvSpPr>
        <p:spPr>
          <a:xfrm>
            <a:off x="2979997" y="2091539"/>
            <a:ext cx="1009635" cy="369332"/>
          </a:xfrm>
          <a:prstGeom prst="rect">
            <a:avLst/>
          </a:prstGeom>
          <a:noFill/>
        </p:spPr>
        <p:txBody>
          <a:bodyPr wrap="none" rtlCol="0">
            <a:spAutoFit/>
          </a:bodyPr>
          <a:lstStyle/>
          <a:p>
            <a:r>
              <a:rPr lang="en-US" dirty="0">
                <a:solidFill>
                  <a:schemeClr val="bg1"/>
                </a:solidFill>
              </a:rPr>
              <a:t>Training</a:t>
            </a:r>
          </a:p>
        </p:txBody>
      </p:sp>
      <p:sp>
        <p:nvSpPr>
          <p:cNvPr id="20" name="TextBox 19">
            <a:extLst>
              <a:ext uri="{FF2B5EF4-FFF2-40B4-BE49-F238E27FC236}">
                <a16:creationId xmlns:a16="http://schemas.microsoft.com/office/drawing/2014/main" id="{6E9D86C9-E72B-4CC4-98E1-898A12E6C31E}"/>
              </a:ext>
            </a:extLst>
          </p:cNvPr>
          <p:cNvSpPr txBox="1"/>
          <p:nvPr/>
        </p:nvSpPr>
        <p:spPr>
          <a:xfrm>
            <a:off x="494772" y="5867400"/>
            <a:ext cx="8634095" cy="461665"/>
          </a:xfrm>
          <a:prstGeom prst="rect">
            <a:avLst/>
          </a:prstGeom>
          <a:noFill/>
        </p:spPr>
        <p:txBody>
          <a:bodyPr wrap="none" rtlCol="0">
            <a:spAutoFit/>
          </a:bodyPr>
          <a:lstStyle/>
          <a:p>
            <a:r>
              <a:rPr lang="en-US" sz="1200" dirty="0"/>
              <a:t>You can refer RCT-JB5001 &amp; related standards official page:</a:t>
            </a:r>
          </a:p>
          <a:p>
            <a:r>
              <a:rPr lang="en-US" sz="1200" dirty="0">
                <a:hlinkClick r:id="rId2"/>
              </a:rPr>
              <a:t>https://renesasgroup.sharepoint.com/sites/REL-portal/dqiportal-en/SitePages/Software%20Development%20Standards.aspx</a:t>
            </a:r>
          </a:p>
        </p:txBody>
      </p:sp>
      <p:sp>
        <p:nvSpPr>
          <p:cNvPr id="27" name="Content Placeholder 3">
            <a:extLst>
              <a:ext uri="{FF2B5EF4-FFF2-40B4-BE49-F238E27FC236}">
                <a16:creationId xmlns:a16="http://schemas.microsoft.com/office/drawing/2014/main" id="{AA634E93-4557-48D1-A54C-1FB1A0B4F82E}"/>
              </a:ext>
            </a:extLst>
          </p:cNvPr>
          <p:cNvSpPr>
            <a:spLocks noGrp="1"/>
          </p:cNvSpPr>
          <p:nvPr>
            <p:ph idx="1"/>
          </p:nvPr>
        </p:nvSpPr>
        <p:spPr>
          <a:xfrm>
            <a:off x="468000" y="1424991"/>
            <a:ext cx="11244574" cy="268279"/>
          </a:xfrm>
        </p:spPr>
        <p:txBody>
          <a:bodyPr/>
          <a:lstStyle/>
          <a:p>
            <a:pPr marL="177800" lvl="0" indent="-177800">
              <a:spcAft>
                <a:spcPts val="1800"/>
              </a:spcAft>
              <a:buClr>
                <a:srgbClr val="06418C"/>
              </a:buClr>
              <a:buFont typeface="Wingdings" panose="05000000000000000000" pitchFamily="2" charset="2"/>
              <a:buChar char="§"/>
              <a:tabLst>
                <a:tab pos="7177088" algn="r"/>
              </a:tabLst>
            </a:pPr>
            <a:r>
              <a:rPr lang="en-US" dirty="0">
                <a:solidFill>
                  <a:srgbClr val="C00000"/>
                </a:solidFill>
              </a:rPr>
              <a:t>Below is the structure of the current RCT-JB5001 standards</a:t>
            </a:r>
          </a:p>
        </p:txBody>
      </p:sp>
      <p:sp>
        <p:nvSpPr>
          <p:cNvPr id="29" name="TextBox 28">
            <a:extLst>
              <a:ext uri="{FF2B5EF4-FFF2-40B4-BE49-F238E27FC236}">
                <a16:creationId xmlns:a16="http://schemas.microsoft.com/office/drawing/2014/main" id="{C1018ECB-232D-415F-9082-773CA9A6C56F}"/>
              </a:ext>
            </a:extLst>
          </p:cNvPr>
          <p:cNvSpPr txBox="1"/>
          <p:nvPr/>
        </p:nvSpPr>
        <p:spPr>
          <a:xfrm>
            <a:off x="609600" y="4619378"/>
            <a:ext cx="9296401" cy="1077218"/>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Wingdings" panose="05000000000000000000" pitchFamily="2" charset="2"/>
              <a:buChar char="Ø"/>
            </a:pPr>
            <a:r>
              <a:rPr lang="en-US" sz="1600" kern="100" dirty="0">
                <a:solidFill>
                  <a:schemeClr val="accent4"/>
                </a:solidFill>
                <a:effectLst/>
                <a:latin typeface="+mn-lt"/>
                <a:ea typeface="Arial" panose="020B0604020202020204" pitchFamily="34" charset="0"/>
                <a:cs typeface="Arial" panose="020B0604020202020204" pitchFamily="34" charset="0"/>
              </a:rPr>
              <a:t>Operation Standard for Software Qualification (JF1001)</a:t>
            </a:r>
            <a:endParaRPr lang="en-US" sz="2000" kern="100" dirty="0">
              <a:solidFill>
                <a:schemeClr val="accent4"/>
              </a:solidFill>
              <a:effectLst/>
              <a:latin typeface="+mn-lt"/>
              <a:ea typeface="Arial" panose="020B0604020202020204" pitchFamily="34" charset="0"/>
              <a:cs typeface="Times New Roman" panose="02020603050405020304" pitchFamily="18" charset="0"/>
            </a:endParaRPr>
          </a:p>
          <a:p>
            <a:pPr marL="285750" indent="-285750">
              <a:buFont typeface="Wingdings" panose="05000000000000000000" pitchFamily="2" charset="2"/>
              <a:buChar char="Ø"/>
            </a:pPr>
            <a:r>
              <a:rPr lang="en-US" sz="1600" kern="100" dirty="0">
                <a:solidFill>
                  <a:schemeClr val="accent4"/>
                </a:solidFill>
                <a:effectLst/>
                <a:latin typeface="+mn-lt"/>
                <a:ea typeface="Arial" panose="020B0604020202020204" pitchFamily="34" charset="0"/>
                <a:cs typeface="Arial" panose="020B0604020202020204" pitchFamily="34" charset="0"/>
              </a:rPr>
              <a:t>Operation Standard for Quality Grade (JF0025)</a:t>
            </a:r>
            <a:endParaRPr lang="en-US" sz="2000" kern="100" dirty="0">
              <a:solidFill>
                <a:schemeClr val="accent4"/>
              </a:solidFill>
              <a:effectLst/>
              <a:latin typeface="+mn-lt"/>
              <a:ea typeface="Arial" panose="020B0604020202020204" pitchFamily="34" charset="0"/>
              <a:cs typeface="Times New Roman" panose="02020603050405020304" pitchFamily="18" charset="0"/>
            </a:endParaRPr>
          </a:p>
          <a:p>
            <a:pPr marL="285750" indent="-285750">
              <a:buFont typeface="Wingdings" panose="05000000000000000000" pitchFamily="2" charset="2"/>
              <a:buChar char="Ø"/>
            </a:pPr>
            <a:r>
              <a:rPr lang="en-US" sz="1600" kern="100" dirty="0">
                <a:effectLst/>
                <a:latin typeface="+mn-lt"/>
                <a:ea typeface="Arial" panose="020B0604020202020204" pitchFamily="34" charset="0"/>
                <a:cs typeface="Arial" panose="020B0604020202020204" pitchFamily="34" charset="0"/>
              </a:rPr>
              <a:t>Operation Standard for Software Release (JB5003)</a:t>
            </a:r>
            <a:endParaRPr lang="en-US" sz="2000" kern="100" dirty="0">
              <a:effectLst/>
              <a:latin typeface="+mn-lt"/>
              <a:ea typeface="Arial" panose="020B0604020202020204" pitchFamily="34" charset="0"/>
              <a:cs typeface="Times New Roman" panose="02020603050405020304" pitchFamily="18" charset="0"/>
            </a:endParaRPr>
          </a:p>
          <a:p>
            <a:pPr marL="285750" indent="-285750">
              <a:buFont typeface="Wingdings" panose="05000000000000000000" pitchFamily="2" charset="2"/>
              <a:buChar char="Ø"/>
            </a:pPr>
            <a:r>
              <a:rPr lang="en-US" sz="1600" kern="100" dirty="0">
                <a:effectLst/>
                <a:latin typeface="+mn-lt"/>
                <a:ea typeface="Arial" panose="020B0604020202020204" pitchFamily="34" charset="0"/>
                <a:cs typeface="Arial" panose="020B0604020202020204" pitchFamily="34" charset="0"/>
              </a:rPr>
              <a:t>Operation Standard for Design Defect Correcting Process for Software Product (JB5009)</a:t>
            </a:r>
            <a:endParaRPr lang="en-US" sz="2000" kern="100" dirty="0">
              <a:effectLst/>
              <a:latin typeface="+mn-lt"/>
              <a:ea typeface="Arial" panose="020B060402020202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9CC629F3-9737-4AE4-B468-0D414EF61476}"/>
              </a:ext>
            </a:extLst>
          </p:cNvPr>
          <p:cNvSpPr txBox="1"/>
          <p:nvPr/>
        </p:nvSpPr>
        <p:spPr>
          <a:xfrm>
            <a:off x="591671" y="2162962"/>
            <a:ext cx="11102974" cy="181588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Wingdings" panose="05000000000000000000" pitchFamily="2" charset="2"/>
              <a:buChar char="Ø"/>
            </a:pPr>
            <a:r>
              <a:rPr lang="en-US" sz="1600" kern="100" dirty="0">
                <a:solidFill>
                  <a:schemeClr val="accent4"/>
                </a:solidFill>
                <a:effectLst/>
                <a:latin typeface="+mn-lt"/>
                <a:ea typeface="Arial" panose="020B0604020202020204" pitchFamily="34" charset="0"/>
                <a:cs typeface="Arial" panose="020B0604020202020204" pitchFamily="34" charset="0"/>
              </a:rPr>
              <a:t>Operation Standard for Software Development Process (JB5001)</a:t>
            </a:r>
          </a:p>
          <a:p>
            <a:pPr marL="742950" lvl="1" indent="-285750">
              <a:buFont typeface="Wingdings" panose="05000000000000000000" pitchFamily="2" charset="2"/>
              <a:buChar char="§"/>
            </a:pPr>
            <a:r>
              <a:rPr lang="en-US" sz="1600" kern="100" dirty="0">
                <a:solidFill>
                  <a:schemeClr val="accent4"/>
                </a:solidFill>
                <a:effectLst/>
                <a:latin typeface="+mn-lt"/>
                <a:ea typeface="Arial" panose="020B0604020202020204" pitchFamily="34" charset="0"/>
                <a:cs typeface="Arial" panose="020B0604020202020204" pitchFamily="34" charset="0"/>
              </a:rPr>
              <a:t>Software Development: Implementation Standard for Review (JB5001-002)</a:t>
            </a:r>
            <a:endParaRPr lang="en-US" sz="2000" kern="100" dirty="0">
              <a:solidFill>
                <a:schemeClr val="accent4"/>
              </a:solidFill>
              <a:effectLst/>
              <a:latin typeface="+mn-lt"/>
              <a:ea typeface="Arial" panose="020B0604020202020204" pitchFamily="34" charset="0"/>
              <a:cs typeface="Times New Roman" panose="02020603050405020304" pitchFamily="18" charset="0"/>
            </a:endParaRPr>
          </a:p>
          <a:p>
            <a:pPr marL="742950" lvl="1" indent="-285750">
              <a:buFont typeface="Wingdings" panose="05000000000000000000" pitchFamily="2" charset="2"/>
              <a:buChar char="§"/>
            </a:pPr>
            <a:r>
              <a:rPr lang="en-US" sz="1600" kern="100" dirty="0">
                <a:effectLst/>
                <a:latin typeface="+mn-lt"/>
                <a:ea typeface="Arial" panose="020B0604020202020204" pitchFamily="34" charset="0"/>
                <a:cs typeface="Arial" panose="020B0604020202020204" pitchFamily="34" charset="0"/>
              </a:rPr>
              <a:t>Software Development: Implementation Standard for Requirement Development (JB5001-003)</a:t>
            </a:r>
            <a:endParaRPr lang="en-US" sz="2000" kern="100" dirty="0">
              <a:effectLst/>
              <a:latin typeface="+mn-lt"/>
              <a:ea typeface="Arial" panose="020B0604020202020204" pitchFamily="34" charset="0"/>
              <a:cs typeface="Times New Roman" panose="02020603050405020304" pitchFamily="18" charset="0"/>
            </a:endParaRPr>
          </a:p>
          <a:p>
            <a:pPr marL="742950" lvl="1" indent="-285750">
              <a:buFont typeface="Wingdings" panose="05000000000000000000" pitchFamily="2" charset="2"/>
              <a:buChar char="§"/>
            </a:pPr>
            <a:r>
              <a:rPr lang="en-US" sz="1600" kern="100" dirty="0">
                <a:effectLst/>
                <a:latin typeface="+mn-lt"/>
                <a:ea typeface="Arial" panose="020B0604020202020204" pitchFamily="34" charset="0"/>
                <a:cs typeface="Arial" panose="020B0604020202020204" pitchFamily="34" charset="0"/>
              </a:rPr>
              <a:t>Software Development: Implementation Standard for Design, Coding and Testing (JB5001-005)</a:t>
            </a:r>
            <a:endParaRPr lang="en-US" sz="2000" kern="100" dirty="0">
              <a:effectLst/>
              <a:latin typeface="+mn-lt"/>
              <a:ea typeface="Arial" panose="020B0604020202020204" pitchFamily="34" charset="0"/>
              <a:cs typeface="Times New Roman" panose="02020603050405020304" pitchFamily="18" charset="0"/>
            </a:endParaRPr>
          </a:p>
          <a:p>
            <a:pPr marL="742950" lvl="1" indent="-285750">
              <a:buFont typeface="Wingdings" panose="05000000000000000000" pitchFamily="2" charset="2"/>
              <a:buChar char="§"/>
            </a:pPr>
            <a:r>
              <a:rPr lang="en-US" sz="1600" kern="100" dirty="0">
                <a:effectLst/>
                <a:latin typeface="+mn-lt"/>
                <a:ea typeface="Arial" panose="020B0604020202020204" pitchFamily="34" charset="0"/>
                <a:cs typeface="Arial" panose="020B0604020202020204" pitchFamily="34" charset="0"/>
              </a:rPr>
              <a:t>Software Development: Implementation Standard for Risk and Defect Management (JB5001-007)</a:t>
            </a:r>
            <a:endParaRPr lang="en-US" sz="2000" kern="100" dirty="0">
              <a:effectLst/>
              <a:latin typeface="+mn-lt"/>
              <a:ea typeface="Arial" panose="020B0604020202020204" pitchFamily="34" charset="0"/>
              <a:cs typeface="Times New Roman" panose="02020603050405020304" pitchFamily="18" charset="0"/>
            </a:endParaRPr>
          </a:p>
          <a:p>
            <a:pPr marL="742950" lvl="1" indent="-285750">
              <a:buFont typeface="Wingdings" panose="05000000000000000000" pitchFamily="2" charset="2"/>
              <a:buChar char="§"/>
            </a:pPr>
            <a:r>
              <a:rPr lang="en-US" sz="1600" kern="100" dirty="0">
                <a:effectLst/>
                <a:latin typeface="+mn-lt"/>
                <a:ea typeface="Arial" panose="020B0604020202020204" pitchFamily="34" charset="0"/>
                <a:cs typeface="Arial" panose="020B0604020202020204" pitchFamily="34" charset="0"/>
              </a:rPr>
              <a:t>Software Development: Implementation Standard for Configuration Management and Change Management (JB5001-011)</a:t>
            </a:r>
            <a:endParaRPr lang="en-US" sz="1600" kern="100" dirty="0">
              <a:solidFill>
                <a:srgbClr val="C00000"/>
              </a:solidFill>
              <a:ea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1E723EF4-3E2F-4958-BAEA-67D57B04879E}"/>
              </a:ext>
            </a:extLst>
          </p:cNvPr>
          <p:cNvSpPr txBox="1"/>
          <p:nvPr/>
        </p:nvSpPr>
        <p:spPr>
          <a:xfrm>
            <a:off x="530631" y="1814540"/>
            <a:ext cx="3032840" cy="3385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t>01 main and 05 sub-standards</a:t>
            </a:r>
          </a:p>
        </p:txBody>
      </p:sp>
      <p:sp>
        <p:nvSpPr>
          <p:cNvPr id="32" name="TextBox 31">
            <a:extLst>
              <a:ext uri="{FF2B5EF4-FFF2-40B4-BE49-F238E27FC236}">
                <a16:creationId xmlns:a16="http://schemas.microsoft.com/office/drawing/2014/main" id="{FF5A75B6-353E-495F-872A-A4B2D01EB951}"/>
              </a:ext>
            </a:extLst>
          </p:cNvPr>
          <p:cNvSpPr txBox="1"/>
          <p:nvPr/>
        </p:nvSpPr>
        <p:spPr>
          <a:xfrm>
            <a:off x="530631" y="4274252"/>
            <a:ext cx="2118440" cy="3385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a:t>Related standards</a:t>
            </a:r>
          </a:p>
        </p:txBody>
      </p:sp>
    </p:spTree>
    <p:extLst>
      <p:ext uri="{BB962C8B-B14F-4D97-AF65-F5344CB8AC3E}">
        <p14:creationId xmlns:p14="http://schemas.microsoft.com/office/powerpoint/2010/main" val="312841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Jf1001, jf0025, jb5001-002 &amp; JB5001</a:t>
            </a:r>
            <a:endParaRPr kumimoji="1" lang="en-US" dirty="0"/>
          </a:p>
        </p:txBody>
      </p:sp>
      <p:sp>
        <p:nvSpPr>
          <p:cNvPr id="5" name="TextBox 4">
            <a:extLst>
              <a:ext uri="{FF2B5EF4-FFF2-40B4-BE49-F238E27FC236}">
                <a16:creationId xmlns:a16="http://schemas.microsoft.com/office/drawing/2014/main" id="{1202DB4D-B04F-4C17-B359-EF82375861F3}"/>
              </a:ext>
            </a:extLst>
          </p:cNvPr>
          <p:cNvSpPr txBox="1"/>
          <p:nvPr/>
        </p:nvSpPr>
        <p:spPr>
          <a:xfrm>
            <a:off x="459610" y="1720510"/>
            <a:ext cx="4548040" cy="181588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600" b="1" dirty="0">
                <a:solidFill>
                  <a:srgbClr val="00B050"/>
                </a:solidFill>
              </a:rPr>
              <a:t>JF1001:</a:t>
            </a:r>
          </a:p>
          <a:p>
            <a:pPr marL="742950" lvl="1" indent="-285750">
              <a:buFont typeface="Wingdings" panose="05000000000000000000" pitchFamily="2" charset="2"/>
              <a:buChar char="§"/>
            </a:pPr>
            <a:r>
              <a:rPr lang="en-US" sz="1600" dirty="0"/>
              <a:t>Process QA (PQA)</a:t>
            </a:r>
          </a:p>
          <a:p>
            <a:pPr marL="742950" lvl="1" indent="-285750">
              <a:buFont typeface="Wingdings" panose="05000000000000000000" pitchFamily="2" charset="2"/>
              <a:buChar char="§"/>
            </a:pPr>
            <a:r>
              <a:rPr lang="en-US" sz="1600" dirty="0"/>
              <a:t>Quality Gate Check (QGC)</a:t>
            </a:r>
          </a:p>
          <a:p>
            <a:pPr marL="742950" lvl="1" indent="-285750">
              <a:buFont typeface="Wingdings" panose="05000000000000000000" pitchFamily="2" charset="2"/>
              <a:buChar char="§"/>
            </a:pPr>
            <a:r>
              <a:rPr lang="en-US" sz="1600" dirty="0"/>
              <a:t>…</a:t>
            </a:r>
          </a:p>
          <a:p>
            <a:r>
              <a:rPr lang="en-US" sz="1600" b="1" dirty="0">
                <a:solidFill>
                  <a:srgbClr val="00B050"/>
                </a:solidFill>
              </a:rPr>
              <a:t>JF0025:</a:t>
            </a:r>
          </a:p>
          <a:p>
            <a:pPr marL="742950" lvl="1" indent="-285750">
              <a:buFont typeface="Wingdings" panose="05000000000000000000" pitchFamily="2" charset="2"/>
              <a:buChar char="§"/>
            </a:pPr>
            <a:r>
              <a:rPr lang="en-US" sz="1600" dirty="0"/>
              <a:t>Quality Grade (Q1S, Q1, Q2)</a:t>
            </a:r>
          </a:p>
          <a:p>
            <a:pPr marL="742950" lvl="1" indent="-285750">
              <a:buFont typeface="Wingdings" panose="05000000000000000000" pitchFamily="2" charset="2"/>
              <a:buChar char="§"/>
            </a:pPr>
            <a:r>
              <a:rPr lang="en-US" sz="1600" dirty="0"/>
              <a:t>Quality values are defined (SVMVR file)</a:t>
            </a:r>
          </a:p>
        </p:txBody>
      </p:sp>
      <p:sp>
        <p:nvSpPr>
          <p:cNvPr id="35" name="TextBox 34">
            <a:extLst>
              <a:ext uri="{FF2B5EF4-FFF2-40B4-BE49-F238E27FC236}">
                <a16:creationId xmlns:a16="http://schemas.microsoft.com/office/drawing/2014/main" id="{36EDA039-881C-4A6F-8220-CB0617A2A87F}"/>
              </a:ext>
            </a:extLst>
          </p:cNvPr>
          <p:cNvSpPr txBox="1"/>
          <p:nvPr/>
        </p:nvSpPr>
        <p:spPr>
          <a:xfrm>
            <a:off x="8745546" y="1720510"/>
            <a:ext cx="2789546" cy="110799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600" b="1" dirty="0">
                <a:solidFill>
                  <a:srgbClr val="00B050"/>
                </a:solidFill>
              </a:rPr>
              <a:t>JB5001-002:</a:t>
            </a:r>
          </a:p>
          <a:p>
            <a:pPr marL="742950" lvl="1" indent="-285750">
              <a:buFont typeface="Wingdings" panose="05000000000000000000" pitchFamily="2" charset="2"/>
              <a:buChar char="§"/>
            </a:pPr>
            <a:r>
              <a:rPr lang="en-US" sz="1600" dirty="0"/>
              <a:t>…</a:t>
            </a:r>
          </a:p>
          <a:p>
            <a:pPr marL="742950" lvl="1" indent="-285750">
              <a:buFont typeface="Wingdings" panose="05000000000000000000" pitchFamily="2" charset="2"/>
              <a:buChar char="§"/>
            </a:pPr>
            <a:r>
              <a:rPr lang="en-US" sz="1600" dirty="0"/>
              <a:t>Design Review (DR)</a:t>
            </a:r>
          </a:p>
          <a:p>
            <a:pPr marL="742950" lvl="1" indent="-285750">
              <a:buFont typeface="Wingdings" panose="05000000000000000000" pitchFamily="2" charset="2"/>
              <a:buChar char="§"/>
            </a:pPr>
            <a:r>
              <a:rPr lang="en-US" sz="1600" dirty="0"/>
              <a:t>…</a:t>
            </a:r>
          </a:p>
        </p:txBody>
      </p:sp>
      <p:sp>
        <p:nvSpPr>
          <p:cNvPr id="36" name="TextBox 35">
            <a:extLst>
              <a:ext uri="{FF2B5EF4-FFF2-40B4-BE49-F238E27FC236}">
                <a16:creationId xmlns:a16="http://schemas.microsoft.com/office/drawing/2014/main" id="{A4C5BF49-E157-4254-B26F-507370589D8A}"/>
              </a:ext>
            </a:extLst>
          </p:cNvPr>
          <p:cNvSpPr txBox="1"/>
          <p:nvPr/>
        </p:nvSpPr>
        <p:spPr>
          <a:xfrm>
            <a:off x="5097011" y="1720510"/>
            <a:ext cx="3559174"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b="1" dirty="0">
                <a:solidFill>
                  <a:srgbClr val="00B050"/>
                </a:solidFill>
              </a:rPr>
              <a:t>JB5001 (main standard):</a:t>
            </a:r>
          </a:p>
          <a:p>
            <a:pPr marL="742950" lvl="1" indent="-285750">
              <a:buFont typeface="Wingdings" panose="05000000000000000000" pitchFamily="2" charset="2"/>
              <a:buChar char="§"/>
            </a:pPr>
            <a:r>
              <a:rPr lang="en-US" sz="1600" dirty="0"/>
              <a:t>…</a:t>
            </a:r>
          </a:p>
          <a:p>
            <a:pPr marL="742950" lvl="1" indent="-285750">
              <a:buFont typeface="Wingdings" panose="05000000000000000000" pitchFamily="2" charset="2"/>
              <a:buChar char="§"/>
            </a:pPr>
            <a:r>
              <a:rPr lang="en-US" sz="1600" dirty="0"/>
              <a:t>Project Planning DR</a:t>
            </a:r>
          </a:p>
          <a:p>
            <a:pPr marL="742950" lvl="1" indent="-285750">
              <a:buFont typeface="Wingdings" panose="05000000000000000000" pitchFamily="2" charset="2"/>
              <a:buChar char="§"/>
            </a:pPr>
            <a:r>
              <a:rPr lang="en-US" sz="1600" dirty="0"/>
              <a:t>Change and Cancellation of Project Plan</a:t>
            </a:r>
          </a:p>
          <a:p>
            <a:pPr marL="742950" lvl="1" indent="-285750">
              <a:buFont typeface="Wingdings" panose="05000000000000000000" pitchFamily="2" charset="2"/>
              <a:buChar char="§"/>
            </a:pPr>
            <a:r>
              <a:rPr lang="en-US" sz="1600" dirty="0"/>
              <a:t>…</a:t>
            </a:r>
          </a:p>
        </p:txBody>
      </p:sp>
      <p:sp>
        <p:nvSpPr>
          <p:cNvPr id="6" name="TextBox 5">
            <a:extLst>
              <a:ext uri="{FF2B5EF4-FFF2-40B4-BE49-F238E27FC236}">
                <a16:creationId xmlns:a16="http://schemas.microsoft.com/office/drawing/2014/main" id="{D982303C-A845-4219-8846-4846FB849F22}"/>
              </a:ext>
            </a:extLst>
          </p:cNvPr>
          <p:cNvSpPr txBox="1"/>
          <p:nvPr/>
        </p:nvSpPr>
        <p:spPr>
          <a:xfrm>
            <a:off x="467999" y="1307068"/>
            <a:ext cx="7545655" cy="369332"/>
          </a:xfrm>
          <a:prstGeom prst="rect">
            <a:avLst/>
          </a:prstGeom>
          <a:ln>
            <a:noFill/>
          </a:ln>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solidFill>
                  <a:srgbClr val="C00000"/>
                </a:solidFill>
              </a:rPr>
              <a:t>Related to PQA, QGC, DR workflows, the standards below are involved.</a:t>
            </a:r>
          </a:p>
        </p:txBody>
      </p:sp>
      <p:sp>
        <p:nvSpPr>
          <p:cNvPr id="37" name="TextBox 36">
            <a:extLst>
              <a:ext uri="{FF2B5EF4-FFF2-40B4-BE49-F238E27FC236}">
                <a16:creationId xmlns:a16="http://schemas.microsoft.com/office/drawing/2014/main" id="{66308F2B-9F0B-418A-A8D3-BFB941F31FFA}"/>
              </a:ext>
            </a:extLst>
          </p:cNvPr>
          <p:cNvSpPr txBox="1"/>
          <p:nvPr/>
        </p:nvSpPr>
        <p:spPr>
          <a:xfrm>
            <a:off x="506413" y="3733800"/>
            <a:ext cx="11179174" cy="2462213"/>
          </a:xfrm>
          <a:prstGeom prst="rect">
            <a:avLst/>
          </a:prstGeom>
          <a:ln>
            <a:solidFill>
              <a:schemeClr val="accent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buFont typeface="Wingdings" panose="05000000000000000000" pitchFamily="2" charset="2"/>
              <a:buChar char="Ø"/>
            </a:pPr>
            <a:r>
              <a:rPr lang="en-US" sz="1400" b="1" dirty="0">
                <a:solidFill>
                  <a:srgbClr val="00B050"/>
                </a:solidFill>
              </a:rPr>
              <a:t>Regular PQA: </a:t>
            </a:r>
            <a:r>
              <a:rPr lang="en-US" sz="1400" dirty="0"/>
              <a:t>Conducted monthly (</a:t>
            </a:r>
            <a:r>
              <a:rPr lang="en-US" sz="1400" dirty="0">
                <a:solidFill>
                  <a:srgbClr val="C00000"/>
                </a:solidFill>
              </a:rPr>
              <a:t>but for Q2 software, it allows PQA to be conducted once every </a:t>
            </a:r>
            <a:r>
              <a:rPr lang="en-US" sz="1400" u="sng" dirty="0">
                <a:solidFill>
                  <a:srgbClr val="C00000"/>
                </a:solidFill>
              </a:rPr>
              <a:t>02 months</a:t>
            </a:r>
            <a:r>
              <a:rPr lang="en-US" sz="1400" dirty="0"/>
              <a:t>), to confirm the compliance of project’s activities with the software development process.</a:t>
            </a:r>
          </a:p>
          <a:p>
            <a:pPr marL="1200150" lvl="2" indent="-285750">
              <a:buFont typeface="Wingdings" panose="05000000000000000000" pitchFamily="2" charset="2"/>
              <a:buChar char="§"/>
            </a:pPr>
            <a:r>
              <a:rPr lang="en-US" sz="1400" dirty="0"/>
              <a:t>Particularly, </a:t>
            </a:r>
            <a:r>
              <a:rPr lang="en-US" sz="1400" dirty="0">
                <a:solidFill>
                  <a:srgbClr val="C00000"/>
                </a:solidFill>
              </a:rPr>
              <a:t>01 PQA is conducted for Project Planning DR.</a:t>
            </a:r>
          </a:p>
          <a:p>
            <a:pPr lvl="2"/>
            <a:endParaRPr lang="en-US" sz="1400" dirty="0"/>
          </a:p>
          <a:p>
            <a:pPr marL="285750" indent="-285750">
              <a:buFont typeface="Wingdings" panose="05000000000000000000" pitchFamily="2" charset="2"/>
              <a:buChar char="Ø"/>
            </a:pPr>
            <a:r>
              <a:rPr lang="en-US" sz="1400" b="1" dirty="0">
                <a:solidFill>
                  <a:srgbClr val="00B050"/>
                </a:solidFill>
              </a:rPr>
              <a:t>QGC: </a:t>
            </a:r>
            <a:r>
              <a:rPr lang="en-US" sz="1400" dirty="0"/>
              <a:t>Conducted </a:t>
            </a:r>
            <a:r>
              <a:rPr lang="en-US" sz="1400" dirty="0">
                <a:solidFill>
                  <a:srgbClr val="00B050"/>
                </a:solidFill>
              </a:rPr>
              <a:t>right before </a:t>
            </a:r>
            <a:r>
              <a:rPr lang="en-US" sz="1400" dirty="0"/>
              <a:t>a Design Review, to confirm if there is no missing point in work products and if work products meet predefined quality values.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b="1" dirty="0">
                <a:solidFill>
                  <a:srgbClr val="00B050"/>
                </a:solidFill>
              </a:rPr>
              <a:t>DR: </a:t>
            </a:r>
            <a:r>
              <a:rPr lang="en-US" sz="1400" dirty="0"/>
              <a:t>Conducted before a release, conducted to complete a “gate”… Participants will give their judgements whether the DR passes of fails.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b="1" dirty="0">
                <a:solidFill>
                  <a:srgbClr val="00B050"/>
                </a:solidFill>
              </a:rPr>
              <a:t>Change/Cancellation of Project Plan: </a:t>
            </a:r>
            <a:r>
              <a:rPr lang="en-US" sz="1400" dirty="0"/>
              <a:t>When a project is suspended, cancelled…</a:t>
            </a:r>
          </a:p>
        </p:txBody>
      </p:sp>
    </p:spTree>
    <p:extLst>
      <p:ext uri="{BB962C8B-B14F-4D97-AF65-F5344CB8AC3E}">
        <p14:creationId xmlns:p14="http://schemas.microsoft.com/office/powerpoint/2010/main" val="2444534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An example on the relationship between pqa, qgc, dr…</a:t>
            </a:r>
            <a:endParaRPr kumimoji="1" lang="en-US" dirty="0"/>
          </a:p>
        </p:txBody>
      </p:sp>
      <p:sp>
        <p:nvSpPr>
          <p:cNvPr id="3" name="Arrow: Right 2">
            <a:extLst>
              <a:ext uri="{FF2B5EF4-FFF2-40B4-BE49-F238E27FC236}">
                <a16:creationId xmlns:a16="http://schemas.microsoft.com/office/drawing/2014/main" id="{E720913A-F691-4B22-839C-5C1A7587B26F}"/>
              </a:ext>
            </a:extLst>
          </p:cNvPr>
          <p:cNvSpPr/>
          <p:nvPr/>
        </p:nvSpPr>
        <p:spPr>
          <a:xfrm>
            <a:off x="451279" y="3260698"/>
            <a:ext cx="11038201" cy="133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3696DAC-5E10-4F3A-8539-852537E3A71A}"/>
              </a:ext>
            </a:extLst>
          </p:cNvPr>
          <p:cNvSpPr txBox="1"/>
          <p:nvPr/>
        </p:nvSpPr>
        <p:spPr>
          <a:xfrm>
            <a:off x="10770980" y="3489298"/>
            <a:ext cx="1066800" cy="307777"/>
          </a:xfrm>
          <a:prstGeom prst="rect">
            <a:avLst/>
          </a:prstGeom>
          <a:noFill/>
        </p:spPr>
        <p:txBody>
          <a:bodyPr wrap="square" rtlCol="0">
            <a:spAutoFit/>
          </a:bodyPr>
          <a:lstStyle/>
          <a:p>
            <a:r>
              <a:rPr lang="en-US" sz="1400" dirty="0"/>
              <a:t>(Timeline)</a:t>
            </a:r>
          </a:p>
        </p:txBody>
      </p:sp>
      <p:sp>
        <p:nvSpPr>
          <p:cNvPr id="7" name="Isosceles Triangle 6">
            <a:extLst>
              <a:ext uri="{FF2B5EF4-FFF2-40B4-BE49-F238E27FC236}">
                <a16:creationId xmlns:a16="http://schemas.microsoft.com/office/drawing/2014/main" id="{11B6DE5C-A71E-4B27-8EA3-BD5FA5CAE58B}"/>
              </a:ext>
            </a:extLst>
          </p:cNvPr>
          <p:cNvSpPr/>
          <p:nvPr/>
        </p:nvSpPr>
        <p:spPr>
          <a:xfrm>
            <a:off x="2617580" y="3184497"/>
            <a:ext cx="228600" cy="2286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B34C768-9881-47E6-A692-FE0FF7C0D3E6}"/>
              </a:ext>
            </a:extLst>
          </p:cNvPr>
          <p:cNvSpPr txBox="1"/>
          <p:nvPr/>
        </p:nvSpPr>
        <p:spPr>
          <a:xfrm>
            <a:off x="2030406" y="3621974"/>
            <a:ext cx="1402948" cy="338554"/>
          </a:xfrm>
          <a:prstGeom prst="rect">
            <a:avLst/>
          </a:prstGeom>
          <a:noFill/>
        </p:spPr>
        <p:txBody>
          <a:bodyPr wrap="none" rtlCol="0">
            <a:spAutoFit/>
          </a:bodyPr>
          <a:lstStyle/>
          <a:p>
            <a:r>
              <a:rPr lang="en-US" sz="1600" b="1" dirty="0">
                <a:solidFill>
                  <a:srgbClr val="00B0F0"/>
                </a:solidFill>
              </a:rPr>
              <a:t>Planning DR</a:t>
            </a:r>
          </a:p>
        </p:txBody>
      </p:sp>
      <p:sp>
        <p:nvSpPr>
          <p:cNvPr id="9" name="TextBox 8">
            <a:extLst>
              <a:ext uri="{FF2B5EF4-FFF2-40B4-BE49-F238E27FC236}">
                <a16:creationId xmlns:a16="http://schemas.microsoft.com/office/drawing/2014/main" id="{9C73B9C8-F614-4FD4-AEE3-C7ED9FFE4B9F}"/>
              </a:ext>
            </a:extLst>
          </p:cNvPr>
          <p:cNvSpPr txBox="1"/>
          <p:nvPr/>
        </p:nvSpPr>
        <p:spPr>
          <a:xfrm>
            <a:off x="656931" y="1399633"/>
            <a:ext cx="2063385" cy="338554"/>
          </a:xfrm>
          <a:prstGeom prst="rect">
            <a:avLst/>
          </a:prstGeom>
          <a:noFill/>
        </p:spPr>
        <p:txBody>
          <a:bodyPr wrap="none" rtlCol="0">
            <a:spAutoFit/>
          </a:bodyPr>
          <a:lstStyle/>
          <a:p>
            <a:r>
              <a:rPr lang="en-US" sz="1600" dirty="0"/>
              <a:t>Planning phase (PP)</a:t>
            </a:r>
          </a:p>
        </p:txBody>
      </p:sp>
      <p:sp>
        <p:nvSpPr>
          <p:cNvPr id="13" name="TextBox 12">
            <a:extLst>
              <a:ext uri="{FF2B5EF4-FFF2-40B4-BE49-F238E27FC236}">
                <a16:creationId xmlns:a16="http://schemas.microsoft.com/office/drawing/2014/main" id="{983ADF93-E998-46B1-879C-9DE3E5C75291}"/>
              </a:ext>
            </a:extLst>
          </p:cNvPr>
          <p:cNvSpPr txBox="1"/>
          <p:nvPr/>
        </p:nvSpPr>
        <p:spPr>
          <a:xfrm>
            <a:off x="6252885" y="1395864"/>
            <a:ext cx="2492990" cy="338554"/>
          </a:xfrm>
          <a:prstGeom prst="rect">
            <a:avLst/>
          </a:prstGeom>
          <a:noFill/>
        </p:spPr>
        <p:txBody>
          <a:bodyPr wrap="none" rtlCol="0">
            <a:spAutoFit/>
          </a:bodyPr>
          <a:lstStyle/>
          <a:p>
            <a:r>
              <a:rPr lang="en-US" sz="1600" dirty="0"/>
              <a:t>Design phase (RD -&gt; VT)</a:t>
            </a:r>
          </a:p>
        </p:txBody>
      </p:sp>
      <p:cxnSp>
        <p:nvCxnSpPr>
          <p:cNvPr id="11" name="Straight Arrow Connector 10">
            <a:extLst>
              <a:ext uri="{FF2B5EF4-FFF2-40B4-BE49-F238E27FC236}">
                <a16:creationId xmlns:a16="http://schemas.microsoft.com/office/drawing/2014/main" id="{4C9BC479-0A1C-42C4-9EA7-861FA4F26AF9}"/>
              </a:ext>
            </a:extLst>
          </p:cNvPr>
          <p:cNvCxnSpPr>
            <a:cxnSpLocks/>
          </p:cNvCxnSpPr>
          <p:nvPr/>
        </p:nvCxnSpPr>
        <p:spPr>
          <a:xfrm flipV="1">
            <a:off x="2731880" y="2520725"/>
            <a:ext cx="0" cy="58757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D315CE-07DC-4D2C-A894-D433B1370BFE}"/>
              </a:ext>
            </a:extLst>
          </p:cNvPr>
          <p:cNvSpPr txBox="1"/>
          <p:nvPr/>
        </p:nvSpPr>
        <p:spPr>
          <a:xfrm>
            <a:off x="2180414" y="2117698"/>
            <a:ext cx="1146211" cy="307777"/>
          </a:xfrm>
          <a:prstGeom prst="rect">
            <a:avLst/>
          </a:prstGeom>
          <a:noFill/>
        </p:spPr>
        <p:txBody>
          <a:bodyPr wrap="none" rtlCol="0">
            <a:spAutoFit/>
          </a:bodyPr>
          <a:lstStyle/>
          <a:p>
            <a:r>
              <a:rPr lang="en-US" sz="1400" b="1" dirty="0">
                <a:solidFill>
                  <a:srgbClr val="FFC000"/>
                </a:solidFill>
              </a:rPr>
              <a:t>PQA for PP</a:t>
            </a:r>
          </a:p>
        </p:txBody>
      </p:sp>
      <p:sp>
        <p:nvSpPr>
          <p:cNvPr id="17" name="Isosceles Triangle 16">
            <a:extLst>
              <a:ext uri="{FF2B5EF4-FFF2-40B4-BE49-F238E27FC236}">
                <a16:creationId xmlns:a16="http://schemas.microsoft.com/office/drawing/2014/main" id="{0929F3CB-5DD6-4F52-8062-4CE0B7502254}"/>
              </a:ext>
            </a:extLst>
          </p:cNvPr>
          <p:cNvSpPr/>
          <p:nvPr/>
        </p:nvSpPr>
        <p:spPr>
          <a:xfrm>
            <a:off x="4898181" y="3184497"/>
            <a:ext cx="228600" cy="2286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A6E53F6B-D304-464F-A8D9-97D602C4D227}"/>
              </a:ext>
            </a:extLst>
          </p:cNvPr>
          <p:cNvSpPr/>
          <p:nvPr/>
        </p:nvSpPr>
        <p:spPr>
          <a:xfrm>
            <a:off x="7113133" y="3184497"/>
            <a:ext cx="228600" cy="2286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sosceles Triangle 18">
            <a:extLst>
              <a:ext uri="{FF2B5EF4-FFF2-40B4-BE49-F238E27FC236}">
                <a16:creationId xmlns:a16="http://schemas.microsoft.com/office/drawing/2014/main" id="{0BAA7448-A6BC-4872-AD73-E616F6373D59}"/>
              </a:ext>
            </a:extLst>
          </p:cNvPr>
          <p:cNvSpPr/>
          <p:nvPr/>
        </p:nvSpPr>
        <p:spPr>
          <a:xfrm>
            <a:off x="8762785" y="3184497"/>
            <a:ext cx="228600" cy="2286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16B64721-737A-4299-BEC9-02A77A66BEED}"/>
              </a:ext>
            </a:extLst>
          </p:cNvPr>
          <p:cNvSpPr txBox="1"/>
          <p:nvPr/>
        </p:nvSpPr>
        <p:spPr>
          <a:xfrm>
            <a:off x="4304988" y="2102656"/>
            <a:ext cx="1414984" cy="307777"/>
          </a:xfrm>
          <a:prstGeom prst="rect">
            <a:avLst/>
          </a:prstGeom>
          <a:noFill/>
        </p:spPr>
        <p:txBody>
          <a:bodyPr wrap="square" rtlCol="0">
            <a:spAutoFit/>
          </a:bodyPr>
          <a:lstStyle/>
          <a:p>
            <a:pPr algn="ctr"/>
            <a:r>
              <a:rPr lang="en-US" sz="1400" b="1" dirty="0">
                <a:solidFill>
                  <a:srgbClr val="FFC000"/>
                </a:solidFill>
              </a:rPr>
              <a:t>A regular PQA</a:t>
            </a:r>
          </a:p>
        </p:txBody>
      </p:sp>
      <p:cxnSp>
        <p:nvCxnSpPr>
          <p:cNvPr id="23" name="Straight Arrow Connector 22">
            <a:extLst>
              <a:ext uri="{FF2B5EF4-FFF2-40B4-BE49-F238E27FC236}">
                <a16:creationId xmlns:a16="http://schemas.microsoft.com/office/drawing/2014/main" id="{BF1673E8-D8CB-4A86-AAFD-092ED40D20C1}"/>
              </a:ext>
            </a:extLst>
          </p:cNvPr>
          <p:cNvCxnSpPr>
            <a:cxnSpLocks/>
          </p:cNvCxnSpPr>
          <p:nvPr/>
        </p:nvCxnSpPr>
        <p:spPr>
          <a:xfrm>
            <a:off x="548324" y="1811758"/>
            <a:ext cx="2280600" cy="0"/>
          </a:xfrm>
          <a:prstGeom prst="straightConnector1">
            <a:avLst/>
          </a:prstGeom>
          <a:ln w="381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FC70A61-2DCA-4E02-B0CA-6474A3D32AC6}"/>
              </a:ext>
            </a:extLst>
          </p:cNvPr>
          <p:cNvCxnSpPr>
            <a:cxnSpLocks/>
          </p:cNvCxnSpPr>
          <p:nvPr/>
        </p:nvCxnSpPr>
        <p:spPr>
          <a:xfrm>
            <a:off x="2828924" y="1811758"/>
            <a:ext cx="8572501" cy="0"/>
          </a:xfrm>
          <a:prstGeom prst="straightConnector1">
            <a:avLst/>
          </a:prstGeom>
          <a:ln w="38100">
            <a:solidFill>
              <a:srgbClr val="C0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F943E62-9664-49C9-8C59-2342E90751E0}"/>
              </a:ext>
            </a:extLst>
          </p:cNvPr>
          <p:cNvSpPr/>
          <p:nvPr/>
        </p:nvSpPr>
        <p:spPr>
          <a:xfrm>
            <a:off x="6090862" y="3213073"/>
            <a:ext cx="228600" cy="228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6AE0337C-AA30-40D3-AEED-4A8C6E935E15}"/>
              </a:ext>
            </a:extLst>
          </p:cNvPr>
          <p:cNvSpPr/>
          <p:nvPr/>
        </p:nvSpPr>
        <p:spPr>
          <a:xfrm>
            <a:off x="9576386" y="3184498"/>
            <a:ext cx="228600" cy="228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812ABA41-3DE0-4372-88BD-ADA4F2D75078}"/>
              </a:ext>
            </a:extLst>
          </p:cNvPr>
          <p:cNvSpPr txBox="1"/>
          <p:nvPr/>
        </p:nvSpPr>
        <p:spPr>
          <a:xfrm>
            <a:off x="5605987" y="2557439"/>
            <a:ext cx="1293796" cy="307777"/>
          </a:xfrm>
          <a:prstGeom prst="rect">
            <a:avLst/>
          </a:prstGeom>
          <a:noFill/>
        </p:spPr>
        <p:txBody>
          <a:bodyPr wrap="square" rtlCol="0">
            <a:spAutoFit/>
          </a:bodyPr>
          <a:lstStyle/>
          <a:p>
            <a:r>
              <a:rPr lang="en-US" sz="1400" b="1" dirty="0">
                <a:solidFill>
                  <a:srgbClr val="00B050"/>
                </a:solidFill>
              </a:rPr>
              <a:t>QGC for RD</a:t>
            </a:r>
          </a:p>
        </p:txBody>
      </p:sp>
      <p:sp>
        <p:nvSpPr>
          <p:cNvPr id="33" name="TextBox 32">
            <a:extLst>
              <a:ext uri="{FF2B5EF4-FFF2-40B4-BE49-F238E27FC236}">
                <a16:creationId xmlns:a16="http://schemas.microsoft.com/office/drawing/2014/main" id="{D13C59D7-12EA-4FFE-80B2-A1DBFA0C4C7C}"/>
              </a:ext>
            </a:extLst>
          </p:cNvPr>
          <p:cNvSpPr txBox="1"/>
          <p:nvPr/>
        </p:nvSpPr>
        <p:spPr>
          <a:xfrm>
            <a:off x="9039315" y="2519728"/>
            <a:ext cx="1293796" cy="307777"/>
          </a:xfrm>
          <a:prstGeom prst="rect">
            <a:avLst/>
          </a:prstGeom>
          <a:noFill/>
        </p:spPr>
        <p:txBody>
          <a:bodyPr wrap="square" rtlCol="0">
            <a:spAutoFit/>
          </a:bodyPr>
          <a:lstStyle/>
          <a:p>
            <a:r>
              <a:rPr lang="en-US" sz="1400" b="1" dirty="0">
                <a:solidFill>
                  <a:srgbClr val="00B050"/>
                </a:solidFill>
              </a:rPr>
              <a:t>QGC for AD</a:t>
            </a:r>
          </a:p>
        </p:txBody>
      </p:sp>
      <p:sp>
        <p:nvSpPr>
          <p:cNvPr id="28" name="Oval 27">
            <a:extLst>
              <a:ext uri="{FF2B5EF4-FFF2-40B4-BE49-F238E27FC236}">
                <a16:creationId xmlns:a16="http://schemas.microsoft.com/office/drawing/2014/main" id="{B9A5E79A-E49D-40AD-81EB-1B4AE02CDD8F}"/>
              </a:ext>
            </a:extLst>
          </p:cNvPr>
          <p:cNvSpPr/>
          <p:nvPr/>
        </p:nvSpPr>
        <p:spPr>
          <a:xfrm>
            <a:off x="6542852" y="3191808"/>
            <a:ext cx="271129" cy="27112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8530D2C8-653D-4F45-8410-710B4D0DCF57}"/>
              </a:ext>
            </a:extLst>
          </p:cNvPr>
          <p:cNvSpPr txBox="1"/>
          <p:nvPr/>
        </p:nvSpPr>
        <p:spPr>
          <a:xfrm>
            <a:off x="6189453" y="3711944"/>
            <a:ext cx="1162055" cy="307777"/>
          </a:xfrm>
          <a:prstGeom prst="rect">
            <a:avLst/>
          </a:prstGeom>
          <a:noFill/>
        </p:spPr>
        <p:txBody>
          <a:bodyPr wrap="square" rtlCol="0">
            <a:spAutoFit/>
          </a:bodyPr>
          <a:lstStyle/>
          <a:p>
            <a:r>
              <a:rPr lang="en-US" sz="1400" b="1" dirty="0">
                <a:solidFill>
                  <a:srgbClr val="00B0F0"/>
                </a:solidFill>
              </a:rPr>
              <a:t>DR for RD</a:t>
            </a:r>
          </a:p>
        </p:txBody>
      </p:sp>
      <p:sp>
        <p:nvSpPr>
          <p:cNvPr id="40" name="TextBox 39">
            <a:extLst>
              <a:ext uri="{FF2B5EF4-FFF2-40B4-BE49-F238E27FC236}">
                <a16:creationId xmlns:a16="http://schemas.microsoft.com/office/drawing/2014/main" id="{A1424A48-0CA1-4631-A1A2-78802E55777A}"/>
              </a:ext>
            </a:extLst>
          </p:cNvPr>
          <p:cNvSpPr txBox="1"/>
          <p:nvPr/>
        </p:nvSpPr>
        <p:spPr>
          <a:xfrm>
            <a:off x="9725893" y="3717131"/>
            <a:ext cx="1162055" cy="307777"/>
          </a:xfrm>
          <a:prstGeom prst="rect">
            <a:avLst/>
          </a:prstGeom>
          <a:noFill/>
        </p:spPr>
        <p:txBody>
          <a:bodyPr wrap="square" rtlCol="0">
            <a:spAutoFit/>
          </a:bodyPr>
          <a:lstStyle/>
          <a:p>
            <a:r>
              <a:rPr lang="en-US" sz="1400" b="1" dirty="0">
                <a:solidFill>
                  <a:srgbClr val="00B0F0"/>
                </a:solidFill>
              </a:rPr>
              <a:t>DR for AD</a:t>
            </a:r>
          </a:p>
        </p:txBody>
      </p:sp>
      <p:cxnSp>
        <p:nvCxnSpPr>
          <p:cNvPr id="41" name="Straight Arrow Connector 40">
            <a:extLst>
              <a:ext uri="{FF2B5EF4-FFF2-40B4-BE49-F238E27FC236}">
                <a16:creationId xmlns:a16="http://schemas.microsoft.com/office/drawing/2014/main" id="{F08609A9-5D00-4009-9925-A572B50CF0C6}"/>
              </a:ext>
            </a:extLst>
          </p:cNvPr>
          <p:cNvCxnSpPr>
            <a:cxnSpLocks/>
          </p:cNvCxnSpPr>
          <p:nvPr/>
        </p:nvCxnSpPr>
        <p:spPr>
          <a:xfrm flipV="1">
            <a:off x="5012480" y="2520725"/>
            <a:ext cx="0" cy="55484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618DF54-9E91-47EC-8480-80A8AF6506EB}"/>
              </a:ext>
            </a:extLst>
          </p:cNvPr>
          <p:cNvCxnSpPr>
            <a:cxnSpLocks/>
          </p:cNvCxnSpPr>
          <p:nvPr/>
        </p:nvCxnSpPr>
        <p:spPr>
          <a:xfrm flipV="1">
            <a:off x="7226049" y="2520725"/>
            <a:ext cx="1384" cy="55484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3EDD781-5830-4ECF-822E-891B7A6F68C0}"/>
              </a:ext>
            </a:extLst>
          </p:cNvPr>
          <p:cNvCxnSpPr>
            <a:cxnSpLocks/>
          </p:cNvCxnSpPr>
          <p:nvPr/>
        </p:nvCxnSpPr>
        <p:spPr>
          <a:xfrm flipV="1">
            <a:off x="8877085" y="2520725"/>
            <a:ext cx="0" cy="58757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26D8D2B-EB17-47CA-8CCF-E9DDB782E732}"/>
              </a:ext>
            </a:extLst>
          </p:cNvPr>
          <p:cNvCxnSpPr>
            <a:cxnSpLocks/>
          </p:cNvCxnSpPr>
          <p:nvPr/>
        </p:nvCxnSpPr>
        <p:spPr>
          <a:xfrm flipH="1" flipV="1">
            <a:off x="6201843" y="2865216"/>
            <a:ext cx="3319" cy="26213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3D6E14F-9D1F-44E2-B241-0798EACB9C88}"/>
              </a:ext>
            </a:extLst>
          </p:cNvPr>
          <p:cNvCxnSpPr>
            <a:cxnSpLocks/>
          </p:cNvCxnSpPr>
          <p:nvPr/>
        </p:nvCxnSpPr>
        <p:spPr>
          <a:xfrm flipH="1" flipV="1">
            <a:off x="9679523" y="2815113"/>
            <a:ext cx="3319" cy="26213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721EE26B-ACF4-4880-9B44-3748505D1795}"/>
              </a:ext>
            </a:extLst>
          </p:cNvPr>
          <p:cNvSpPr/>
          <p:nvPr/>
        </p:nvSpPr>
        <p:spPr>
          <a:xfrm>
            <a:off x="10104138" y="3184497"/>
            <a:ext cx="271129" cy="27112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28E1ADB0-985D-4197-839C-04134EF742A8}"/>
              </a:ext>
            </a:extLst>
          </p:cNvPr>
          <p:cNvSpPr txBox="1"/>
          <p:nvPr/>
        </p:nvSpPr>
        <p:spPr>
          <a:xfrm>
            <a:off x="548324" y="4341049"/>
            <a:ext cx="11179174" cy="2031325"/>
          </a:xfrm>
          <a:prstGeom prst="rect">
            <a:avLst/>
          </a:prstGeom>
          <a:ln>
            <a:solidFill>
              <a:schemeClr val="accent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buFont typeface="Wingdings" panose="05000000000000000000" pitchFamily="2" charset="2"/>
              <a:buChar char="Ø"/>
            </a:pPr>
            <a:r>
              <a:rPr lang="en-US" sz="1400" b="1" dirty="0">
                <a:solidFill>
                  <a:srgbClr val="FFC000"/>
                </a:solidFill>
              </a:rPr>
              <a:t>Regular PQA: </a:t>
            </a:r>
            <a:r>
              <a:rPr lang="en-US" sz="1400" dirty="0"/>
              <a:t>Conducted monthly (</a:t>
            </a:r>
            <a:r>
              <a:rPr lang="en-US" sz="1400" dirty="0">
                <a:solidFill>
                  <a:srgbClr val="C00000"/>
                </a:solidFill>
              </a:rPr>
              <a:t>but for Q2 software, it allows PQA to be conducted once every </a:t>
            </a:r>
            <a:r>
              <a:rPr lang="en-US" sz="1400" u="sng" dirty="0">
                <a:solidFill>
                  <a:srgbClr val="C00000"/>
                </a:solidFill>
              </a:rPr>
              <a:t>02 months</a:t>
            </a:r>
            <a:r>
              <a:rPr lang="en-US" sz="1400" dirty="0"/>
              <a:t>), to confirm the compliance of project’s activities with the software development process.</a:t>
            </a:r>
          </a:p>
          <a:p>
            <a:pPr marL="1200150" lvl="2" indent="-285750">
              <a:buFont typeface="Wingdings" panose="05000000000000000000" pitchFamily="2" charset="2"/>
              <a:buChar char="§"/>
            </a:pPr>
            <a:r>
              <a:rPr lang="en-US" sz="1400" dirty="0"/>
              <a:t>Particularly, </a:t>
            </a:r>
            <a:r>
              <a:rPr lang="en-US" sz="1400" dirty="0">
                <a:solidFill>
                  <a:srgbClr val="C00000"/>
                </a:solidFill>
              </a:rPr>
              <a:t>01 PQA is conducted for Project Planning DR.</a:t>
            </a:r>
          </a:p>
          <a:p>
            <a:pPr lvl="2"/>
            <a:endParaRPr lang="en-US" sz="1400" dirty="0"/>
          </a:p>
          <a:p>
            <a:pPr marL="285750" indent="-285750">
              <a:buFont typeface="Wingdings" panose="05000000000000000000" pitchFamily="2" charset="2"/>
              <a:buChar char="Ø"/>
            </a:pPr>
            <a:r>
              <a:rPr lang="en-US" sz="1400" b="1" dirty="0">
                <a:solidFill>
                  <a:srgbClr val="00B050"/>
                </a:solidFill>
              </a:rPr>
              <a:t>QGC: </a:t>
            </a:r>
            <a:r>
              <a:rPr lang="en-US" sz="1400" dirty="0"/>
              <a:t>Conducted </a:t>
            </a:r>
            <a:r>
              <a:rPr lang="en-US" sz="1400" dirty="0">
                <a:solidFill>
                  <a:srgbClr val="00B050"/>
                </a:solidFill>
              </a:rPr>
              <a:t>right before </a:t>
            </a:r>
            <a:r>
              <a:rPr lang="en-US" sz="1400" dirty="0"/>
              <a:t>a Design Review, to confirm if there is no missing point in work products and if work products meet predefined quality values.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b="1" dirty="0">
                <a:solidFill>
                  <a:srgbClr val="00B0F0"/>
                </a:solidFill>
              </a:rPr>
              <a:t>DR: </a:t>
            </a:r>
            <a:r>
              <a:rPr lang="en-US" sz="1400" dirty="0"/>
              <a:t>Conducted before a release, conducted to complete a “gate”… Participants will give their judgements whether the DR passes of fails.</a:t>
            </a:r>
          </a:p>
        </p:txBody>
      </p:sp>
      <p:cxnSp>
        <p:nvCxnSpPr>
          <p:cNvPr id="56" name="Straight Arrow Connector 55">
            <a:extLst>
              <a:ext uri="{FF2B5EF4-FFF2-40B4-BE49-F238E27FC236}">
                <a16:creationId xmlns:a16="http://schemas.microsoft.com/office/drawing/2014/main" id="{704AE36C-929B-4028-AD7E-D73CF144DB14}"/>
              </a:ext>
            </a:extLst>
          </p:cNvPr>
          <p:cNvCxnSpPr/>
          <p:nvPr/>
        </p:nvCxnSpPr>
        <p:spPr>
          <a:xfrm>
            <a:off x="2731880" y="3441673"/>
            <a:ext cx="0" cy="20199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AEF52A7-38C1-44A4-B372-7E7E4850D2A4}"/>
              </a:ext>
            </a:extLst>
          </p:cNvPr>
          <p:cNvCxnSpPr/>
          <p:nvPr/>
        </p:nvCxnSpPr>
        <p:spPr>
          <a:xfrm>
            <a:off x="6705600" y="3522989"/>
            <a:ext cx="0" cy="20199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5DB5EC8-2756-4035-8435-7CE26D8506A5}"/>
              </a:ext>
            </a:extLst>
          </p:cNvPr>
          <p:cNvCxnSpPr/>
          <p:nvPr/>
        </p:nvCxnSpPr>
        <p:spPr>
          <a:xfrm>
            <a:off x="10239702" y="3522989"/>
            <a:ext cx="0" cy="20199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1CB644C-C95D-45CE-B865-2933767FF487}"/>
              </a:ext>
            </a:extLst>
          </p:cNvPr>
          <p:cNvSpPr txBox="1"/>
          <p:nvPr/>
        </p:nvSpPr>
        <p:spPr>
          <a:xfrm>
            <a:off x="6405641" y="2122845"/>
            <a:ext cx="1414984" cy="307777"/>
          </a:xfrm>
          <a:prstGeom prst="rect">
            <a:avLst/>
          </a:prstGeom>
          <a:noFill/>
        </p:spPr>
        <p:txBody>
          <a:bodyPr wrap="square" rtlCol="0">
            <a:spAutoFit/>
          </a:bodyPr>
          <a:lstStyle/>
          <a:p>
            <a:pPr algn="ctr"/>
            <a:r>
              <a:rPr lang="en-US" sz="1400" b="1" dirty="0">
                <a:solidFill>
                  <a:srgbClr val="FFC000"/>
                </a:solidFill>
              </a:rPr>
              <a:t>A regular PQA</a:t>
            </a:r>
          </a:p>
        </p:txBody>
      </p:sp>
      <p:sp>
        <p:nvSpPr>
          <p:cNvPr id="37" name="TextBox 36">
            <a:extLst>
              <a:ext uri="{FF2B5EF4-FFF2-40B4-BE49-F238E27FC236}">
                <a16:creationId xmlns:a16="http://schemas.microsoft.com/office/drawing/2014/main" id="{2CF07770-771C-445B-96DA-23D255316F17}"/>
              </a:ext>
            </a:extLst>
          </p:cNvPr>
          <p:cNvSpPr txBox="1"/>
          <p:nvPr/>
        </p:nvSpPr>
        <p:spPr>
          <a:xfrm>
            <a:off x="8091496" y="2121846"/>
            <a:ext cx="1414984" cy="307777"/>
          </a:xfrm>
          <a:prstGeom prst="rect">
            <a:avLst/>
          </a:prstGeom>
          <a:noFill/>
        </p:spPr>
        <p:txBody>
          <a:bodyPr wrap="square" rtlCol="0">
            <a:spAutoFit/>
          </a:bodyPr>
          <a:lstStyle/>
          <a:p>
            <a:pPr algn="ctr"/>
            <a:r>
              <a:rPr lang="en-US" sz="1400" b="1" dirty="0">
                <a:solidFill>
                  <a:srgbClr val="FFC000"/>
                </a:solidFill>
              </a:rPr>
              <a:t>A regular PQA</a:t>
            </a:r>
          </a:p>
        </p:txBody>
      </p:sp>
    </p:spTree>
    <p:extLst>
      <p:ext uri="{BB962C8B-B14F-4D97-AF65-F5344CB8AC3E}">
        <p14:creationId xmlns:p14="http://schemas.microsoft.com/office/powerpoint/2010/main" val="462953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AA475A6B-C149-430A-BA6A-08FE8BD03C94}"/>
              </a:ext>
            </a:extLst>
          </p:cNvPr>
          <p:cNvSpPr>
            <a:spLocks noGrp="1"/>
          </p:cNvSpPr>
          <p:nvPr>
            <p:ph type="body" sz="quarter" idx="11"/>
          </p:nvPr>
        </p:nvSpPr>
        <p:spPr>
          <a:xfrm>
            <a:off x="468000" y="1080000"/>
            <a:ext cx="7920000" cy="954447"/>
          </a:xfrm>
        </p:spPr>
        <p:txBody>
          <a:bodyPr/>
          <a:lstStyle/>
          <a:p>
            <a:r>
              <a:rPr kumimoji="1" lang="en-US" altLang="ja-JP" sz="3200" dirty="0"/>
              <a:t>Project planning dr</a:t>
            </a:r>
            <a:endParaRPr lang="ja-JP" altLang="en-US" sz="3200" dirty="0"/>
          </a:p>
        </p:txBody>
      </p:sp>
    </p:spTree>
    <p:extLst>
      <p:ext uri="{BB962C8B-B14F-4D97-AF65-F5344CB8AC3E}">
        <p14:creationId xmlns:p14="http://schemas.microsoft.com/office/powerpoint/2010/main" val="37706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A workflow for project planning dr</a:t>
            </a:r>
            <a:endParaRPr kumimoji="1" lang="en-US" dirty="0"/>
          </a:p>
        </p:txBody>
      </p:sp>
      <p:sp>
        <p:nvSpPr>
          <p:cNvPr id="28" name="TextBox 27">
            <a:extLst>
              <a:ext uri="{FF2B5EF4-FFF2-40B4-BE49-F238E27FC236}">
                <a16:creationId xmlns:a16="http://schemas.microsoft.com/office/drawing/2014/main" id="{48B3BFA3-1854-4901-A079-AE2B47796CF6}"/>
              </a:ext>
            </a:extLst>
          </p:cNvPr>
          <p:cNvSpPr txBox="1"/>
          <p:nvPr/>
        </p:nvSpPr>
        <p:spPr>
          <a:xfrm>
            <a:off x="467999" y="1371600"/>
            <a:ext cx="6699334" cy="1200329"/>
          </a:xfrm>
          <a:prstGeom prst="rect">
            <a:avLst/>
          </a:prstGeom>
          <a:ln>
            <a:noFill/>
          </a:ln>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Basically, there are 03 steps:</a:t>
            </a:r>
          </a:p>
          <a:p>
            <a:pPr marL="800100" lvl="1" indent="-342900">
              <a:buFont typeface="+mj-lt"/>
              <a:buAutoNum type="arabicPeriod"/>
            </a:pPr>
            <a:r>
              <a:rPr lang="en-US" dirty="0"/>
              <a:t>Prepare</a:t>
            </a:r>
          </a:p>
          <a:p>
            <a:pPr marL="800100" lvl="1" indent="-342900">
              <a:buFont typeface="+mj-lt"/>
              <a:buAutoNum type="arabicPeriod"/>
            </a:pPr>
            <a:r>
              <a:rPr lang="en-US" dirty="0"/>
              <a:t>Hold DR meeting</a:t>
            </a:r>
          </a:p>
          <a:p>
            <a:pPr marL="800100" lvl="1" indent="-342900">
              <a:buFont typeface="+mj-lt"/>
              <a:buAutoNum type="arabicPeriod"/>
            </a:pPr>
            <a:r>
              <a:rPr lang="en-US" dirty="0"/>
              <a:t>Complete DR minutes, PQA report, and resolve findings</a:t>
            </a:r>
          </a:p>
        </p:txBody>
      </p:sp>
      <p:sp>
        <p:nvSpPr>
          <p:cNvPr id="4" name="TextBox 3">
            <a:extLst>
              <a:ext uri="{FF2B5EF4-FFF2-40B4-BE49-F238E27FC236}">
                <a16:creationId xmlns:a16="http://schemas.microsoft.com/office/drawing/2014/main" id="{AAF9C5C3-F3E7-42DD-A65E-7F3FB5F5B686}"/>
              </a:ext>
            </a:extLst>
          </p:cNvPr>
          <p:cNvSpPr txBox="1"/>
          <p:nvPr/>
        </p:nvSpPr>
        <p:spPr>
          <a:xfrm>
            <a:off x="467999" y="3091934"/>
            <a:ext cx="10065576" cy="923330"/>
          </a:xfrm>
          <a:prstGeom prst="rect">
            <a:avLst/>
          </a:prstGeom>
          <a:ln>
            <a:noFill/>
          </a:ln>
        </p:spPr>
        <p:style>
          <a:lnRef idx="2">
            <a:schemeClr val="accent4"/>
          </a:lnRef>
          <a:fillRef idx="1">
            <a:schemeClr val="lt1"/>
          </a:fillRef>
          <a:effectRef idx="0">
            <a:schemeClr val="accent4"/>
          </a:effectRef>
          <a:fontRef idx="minor">
            <a:schemeClr val="dk1"/>
          </a:fontRef>
        </p:style>
        <p:txBody>
          <a:bodyPr wrap="none" rtlCol="0">
            <a:spAutoFit/>
          </a:bodyPr>
          <a:lstStyle/>
          <a:p>
            <a:r>
              <a:rPr lang="en-US" b="1" dirty="0"/>
              <a:t>Attention: </a:t>
            </a:r>
          </a:p>
          <a:p>
            <a:pPr marL="285750" indent="-285750">
              <a:buFont typeface="Wingdings" panose="05000000000000000000" pitchFamily="2" charset="2"/>
              <a:buChar char="§"/>
            </a:pPr>
            <a:r>
              <a:rPr lang="en-US" dirty="0"/>
              <a:t>Project Planning DR, in planning phase, has a different operation from a DR in design phase.</a:t>
            </a:r>
          </a:p>
          <a:p>
            <a:pPr marL="285750" indent="-285750">
              <a:buFont typeface="Wingdings" panose="05000000000000000000" pitchFamily="2" charset="2"/>
              <a:buChar char="§"/>
            </a:pPr>
            <a:r>
              <a:rPr lang="en-US" dirty="0">
                <a:solidFill>
                  <a:srgbClr val="00B050"/>
                </a:solidFill>
              </a:rPr>
              <a:t>Project team </a:t>
            </a:r>
            <a:r>
              <a:rPr lang="en-US" b="1" dirty="0">
                <a:solidFill>
                  <a:srgbClr val="C00000"/>
                </a:solidFill>
              </a:rPr>
              <a:t>cannot</a:t>
            </a:r>
            <a:r>
              <a:rPr lang="en-US" dirty="0">
                <a:solidFill>
                  <a:srgbClr val="00B050"/>
                </a:solidFill>
              </a:rPr>
              <a:t> move to Design phase if Project Planning DR has not been approved yet.</a:t>
            </a:r>
          </a:p>
        </p:txBody>
      </p:sp>
      <p:graphicFrame>
        <p:nvGraphicFramePr>
          <p:cNvPr id="3" name="Table 4">
            <a:extLst>
              <a:ext uri="{FF2B5EF4-FFF2-40B4-BE49-F238E27FC236}">
                <a16:creationId xmlns:a16="http://schemas.microsoft.com/office/drawing/2014/main" id="{C40167AD-3D59-4991-8ECB-40F8198D535B}"/>
              </a:ext>
            </a:extLst>
          </p:cNvPr>
          <p:cNvGraphicFramePr>
            <a:graphicFrameLocks noGrp="1"/>
          </p:cNvGraphicFramePr>
          <p:nvPr>
            <p:extLst>
              <p:ext uri="{D42A27DB-BD31-4B8C-83A1-F6EECF244321}">
                <p14:modId xmlns:p14="http://schemas.microsoft.com/office/powerpoint/2010/main" val="2768465887"/>
              </p:ext>
            </p:extLst>
          </p:nvPr>
        </p:nvGraphicFramePr>
        <p:xfrm>
          <a:off x="609600" y="4114800"/>
          <a:ext cx="10836495" cy="1762760"/>
        </p:xfrm>
        <a:graphic>
          <a:graphicData uri="http://schemas.openxmlformats.org/drawingml/2006/table">
            <a:tbl>
              <a:tblPr firstRow="1" bandRow="1">
                <a:tableStyleId>{5C22544A-7EE6-4342-B048-85BDC9FD1C3A}</a:tableStyleId>
              </a:tblPr>
              <a:tblGrid>
                <a:gridCol w="1894201">
                  <a:extLst>
                    <a:ext uri="{9D8B030D-6E8A-4147-A177-3AD203B41FA5}">
                      <a16:colId xmlns:a16="http://schemas.microsoft.com/office/drawing/2014/main" val="504468057"/>
                    </a:ext>
                  </a:extLst>
                </a:gridCol>
                <a:gridCol w="3810000">
                  <a:extLst>
                    <a:ext uri="{9D8B030D-6E8A-4147-A177-3AD203B41FA5}">
                      <a16:colId xmlns:a16="http://schemas.microsoft.com/office/drawing/2014/main" val="1223704843"/>
                    </a:ext>
                  </a:extLst>
                </a:gridCol>
                <a:gridCol w="5132294">
                  <a:extLst>
                    <a:ext uri="{9D8B030D-6E8A-4147-A177-3AD203B41FA5}">
                      <a16:colId xmlns:a16="http://schemas.microsoft.com/office/drawing/2014/main" val="1664701693"/>
                    </a:ext>
                  </a:extLst>
                </a:gridCol>
              </a:tblGrid>
              <a:tr h="330200">
                <a:tc>
                  <a:txBody>
                    <a:bodyPr/>
                    <a:lstStyle/>
                    <a:p>
                      <a:r>
                        <a:rPr lang="en-US" sz="1400" dirty="0"/>
                        <a:t>Comparison item</a:t>
                      </a:r>
                    </a:p>
                  </a:txBody>
                  <a:tcPr/>
                </a:tc>
                <a:tc>
                  <a:txBody>
                    <a:bodyPr/>
                    <a:lstStyle/>
                    <a:p>
                      <a:r>
                        <a:rPr lang="en-US" sz="1400" dirty="0"/>
                        <a:t>Project Planning DR</a:t>
                      </a:r>
                    </a:p>
                  </a:txBody>
                  <a:tcPr/>
                </a:tc>
                <a:tc>
                  <a:txBody>
                    <a:bodyPr/>
                    <a:lstStyle/>
                    <a:p>
                      <a:r>
                        <a:rPr lang="en-US" sz="1400" dirty="0"/>
                        <a:t>DR in design phase</a:t>
                      </a:r>
                    </a:p>
                  </a:txBody>
                  <a:tcPr/>
                </a:tc>
                <a:extLst>
                  <a:ext uri="{0D108BD9-81ED-4DB2-BD59-A6C34878D82A}">
                    <a16:rowId xmlns:a16="http://schemas.microsoft.com/office/drawing/2014/main" val="2118315697"/>
                  </a:ext>
                </a:extLst>
              </a:tr>
              <a:tr h="299720">
                <a:tc>
                  <a:txBody>
                    <a:bodyPr/>
                    <a:lstStyle/>
                    <a:p>
                      <a:r>
                        <a:rPr lang="en-US" sz="1400" dirty="0"/>
                        <a:t>Phase</a:t>
                      </a:r>
                    </a:p>
                  </a:txBody>
                  <a:tcPr/>
                </a:tc>
                <a:tc>
                  <a:txBody>
                    <a:bodyPr/>
                    <a:lstStyle/>
                    <a:p>
                      <a:r>
                        <a:rPr lang="en-US" sz="1400" dirty="0"/>
                        <a:t>Planning phase</a:t>
                      </a:r>
                    </a:p>
                  </a:txBody>
                  <a:tcPr/>
                </a:tc>
                <a:tc>
                  <a:txBody>
                    <a:bodyPr/>
                    <a:lstStyle/>
                    <a:p>
                      <a:r>
                        <a:rPr lang="en-US" sz="1400" dirty="0"/>
                        <a:t>Design phase</a:t>
                      </a:r>
                    </a:p>
                  </a:txBody>
                  <a:tcPr/>
                </a:tc>
                <a:extLst>
                  <a:ext uri="{0D108BD9-81ED-4DB2-BD59-A6C34878D82A}">
                    <a16:rowId xmlns:a16="http://schemas.microsoft.com/office/drawing/2014/main" val="386042290"/>
                  </a:ext>
                </a:extLst>
              </a:tr>
              <a:tr h="0">
                <a:tc>
                  <a:txBody>
                    <a:bodyPr/>
                    <a:lstStyle/>
                    <a:p>
                      <a:r>
                        <a:rPr lang="en-US" sz="1400" dirty="0"/>
                        <a:t>Process</a:t>
                      </a:r>
                    </a:p>
                  </a:txBody>
                  <a:tcPr/>
                </a:tc>
                <a:tc>
                  <a:txBody>
                    <a:bodyPr/>
                    <a:lstStyle/>
                    <a:p>
                      <a:r>
                        <a:rPr lang="en-US" sz="1400" dirty="0"/>
                        <a:t>PP</a:t>
                      </a:r>
                    </a:p>
                  </a:txBody>
                  <a:tcPr/>
                </a:tc>
                <a:tc>
                  <a:txBody>
                    <a:bodyPr/>
                    <a:lstStyle/>
                    <a:p>
                      <a:r>
                        <a:rPr lang="en-US" sz="1400" dirty="0"/>
                        <a:t>RD -&gt; VT</a:t>
                      </a:r>
                    </a:p>
                  </a:txBody>
                  <a:tcPr/>
                </a:tc>
                <a:extLst>
                  <a:ext uri="{0D108BD9-81ED-4DB2-BD59-A6C34878D82A}">
                    <a16:rowId xmlns:a16="http://schemas.microsoft.com/office/drawing/2014/main" val="1331850481"/>
                  </a:ext>
                </a:extLst>
              </a:tr>
              <a:tr h="238760">
                <a:tc>
                  <a:txBody>
                    <a:bodyPr/>
                    <a:lstStyle/>
                    <a:p>
                      <a:r>
                        <a:rPr lang="en-US" sz="1400" dirty="0"/>
                        <a:t>Purpose</a:t>
                      </a:r>
                    </a:p>
                  </a:txBody>
                  <a:tcPr/>
                </a:tc>
                <a:tc>
                  <a:txBody>
                    <a:bodyPr/>
                    <a:lstStyle/>
                    <a:p>
                      <a:r>
                        <a:rPr lang="en-US" sz="1400" dirty="0"/>
                        <a:t>To complete Planning phase</a:t>
                      </a:r>
                    </a:p>
                  </a:txBody>
                  <a:tcPr/>
                </a:tc>
                <a:tc>
                  <a:txBody>
                    <a:bodyPr/>
                    <a:lstStyle/>
                    <a:p>
                      <a:r>
                        <a:rPr lang="en-US" sz="1400" dirty="0"/>
                        <a:t>To complete a design process (a “gate”, a “round”…)</a:t>
                      </a:r>
                    </a:p>
                  </a:txBody>
                  <a:tcPr/>
                </a:tc>
                <a:extLst>
                  <a:ext uri="{0D108BD9-81ED-4DB2-BD59-A6C34878D82A}">
                    <a16:rowId xmlns:a16="http://schemas.microsoft.com/office/drawing/2014/main" val="4142062970"/>
                  </a:ext>
                </a:extLst>
              </a:tr>
              <a:tr h="259080">
                <a:tc>
                  <a:txBody>
                    <a:bodyPr/>
                    <a:lstStyle/>
                    <a:p>
                      <a:r>
                        <a:rPr lang="en-US" sz="1400" dirty="0"/>
                        <a:t>Reports made QA PIC</a:t>
                      </a:r>
                    </a:p>
                  </a:txBody>
                  <a:tcPr/>
                </a:tc>
                <a:tc>
                  <a:txBody>
                    <a:bodyPr/>
                    <a:lstStyle/>
                    <a:p>
                      <a:r>
                        <a:rPr lang="en-US" sz="1400" dirty="0"/>
                        <a:t>01 PQA report for PP</a:t>
                      </a:r>
                    </a:p>
                  </a:txBody>
                  <a:tcPr/>
                </a:tc>
                <a:tc>
                  <a:txBody>
                    <a:bodyPr/>
                    <a:lstStyle/>
                    <a:p>
                      <a:pPr marL="285750" indent="-285750">
                        <a:buFont typeface="Arial" panose="020B0604020202020204" pitchFamily="34" charset="0"/>
                        <a:buChar char="•"/>
                      </a:pPr>
                      <a:r>
                        <a:rPr lang="en-US" sz="1400" dirty="0"/>
                        <a:t>01 QGC report for the corresponding process</a:t>
                      </a:r>
                    </a:p>
                    <a:p>
                      <a:pPr marL="285750" indent="-285750">
                        <a:buFont typeface="Arial" panose="020B0604020202020204" pitchFamily="34" charset="0"/>
                        <a:buChar char="•"/>
                      </a:pPr>
                      <a:r>
                        <a:rPr lang="en-US" sz="1400" dirty="0"/>
                        <a:t>And plus 01 PQA report, if PQA is also conducted</a:t>
                      </a:r>
                    </a:p>
                  </a:txBody>
                  <a:tcPr/>
                </a:tc>
                <a:extLst>
                  <a:ext uri="{0D108BD9-81ED-4DB2-BD59-A6C34878D82A}">
                    <a16:rowId xmlns:a16="http://schemas.microsoft.com/office/drawing/2014/main" val="2211242417"/>
                  </a:ext>
                </a:extLst>
              </a:tr>
            </a:tbl>
          </a:graphicData>
        </a:graphic>
      </p:graphicFrame>
    </p:spTree>
    <p:extLst>
      <p:ext uri="{BB962C8B-B14F-4D97-AF65-F5344CB8AC3E}">
        <p14:creationId xmlns:p14="http://schemas.microsoft.com/office/powerpoint/2010/main" val="1589095158"/>
      </p:ext>
    </p:extLst>
  </p:cSld>
  <p:clrMapOvr>
    <a:masterClrMapping/>
  </p:clrMapOvr>
</p:sld>
</file>

<file path=ppt/theme/theme1.xml><?xml version="1.0" encoding="utf-8"?>
<a:theme xmlns:a="http://schemas.openxmlformats.org/drawingml/2006/main" name="Renesas Template 2021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A0E97DC7-DCA1-45CA-821D-C946BF9914B5}" vid="{AB18EBEA-1FBB-42CE-9807-BDCBD8924AB6}"/>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A4AEB292C7F940AC7C75BCBC9D5238" ma:contentTypeVersion="14" ma:contentTypeDescription="Create a new document." ma:contentTypeScope="" ma:versionID="ae20845751e76d65d4e3197368506a0a">
  <xsd:schema xmlns:xsd="http://www.w3.org/2001/XMLSchema" xmlns:xs="http://www.w3.org/2001/XMLSchema" xmlns:p="http://schemas.microsoft.com/office/2006/metadata/properties" xmlns:ns1="http://schemas.microsoft.com/sharepoint/v3" xmlns:ns2="a5cf9098-95d1-4643-bcd4-c3673cd0cbbe" xmlns:ns3="ef34c839-cd0a-494a-bd11-799dc90ee3f6" targetNamespace="http://schemas.microsoft.com/office/2006/metadata/properties" ma:root="true" ma:fieldsID="fd9b75169e828aaeba541622eca9db90" ns1:_="" ns2:_="" ns3:_="">
    <xsd:import namespace="http://schemas.microsoft.com/sharepoint/v3"/>
    <xsd:import namespace="a5cf9098-95d1-4643-bcd4-c3673cd0cbbe"/>
    <xsd:import namespace="ef34c839-cd0a-494a-bd11-799dc90ee3f6"/>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5cf9098-95d1-4643-bcd4-c3673cd0cbb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34c839-cd0a-494a-bd11-799dc90ee3f6"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F3BE601-7F02-4240-9AF6-86A6A55D9AEF}">
  <ds:schemaRefs>
    <ds:schemaRef ds:uri="http://schemas.microsoft.com/sharepoint/v3/contenttype/forms"/>
  </ds:schemaRefs>
</ds:datastoreItem>
</file>

<file path=customXml/itemProps2.xml><?xml version="1.0" encoding="utf-8"?>
<ds:datastoreItem xmlns:ds="http://schemas.openxmlformats.org/officeDocument/2006/customXml" ds:itemID="{5244C9A6-BA9E-45DB-A5C9-CAB9B07D6FF5}"/>
</file>

<file path=customXml/itemProps3.xml><?xml version="1.0" encoding="utf-8"?>
<ds:datastoreItem xmlns:ds="http://schemas.openxmlformats.org/officeDocument/2006/customXml" ds:itemID="{EE71853E-0EF3-4973-AB23-17AA5798BB6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84dd9f6-50cb-4ac1-978b-315f52073de3"/>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EN_conf_2021_Renesas_PPTtemp</Template>
  <TotalTime>804</TotalTime>
  <Words>3232</Words>
  <Application>Microsoft Office PowerPoint</Application>
  <PresentationFormat>Widescreen</PresentationFormat>
  <Paragraphs>385</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Narrow</vt:lpstr>
      <vt:lpstr>Calibri</vt:lpstr>
      <vt:lpstr>Courier New</vt:lpstr>
      <vt:lpstr>Symbol</vt:lpstr>
      <vt:lpstr>Wingdings</vt:lpstr>
      <vt:lpstr>Renesas Template 2021 - EN Confidential</vt:lpstr>
      <vt:lpstr>PowerPoint Presentation</vt:lpstr>
      <vt:lpstr>Agenda</vt:lpstr>
      <vt:lpstr>PowerPoint Presentation</vt:lpstr>
      <vt:lpstr>Terms &amp; abbreviations</vt:lpstr>
      <vt:lpstr>Jb5001 and related standards (recap)</vt:lpstr>
      <vt:lpstr>Jf1001, jf0025, jb5001-002 &amp; JB5001</vt:lpstr>
      <vt:lpstr>An example on the relationship between pqa, qgc, dr…</vt:lpstr>
      <vt:lpstr>PowerPoint Presentation</vt:lpstr>
      <vt:lpstr>A workflow for project planning dr</vt:lpstr>
      <vt:lpstr>Step 1: Prepare for dr meeting</vt:lpstr>
      <vt:lpstr>Step 2: hold the meeting</vt:lpstr>
      <vt:lpstr>Step 3: complete planning dr minutes, finalize pqa reports, fix issues</vt:lpstr>
      <vt:lpstr>PowerPoint Presentation</vt:lpstr>
      <vt:lpstr>A workflow for regular pqa</vt:lpstr>
      <vt:lpstr>step 1: perform on-desk check</vt:lpstr>
      <vt:lpstr>step 2: discuss</vt:lpstr>
      <vt:lpstr>step 3: complete pqa report, resolve findings</vt:lpstr>
      <vt:lpstr>PowerPoint Presentation</vt:lpstr>
      <vt:lpstr>Workflow</vt:lpstr>
      <vt:lpstr>PowerPoint Presentation</vt:lpstr>
      <vt:lpstr>Workflow</vt:lpstr>
      <vt:lpstr>PowerPoint Presentation</vt:lpstr>
      <vt:lpstr>Workflow</vt:lpstr>
      <vt:lpstr>PowerPoint Presentation</vt:lpstr>
      <vt:lpstr>Workflow</vt:lpstr>
      <vt:lpstr>PowerPoint Presentation</vt:lpstr>
      <vt:lpstr>Non-compliance issue a/b/c</vt:lpstr>
      <vt:lpstr>Non-conformity issue a/b/c</vt:lpstr>
      <vt:lpstr>Requests for projects in rel/abu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Quynh Vy Nguyen. Tran</dc:creator>
  <cp:lastModifiedBy>Quynh Tran</cp:lastModifiedBy>
  <cp:revision>486</cp:revision>
  <dcterms:created xsi:type="dcterms:W3CDTF">2021-03-04T03:51:36Z</dcterms:created>
  <dcterms:modified xsi:type="dcterms:W3CDTF">2021-09-07T08:47:45Z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0x01010016A4AEB292C7F940AC7C75BCBC9D5238</vt:lpwstr>
  </property>
  <property fmtid="{D5CDD505-2E9C-101B-9397-08002B2CF9AE}" pid="3" name="xd_ProgID">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TemplateUrl">
    <vt:lpwstr/>
  </property>
</Properties>
</file>