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0"/>
  </p:notesMasterIdLst>
  <p:sldIdLst>
    <p:sldId id="256" r:id="rId3"/>
    <p:sldId id="258" r:id="rId4"/>
    <p:sldId id="259" r:id="rId5"/>
    <p:sldId id="286" r:id="rId6"/>
    <p:sldId id="292" r:id="rId7"/>
    <p:sldId id="265" r:id="rId8"/>
    <p:sldId id="268" r:id="rId9"/>
    <p:sldId id="294" r:id="rId10"/>
    <p:sldId id="295" r:id="rId11"/>
    <p:sldId id="269" r:id="rId12"/>
    <p:sldId id="296" r:id="rId13"/>
    <p:sldId id="297" r:id="rId14"/>
    <p:sldId id="298" r:id="rId15"/>
    <p:sldId id="272" r:id="rId16"/>
    <p:sldId id="302" r:id="rId17"/>
    <p:sldId id="281" r:id="rId18"/>
    <p:sldId id="301" r:id="rId1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6CF"/>
    <a:srgbClr val="2A9CA8"/>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7"/>
    <p:restoredTop sz="96517" autoAdjust="0"/>
  </p:normalViewPr>
  <p:slideViewPr>
    <p:cSldViewPr snapToGrid="0" snapToObjects="1">
      <p:cViewPr varScale="1">
        <p:scale>
          <a:sx n="117" d="100"/>
          <a:sy n="117"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80CFC-1800-4EF1-AD24-9CF1546436B5}" type="datetimeFigureOut">
              <a:rPr lang="zh-CN" altLang="en-US" smtClean="0"/>
              <a:t>2018/6/5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7A7212-305B-443C-8C4B-1393B9131ABB}" type="slidenum">
              <a:rPr lang="zh-CN" altLang="en-US" smtClean="0"/>
              <a:t>‹#›</a:t>
            </a:fld>
            <a:endParaRPr lang="zh-CN" altLang="en-US"/>
          </a:p>
        </p:txBody>
      </p:sp>
    </p:spTree>
    <p:extLst>
      <p:ext uri="{BB962C8B-B14F-4D97-AF65-F5344CB8AC3E}">
        <p14:creationId xmlns:p14="http://schemas.microsoft.com/office/powerpoint/2010/main" val="2366864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本文首先将问题预处理（比如将缩写扩展，将英文数字替换成阿拉伯数字等等），再将问题分为一个个的</a:t>
            </a:r>
            <a:r>
              <a:rPr lang="en-US" altLang="zh-CN" sz="1200" kern="1200" dirty="0">
                <a:solidFill>
                  <a:schemeClr val="tx1"/>
                </a:solidFill>
                <a:effectLst/>
                <a:latin typeface="+mn-lt"/>
                <a:ea typeface="+mn-ea"/>
                <a:cs typeface="+mn-cs"/>
              </a:rPr>
              <a:t>word</a:t>
            </a:r>
            <a:r>
              <a:rPr lang="zh-CN" altLang="zh-CN" sz="1200" kern="1200" dirty="0">
                <a:solidFill>
                  <a:schemeClr val="tx1"/>
                </a:solidFill>
                <a:effectLst/>
                <a:latin typeface="+mn-lt"/>
                <a:ea typeface="+mn-ea"/>
                <a:cs typeface="+mn-cs"/>
              </a:rPr>
              <a:t>。由于每个问题长短不一，为了方便处理本文将问题的标准长度定为</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word</a:t>
            </a:r>
            <a:r>
              <a:rPr lang="zh-CN" altLang="zh-CN" sz="1200" kern="1200" dirty="0">
                <a:solidFill>
                  <a:schemeClr val="tx1"/>
                </a:solidFill>
                <a:effectLst/>
                <a:latin typeface="+mn-lt"/>
                <a:ea typeface="+mn-ea"/>
                <a:cs typeface="+mn-cs"/>
              </a:rPr>
              <a:t>，若问题长度超过</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则将后面超过的部分舍去，若不足</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word</a:t>
            </a:r>
            <a:r>
              <a:rPr lang="zh-CN" altLang="zh-CN" sz="1200" kern="1200" dirty="0">
                <a:solidFill>
                  <a:schemeClr val="tx1"/>
                </a:solidFill>
                <a:effectLst/>
                <a:latin typeface="+mn-lt"/>
                <a:ea typeface="+mn-ea"/>
                <a:cs typeface="+mn-cs"/>
              </a:rPr>
              <a:t>则用</a:t>
            </a:r>
            <a:r>
              <a:rPr lang="en-US" altLang="zh-CN" sz="1200" kern="1200" dirty="0">
                <a:solidFill>
                  <a:schemeClr val="tx1"/>
                </a:solidFill>
                <a:effectLst/>
                <a:latin typeface="+mn-lt"/>
                <a:ea typeface="+mn-ea"/>
                <a:cs typeface="+mn-cs"/>
              </a:rPr>
              <a:t>&lt;PAD&gt;</a:t>
            </a:r>
            <a:r>
              <a:rPr lang="zh-CN" altLang="zh-CN" sz="1200" kern="1200" dirty="0">
                <a:solidFill>
                  <a:schemeClr val="tx1"/>
                </a:solidFill>
                <a:effectLst/>
                <a:latin typeface="+mn-lt"/>
                <a:ea typeface="+mn-ea"/>
                <a:cs typeface="+mn-cs"/>
              </a:rPr>
              <a:t>在前面补全，虽然当长度超过</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会导致部分信息丢失，但只有</a:t>
            </a:r>
            <a:r>
              <a:rPr lang="en-US" altLang="zh-CN" sz="1200" kern="1200" dirty="0">
                <a:solidFill>
                  <a:schemeClr val="tx1"/>
                </a:solidFill>
                <a:effectLst/>
                <a:latin typeface="+mn-lt"/>
                <a:ea typeface="+mn-ea"/>
                <a:cs typeface="+mn-cs"/>
              </a:rPr>
              <a:t>797/443,757 = 0.18%</a:t>
            </a:r>
            <a:r>
              <a:rPr lang="zh-CN" altLang="zh-CN" sz="1200" kern="1200" dirty="0">
                <a:solidFill>
                  <a:schemeClr val="tx1"/>
                </a:solidFill>
                <a:effectLst/>
                <a:latin typeface="+mn-lt"/>
                <a:ea typeface="+mn-ea"/>
                <a:cs typeface="+mn-cs"/>
              </a:rPr>
              <a:t>的问题会被截去少量部分，所以对总体的影响不大，问题首先被处理成如</a:t>
            </a:r>
            <a:r>
              <a:rPr lang="zh-CN" altLang="zh-CN" sz="1200" b="1" kern="1200" dirty="0">
                <a:solidFill>
                  <a:schemeClr val="tx1"/>
                </a:solidFill>
                <a:effectLst/>
                <a:latin typeface="+mn-lt"/>
                <a:ea typeface="+mn-ea"/>
                <a:cs typeface="+mn-cs"/>
              </a:rPr>
              <a:t>表 </a:t>
            </a:r>
            <a:r>
              <a:rPr lang="en-US" altLang="zh-CN" sz="1200" b="1"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question</a:t>
            </a:r>
            <a:r>
              <a:rPr lang="zh-CN" altLang="zh-CN" sz="1200" kern="1200" dirty="0">
                <a:solidFill>
                  <a:schemeClr val="tx1"/>
                </a:solidFill>
                <a:effectLst/>
                <a:latin typeface="+mn-lt"/>
                <a:ea typeface="+mn-ea"/>
                <a:cs typeface="+mn-cs"/>
              </a:rPr>
              <a:t>的样子，之后将问题中的每个</a:t>
            </a:r>
            <a:r>
              <a:rPr lang="en-US" altLang="zh-CN" sz="1200" kern="1200" dirty="0">
                <a:solidFill>
                  <a:schemeClr val="tx1"/>
                </a:solidFill>
                <a:effectLst/>
                <a:latin typeface="+mn-lt"/>
                <a:ea typeface="+mn-ea"/>
                <a:cs typeface="+mn-cs"/>
              </a:rPr>
              <a:t>word</a:t>
            </a:r>
            <a:r>
              <a:rPr lang="zh-CN" altLang="zh-CN" sz="1200" kern="1200" dirty="0">
                <a:solidFill>
                  <a:schemeClr val="tx1"/>
                </a:solidFill>
                <a:effectLst/>
                <a:latin typeface="+mn-lt"/>
                <a:ea typeface="+mn-ea"/>
                <a:cs typeface="+mn-cs"/>
              </a:rPr>
              <a:t>对应成</a:t>
            </a:r>
            <a:r>
              <a:rPr lang="en-US" altLang="zh-CN" sz="1200" kern="1200" dirty="0">
                <a:solidFill>
                  <a:schemeClr val="tx1"/>
                </a:solidFill>
                <a:effectLst/>
                <a:latin typeface="+mn-lt"/>
                <a:ea typeface="+mn-ea"/>
                <a:cs typeface="+mn-cs"/>
              </a:rPr>
              <a:t>index(int)</a:t>
            </a:r>
            <a:r>
              <a:rPr lang="zh-CN" altLang="zh-CN" sz="1200" kern="1200" dirty="0">
                <a:solidFill>
                  <a:schemeClr val="tx1"/>
                </a:solidFill>
                <a:effectLst/>
                <a:latin typeface="+mn-lt"/>
                <a:ea typeface="+mn-ea"/>
                <a:cs typeface="+mn-cs"/>
              </a:rPr>
              <a:t>来方便处理。在计算最终准确率的时候，由模型给出的答案分部选出最佳答案，之后在总准确率上加上该答案对应的分数。</a:t>
            </a:r>
          </a:p>
          <a:p>
            <a:endParaRPr lang="zh-CN" altLang="en-US" dirty="0"/>
          </a:p>
        </p:txBody>
      </p:sp>
      <p:sp>
        <p:nvSpPr>
          <p:cNvPr id="4" name="灯片编号占位符 3"/>
          <p:cNvSpPr>
            <a:spLocks noGrp="1"/>
          </p:cNvSpPr>
          <p:nvPr>
            <p:ph type="sldNum" sz="quarter" idx="10"/>
          </p:nvPr>
        </p:nvSpPr>
        <p:spPr/>
        <p:txBody>
          <a:bodyPr/>
          <a:lstStyle/>
          <a:p>
            <a:fld id="{777A7212-305B-443C-8C4B-1393B9131ABB}" type="slidenum">
              <a:rPr lang="zh-CN" altLang="en-US" smtClean="0"/>
              <a:t>8</a:t>
            </a:fld>
            <a:endParaRPr lang="zh-CN" altLang="en-US"/>
          </a:p>
        </p:txBody>
      </p:sp>
    </p:spTree>
    <p:extLst>
      <p:ext uri="{BB962C8B-B14F-4D97-AF65-F5344CB8AC3E}">
        <p14:creationId xmlns:p14="http://schemas.microsoft.com/office/powerpoint/2010/main" val="130313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每个问题对应</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个答案，这</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个答案都是由志愿者提供的答案，</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个答案中存在相同的答案，如表</a:t>
            </a:r>
            <a:r>
              <a:rPr lang="en-US" altLang="zh-CN" sz="1200" kern="1200" dirty="0">
                <a:solidFill>
                  <a:schemeClr val="tx1"/>
                </a:solidFill>
                <a:effectLst/>
                <a:latin typeface="+mn-lt"/>
                <a:ea typeface="+mn-ea"/>
                <a:cs typeface="+mn-cs"/>
              </a:rPr>
              <a:t>3.1</a:t>
            </a:r>
            <a:r>
              <a:rPr lang="zh-CN" altLang="zh-CN" sz="1200" kern="1200" dirty="0">
                <a:solidFill>
                  <a:schemeClr val="tx1"/>
                </a:solidFill>
                <a:effectLst/>
                <a:latin typeface="+mn-lt"/>
                <a:ea typeface="+mn-ea"/>
                <a:cs typeface="+mn-cs"/>
              </a:rPr>
              <a:t>中举的例子，该问题只有</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个答案，但</a:t>
            </a:r>
            <a:r>
              <a:rPr lang="en-US" altLang="zh-CN" sz="1200" kern="1200" dirty="0">
                <a:solidFill>
                  <a:schemeClr val="tx1"/>
                </a:solidFill>
                <a:effectLst/>
                <a:latin typeface="+mn-lt"/>
                <a:ea typeface="+mn-ea"/>
                <a:cs typeface="+mn-cs"/>
              </a:rPr>
              <a:t>’green’</a:t>
            </a:r>
            <a:r>
              <a:rPr lang="zh-CN" altLang="zh-CN" sz="1200" kern="1200" dirty="0">
                <a:solidFill>
                  <a:schemeClr val="tx1"/>
                </a:solidFill>
                <a:effectLst/>
                <a:latin typeface="+mn-lt"/>
                <a:ea typeface="+mn-ea"/>
                <a:cs typeface="+mn-cs"/>
              </a:rPr>
              <a:t>这个答案出现了</a:t>
            </a:r>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次。之后根据每个问题中答案出现的次数根据</a:t>
            </a:r>
            <a:r>
              <a:rPr lang="zh-CN" altLang="zh-CN" sz="1200" b="1" kern="1200" dirty="0">
                <a:solidFill>
                  <a:schemeClr val="tx1"/>
                </a:solidFill>
                <a:effectLst/>
                <a:latin typeface="+mn-lt"/>
                <a:ea typeface="+mn-ea"/>
                <a:cs typeface="+mn-cs"/>
              </a:rPr>
              <a:t>公式 </a:t>
            </a:r>
            <a:r>
              <a:rPr lang="en-US" altLang="zh-CN" sz="1200" b="1"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来计算每个答案的分数。然后计算每个在数据集中的总分，选取总分大于一个阈值的所有答案作为候选答案，本文选取的阈值为</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，候选答案总数为</a:t>
            </a:r>
            <a:r>
              <a:rPr lang="en-US" altLang="zh-CN" sz="1200" kern="1200" dirty="0">
                <a:solidFill>
                  <a:schemeClr val="tx1"/>
                </a:solidFill>
                <a:effectLst/>
                <a:latin typeface="+mn-lt"/>
                <a:ea typeface="+mn-ea"/>
                <a:cs typeface="+mn-cs"/>
              </a:rPr>
              <a:t>3097</a:t>
            </a:r>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77A7212-305B-443C-8C4B-1393B9131ABB}" type="slidenum">
              <a:rPr lang="zh-CN" altLang="en-US" smtClean="0"/>
              <a:t>9</a:t>
            </a:fld>
            <a:endParaRPr lang="zh-CN" altLang="en-US"/>
          </a:p>
        </p:txBody>
      </p:sp>
    </p:spTree>
    <p:extLst>
      <p:ext uri="{BB962C8B-B14F-4D97-AF65-F5344CB8AC3E}">
        <p14:creationId xmlns:p14="http://schemas.microsoft.com/office/powerpoint/2010/main" val="97782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所示，这是总体的</a:t>
                </a:r>
                <a:r>
                  <a:rPr lang="en-US" altLang="zh-CN" sz="1200" kern="1200" dirty="0">
                    <a:solidFill>
                      <a:schemeClr val="tx1"/>
                    </a:solidFill>
                    <a:effectLst/>
                    <a:latin typeface="+mn-lt"/>
                    <a:ea typeface="+mn-ea"/>
                    <a:cs typeface="+mn-cs"/>
                  </a:rPr>
                  <a:t>Baseline</a:t>
                </a:r>
                <a:r>
                  <a:rPr lang="zh-CN" altLang="zh-CN" sz="1200" kern="1200" dirty="0">
                    <a:solidFill>
                      <a:schemeClr val="tx1"/>
                    </a:solidFill>
                    <a:effectLst/>
                    <a:latin typeface="+mn-lt"/>
                    <a:ea typeface="+mn-ea"/>
                    <a:cs typeface="+mn-cs"/>
                  </a:rPr>
                  <a:t>模型，首先处理图片，</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本文用目前最流行的方法将图片通过卷积神经网络（</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，这里主要用到了</a:t>
                </a:r>
                <a:r>
                  <a:rPr lang="en-US" altLang="zh-CN" sz="1200" kern="1200" dirty="0">
                    <a:solidFill>
                      <a:schemeClr val="tx1"/>
                    </a:solidFill>
                    <a:effectLst/>
                    <a:latin typeface="+mn-lt"/>
                    <a:ea typeface="+mn-ea"/>
                    <a:cs typeface="+mn-cs"/>
                  </a:rPr>
                  <a:t>ResNet-152[31]</a:t>
                </a:r>
                <a:r>
                  <a:rPr lang="zh-CN" altLang="zh-CN" sz="1200" kern="1200" dirty="0">
                    <a:solidFill>
                      <a:schemeClr val="tx1"/>
                    </a:solidFill>
                    <a:effectLst/>
                    <a:latin typeface="+mn-lt"/>
                    <a:ea typeface="+mn-ea"/>
                    <a:cs typeface="+mn-cs"/>
                  </a:rPr>
                  <a:t>架构）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我们在这里取所有问题的前</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个单词，将问题中的每个单词用预训练过的</a:t>
                </a:r>
                <a:r>
                  <a:rPr lang="en-US" altLang="zh-CN" sz="1200" kern="1200" dirty="0">
                    <a:solidFill>
                      <a:schemeClr val="tx1"/>
                    </a:solidFill>
                    <a:effectLst/>
                    <a:latin typeface="+mn-lt"/>
                    <a:ea typeface="+mn-ea"/>
                    <a:cs typeface="+mn-cs"/>
                  </a:rPr>
                  <a:t>glove</a:t>
                </a:r>
                <a:r>
                  <a:rPr lang="zh-CN" altLang="zh-CN" sz="1200" kern="1200" dirty="0">
                    <a:solidFill>
                      <a:schemeClr val="tx1"/>
                    </a:solidFill>
                    <a:effectLst/>
                    <a:latin typeface="+mn-lt"/>
                    <a:ea typeface="+mn-ea"/>
                    <a:cs typeface="+mn-cs"/>
                  </a:rPr>
                  <a:t>词向量数据集将单词转化为</a:t>
                </a:r>
                <a:r>
                  <a:rPr lang="en-US" altLang="zh-CN" sz="1200" kern="1200" dirty="0">
                    <a:solidFill>
                      <a:schemeClr val="tx1"/>
                    </a:solidFill>
                    <a:effectLst/>
                    <a:latin typeface="+mn-lt"/>
                    <a:ea typeface="+mn-ea"/>
                    <a:cs typeface="+mn-cs"/>
                  </a:rPr>
                  <a:t>word embedding</a:t>
                </a:r>
                <a:r>
                  <a:rPr lang="zh-CN" altLang="zh-CN" sz="1200" kern="1200" dirty="0">
                    <a:solidFill>
                      <a:schemeClr val="tx1"/>
                    </a:solidFill>
                    <a:effectLst/>
                    <a:latin typeface="+mn-lt"/>
                    <a:ea typeface="+mn-ea"/>
                    <a:cs typeface="+mn-cs"/>
                  </a:rPr>
                  <a:t>表示，若问题不到</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个单词，则空出的位置用</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向量来表示，之后将这些</a:t>
                </a:r>
                <a:r>
                  <a:rPr lang="en-US" altLang="zh-CN" sz="1200" kern="1200" dirty="0">
                    <a:solidFill>
                      <a:schemeClr val="tx1"/>
                    </a:solidFill>
                    <a:effectLst/>
                    <a:latin typeface="+mn-lt"/>
                    <a:ea typeface="+mn-ea"/>
                    <a:cs typeface="+mn-cs"/>
                  </a:rPr>
                  <a:t>word embedding</a:t>
                </a:r>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LSTM[32]</a:t>
                </a:r>
                <a:r>
                  <a:rPr lang="zh-CN" altLang="zh-CN" sz="1200" kern="1200" dirty="0">
                    <a:solidFill>
                      <a:schemeClr val="tx1"/>
                    </a:solidFill>
                    <a:effectLst/>
                    <a:latin typeface="+mn-lt"/>
                    <a:ea typeface="+mn-ea"/>
                    <a:cs typeface="+mn-cs"/>
                  </a:rPr>
                  <a:t>来获得最终的</a:t>
                </a:r>
                <a:r>
                  <a:rPr lang="en-US" altLang="zh-CN" sz="1200" kern="1200" dirty="0">
                    <a:solidFill>
                      <a:schemeClr val="tx1"/>
                    </a:solidFill>
                    <a:effectLst/>
                    <a:latin typeface="+mn-lt"/>
                    <a:ea typeface="+mn-ea"/>
                    <a:cs typeface="+mn-cs"/>
                  </a:rPr>
                  <a:t>question feature </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𝑏</m:t>
                        </m:r>
                      </m:e>
                      <m:sub>
                        <m:r>
                          <a:rPr lang="en-US" altLang="zh-CN" sz="1200" i="1" kern="1200">
                            <a:solidFill>
                              <a:schemeClr val="tx1"/>
                            </a:solidFill>
                            <a:effectLst/>
                            <a:latin typeface="+mn-lt"/>
                            <a:ea typeface="+mn-ea"/>
                            <a:cs typeface="+mn-cs"/>
                          </a:rPr>
                          <m:t>𝑞𝑢𝑒</m:t>
                        </m:r>
                      </m:sub>
                    </m:sSub>
                  </m:oMath>
                </a14:m>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将会循环</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次，我取最后一次循环的</a:t>
                </a:r>
                <a:r>
                  <a:rPr lang="en-US" altLang="zh-CN" sz="1200" kern="1200" dirty="0">
                    <a:solidFill>
                      <a:schemeClr val="tx1"/>
                    </a:solidFill>
                    <a:effectLst/>
                    <a:latin typeface="+mn-lt"/>
                    <a:ea typeface="+mn-ea"/>
                    <a:cs typeface="+mn-cs"/>
                  </a:rPr>
                  <a:t>hidden state</a:t>
                </a:r>
                <a:r>
                  <a:rPr lang="zh-CN" altLang="zh-CN" sz="1200" kern="1200" dirty="0">
                    <a:solidFill>
                      <a:schemeClr val="tx1"/>
                    </a:solidFill>
                    <a:effectLst/>
                    <a:latin typeface="+mn-lt"/>
                    <a:ea typeface="+mn-ea"/>
                    <a:cs typeface="+mn-cs"/>
                  </a:rPr>
                  <a:t>作为</a:t>
                </a:r>
                <a:r>
                  <a:rPr lang="en-US" altLang="zh-CN" sz="1200" kern="1200" dirty="0">
                    <a:solidFill>
                      <a:schemeClr val="tx1"/>
                    </a:solidFill>
                    <a:effectLst/>
                    <a:latin typeface="+mn-lt"/>
                    <a:ea typeface="+mn-ea"/>
                    <a:cs typeface="+mn-cs"/>
                  </a:rPr>
                  <a:t>question feature </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𝑏</m:t>
                        </m:r>
                      </m:e>
                      <m:sub>
                        <m:r>
                          <a:rPr lang="en-US" altLang="zh-CN" sz="1200" i="1" kern="1200">
                            <a:solidFill>
                              <a:schemeClr val="tx1"/>
                            </a:solidFill>
                            <a:effectLst/>
                            <a:latin typeface="+mn-lt"/>
                            <a:ea typeface="+mn-ea"/>
                            <a:cs typeface="+mn-cs"/>
                          </a:rPr>
                          <m:t>𝑞𝑢𝑒</m:t>
                        </m:r>
                      </m:sub>
                    </m:sSub>
                  </m:oMath>
                </a14:m>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除了给</a:t>
                </a:r>
                <a:r>
                  <a:rPr lang="en-US" altLang="zh-CN" sz="1200" kern="1200" dirty="0">
                    <a:solidFill>
                      <a:schemeClr val="tx1"/>
                    </a:solidFill>
                    <a:effectLst/>
                    <a:latin typeface="+mn-lt"/>
                    <a:ea typeface="+mn-ea"/>
                    <a:cs typeface="+mn-cs"/>
                  </a:rPr>
                  <a:t>image</a:t>
                </a:r>
                <a:r>
                  <a:rPr lang="zh-CN" altLang="zh-CN" sz="1200" kern="1200" dirty="0">
                    <a:solidFill>
                      <a:schemeClr val="tx1"/>
                    </a:solidFill>
                    <a:effectLst/>
                    <a:latin typeface="+mn-lt"/>
                    <a:ea typeface="+mn-ea"/>
                    <a:cs typeface="+mn-cs"/>
                  </a:rPr>
                  <a:t>加上</a:t>
                </a:r>
                <a:r>
                  <a:rPr lang="en-US" altLang="zh-CN" sz="1200" kern="1200" dirty="0">
                    <a:solidFill>
                      <a:schemeClr val="tx1"/>
                    </a:solidFill>
                    <a:effectLst/>
                    <a:latin typeface="+mn-lt"/>
                    <a:ea typeface="+mn-ea"/>
                    <a:cs typeface="+mn-cs"/>
                  </a:rPr>
                  <a:t>attention</a:t>
                </a:r>
                <a:r>
                  <a:rPr lang="zh-CN" altLang="zh-CN" sz="1200" kern="1200" dirty="0">
                    <a:solidFill>
                      <a:schemeClr val="tx1"/>
                    </a:solidFill>
                    <a:effectLst/>
                    <a:latin typeface="+mn-lt"/>
                    <a:ea typeface="+mn-ea"/>
                    <a:cs typeface="+mn-cs"/>
                  </a:rPr>
                  <a:t>机制之外，还可以给</a:t>
                </a:r>
                <a:r>
                  <a:rPr lang="en-US" altLang="zh-CN" sz="1200" kern="1200" dirty="0">
                    <a:solidFill>
                      <a:schemeClr val="tx1"/>
                    </a:solidFill>
                    <a:effectLst/>
                    <a:latin typeface="+mn-lt"/>
                    <a:ea typeface="+mn-ea"/>
                    <a:cs typeface="+mn-cs"/>
                  </a:rPr>
                  <a:t>question</a:t>
                </a:r>
                <a:r>
                  <a:rPr lang="zh-CN" altLang="zh-CN" sz="1200" kern="1200" dirty="0">
                    <a:solidFill>
                      <a:schemeClr val="tx1"/>
                    </a:solidFill>
                    <a:effectLst/>
                    <a:latin typeface="+mn-lt"/>
                    <a:ea typeface="+mn-ea"/>
                    <a:cs typeface="+mn-cs"/>
                  </a:rPr>
                  <a:t>加上</a:t>
                </a:r>
                <a:r>
                  <a:rPr lang="en-US" altLang="zh-CN" sz="1200" kern="1200" dirty="0">
                    <a:solidFill>
                      <a:schemeClr val="tx1"/>
                    </a:solidFill>
                    <a:effectLst/>
                    <a:latin typeface="+mn-lt"/>
                    <a:ea typeface="+mn-ea"/>
                    <a:cs typeface="+mn-cs"/>
                  </a:rPr>
                  <a:t>attention</a:t>
                </a:r>
                <a:r>
                  <a:rPr lang="zh-CN" altLang="zh-CN" sz="1200" kern="1200" dirty="0">
                    <a:solidFill>
                      <a:schemeClr val="tx1"/>
                    </a:solidFill>
                    <a:effectLst/>
                    <a:latin typeface="+mn-lt"/>
                    <a:ea typeface="+mn-ea"/>
                    <a:cs typeface="+mn-cs"/>
                  </a:rPr>
                  <a:t>机制</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在得到最终的加权</a:t>
                </a:r>
                <a:r>
                  <a:rPr lang="en-US" altLang="zh-CN" sz="1200" kern="1200" dirty="0">
                    <a:solidFill>
                      <a:schemeClr val="tx1"/>
                    </a:solidFill>
                    <a:effectLst/>
                    <a:latin typeface="+mn-lt"/>
                    <a:ea typeface="+mn-ea"/>
                    <a:cs typeface="+mn-cs"/>
                  </a:rPr>
                  <a:t>image feature </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𝑎</m:t>
                        </m:r>
                      </m:e>
                      <m:sub>
                        <m:r>
                          <a:rPr lang="en-US" altLang="zh-CN" sz="1200" i="1" kern="1200">
                            <a:solidFill>
                              <a:schemeClr val="tx1"/>
                            </a:solidFill>
                            <a:effectLst/>
                            <a:latin typeface="+mn-lt"/>
                            <a:ea typeface="+mn-ea"/>
                            <a:cs typeface="+mn-cs"/>
                          </a:rPr>
                          <m:t>𝑖𝑚𝑔</m:t>
                        </m:r>
                      </m:sub>
                    </m:sSub>
                  </m:oMath>
                </a14:m>
                <a:r>
                  <a:rPr lang="zh-CN" altLang="zh-CN" sz="1200" kern="1200" dirty="0">
                    <a:solidFill>
                      <a:schemeClr val="tx1"/>
                    </a:solidFill>
                    <a:effectLst/>
                    <a:latin typeface="+mn-lt"/>
                    <a:ea typeface="+mn-ea"/>
                    <a:cs typeface="+mn-cs"/>
                  </a:rPr>
                  <a:t>和最终的</a:t>
                </a:r>
                <a:r>
                  <a:rPr lang="en-US" altLang="zh-CN" sz="1200" kern="1200" dirty="0">
                    <a:solidFill>
                      <a:schemeClr val="tx1"/>
                    </a:solidFill>
                    <a:effectLst/>
                    <a:latin typeface="+mn-lt"/>
                    <a:ea typeface="+mn-ea"/>
                    <a:cs typeface="+mn-cs"/>
                  </a:rPr>
                  <a:t>question feature </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𝑏</m:t>
                        </m:r>
                      </m:e>
                      <m:sub>
                        <m:r>
                          <a:rPr lang="en-US" altLang="zh-CN" sz="1200" i="1" kern="1200">
                            <a:solidFill>
                              <a:schemeClr val="tx1"/>
                            </a:solidFill>
                            <a:effectLst/>
                            <a:latin typeface="+mn-lt"/>
                            <a:ea typeface="+mn-ea"/>
                            <a:cs typeface="+mn-cs"/>
                          </a:rPr>
                          <m:t>𝑞𝑢𝑒</m:t>
                        </m:r>
                      </m:sub>
                    </m:sSub>
                  </m:oMath>
                </a14:m>
                <a:r>
                  <a:rPr lang="zh-CN" altLang="zh-CN" sz="1200" kern="1200" dirty="0">
                    <a:solidFill>
                      <a:schemeClr val="tx1"/>
                    </a:solidFill>
                    <a:effectLst/>
                    <a:latin typeface="+mn-lt"/>
                    <a:ea typeface="+mn-ea"/>
                    <a:cs typeface="+mn-cs"/>
                  </a:rPr>
                  <a:t>之后，我用</a:t>
                </a:r>
                <a:r>
                  <a:rPr lang="en-US" altLang="zh-CN" sz="1200" kern="1200" dirty="0">
                    <a:solidFill>
                      <a:schemeClr val="tx1"/>
                    </a:solidFill>
                    <a:effectLst/>
                    <a:latin typeface="+mn-lt"/>
                    <a:ea typeface="+mn-ea"/>
                    <a:cs typeface="+mn-cs"/>
                  </a:rPr>
                  <a:t>MFB</a:t>
                </a:r>
                <a:r>
                  <a:rPr lang="zh-CN" altLang="zh-CN" sz="1200" kern="1200" dirty="0">
                    <a:solidFill>
                      <a:schemeClr val="tx1"/>
                    </a:solidFill>
                    <a:effectLst/>
                    <a:latin typeface="+mn-lt"/>
                    <a:ea typeface="+mn-ea"/>
                    <a:cs typeface="+mn-cs"/>
                  </a:rPr>
                  <a:t>模块</a:t>
                </a:r>
                <a:r>
                  <a:rPr lang="en-US"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将两者结合起来，其中</a:t>
                </a:r>
                <a:r>
                  <a:rPr lang="en-US" altLang="zh-CN" sz="1200" kern="1200" dirty="0">
                    <a:solidFill>
                      <a:schemeClr val="tx1"/>
                    </a:solidFill>
                    <a:effectLst/>
                    <a:latin typeface="+mn-lt"/>
                    <a:ea typeface="+mn-ea"/>
                    <a:cs typeface="+mn-cs"/>
                  </a:rPr>
                  <a:t>MFB</a:t>
                </a:r>
                <a:r>
                  <a:rPr lang="zh-CN" altLang="zh-CN" sz="1200" kern="1200" dirty="0">
                    <a:solidFill>
                      <a:schemeClr val="tx1"/>
                    </a:solidFill>
                    <a:effectLst/>
                    <a:latin typeface="+mn-lt"/>
                    <a:ea typeface="+mn-ea"/>
                    <a:cs typeface="+mn-cs"/>
                  </a:rPr>
                  <a:t>（如</a:t>
                </a:r>
                <a:r>
                  <a:rPr lang="zh-CN" altLang="zh-CN" sz="1200" b="1" kern="1200" dirty="0">
                    <a:solidFill>
                      <a:schemeClr val="tx1"/>
                    </a:solidFill>
                    <a:effectLst/>
                    <a:latin typeface="+mn-lt"/>
                    <a:ea typeface="+mn-ea"/>
                    <a:cs typeface="+mn-cs"/>
                  </a:rPr>
                  <a:t>图 </a:t>
                </a:r>
                <a:r>
                  <a:rPr lang="en-US" altLang="zh-CN" sz="1200" b="1"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）模块用到了</a:t>
                </a:r>
                <a:r>
                  <a:rPr lang="en-US" altLang="zh-CN" sz="1200" kern="1200" dirty="0">
                    <a:solidFill>
                      <a:schemeClr val="tx1"/>
                    </a:solidFill>
                    <a:effectLst/>
                    <a:latin typeface="+mn-lt"/>
                    <a:ea typeface="+mn-ea"/>
                    <a:cs typeface="+mn-cs"/>
                  </a:rPr>
                  <a:t>bilinear pooling</a:t>
                </a:r>
                <a:r>
                  <a:rPr lang="zh-CN" altLang="zh-CN" sz="1200" kern="1200" dirty="0">
                    <a:solidFill>
                      <a:schemeClr val="tx1"/>
                    </a:solidFill>
                    <a:effectLst/>
                    <a:latin typeface="+mn-lt"/>
                    <a:ea typeface="+mn-ea"/>
                    <a:cs typeface="+mn-cs"/>
                  </a:rPr>
                  <a:t>技术，但和一般的</a:t>
                </a:r>
                <a:r>
                  <a:rPr lang="en-US" altLang="zh-CN" sz="1200" kern="1200" dirty="0">
                    <a:solidFill>
                      <a:schemeClr val="tx1"/>
                    </a:solidFill>
                    <a:effectLst/>
                    <a:latin typeface="+mn-lt"/>
                    <a:ea typeface="+mn-ea"/>
                    <a:cs typeface="+mn-cs"/>
                  </a:rPr>
                  <a:t>bilinear pooling</a:t>
                </a:r>
                <a:r>
                  <a:rPr lang="zh-CN" altLang="zh-CN" sz="1200" kern="1200" dirty="0">
                    <a:solidFill>
                      <a:schemeClr val="tx1"/>
                    </a:solidFill>
                    <a:effectLst/>
                    <a:latin typeface="+mn-lt"/>
                    <a:ea typeface="+mn-ea"/>
                    <a:cs typeface="+mn-cs"/>
                  </a:rPr>
                  <a:t>不同，</a:t>
                </a:r>
                <a:r>
                  <a:rPr lang="en-US" altLang="zh-CN" sz="1200" kern="1200" dirty="0">
                    <a:solidFill>
                      <a:schemeClr val="tx1"/>
                    </a:solidFill>
                    <a:effectLst/>
                    <a:latin typeface="+mn-lt"/>
                    <a:ea typeface="+mn-ea"/>
                    <a:cs typeface="+mn-cs"/>
                  </a:rPr>
                  <a:t>MFB</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Factorized Bilinear Pooling</a:t>
                </a:r>
                <a:r>
                  <a:rPr lang="zh-CN" altLang="zh-CN" sz="1200" kern="1200" dirty="0">
                    <a:solidFill>
                      <a:schemeClr val="tx1"/>
                    </a:solidFill>
                    <a:effectLst/>
                    <a:latin typeface="+mn-lt"/>
                    <a:ea typeface="+mn-ea"/>
                    <a:cs typeface="+mn-cs"/>
                  </a:rPr>
                  <a:t>来减少参数个数和计算复杂度，从而来大大降低内存消耗量和运行时间，在结合</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𝑎</m:t>
                        </m:r>
                      </m:e>
                      <m:sub>
                        <m:r>
                          <a:rPr lang="en-US" altLang="zh-CN" sz="1200" i="1" kern="1200">
                            <a:solidFill>
                              <a:schemeClr val="tx1"/>
                            </a:solidFill>
                            <a:effectLst/>
                            <a:latin typeface="+mn-lt"/>
                            <a:ea typeface="+mn-ea"/>
                            <a:cs typeface="+mn-cs"/>
                          </a:rPr>
                          <m:t>𝑖𝑚𝑔</m:t>
                        </m:r>
                      </m:sub>
                    </m:sSub>
                  </m:oMath>
                </a14:m>
                <a:r>
                  <a:rPr lang="zh-CN" altLang="zh-CN" sz="1200" kern="1200" dirty="0">
                    <a:solidFill>
                      <a:schemeClr val="tx1"/>
                    </a:solidFill>
                    <a:effectLst/>
                    <a:latin typeface="+mn-lt"/>
                    <a:ea typeface="+mn-ea"/>
                    <a:cs typeface="+mn-cs"/>
                  </a:rPr>
                  <a:t>和</a:t>
                </a:r>
                <a14:m>
                  <m:oMath xmlns:m="http://schemas.openxmlformats.org/officeDocument/2006/math">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𝑏</m:t>
                        </m:r>
                      </m:e>
                      <m:sub>
                        <m:r>
                          <a:rPr lang="en-US" altLang="zh-CN" sz="1200" i="1" kern="1200">
                            <a:solidFill>
                              <a:schemeClr val="tx1"/>
                            </a:solidFill>
                            <a:effectLst/>
                            <a:latin typeface="+mn-lt"/>
                            <a:ea typeface="+mn-ea"/>
                            <a:cs typeface="+mn-cs"/>
                          </a:rPr>
                          <m:t>𝑞𝑢𝑒</m:t>
                        </m:r>
                      </m:sub>
                    </m:sSub>
                  </m:oMath>
                </a14:m>
                <a:r>
                  <a:rPr lang="zh-CN" altLang="zh-CN" sz="1200" kern="1200" dirty="0">
                    <a:solidFill>
                      <a:schemeClr val="tx1"/>
                    </a:solidFill>
                    <a:effectLst/>
                    <a:latin typeface="+mn-lt"/>
                    <a:ea typeface="+mn-ea"/>
                    <a:cs typeface="+mn-cs"/>
                  </a:rPr>
                  <a:t>之后我得到了最终的融合向量</a:t>
                </a:r>
                <a14:m>
                  <m:oMath xmlns:m="http://schemas.openxmlformats.org/officeDocument/2006/math">
                    <m:r>
                      <m:rPr>
                        <m:sty m:val="p"/>
                      </m:rPr>
                      <a:rPr lang="en-US" altLang="zh-CN" sz="1200" kern="1200">
                        <a:solidFill>
                          <a:schemeClr val="tx1"/>
                        </a:solidFill>
                        <a:effectLst/>
                        <a:latin typeface="+mn-lt"/>
                        <a:ea typeface="+mn-ea"/>
                        <a:cs typeface="+mn-cs"/>
                      </a:rPr>
                      <m:t>c</m:t>
                    </m:r>
                    <m:r>
                      <a:rPr lang="en-US" altLang="zh-CN" sz="1200" kern="1200">
                        <a:solidFill>
                          <a:schemeClr val="tx1"/>
                        </a:solidFill>
                        <a:effectLst/>
                        <a:latin typeface="+mn-lt"/>
                        <a:ea typeface="+mn-ea"/>
                        <a:cs typeface="+mn-cs"/>
                      </a:rPr>
                      <m:t>=</m:t>
                    </m:r>
                    <m:r>
                      <m:rPr>
                        <m:sty m:val="p"/>
                      </m:rPr>
                      <a:rPr lang="en-US" altLang="zh-CN" sz="1200" kern="1200">
                        <a:solidFill>
                          <a:schemeClr val="tx1"/>
                        </a:solidFill>
                        <a:effectLst/>
                        <a:latin typeface="+mn-lt"/>
                        <a:ea typeface="+mn-ea"/>
                        <a:cs typeface="+mn-cs"/>
                      </a:rPr>
                      <m:t>SumPooling</m:t>
                    </m:r>
                    <m:d>
                      <m:dPr>
                        <m:ctrlPr>
                          <a:rPr lang="zh-CN" altLang="zh-CN" sz="1200" i="1" kern="1200">
                            <a:solidFill>
                              <a:schemeClr val="tx1"/>
                            </a:solidFill>
                            <a:effectLst/>
                            <a:latin typeface="+mn-lt"/>
                            <a:ea typeface="+mn-ea"/>
                            <a:cs typeface="+mn-cs"/>
                          </a:rPr>
                        </m:ctrlPr>
                      </m:dPr>
                      <m:e>
                        <m:sSup>
                          <m:sSupPr>
                            <m:ctrlPr>
                              <a:rPr lang="zh-CN" altLang="zh-CN" sz="1200" i="1" kern="1200">
                                <a:solidFill>
                                  <a:schemeClr val="tx1"/>
                                </a:solidFill>
                                <a:effectLst/>
                                <a:latin typeface="+mn-lt"/>
                                <a:ea typeface="+mn-ea"/>
                                <a:cs typeface="+mn-cs"/>
                              </a:rPr>
                            </m:ctrlPr>
                          </m:sSupPr>
                          <m:e>
                            <m:acc>
                              <m:accPr>
                                <m:chr m:val="̃"/>
                                <m:ctrlPr>
                                  <a:rPr lang="zh-CN" altLang="zh-CN" sz="1200" i="1" kern="1200">
                                    <a:solidFill>
                                      <a:schemeClr val="tx1"/>
                                    </a:solidFill>
                                    <a:effectLst/>
                                    <a:latin typeface="+mn-lt"/>
                                    <a:ea typeface="+mn-ea"/>
                                    <a:cs typeface="+mn-cs"/>
                                  </a:rPr>
                                </m:ctrlPr>
                              </m:accPr>
                              <m:e>
                                <m:r>
                                  <a:rPr lang="en-US" altLang="zh-CN" sz="1200" i="1" kern="1200">
                                    <a:solidFill>
                                      <a:schemeClr val="tx1"/>
                                    </a:solidFill>
                                    <a:effectLst/>
                                    <a:latin typeface="+mn-lt"/>
                                    <a:ea typeface="+mn-ea"/>
                                    <a:cs typeface="+mn-cs"/>
                                  </a:rPr>
                                  <m:t>𝑈</m:t>
                                </m:r>
                              </m:e>
                            </m:acc>
                          </m:e>
                          <m:sup>
                            <m:r>
                              <a:rPr lang="en-US" altLang="zh-CN" sz="1200" i="1" kern="1200">
                                <a:solidFill>
                                  <a:schemeClr val="tx1"/>
                                </a:solidFill>
                                <a:effectLst/>
                                <a:latin typeface="+mn-lt"/>
                                <a:ea typeface="+mn-ea"/>
                                <a:cs typeface="+mn-cs"/>
                              </a:rPr>
                              <m:t>𝑇</m:t>
                            </m:r>
                          </m:sup>
                        </m:sSup>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𝑎</m:t>
                            </m:r>
                          </m:e>
                          <m:sub>
                            <m:r>
                              <a:rPr lang="en-US" altLang="zh-CN" sz="1200" i="1" kern="1200">
                                <a:solidFill>
                                  <a:schemeClr val="tx1"/>
                                </a:solidFill>
                                <a:effectLst/>
                                <a:latin typeface="+mn-lt"/>
                                <a:ea typeface="+mn-ea"/>
                                <a:cs typeface="+mn-cs"/>
                              </a:rPr>
                              <m:t>𝑖𝑚𝑔</m:t>
                            </m:r>
                          </m:sub>
                        </m:sSub>
                        <m:r>
                          <a:rPr lang="en-US" altLang="zh-CN" sz="1200" i="1" kern="1200">
                            <a:solidFill>
                              <a:schemeClr val="tx1"/>
                            </a:solidFill>
                            <a:effectLst/>
                            <a:latin typeface="+mn-lt"/>
                            <a:ea typeface="+mn-ea"/>
                            <a:cs typeface="+mn-cs"/>
                          </a:rPr>
                          <m:t> ° </m:t>
                        </m:r>
                        <m:sSup>
                          <m:sSupPr>
                            <m:ctrlPr>
                              <a:rPr lang="zh-CN" altLang="zh-CN" sz="1200" i="1" kern="1200">
                                <a:solidFill>
                                  <a:schemeClr val="tx1"/>
                                </a:solidFill>
                                <a:effectLst/>
                                <a:latin typeface="+mn-lt"/>
                                <a:ea typeface="+mn-ea"/>
                                <a:cs typeface="+mn-cs"/>
                              </a:rPr>
                            </m:ctrlPr>
                          </m:sSupPr>
                          <m:e>
                            <m:acc>
                              <m:accPr>
                                <m:chr m:val="̃"/>
                                <m:ctrlPr>
                                  <a:rPr lang="zh-CN" altLang="zh-CN" sz="1200" i="1" kern="1200">
                                    <a:solidFill>
                                      <a:schemeClr val="tx1"/>
                                    </a:solidFill>
                                    <a:effectLst/>
                                    <a:latin typeface="+mn-lt"/>
                                    <a:ea typeface="+mn-ea"/>
                                    <a:cs typeface="+mn-cs"/>
                                  </a:rPr>
                                </m:ctrlPr>
                              </m:accPr>
                              <m:e>
                                <m:r>
                                  <a:rPr lang="en-US" altLang="zh-CN" sz="1200" i="1" kern="1200">
                                    <a:solidFill>
                                      <a:schemeClr val="tx1"/>
                                    </a:solidFill>
                                    <a:effectLst/>
                                    <a:latin typeface="+mn-lt"/>
                                    <a:ea typeface="+mn-ea"/>
                                    <a:cs typeface="+mn-cs"/>
                                  </a:rPr>
                                  <m:t>𝑉</m:t>
                                </m:r>
                              </m:e>
                            </m:acc>
                          </m:e>
                          <m:sup>
                            <m:r>
                              <a:rPr lang="en-US" altLang="zh-CN" sz="1200" i="1" kern="1200">
                                <a:solidFill>
                                  <a:schemeClr val="tx1"/>
                                </a:solidFill>
                                <a:effectLst/>
                                <a:latin typeface="+mn-lt"/>
                                <a:ea typeface="+mn-ea"/>
                                <a:cs typeface="+mn-cs"/>
                              </a:rPr>
                              <m:t>𝑇</m:t>
                            </m:r>
                          </m:sup>
                        </m:sSup>
                        <m:sSub>
                          <m:sSubPr>
                            <m:ctrlPr>
                              <a:rPr lang="zh-CN" altLang="zh-CN" sz="1200" i="1" kern="1200">
                                <a:solidFill>
                                  <a:schemeClr val="tx1"/>
                                </a:solidFill>
                                <a:effectLst/>
                                <a:latin typeface="+mn-lt"/>
                                <a:ea typeface="+mn-ea"/>
                                <a:cs typeface="+mn-cs"/>
                              </a:rPr>
                            </m:ctrlPr>
                          </m:sSubPr>
                          <m:e>
                            <m:r>
                              <a:rPr lang="en-US" altLang="zh-CN" sz="1200" i="1" kern="1200">
                                <a:solidFill>
                                  <a:schemeClr val="tx1"/>
                                </a:solidFill>
                                <a:effectLst/>
                                <a:latin typeface="+mn-lt"/>
                                <a:ea typeface="+mn-ea"/>
                                <a:cs typeface="+mn-cs"/>
                              </a:rPr>
                              <m:t>𝑏</m:t>
                            </m:r>
                          </m:e>
                          <m:sub>
                            <m:r>
                              <a:rPr lang="en-US" altLang="zh-CN" sz="1200" i="1" kern="1200">
                                <a:solidFill>
                                  <a:schemeClr val="tx1"/>
                                </a:solidFill>
                                <a:effectLst/>
                                <a:latin typeface="+mn-lt"/>
                                <a:ea typeface="+mn-ea"/>
                                <a:cs typeface="+mn-cs"/>
                              </a:rPr>
                              <m:t>𝑞𝑢𝑒</m:t>
                            </m:r>
                          </m:sub>
                        </m:sSub>
                        <m:r>
                          <a:rPr lang="en-US" altLang="zh-CN" sz="1200" i="1" kern="1200">
                            <a:solidFill>
                              <a:schemeClr val="tx1"/>
                            </a:solidFill>
                            <a:effectLst/>
                            <a:latin typeface="+mn-lt"/>
                            <a:ea typeface="+mn-ea"/>
                            <a:cs typeface="+mn-cs"/>
                          </a:rPr>
                          <m:t>, </m:t>
                        </m:r>
                        <m:r>
                          <a:rPr lang="en-US" altLang="zh-CN" sz="1200" i="1" kern="1200">
                            <a:solidFill>
                              <a:schemeClr val="tx1"/>
                            </a:solidFill>
                            <a:effectLst/>
                            <a:latin typeface="+mn-lt"/>
                            <a:ea typeface="+mn-ea"/>
                            <a:cs typeface="+mn-cs"/>
                          </a:rPr>
                          <m:t>𝑘</m:t>
                        </m:r>
                      </m:e>
                    </m:d>
                  </m:oMath>
                </a14:m>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mc:Choice>
        <mc:Fallback>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所示，这是总体的</a:t>
                </a:r>
                <a:r>
                  <a:rPr lang="en-US" altLang="zh-CN" sz="1200" kern="1200" dirty="0">
                    <a:solidFill>
                      <a:schemeClr val="tx1"/>
                    </a:solidFill>
                    <a:effectLst/>
                    <a:latin typeface="+mn-lt"/>
                    <a:ea typeface="+mn-ea"/>
                    <a:cs typeface="+mn-cs"/>
                  </a:rPr>
                  <a:t>Baseline</a:t>
                </a:r>
                <a:r>
                  <a:rPr lang="zh-CN" altLang="zh-CN" sz="1200" kern="1200" dirty="0">
                    <a:solidFill>
                      <a:schemeClr val="tx1"/>
                    </a:solidFill>
                    <a:effectLst/>
                    <a:latin typeface="+mn-lt"/>
                    <a:ea typeface="+mn-ea"/>
                    <a:cs typeface="+mn-cs"/>
                  </a:rPr>
                  <a:t>模型，首先处理图片，</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本文用目前最流行的方法将图片通过卷积神经网络（</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，这里主要用到了</a:t>
                </a:r>
                <a:r>
                  <a:rPr lang="en-US" altLang="zh-CN" sz="1200" kern="1200" dirty="0">
                    <a:solidFill>
                      <a:schemeClr val="tx1"/>
                    </a:solidFill>
                    <a:effectLst/>
                    <a:latin typeface="+mn-lt"/>
                    <a:ea typeface="+mn-ea"/>
                    <a:cs typeface="+mn-cs"/>
                  </a:rPr>
                  <a:t>ResNet-152[31]</a:t>
                </a:r>
                <a:r>
                  <a:rPr lang="zh-CN" altLang="zh-CN" sz="1200" kern="1200" dirty="0">
                    <a:solidFill>
                      <a:schemeClr val="tx1"/>
                    </a:solidFill>
                    <a:effectLst/>
                    <a:latin typeface="+mn-lt"/>
                    <a:ea typeface="+mn-ea"/>
                    <a:cs typeface="+mn-cs"/>
                  </a:rPr>
                  <a:t>架构）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我们在这里取所有问题的前</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个单词，将问题中的每个单词用预训练过的</a:t>
                </a:r>
                <a:r>
                  <a:rPr lang="en-US" altLang="zh-CN" sz="1200" kern="1200" dirty="0">
                    <a:solidFill>
                      <a:schemeClr val="tx1"/>
                    </a:solidFill>
                    <a:effectLst/>
                    <a:latin typeface="+mn-lt"/>
                    <a:ea typeface="+mn-ea"/>
                    <a:cs typeface="+mn-cs"/>
                  </a:rPr>
                  <a:t>glove</a:t>
                </a:r>
                <a:r>
                  <a:rPr lang="zh-CN" altLang="zh-CN" sz="1200" kern="1200" dirty="0">
                    <a:solidFill>
                      <a:schemeClr val="tx1"/>
                    </a:solidFill>
                    <a:effectLst/>
                    <a:latin typeface="+mn-lt"/>
                    <a:ea typeface="+mn-ea"/>
                    <a:cs typeface="+mn-cs"/>
                  </a:rPr>
                  <a:t>词向量数据集将单词转化为</a:t>
                </a:r>
                <a:r>
                  <a:rPr lang="en-US" altLang="zh-CN" sz="1200" kern="1200" dirty="0">
                    <a:solidFill>
                      <a:schemeClr val="tx1"/>
                    </a:solidFill>
                    <a:effectLst/>
                    <a:latin typeface="+mn-lt"/>
                    <a:ea typeface="+mn-ea"/>
                    <a:cs typeface="+mn-cs"/>
                  </a:rPr>
                  <a:t>word embedding</a:t>
                </a:r>
                <a:r>
                  <a:rPr lang="zh-CN" altLang="zh-CN" sz="1200" kern="1200" dirty="0">
                    <a:solidFill>
                      <a:schemeClr val="tx1"/>
                    </a:solidFill>
                    <a:effectLst/>
                    <a:latin typeface="+mn-lt"/>
                    <a:ea typeface="+mn-ea"/>
                    <a:cs typeface="+mn-cs"/>
                  </a:rPr>
                  <a:t>表示，若问题不到</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个单词，则空出的位置用</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向量来表示，之后将这些</a:t>
                </a:r>
                <a:r>
                  <a:rPr lang="en-US" altLang="zh-CN" sz="1200" kern="1200" dirty="0">
                    <a:solidFill>
                      <a:schemeClr val="tx1"/>
                    </a:solidFill>
                    <a:effectLst/>
                    <a:latin typeface="+mn-lt"/>
                    <a:ea typeface="+mn-ea"/>
                    <a:cs typeface="+mn-cs"/>
                  </a:rPr>
                  <a:t>word embedding</a:t>
                </a:r>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LSTM[32]</a:t>
                </a:r>
                <a:r>
                  <a:rPr lang="zh-CN" altLang="zh-CN" sz="1200" kern="1200" dirty="0">
                    <a:solidFill>
                      <a:schemeClr val="tx1"/>
                    </a:solidFill>
                    <a:effectLst/>
                    <a:latin typeface="+mn-lt"/>
                    <a:ea typeface="+mn-ea"/>
                    <a:cs typeface="+mn-cs"/>
                  </a:rPr>
                  <a:t>来获得最终的</a:t>
                </a:r>
                <a:r>
                  <a:rPr lang="en-US" altLang="zh-CN" sz="1200" kern="1200" dirty="0">
                    <a:solidFill>
                      <a:schemeClr val="tx1"/>
                    </a:solidFill>
                    <a:effectLst/>
                    <a:latin typeface="+mn-lt"/>
                    <a:ea typeface="+mn-ea"/>
                    <a:cs typeface="+mn-cs"/>
                  </a:rPr>
                  <a:t>question feature </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𝑞𝑢𝑒</a:t>
                </a: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将会循环</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次，我取最后一次循环的</a:t>
                </a:r>
                <a:r>
                  <a:rPr lang="en-US" altLang="zh-CN" sz="1200" kern="1200" dirty="0">
                    <a:solidFill>
                      <a:schemeClr val="tx1"/>
                    </a:solidFill>
                    <a:effectLst/>
                    <a:latin typeface="+mn-lt"/>
                    <a:ea typeface="+mn-ea"/>
                    <a:cs typeface="+mn-cs"/>
                  </a:rPr>
                  <a:t>hidden state</a:t>
                </a:r>
                <a:r>
                  <a:rPr lang="zh-CN" altLang="zh-CN" sz="1200" kern="1200" dirty="0">
                    <a:solidFill>
                      <a:schemeClr val="tx1"/>
                    </a:solidFill>
                    <a:effectLst/>
                    <a:latin typeface="+mn-lt"/>
                    <a:ea typeface="+mn-ea"/>
                    <a:cs typeface="+mn-cs"/>
                  </a:rPr>
                  <a:t>作为</a:t>
                </a:r>
                <a:r>
                  <a:rPr lang="en-US" altLang="zh-CN" sz="1200" kern="1200" dirty="0">
                    <a:solidFill>
                      <a:schemeClr val="tx1"/>
                    </a:solidFill>
                    <a:effectLst/>
                    <a:latin typeface="+mn-lt"/>
                    <a:ea typeface="+mn-ea"/>
                    <a:cs typeface="+mn-cs"/>
                  </a:rPr>
                  <a:t>question feature </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𝑞𝑢𝑒</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除了给</a:t>
                </a:r>
                <a:r>
                  <a:rPr lang="en-US" altLang="zh-CN" sz="1200" kern="1200" dirty="0">
                    <a:solidFill>
                      <a:schemeClr val="tx1"/>
                    </a:solidFill>
                    <a:effectLst/>
                    <a:latin typeface="+mn-lt"/>
                    <a:ea typeface="+mn-ea"/>
                    <a:cs typeface="+mn-cs"/>
                  </a:rPr>
                  <a:t>image</a:t>
                </a:r>
                <a:r>
                  <a:rPr lang="zh-CN" altLang="zh-CN" sz="1200" kern="1200" dirty="0">
                    <a:solidFill>
                      <a:schemeClr val="tx1"/>
                    </a:solidFill>
                    <a:effectLst/>
                    <a:latin typeface="+mn-lt"/>
                    <a:ea typeface="+mn-ea"/>
                    <a:cs typeface="+mn-cs"/>
                  </a:rPr>
                  <a:t>加上</a:t>
                </a:r>
                <a:r>
                  <a:rPr lang="en-US" altLang="zh-CN" sz="1200" kern="1200" dirty="0">
                    <a:solidFill>
                      <a:schemeClr val="tx1"/>
                    </a:solidFill>
                    <a:effectLst/>
                    <a:latin typeface="+mn-lt"/>
                    <a:ea typeface="+mn-ea"/>
                    <a:cs typeface="+mn-cs"/>
                  </a:rPr>
                  <a:t>attention</a:t>
                </a:r>
                <a:r>
                  <a:rPr lang="zh-CN" altLang="zh-CN" sz="1200" kern="1200" dirty="0">
                    <a:solidFill>
                      <a:schemeClr val="tx1"/>
                    </a:solidFill>
                    <a:effectLst/>
                    <a:latin typeface="+mn-lt"/>
                    <a:ea typeface="+mn-ea"/>
                    <a:cs typeface="+mn-cs"/>
                  </a:rPr>
                  <a:t>机制之外，还可以给</a:t>
                </a:r>
                <a:r>
                  <a:rPr lang="en-US" altLang="zh-CN" sz="1200" kern="1200" dirty="0">
                    <a:solidFill>
                      <a:schemeClr val="tx1"/>
                    </a:solidFill>
                    <a:effectLst/>
                    <a:latin typeface="+mn-lt"/>
                    <a:ea typeface="+mn-ea"/>
                    <a:cs typeface="+mn-cs"/>
                  </a:rPr>
                  <a:t>question</a:t>
                </a:r>
                <a:r>
                  <a:rPr lang="zh-CN" altLang="zh-CN" sz="1200" kern="1200" dirty="0">
                    <a:solidFill>
                      <a:schemeClr val="tx1"/>
                    </a:solidFill>
                    <a:effectLst/>
                    <a:latin typeface="+mn-lt"/>
                    <a:ea typeface="+mn-ea"/>
                    <a:cs typeface="+mn-cs"/>
                  </a:rPr>
                  <a:t>加上</a:t>
                </a:r>
                <a:r>
                  <a:rPr lang="en-US" altLang="zh-CN" sz="1200" kern="1200" dirty="0">
                    <a:solidFill>
                      <a:schemeClr val="tx1"/>
                    </a:solidFill>
                    <a:effectLst/>
                    <a:latin typeface="+mn-lt"/>
                    <a:ea typeface="+mn-ea"/>
                    <a:cs typeface="+mn-cs"/>
                  </a:rPr>
                  <a:t>attention</a:t>
                </a:r>
                <a:r>
                  <a:rPr lang="zh-CN" altLang="zh-CN" sz="1200" kern="1200" dirty="0">
                    <a:solidFill>
                      <a:schemeClr val="tx1"/>
                    </a:solidFill>
                    <a:effectLst/>
                    <a:latin typeface="+mn-lt"/>
                    <a:ea typeface="+mn-ea"/>
                    <a:cs typeface="+mn-cs"/>
                  </a:rPr>
                  <a:t>机制</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在得到最终的加权</a:t>
                </a:r>
                <a:r>
                  <a:rPr lang="en-US" altLang="zh-CN" sz="1200" kern="1200" dirty="0">
                    <a:solidFill>
                      <a:schemeClr val="tx1"/>
                    </a:solidFill>
                    <a:effectLst/>
                    <a:latin typeface="+mn-lt"/>
                    <a:ea typeface="+mn-ea"/>
                    <a:cs typeface="+mn-cs"/>
                  </a:rPr>
                  <a:t>image feature </a:t>
                </a:r>
                <a:r>
                  <a:rPr lang="en-US" altLang="zh-CN" sz="1200" i="0" kern="1200">
                    <a:solidFill>
                      <a:schemeClr val="tx1"/>
                    </a:solidFill>
                    <a:effectLst/>
                    <a:latin typeface="+mn-lt"/>
                    <a:ea typeface="+mn-ea"/>
                    <a:cs typeface="+mn-cs"/>
                  </a:rPr>
                  <a:t>𝑎</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𝑖𝑚𝑔</a:t>
                </a:r>
                <a:r>
                  <a:rPr lang="zh-CN" altLang="zh-CN" sz="1200" kern="1200" dirty="0">
                    <a:solidFill>
                      <a:schemeClr val="tx1"/>
                    </a:solidFill>
                    <a:effectLst/>
                    <a:latin typeface="+mn-lt"/>
                    <a:ea typeface="+mn-ea"/>
                    <a:cs typeface="+mn-cs"/>
                  </a:rPr>
                  <a:t>和最终的</a:t>
                </a:r>
                <a:r>
                  <a:rPr lang="en-US" altLang="zh-CN" sz="1200" kern="1200" dirty="0">
                    <a:solidFill>
                      <a:schemeClr val="tx1"/>
                    </a:solidFill>
                    <a:effectLst/>
                    <a:latin typeface="+mn-lt"/>
                    <a:ea typeface="+mn-ea"/>
                    <a:cs typeface="+mn-cs"/>
                  </a:rPr>
                  <a:t>question feature </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𝑞𝑢𝑒</a:t>
                </a:r>
                <a:r>
                  <a:rPr lang="zh-CN" altLang="zh-CN" sz="1200" kern="1200" dirty="0">
                    <a:solidFill>
                      <a:schemeClr val="tx1"/>
                    </a:solidFill>
                    <a:effectLst/>
                    <a:latin typeface="+mn-lt"/>
                    <a:ea typeface="+mn-ea"/>
                    <a:cs typeface="+mn-cs"/>
                  </a:rPr>
                  <a:t>之后，我用</a:t>
                </a:r>
                <a:r>
                  <a:rPr lang="en-US" altLang="zh-CN" sz="1200" kern="1200" dirty="0">
                    <a:solidFill>
                      <a:schemeClr val="tx1"/>
                    </a:solidFill>
                    <a:effectLst/>
                    <a:latin typeface="+mn-lt"/>
                    <a:ea typeface="+mn-ea"/>
                    <a:cs typeface="+mn-cs"/>
                  </a:rPr>
                  <a:t>MFB</a:t>
                </a:r>
                <a:r>
                  <a:rPr lang="zh-CN" altLang="zh-CN" sz="1200" kern="1200" dirty="0">
                    <a:solidFill>
                      <a:schemeClr val="tx1"/>
                    </a:solidFill>
                    <a:effectLst/>
                    <a:latin typeface="+mn-lt"/>
                    <a:ea typeface="+mn-ea"/>
                    <a:cs typeface="+mn-cs"/>
                  </a:rPr>
                  <a:t>模块</a:t>
                </a:r>
                <a:r>
                  <a:rPr lang="en-US"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将两者结合起来，其中</a:t>
                </a:r>
                <a:r>
                  <a:rPr lang="en-US" altLang="zh-CN" sz="1200" kern="1200" dirty="0">
                    <a:solidFill>
                      <a:schemeClr val="tx1"/>
                    </a:solidFill>
                    <a:effectLst/>
                    <a:latin typeface="+mn-lt"/>
                    <a:ea typeface="+mn-ea"/>
                    <a:cs typeface="+mn-cs"/>
                  </a:rPr>
                  <a:t>MFB</a:t>
                </a:r>
                <a:r>
                  <a:rPr lang="zh-CN" altLang="zh-CN" sz="1200" kern="1200" dirty="0">
                    <a:solidFill>
                      <a:schemeClr val="tx1"/>
                    </a:solidFill>
                    <a:effectLst/>
                    <a:latin typeface="+mn-lt"/>
                    <a:ea typeface="+mn-ea"/>
                    <a:cs typeface="+mn-cs"/>
                  </a:rPr>
                  <a:t>（如</a:t>
                </a:r>
                <a:r>
                  <a:rPr lang="zh-CN" altLang="zh-CN" sz="1200" b="1" kern="1200" dirty="0">
                    <a:solidFill>
                      <a:schemeClr val="tx1"/>
                    </a:solidFill>
                    <a:effectLst/>
                    <a:latin typeface="+mn-lt"/>
                    <a:ea typeface="+mn-ea"/>
                    <a:cs typeface="+mn-cs"/>
                  </a:rPr>
                  <a:t>图 </a:t>
                </a:r>
                <a:r>
                  <a:rPr lang="en-US" altLang="zh-CN" sz="1200" b="1"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）模块用到了</a:t>
                </a:r>
                <a:r>
                  <a:rPr lang="en-US" altLang="zh-CN" sz="1200" kern="1200" dirty="0">
                    <a:solidFill>
                      <a:schemeClr val="tx1"/>
                    </a:solidFill>
                    <a:effectLst/>
                    <a:latin typeface="+mn-lt"/>
                    <a:ea typeface="+mn-ea"/>
                    <a:cs typeface="+mn-cs"/>
                  </a:rPr>
                  <a:t>bilinear pooling</a:t>
                </a:r>
                <a:r>
                  <a:rPr lang="zh-CN" altLang="zh-CN" sz="1200" kern="1200" dirty="0">
                    <a:solidFill>
                      <a:schemeClr val="tx1"/>
                    </a:solidFill>
                    <a:effectLst/>
                    <a:latin typeface="+mn-lt"/>
                    <a:ea typeface="+mn-ea"/>
                    <a:cs typeface="+mn-cs"/>
                  </a:rPr>
                  <a:t>技术，但和一般的</a:t>
                </a:r>
                <a:r>
                  <a:rPr lang="en-US" altLang="zh-CN" sz="1200" kern="1200" dirty="0">
                    <a:solidFill>
                      <a:schemeClr val="tx1"/>
                    </a:solidFill>
                    <a:effectLst/>
                    <a:latin typeface="+mn-lt"/>
                    <a:ea typeface="+mn-ea"/>
                    <a:cs typeface="+mn-cs"/>
                  </a:rPr>
                  <a:t>bilinear pooling</a:t>
                </a:r>
                <a:r>
                  <a:rPr lang="zh-CN" altLang="zh-CN" sz="1200" kern="1200" dirty="0">
                    <a:solidFill>
                      <a:schemeClr val="tx1"/>
                    </a:solidFill>
                    <a:effectLst/>
                    <a:latin typeface="+mn-lt"/>
                    <a:ea typeface="+mn-ea"/>
                    <a:cs typeface="+mn-cs"/>
                  </a:rPr>
                  <a:t>不同，</a:t>
                </a:r>
                <a:r>
                  <a:rPr lang="en-US" altLang="zh-CN" sz="1200" kern="1200" dirty="0">
                    <a:solidFill>
                      <a:schemeClr val="tx1"/>
                    </a:solidFill>
                    <a:effectLst/>
                    <a:latin typeface="+mn-lt"/>
                    <a:ea typeface="+mn-ea"/>
                    <a:cs typeface="+mn-cs"/>
                  </a:rPr>
                  <a:t>MFB</a:t>
                </a:r>
                <a:r>
                  <a:rPr lang="zh-CN" altLang="zh-CN"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Factorized Bilinear Pooling</a:t>
                </a:r>
                <a:r>
                  <a:rPr lang="zh-CN" altLang="zh-CN" sz="1200" kern="1200" dirty="0">
                    <a:solidFill>
                      <a:schemeClr val="tx1"/>
                    </a:solidFill>
                    <a:effectLst/>
                    <a:latin typeface="+mn-lt"/>
                    <a:ea typeface="+mn-ea"/>
                    <a:cs typeface="+mn-cs"/>
                  </a:rPr>
                  <a:t>来减少参数个数和计算复杂度，从而来大大降低内存消耗量和运行时间，在结合</a:t>
                </a:r>
                <a:r>
                  <a:rPr lang="en-US" altLang="zh-CN" sz="1200" i="0" kern="1200">
                    <a:solidFill>
                      <a:schemeClr val="tx1"/>
                    </a:solidFill>
                    <a:effectLst/>
                    <a:latin typeface="+mn-lt"/>
                    <a:ea typeface="+mn-ea"/>
                    <a:cs typeface="+mn-cs"/>
                  </a:rPr>
                  <a:t>𝑎</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𝑖𝑚𝑔</a:t>
                </a:r>
                <a:r>
                  <a:rPr lang="zh-CN" altLang="zh-CN" sz="1200" kern="1200" dirty="0">
                    <a:solidFill>
                      <a:schemeClr val="tx1"/>
                    </a:solidFill>
                    <a:effectLst/>
                    <a:latin typeface="+mn-lt"/>
                    <a:ea typeface="+mn-ea"/>
                    <a:cs typeface="+mn-cs"/>
                  </a:rPr>
                  <a:t>和</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𝑞𝑢𝑒</a:t>
                </a:r>
                <a:r>
                  <a:rPr lang="zh-CN" altLang="zh-CN" sz="1200" kern="1200" dirty="0">
                    <a:solidFill>
                      <a:schemeClr val="tx1"/>
                    </a:solidFill>
                    <a:effectLst/>
                    <a:latin typeface="+mn-lt"/>
                    <a:ea typeface="+mn-ea"/>
                    <a:cs typeface="+mn-cs"/>
                  </a:rPr>
                  <a:t>之后我得到了最终的融合向量</a:t>
                </a:r>
                <a:r>
                  <a:rPr lang="en-US" altLang="zh-CN" sz="1200" i="0" kern="1200">
                    <a:solidFill>
                      <a:schemeClr val="tx1"/>
                    </a:solidFill>
                    <a:effectLst/>
                    <a:latin typeface="+mn-lt"/>
                    <a:ea typeface="+mn-ea"/>
                    <a:cs typeface="+mn-cs"/>
                  </a:rPr>
                  <a:t>c=SumPooling</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𝑈</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𝑎</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𝑖𝑚𝑔  ° 𝑉</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𝑏</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𝑞𝑢𝑒, 𝑘)</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777A7212-305B-443C-8C4B-1393B9131ABB}" type="slidenum">
              <a:rPr lang="zh-CN" altLang="en-US" smtClean="0"/>
              <a:t>11</a:t>
            </a:fld>
            <a:endParaRPr lang="zh-CN" altLang="en-US"/>
          </a:p>
        </p:txBody>
      </p:sp>
    </p:spTree>
    <p:extLst>
      <p:ext uri="{BB962C8B-B14F-4D97-AF65-F5344CB8AC3E}">
        <p14:creationId xmlns:p14="http://schemas.microsoft.com/office/powerpoint/2010/main" val="193933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xTWy</a:t>
            </a:r>
            <a:endParaRPr lang="en-US" altLang="zh-CN" dirty="0"/>
          </a:p>
          <a:p>
            <a:r>
              <a:rPr lang="zh-CN" altLang="en-US" dirty="0"/>
              <a:t>矩阵分解：</a:t>
            </a:r>
            <a:r>
              <a:rPr lang="en-US" altLang="zh-CN" dirty="0"/>
              <a:t>(m, n)=&gt;(m, k)*(k, n)</a:t>
            </a:r>
            <a:r>
              <a:rPr lang="zh-CN" altLang="en-US" dirty="0"/>
              <a:t>，</a:t>
            </a:r>
            <a:r>
              <a:rPr lang="en-US" altLang="zh-CN" dirty="0"/>
              <a:t>o</a:t>
            </a:r>
            <a:r>
              <a:rPr lang="zh-CN" altLang="en-US" dirty="0"/>
              <a:t>代表的是输出的维度</a:t>
            </a:r>
          </a:p>
        </p:txBody>
      </p:sp>
      <p:sp>
        <p:nvSpPr>
          <p:cNvPr id="4" name="灯片编号占位符 3"/>
          <p:cNvSpPr>
            <a:spLocks noGrp="1"/>
          </p:cNvSpPr>
          <p:nvPr>
            <p:ph type="sldNum" sz="quarter" idx="10"/>
          </p:nvPr>
        </p:nvSpPr>
        <p:spPr/>
        <p:txBody>
          <a:bodyPr/>
          <a:lstStyle/>
          <a:p>
            <a:fld id="{777A7212-305B-443C-8C4B-1393B9131ABB}" type="slidenum">
              <a:rPr lang="zh-CN" altLang="en-US" smtClean="0"/>
              <a:t>12</a:t>
            </a:fld>
            <a:endParaRPr lang="zh-CN" altLang="en-US"/>
          </a:p>
        </p:txBody>
      </p:sp>
    </p:spTree>
    <p:extLst>
      <p:ext uri="{BB962C8B-B14F-4D97-AF65-F5344CB8AC3E}">
        <p14:creationId xmlns:p14="http://schemas.microsoft.com/office/powerpoint/2010/main" val="3997024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模型根据图片和问题得出答案的时候，并不是图片所有的区域都和问题相关，也不是所有的区域都能够对于得出答案提供有帮助的信息，所以如果能够对于那些重要的区域给与更高的关注，比如那些和问题的语义相关的区域，那么相信模型能够有更好的表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所以在</a:t>
            </a:r>
            <a:r>
              <a:rPr lang="en-US" altLang="zh-CN" sz="1200" kern="1200" dirty="0">
                <a:solidFill>
                  <a:schemeClr val="tx1"/>
                </a:solidFill>
                <a:effectLst/>
                <a:latin typeface="+mn-lt"/>
                <a:ea typeface="+mn-ea"/>
                <a:cs typeface="+mn-cs"/>
              </a:rPr>
              <a:t>CSF</a:t>
            </a:r>
            <a:r>
              <a:rPr lang="zh-CN" altLang="zh-CN" sz="1200" kern="1200" dirty="0">
                <a:solidFill>
                  <a:schemeClr val="tx1"/>
                </a:solidFill>
                <a:effectLst/>
                <a:latin typeface="+mn-lt"/>
                <a:ea typeface="+mn-ea"/>
                <a:cs typeface="+mn-cs"/>
              </a:rPr>
              <a:t>模块</a:t>
            </a:r>
            <a:r>
              <a:rPr lang="en-US" altLang="zh-CN" sz="1200" kern="1200" dirty="0">
                <a:solidFill>
                  <a:schemeClr val="tx1"/>
                </a:solidFill>
                <a:effectLst/>
                <a:latin typeface="+mn-lt"/>
                <a:ea typeface="+mn-ea"/>
                <a:cs typeface="+mn-cs"/>
              </a:rPr>
              <a:t>spatial-wise</a:t>
            </a:r>
            <a:r>
              <a:rPr lang="zh-CN" altLang="zh-CN" sz="1200" kern="1200" dirty="0">
                <a:solidFill>
                  <a:schemeClr val="tx1"/>
                </a:solidFill>
                <a:effectLst/>
                <a:latin typeface="+mn-lt"/>
                <a:ea typeface="+mn-ea"/>
                <a:cs typeface="+mn-cs"/>
              </a:rPr>
              <a:t>进行了权重计算。与一般</a:t>
            </a:r>
            <a:r>
              <a:rPr lang="en-US" altLang="zh-CN" sz="1200" kern="1200" dirty="0">
                <a:solidFill>
                  <a:schemeClr val="tx1"/>
                </a:solidFill>
                <a:effectLst/>
                <a:latin typeface="+mn-lt"/>
                <a:ea typeface="+mn-ea"/>
                <a:cs typeface="+mn-cs"/>
              </a:rPr>
              <a:t>attention</a:t>
            </a:r>
            <a:r>
              <a:rPr lang="zh-CN" altLang="zh-CN" sz="1200" kern="1200" dirty="0">
                <a:solidFill>
                  <a:schemeClr val="tx1"/>
                </a:solidFill>
                <a:effectLst/>
                <a:latin typeface="+mn-lt"/>
                <a:ea typeface="+mn-ea"/>
                <a:cs typeface="+mn-cs"/>
              </a:rPr>
              <a:t>权重计算不同的是</a:t>
            </a:r>
            <a:r>
              <a:rPr lang="en-US" altLang="zh-CN" sz="1200" kern="1200" dirty="0">
                <a:solidFill>
                  <a:schemeClr val="tx1"/>
                </a:solidFill>
                <a:effectLst/>
                <a:latin typeface="+mn-lt"/>
                <a:ea typeface="+mn-ea"/>
                <a:cs typeface="+mn-cs"/>
              </a:rPr>
              <a:t>CSF</a:t>
            </a:r>
            <a:r>
              <a:rPr lang="zh-CN" altLang="zh-CN" sz="1200" kern="1200" dirty="0">
                <a:solidFill>
                  <a:schemeClr val="tx1"/>
                </a:solidFill>
                <a:effectLst/>
                <a:latin typeface="+mn-lt"/>
                <a:ea typeface="+mn-ea"/>
                <a:cs typeface="+mn-cs"/>
              </a:rPr>
              <a:t>不仅对</a:t>
            </a:r>
            <a:r>
              <a:rPr lang="en-US" altLang="zh-CN" sz="1200" kern="1200" dirty="0">
                <a:solidFill>
                  <a:schemeClr val="tx1"/>
                </a:solidFill>
                <a:effectLst/>
                <a:latin typeface="+mn-lt"/>
                <a:ea typeface="+mn-ea"/>
                <a:cs typeface="+mn-cs"/>
              </a:rPr>
              <a:t>spatial-wise</a:t>
            </a:r>
            <a:r>
              <a:rPr lang="zh-CN" altLang="zh-CN" sz="1200" kern="1200" dirty="0">
                <a:solidFill>
                  <a:schemeClr val="tx1"/>
                </a:solidFill>
                <a:effectLst/>
                <a:latin typeface="+mn-lt"/>
                <a:ea typeface="+mn-ea"/>
                <a:cs typeface="+mn-cs"/>
              </a:rPr>
              <a:t>进行了权重计算，还对</a:t>
            </a:r>
            <a:r>
              <a:rPr lang="en-US" altLang="zh-CN" sz="1200" kern="1200" dirty="0">
                <a:solidFill>
                  <a:schemeClr val="tx1"/>
                </a:solidFill>
                <a:effectLst/>
                <a:latin typeface="+mn-lt"/>
                <a:ea typeface="+mn-ea"/>
                <a:cs typeface="+mn-cs"/>
              </a:rPr>
              <a:t>channel-wise</a:t>
            </a:r>
            <a:r>
              <a:rPr lang="zh-CN" altLang="zh-CN" sz="1200" kern="1200" dirty="0">
                <a:solidFill>
                  <a:schemeClr val="tx1"/>
                </a:solidFill>
                <a:effectLst/>
                <a:latin typeface="+mn-lt"/>
                <a:ea typeface="+mn-ea"/>
                <a:cs typeface="+mn-cs"/>
              </a:rPr>
              <a:t>进行了权重计算。对</a:t>
            </a:r>
            <a:r>
              <a:rPr lang="en-US" altLang="zh-CN" sz="1200" kern="1200" dirty="0">
                <a:solidFill>
                  <a:schemeClr val="tx1"/>
                </a:solidFill>
                <a:effectLst/>
                <a:latin typeface="+mn-lt"/>
                <a:ea typeface="+mn-ea"/>
                <a:cs typeface="+mn-cs"/>
              </a:rPr>
              <a:t>channel-wise</a:t>
            </a:r>
            <a:r>
              <a:rPr lang="zh-CN" altLang="zh-CN" sz="1200" kern="1200" dirty="0">
                <a:solidFill>
                  <a:schemeClr val="tx1"/>
                </a:solidFill>
                <a:effectLst/>
                <a:latin typeface="+mn-lt"/>
                <a:ea typeface="+mn-ea"/>
                <a:cs typeface="+mn-cs"/>
              </a:rPr>
              <a:t>进行了权重计算相当于对某些</a:t>
            </a:r>
            <a:r>
              <a:rPr lang="en-US" altLang="zh-CN" sz="1200" kern="1200" dirty="0">
                <a:solidFill>
                  <a:schemeClr val="tx1"/>
                </a:solidFill>
                <a:effectLst/>
                <a:latin typeface="+mn-lt"/>
                <a:ea typeface="+mn-ea"/>
                <a:cs typeface="+mn-cs"/>
              </a:rPr>
              <a:t>channel</a:t>
            </a:r>
            <a:r>
              <a:rPr lang="zh-CN" altLang="zh-CN" sz="1200" kern="1200" dirty="0">
                <a:solidFill>
                  <a:schemeClr val="tx1"/>
                </a:solidFill>
                <a:effectLst/>
                <a:latin typeface="+mn-lt"/>
                <a:ea typeface="+mn-ea"/>
                <a:cs typeface="+mn-cs"/>
              </a:rPr>
              <a:t>进行了特别的关注，而每一个</a:t>
            </a:r>
            <a:r>
              <a:rPr lang="en-US" altLang="zh-CN" sz="1200" kern="1200" dirty="0">
                <a:solidFill>
                  <a:schemeClr val="tx1"/>
                </a:solidFill>
                <a:effectLst/>
                <a:latin typeface="+mn-lt"/>
                <a:ea typeface="+mn-ea"/>
                <a:cs typeface="+mn-cs"/>
              </a:rPr>
              <a:t>channel</a:t>
            </a:r>
            <a:r>
              <a:rPr lang="zh-CN" altLang="zh-CN" sz="1200" kern="1200" dirty="0">
                <a:solidFill>
                  <a:schemeClr val="tx1"/>
                </a:solidFill>
                <a:effectLst/>
                <a:latin typeface="+mn-lt"/>
                <a:ea typeface="+mn-ea"/>
                <a:cs typeface="+mn-cs"/>
              </a:rPr>
              <a:t>对应一个卷积核，而每个卷积核又对应一种样式，所以相当于对于卷积层得到的结果中的样式进行了有选择的关注。</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CSF</a:t>
            </a:r>
            <a:r>
              <a:rPr lang="zh-CN" altLang="zh-CN" sz="1200" kern="1200" dirty="0">
                <a:solidFill>
                  <a:schemeClr val="tx1"/>
                </a:solidFill>
                <a:effectLst/>
                <a:latin typeface="+mn-lt"/>
                <a:ea typeface="+mn-ea"/>
                <a:cs typeface="+mn-cs"/>
              </a:rPr>
              <a:t>模块分为两步，首先对</a:t>
            </a:r>
            <a:r>
              <a:rPr lang="en-US" altLang="zh-CN" sz="1200" kern="1200" dirty="0">
                <a:solidFill>
                  <a:schemeClr val="tx1"/>
                </a:solidFill>
                <a:effectLst/>
                <a:latin typeface="+mn-lt"/>
                <a:ea typeface="+mn-ea"/>
                <a:cs typeface="+mn-cs"/>
              </a:rPr>
              <a:t>channel-wise</a:t>
            </a:r>
            <a:r>
              <a:rPr lang="zh-CN" altLang="zh-CN" sz="1200" kern="1200" dirty="0">
                <a:solidFill>
                  <a:schemeClr val="tx1"/>
                </a:solidFill>
                <a:effectLst/>
                <a:latin typeface="+mn-lt"/>
                <a:ea typeface="+mn-ea"/>
                <a:cs typeface="+mn-cs"/>
              </a:rPr>
              <a:t>进行权重计算，之后对</a:t>
            </a:r>
            <a:r>
              <a:rPr lang="en-US" altLang="zh-CN" sz="1200" kern="1200" dirty="0">
                <a:solidFill>
                  <a:schemeClr val="tx1"/>
                </a:solidFill>
                <a:effectLst/>
                <a:latin typeface="+mn-lt"/>
                <a:ea typeface="+mn-ea"/>
                <a:cs typeface="+mn-cs"/>
              </a:rPr>
              <a:t>spatial-wise</a:t>
            </a:r>
            <a:r>
              <a:rPr lang="zh-CN" altLang="zh-CN" sz="1200" kern="1200" dirty="0">
                <a:solidFill>
                  <a:schemeClr val="tx1"/>
                </a:solidFill>
                <a:effectLst/>
                <a:latin typeface="+mn-lt"/>
                <a:ea typeface="+mn-ea"/>
                <a:cs typeface="+mn-cs"/>
              </a:rPr>
              <a:t>进行了权重计算。</a:t>
            </a:r>
            <a:endParaRPr lang="zh-CN" altLang="en-US" dirty="0"/>
          </a:p>
        </p:txBody>
      </p:sp>
      <p:sp>
        <p:nvSpPr>
          <p:cNvPr id="4" name="灯片编号占位符 3"/>
          <p:cNvSpPr>
            <a:spLocks noGrp="1"/>
          </p:cNvSpPr>
          <p:nvPr>
            <p:ph type="sldNum" sz="quarter" idx="10"/>
          </p:nvPr>
        </p:nvSpPr>
        <p:spPr/>
        <p:txBody>
          <a:bodyPr/>
          <a:lstStyle/>
          <a:p>
            <a:fld id="{777A7212-305B-443C-8C4B-1393B9131ABB}" type="slidenum">
              <a:rPr lang="zh-CN" altLang="en-US" smtClean="0"/>
              <a:t>13</a:t>
            </a:fld>
            <a:endParaRPr lang="zh-CN" altLang="en-US"/>
          </a:p>
        </p:txBody>
      </p:sp>
    </p:spTree>
    <p:extLst>
      <p:ext uri="{BB962C8B-B14F-4D97-AF65-F5344CB8AC3E}">
        <p14:creationId xmlns:p14="http://schemas.microsoft.com/office/powerpoint/2010/main" val="253954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93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7083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9687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36616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5377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874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10748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1479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59515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593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67048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03531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988714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683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95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9591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7441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4741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181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576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801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 id="2147483695" r:id="rId5"/>
    <p:sldLayoutId id="2147483696" r:id="rId6"/>
    <p:sldLayoutId id="2147483688" r:id="rId7"/>
    <p:sldLayoutId id="2147483697" r:id="rId8"/>
    <p:sldLayoutId id="2147483700" r:id="rId9"/>
    <p:sldLayoutId id="2147483701" r:id="rId10"/>
    <p:sldLayoutId id="2147483689" r:id="rId11"/>
    <p:sldLayoutId id="2147483687" r:id="rId12"/>
    <p:sldLayoutId id="2147483698" r:id="rId13"/>
    <p:sldLayoutId id="2147483699" r:id="rId14"/>
    <p:sldLayoutId id="2147483686" r:id="rId15"/>
    <p:sldLayoutId id="2147483690" r:id="rId16"/>
    <p:sldLayoutId id="2147483691" r:id="rId17"/>
    <p:sldLayoutId id="2147483692" r:id="rId18"/>
    <p:sldLayoutId id="2147483702" r:id="rId19"/>
    <p:sldLayoutId id="2147483703" r:id="rId20"/>
    <p:sldLayoutId id="2147483704" r:id="rId21"/>
    <p:sldLayoutId id="214748368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064312" y="2521774"/>
            <a:ext cx="9454587" cy="1041761"/>
          </a:xfrm>
        </p:spPr>
        <p:txBody>
          <a:bodyPr/>
          <a:lstStyle/>
          <a:p>
            <a:r>
              <a:rPr lang="zh-CN" altLang="zh-CN" sz="6600" dirty="0"/>
              <a:t>基于深度学习的视觉问答</a:t>
            </a:r>
            <a:endParaRPr kumimoji="1" lang="zh-CN" altLang="en-US" sz="6600" dirty="0"/>
          </a:p>
        </p:txBody>
      </p:sp>
      <p:sp>
        <p:nvSpPr>
          <p:cNvPr id="4" name="文本占位符 3"/>
          <p:cNvSpPr>
            <a:spLocks noGrp="1"/>
          </p:cNvSpPr>
          <p:nvPr>
            <p:ph type="body" sz="quarter" idx="15"/>
          </p:nvPr>
        </p:nvSpPr>
        <p:spPr>
          <a:xfrm>
            <a:off x="3434245" y="4612179"/>
            <a:ext cx="8084654" cy="1386027"/>
          </a:xfrm>
        </p:spPr>
        <p:txBody>
          <a:bodyPr/>
          <a:lstStyle/>
          <a:p>
            <a:r>
              <a:rPr kumimoji="1" lang="zh-CN" altLang="en-US" sz="2000" dirty="0"/>
              <a:t>答辩人：钱旭峰</a:t>
            </a:r>
            <a:endParaRPr kumimoji="1" lang="en-US" altLang="zh-CN" sz="2000" dirty="0"/>
          </a:p>
          <a:p>
            <a:r>
              <a:rPr kumimoji="1" lang="zh-CN" altLang="en-US" sz="2000" dirty="0"/>
              <a:t>指导老师：邵健</a:t>
            </a:r>
            <a:endParaRPr kumimoji="1" lang="en-US" altLang="zh-CN" sz="2000" dirty="0"/>
          </a:p>
          <a:p>
            <a:r>
              <a:rPr kumimoji="1" lang="zh-CN" altLang="en-US" sz="2000" dirty="0"/>
              <a:t>专业：计算机科学与技术</a:t>
            </a:r>
          </a:p>
        </p:txBody>
      </p:sp>
    </p:spTree>
    <p:extLst>
      <p:ext uri="{BB962C8B-B14F-4D97-AF65-F5344CB8AC3E}">
        <p14:creationId xmlns:p14="http://schemas.microsoft.com/office/powerpoint/2010/main" val="637760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sz="15000" dirty="0"/>
              <a:t>03</a:t>
            </a:r>
            <a:endParaRPr kumimoji="1" lang="zh-CN" altLang="en-US" sz="15000" dirty="0"/>
          </a:p>
        </p:txBody>
      </p:sp>
      <p:sp>
        <p:nvSpPr>
          <p:cNvPr id="3" name="文本占位符 2"/>
          <p:cNvSpPr>
            <a:spLocks noGrp="1"/>
          </p:cNvSpPr>
          <p:nvPr>
            <p:ph type="body" sz="quarter" idx="16"/>
          </p:nvPr>
        </p:nvSpPr>
        <p:spPr/>
        <p:txBody>
          <a:bodyPr/>
          <a:lstStyle/>
          <a:p>
            <a:r>
              <a:rPr kumimoji="1" lang="zh-CN" altLang="en-US" dirty="0"/>
              <a:t>模型</a:t>
            </a:r>
            <a:r>
              <a:rPr kumimoji="1" lang="en-US" altLang="zh-CN" dirty="0"/>
              <a:t>&amp;</a:t>
            </a:r>
            <a:r>
              <a:rPr kumimoji="1" lang="zh-CN" altLang="en-US" dirty="0"/>
              <a:t>子模型</a:t>
            </a:r>
          </a:p>
          <a:p>
            <a:endParaRPr kumimoji="1" lang="zh-CN" altLang="en-US" dirty="0"/>
          </a:p>
        </p:txBody>
      </p:sp>
    </p:spTree>
    <p:extLst>
      <p:ext uri="{BB962C8B-B14F-4D97-AF65-F5344CB8AC3E}">
        <p14:creationId xmlns:p14="http://schemas.microsoft.com/office/powerpoint/2010/main" val="1931525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模型</a:t>
            </a:r>
            <a:r>
              <a:rPr kumimoji="1" lang="en-US" altLang="zh-CN" dirty="0"/>
              <a:t>&amp;</a:t>
            </a:r>
            <a:r>
              <a:rPr kumimoji="1" lang="zh-CN" altLang="en-US" dirty="0"/>
              <a:t>子模型</a:t>
            </a:r>
          </a:p>
        </p:txBody>
      </p:sp>
      <p:pic>
        <p:nvPicPr>
          <p:cNvPr id="3" name="图片 2">
            <a:extLst>
              <a:ext uri="{FF2B5EF4-FFF2-40B4-BE49-F238E27FC236}">
                <a16:creationId xmlns:a16="http://schemas.microsoft.com/office/drawing/2014/main" id="{30F7C779-3978-46DE-B699-622F83A455DD}"/>
              </a:ext>
            </a:extLst>
          </p:cNvPr>
          <p:cNvPicPr/>
          <p:nvPr/>
        </p:nvPicPr>
        <p:blipFill>
          <a:blip r:embed="rId3"/>
          <a:stretch>
            <a:fillRect/>
          </a:stretch>
        </p:blipFill>
        <p:spPr>
          <a:xfrm>
            <a:off x="5194574" y="1991860"/>
            <a:ext cx="6528995" cy="3780133"/>
          </a:xfrm>
          <a:prstGeom prst="rect">
            <a:avLst/>
          </a:prstGeom>
        </p:spPr>
      </p:pic>
      <p:sp>
        <p:nvSpPr>
          <p:cNvPr id="4" name="文本框 3">
            <a:extLst>
              <a:ext uri="{FF2B5EF4-FFF2-40B4-BE49-F238E27FC236}">
                <a16:creationId xmlns:a16="http://schemas.microsoft.com/office/drawing/2014/main" id="{7EF5CCA9-1D33-48E6-A183-6C88DA250D0A}"/>
              </a:ext>
            </a:extLst>
          </p:cNvPr>
          <p:cNvSpPr txBox="1"/>
          <p:nvPr/>
        </p:nvSpPr>
        <p:spPr>
          <a:xfrm>
            <a:off x="750770" y="2355673"/>
            <a:ext cx="4263991" cy="341632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rPr>
              <a:t>图片处理</a:t>
            </a:r>
            <a:endParaRPr lang="en-US" altLang="zh-CN" sz="2400" b="1"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400" b="1"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rPr>
              <a:t>问题处理</a:t>
            </a:r>
            <a:endParaRPr lang="en-US" altLang="zh-CN" sz="2400" b="1"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400" b="1"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zh-CN" sz="2400" b="1" dirty="0">
                <a:latin typeface="宋体" panose="02010600030101010101" pitchFamily="2" charset="-122"/>
                <a:ea typeface="宋体" panose="02010600030101010101" pitchFamily="2" charset="-122"/>
              </a:rPr>
              <a:t>图像特征与文本特征的结合</a:t>
            </a:r>
            <a:endParaRPr lang="en-US" altLang="zh-CN" sz="2400" b="1"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400" b="1"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b="1" dirty="0">
                <a:latin typeface="宋体" panose="02010600030101010101" pitchFamily="2" charset="-122"/>
                <a:ea typeface="宋体" panose="02010600030101010101" pitchFamily="2" charset="-122"/>
              </a:rPr>
              <a:t>attention</a:t>
            </a:r>
            <a:r>
              <a:rPr lang="zh-CN" altLang="en-US" sz="2400" b="1" dirty="0">
                <a:latin typeface="宋体" panose="02010600030101010101" pitchFamily="2" charset="-122"/>
                <a:ea typeface="宋体" panose="02010600030101010101" pitchFamily="2" charset="-122"/>
              </a:rPr>
              <a:t>机制</a:t>
            </a:r>
            <a:endParaRPr lang="en-US" altLang="zh-CN" sz="2400" b="1"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400" b="1"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400" b="1" dirty="0">
                <a:latin typeface="宋体" panose="02010600030101010101" pitchFamily="2" charset="-122"/>
                <a:ea typeface="宋体" panose="02010600030101010101" pitchFamily="2" charset="-122"/>
              </a:rPr>
              <a:t>Sigmoid</a:t>
            </a:r>
            <a:endParaRPr lang="zh-CN" altLang="en-US" sz="2400" b="1"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120296A7-764F-45CD-BC18-C3AAA9F48074}"/>
              </a:ext>
            </a:extLst>
          </p:cNvPr>
          <p:cNvSpPr txBox="1"/>
          <p:nvPr/>
        </p:nvSpPr>
        <p:spPr>
          <a:xfrm>
            <a:off x="3146935" y="295764"/>
            <a:ext cx="3282215" cy="584775"/>
          </a:xfrm>
          <a:prstGeom prst="rect">
            <a:avLst/>
          </a:prstGeom>
          <a:noFill/>
        </p:spPr>
        <p:txBody>
          <a:bodyPr wrap="square" rtlCol="0">
            <a:spAutoFit/>
          </a:bodyPr>
          <a:lstStyle/>
          <a:p>
            <a:r>
              <a:rPr kumimoji="1" lang="zh-CN" altLang="en-US" sz="3200" b="1" dirty="0">
                <a:solidFill>
                  <a:schemeClr val="bg1"/>
                </a:solidFill>
                <a:latin typeface="Microsoft YaHei" charset="0"/>
                <a:ea typeface="Microsoft YaHei" charset="0"/>
              </a:rPr>
              <a:t>总体模型</a:t>
            </a:r>
          </a:p>
        </p:txBody>
      </p:sp>
    </p:spTree>
    <p:extLst>
      <p:ext uri="{BB962C8B-B14F-4D97-AF65-F5344CB8AC3E}">
        <p14:creationId xmlns:p14="http://schemas.microsoft.com/office/powerpoint/2010/main" val="47142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模型</a:t>
            </a:r>
            <a:r>
              <a:rPr kumimoji="1" lang="en-US" altLang="zh-CN" dirty="0"/>
              <a:t>&amp;</a:t>
            </a:r>
            <a:r>
              <a:rPr kumimoji="1" lang="zh-CN" altLang="en-US" dirty="0"/>
              <a:t>子模型</a:t>
            </a:r>
          </a:p>
        </p:txBody>
      </p:sp>
      <p:pic>
        <p:nvPicPr>
          <p:cNvPr id="3" name="图片 2">
            <a:extLst>
              <a:ext uri="{FF2B5EF4-FFF2-40B4-BE49-F238E27FC236}">
                <a16:creationId xmlns:a16="http://schemas.microsoft.com/office/drawing/2014/main" id="{6583D79B-7714-4A3C-B052-462AD0912029}"/>
              </a:ext>
            </a:extLst>
          </p:cNvPr>
          <p:cNvPicPr/>
          <p:nvPr/>
        </p:nvPicPr>
        <p:blipFill>
          <a:blip r:embed="rId3"/>
          <a:stretch>
            <a:fillRect/>
          </a:stretch>
        </p:blipFill>
        <p:spPr>
          <a:xfrm>
            <a:off x="3243709" y="3869356"/>
            <a:ext cx="4762725" cy="2457031"/>
          </a:xfrm>
          <a:prstGeom prst="rect">
            <a:avLst/>
          </a:prstGeom>
        </p:spPr>
      </p:pic>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2AFBB680-8E52-4464-90D3-FA594D6CF01D}"/>
                  </a:ext>
                </a:extLst>
              </p:cNvPr>
              <p:cNvSpPr/>
              <p:nvPr/>
            </p:nvSpPr>
            <p:spPr>
              <a:xfrm>
                <a:off x="1417227" y="1770224"/>
                <a:ext cx="8415689" cy="1542217"/>
              </a:xfrm>
              <a:prstGeom prst="rect">
                <a:avLst/>
              </a:prstGeom>
            </p:spPr>
            <p:txBody>
              <a:bodyPr wrap="square">
                <a:spAutoFit/>
              </a:bodyPr>
              <a:lstStyle/>
              <a:p>
                <a:r>
                  <a:rPr lang="en-US" altLang="zh-CN" dirty="0">
                    <a:solidFill>
                      <a:srgbClr val="FF0000"/>
                    </a:solidFill>
                  </a:rPr>
                  <a:t>MFB</a:t>
                </a:r>
                <a:r>
                  <a:rPr lang="zh-CN" altLang="zh-CN" dirty="0">
                    <a:solidFill>
                      <a:srgbClr val="FF0000"/>
                    </a:solidFill>
                  </a:rPr>
                  <a:t>模块</a:t>
                </a:r>
                <a:r>
                  <a:rPr lang="zh-CN" altLang="zh-CN" dirty="0"/>
                  <a:t>用到了</a:t>
                </a:r>
                <a:r>
                  <a:rPr lang="en-US" altLang="zh-CN" dirty="0"/>
                  <a:t>bilinear pooling</a:t>
                </a:r>
                <a:r>
                  <a:rPr lang="zh-CN" altLang="zh-CN" dirty="0"/>
                  <a:t>技术，但和一般的</a:t>
                </a:r>
                <a:r>
                  <a:rPr lang="en-US" altLang="zh-CN" dirty="0"/>
                  <a:t>bilinear pooling</a:t>
                </a:r>
                <a:r>
                  <a:rPr lang="zh-CN" altLang="zh-CN" dirty="0"/>
                  <a:t>不同，</a:t>
                </a:r>
                <a:r>
                  <a:rPr lang="en-US" altLang="zh-CN" dirty="0"/>
                  <a:t>MFB</a:t>
                </a:r>
                <a:r>
                  <a:rPr lang="zh-CN" altLang="zh-CN" dirty="0"/>
                  <a:t>用</a:t>
                </a:r>
                <a:r>
                  <a:rPr lang="en-US" altLang="zh-CN" dirty="0"/>
                  <a:t>Factorized Bilinear Pooling</a:t>
                </a:r>
                <a:r>
                  <a:rPr lang="zh-CN" altLang="zh-CN" dirty="0"/>
                  <a:t>来减少参数个数和计算复杂度，从而来大大降低内存消耗量和运行时间，在结合</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𝑖𝑚𝑔</m:t>
                        </m:r>
                      </m:sub>
                    </m:sSub>
                  </m:oMath>
                </a14:m>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𝑞𝑢𝑒</m:t>
                        </m:r>
                      </m:sub>
                    </m:sSub>
                  </m:oMath>
                </a14:m>
                <a:r>
                  <a:rPr lang="zh-CN" altLang="zh-CN" dirty="0"/>
                  <a:t>之后我得到了最终的融合向量</a:t>
                </a:r>
                <a14:m>
                  <m:oMath xmlns:m="http://schemas.openxmlformats.org/officeDocument/2006/math">
                    <m:r>
                      <m:rPr>
                        <m:sty m:val="p"/>
                      </m:rPr>
                      <a:rPr lang="en-US" altLang="zh-CN">
                        <a:latin typeface="Cambria Math" panose="02040503050406030204" pitchFamily="18" charset="0"/>
                      </a:rPr>
                      <m:t>c</m:t>
                    </m:r>
                    <m:r>
                      <a:rPr lang="en-US" altLang="zh-CN">
                        <a:latin typeface="Cambria Math" panose="02040503050406030204" pitchFamily="18" charset="0"/>
                      </a:rPr>
                      <m:t>=</m:t>
                    </m:r>
                    <m:r>
                      <m:rPr>
                        <m:sty m:val="p"/>
                      </m:rPr>
                      <a:rPr lang="en-US" altLang="zh-CN">
                        <a:latin typeface="Cambria Math" panose="02040503050406030204" pitchFamily="18" charset="0"/>
                      </a:rPr>
                      <m:t>SumPooling</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𝑈</m:t>
                                </m:r>
                              </m:e>
                            </m:acc>
                          </m:e>
                          <m:sup>
                            <m:r>
                              <a:rPr lang="en-US" altLang="zh-CN" i="1">
                                <a:latin typeface="Cambria Math" panose="02040503050406030204" pitchFamily="18" charset="0"/>
                              </a:rPr>
                              <m:t>𝑇</m:t>
                            </m:r>
                          </m:sup>
                        </m:sSup>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𝑖𝑚𝑔</m:t>
                            </m:r>
                          </m:sub>
                        </m:sSub>
                        <m:r>
                          <a:rPr lang="en-US" altLang="zh-CN" i="1">
                            <a:latin typeface="Cambria Math" panose="02040503050406030204" pitchFamily="18" charset="0"/>
                          </a:rPr>
                          <m:t> ° </m:t>
                        </m:r>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𝑉</m:t>
                                </m:r>
                              </m:e>
                            </m:acc>
                          </m:e>
                          <m:sup>
                            <m:r>
                              <a:rPr lang="en-US" altLang="zh-CN" i="1">
                                <a:latin typeface="Cambria Math" panose="02040503050406030204" pitchFamily="18" charset="0"/>
                              </a:rPr>
                              <m:t>𝑇</m:t>
                            </m:r>
                          </m:sup>
                        </m:sSup>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𝑞𝑢𝑒</m:t>
                            </m:r>
                          </m:sub>
                        </m:sSub>
                        <m:r>
                          <a:rPr lang="en-US" altLang="zh-CN" i="1">
                            <a:latin typeface="Cambria Math" panose="02040503050406030204" pitchFamily="18" charset="0"/>
                          </a:rPr>
                          <m:t>, </m:t>
                        </m:r>
                        <m:r>
                          <a:rPr lang="en-US" altLang="zh-CN" i="1">
                            <a:latin typeface="Cambria Math" panose="02040503050406030204" pitchFamily="18" charset="0"/>
                          </a:rPr>
                          <m:t>𝑘</m:t>
                        </m:r>
                      </m:e>
                    </m:d>
                  </m:oMath>
                </a14:m>
                <a:r>
                  <a:rPr lang="zh-CN" altLang="zh-CN" dirty="0"/>
                  <a:t>，其中</a:t>
                </a:r>
                <a:r>
                  <a:rPr lang="en-US" altLang="zh-CN" dirty="0"/>
                  <a:t>k</a:t>
                </a:r>
                <a:r>
                  <a:rPr lang="zh-CN" altLang="zh-CN" dirty="0"/>
                  <a:t>为人为定义的超参，</a:t>
                </a:r>
                <a:r>
                  <a:rPr lang="en-US" altLang="zh-CN" dirty="0"/>
                  <a:t>k</a:t>
                </a:r>
                <a:r>
                  <a:rPr lang="zh-CN" altLang="zh-CN" dirty="0"/>
                  <a:t>越大就是复杂度越高但表示能力越强</a:t>
                </a:r>
                <a:endParaRPr lang="zh-CN" altLang="en-US" dirty="0"/>
              </a:p>
            </p:txBody>
          </p:sp>
        </mc:Choice>
        <mc:Fallback>
          <p:sp>
            <p:nvSpPr>
              <p:cNvPr id="5" name="矩形 4">
                <a:extLst>
                  <a:ext uri="{FF2B5EF4-FFF2-40B4-BE49-F238E27FC236}">
                    <a16:creationId xmlns:a16="http://schemas.microsoft.com/office/drawing/2014/main" id="{2AFBB680-8E52-4464-90D3-FA594D6CF01D}"/>
                  </a:ext>
                </a:extLst>
              </p:cNvPr>
              <p:cNvSpPr>
                <a:spLocks noRot="1" noChangeAspect="1" noMove="1" noResize="1" noEditPoints="1" noAdjustHandles="1" noChangeArrowheads="1" noChangeShapeType="1" noTextEdit="1"/>
              </p:cNvSpPr>
              <p:nvPr/>
            </p:nvSpPr>
            <p:spPr>
              <a:xfrm>
                <a:off x="1417227" y="1770224"/>
                <a:ext cx="8415689" cy="1542217"/>
              </a:xfrm>
              <a:prstGeom prst="rect">
                <a:avLst/>
              </a:prstGeom>
              <a:blipFill>
                <a:blip r:embed="rId4"/>
                <a:stretch>
                  <a:fillRect l="-579" t="-1976" b="-5534"/>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AA40140-7E16-4576-B346-E9B8E2192692}"/>
              </a:ext>
            </a:extLst>
          </p:cNvPr>
          <p:cNvSpPr txBox="1"/>
          <p:nvPr/>
        </p:nvSpPr>
        <p:spPr>
          <a:xfrm>
            <a:off x="3151374" y="300438"/>
            <a:ext cx="2435191" cy="584775"/>
          </a:xfrm>
          <a:prstGeom prst="rect">
            <a:avLst/>
          </a:prstGeom>
          <a:noFill/>
        </p:spPr>
        <p:txBody>
          <a:bodyPr wrap="square" rtlCol="0">
            <a:spAutoFit/>
          </a:bodyPr>
          <a:lstStyle/>
          <a:p>
            <a:r>
              <a:rPr kumimoji="1" lang="en-US" altLang="zh-CN" sz="3200" b="1" dirty="0">
                <a:solidFill>
                  <a:schemeClr val="bg1"/>
                </a:solidFill>
                <a:latin typeface="Microsoft YaHei" charset="0"/>
                <a:ea typeface="Microsoft YaHei" charset="0"/>
              </a:rPr>
              <a:t>MFH</a:t>
            </a:r>
            <a:r>
              <a:rPr kumimoji="1" lang="zh-CN" altLang="en-US" sz="3200" b="1" dirty="0">
                <a:solidFill>
                  <a:schemeClr val="bg1"/>
                </a:solidFill>
                <a:latin typeface="Microsoft YaHei" charset="0"/>
                <a:ea typeface="Microsoft YaHei" charset="0"/>
              </a:rPr>
              <a:t>模块</a:t>
            </a:r>
          </a:p>
        </p:txBody>
      </p:sp>
    </p:spTree>
    <p:extLst>
      <p:ext uri="{BB962C8B-B14F-4D97-AF65-F5344CB8AC3E}">
        <p14:creationId xmlns:p14="http://schemas.microsoft.com/office/powerpoint/2010/main" val="77204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模型</a:t>
            </a:r>
            <a:r>
              <a:rPr kumimoji="1" lang="en-US" altLang="zh-CN" dirty="0"/>
              <a:t>&amp;</a:t>
            </a:r>
            <a:r>
              <a:rPr kumimoji="1" lang="zh-CN" altLang="en-US" dirty="0"/>
              <a:t>子模型</a:t>
            </a:r>
          </a:p>
        </p:txBody>
      </p:sp>
      <p:sp>
        <p:nvSpPr>
          <p:cNvPr id="3" name="矩形 2">
            <a:extLst>
              <a:ext uri="{FF2B5EF4-FFF2-40B4-BE49-F238E27FC236}">
                <a16:creationId xmlns:a16="http://schemas.microsoft.com/office/drawing/2014/main" id="{554E1E05-39AB-494D-BF92-DB11AFDA69FA}"/>
              </a:ext>
            </a:extLst>
          </p:cNvPr>
          <p:cNvSpPr/>
          <p:nvPr/>
        </p:nvSpPr>
        <p:spPr>
          <a:xfrm>
            <a:off x="3048000" y="295764"/>
            <a:ext cx="2167581" cy="584775"/>
          </a:xfrm>
          <a:prstGeom prst="rect">
            <a:avLst/>
          </a:prstGeom>
        </p:spPr>
        <p:txBody>
          <a:bodyPr wrap="none">
            <a:spAutoFit/>
          </a:bodyPr>
          <a:lstStyle/>
          <a:p>
            <a:r>
              <a:rPr kumimoji="1" lang="en-US" altLang="zh-CN" sz="3200" b="1" dirty="0">
                <a:solidFill>
                  <a:schemeClr val="bg1"/>
                </a:solidFill>
                <a:latin typeface="Microsoft YaHei" charset="0"/>
                <a:ea typeface="Microsoft YaHei" charset="0"/>
              </a:rPr>
              <a:t>CSF</a:t>
            </a:r>
            <a:r>
              <a:rPr kumimoji="1" lang="zh-CN" altLang="zh-CN" sz="3200" b="1" dirty="0">
                <a:solidFill>
                  <a:schemeClr val="bg1"/>
                </a:solidFill>
                <a:latin typeface="Microsoft YaHei" charset="0"/>
                <a:ea typeface="Microsoft YaHei" charset="0"/>
              </a:rPr>
              <a:t>子模块</a:t>
            </a:r>
            <a:endParaRPr kumimoji="1" lang="zh-CN" altLang="en-US" sz="3200" b="1" dirty="0">
              <a:solidFill>
                <a:schemeClr val="bg1"/>
              </a:solidFill>
              <a:latin typeface="Microsoft YaHei" charset="0"/>
              <a:ea typeface="Microsoft YaHei" charset="0"/>
            </a:endParaRPr>
          </a:p>
        </p:txBody>
      </p:sp>
      <p:pic>
        <p:nvPicPr>
          <p:cNvPr id="4" name="图片 3">
            <a:extLst>
              <a:ext uri="{FF2B5EF4-FFF2-40B4-BE49-F238E27FC236}">
                <a16:creationId xmlns:a16="http://schemas.microsoft.com/office/drawing/2014/main" id="{836030CD-623E-4270-82F9-3181838827B3}"/>
              </a:ext>
            </a:extLst>
          </p:cNvPr>
          <p:cNvPicPr/>
          <p:nvPr/>
        </p:nvPicPr>
        <p:blipFill>
          <a:blip r:embed="rId3"/>
          <a:stretch>
            <a:fillRect/>
          </a:stretch>
        </p:blipFill>
        <p:spPr>
          <a:xfrm>
            <a:off x="2505209" y="4758303"/>
            <a:ext cx="7360686" cy="1757999"/>
          </a:xfrm>
          <a:prstGeom prst="rect">
            <a:avLst/>
          </a:prstGeom>
        </p:spPr>
      </p:pic>
      <p:sp>
        <p:nvSpPr>
          <p:cNvPr id="5" name="矩形 4">
            <a:extLst>
              <a:ext uri="{FF2B5EF4-FFF2-40B4-BE49-F238E27FC236}">
                <a16:creationId xmlns:a16="http://schemas.microsoft.com/office/drawing/2014/main" id="{AAE12F9D-8ACD-4398-8D0B-285531FEB1D2}"/>
              </a:ext>
            </a:extLst>
          </p:cNvPr>
          <p:cNvSpPr/>
          <p:nvPr/>
        </p:nvSpPr>
        <p:spPr>
          <a:xfrm>
            <a:off x="2406317" y="1333712"/>
            <a:ext cx="7902340" cy="923330"/>
          </a:xfrm>
          <a:prstGeom prst="rect">
            <a:avLst/>
          </a:prstGeom>
        </p:spPr>
        <p:txBody>
          <a:bodyPr wrap="square">
            <a:spAutoFit/>
          </a:bodyPr>
          <a:lstStyle/>
          <a:p>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文本创建了两种</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CSF</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模块，分别为</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CSF_A</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CSF_B</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，两者差别仅在于计算</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attention</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权重的函数不同，其流程都与上图一样</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本文进行了相关对照试验并对使用不同模块的总体模型的准确率进行了比较</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，最后采取了</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CSF_A</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模块</a:t>
            </a:r>
          </a:p>
        </p:txBody>
      </p:sp>
      <p:pic>
        <p:nvPicPr>
          <p:cNvPr id="6" name="图片 5">
            <a:extLst>
              <a:ext uri="{FF2B5EF4-FFF2-40B4-BE49-F238E27FC236}">
                <a16:creationId xmlns:a16="http://schemas.microsoft.com/office/drawing/2014/main" id="{0B571F4A-68D8-4080-B04F-C1420CFC4353}"/>
              </a:ext>
            </a:extLst>
          </p:cNvPr>
          <p:cNvPicPr>
            <a:picLocks noChangeAspect="1"/>
          </p:cNvPicPr>
          <p:nvPr/>
        </p:nvPicPr>
        <p:blipFill>
          <a:blip r:embed="rId4"/>
          <a:stretch>
            <a:fillRect/>
          </a:stretch>
        </p:blipFill>
        <p:spPr>
          <a:xfrm>
            <a:off x="1119739" y="2563758"/>
            <a:ext cx="4663151" cy="1952017"/>
          </a:xfrm>
          <a:prstGeom prst="rect">
            <a:avLst/>
          </a:prstGeom>
        </p:spPr>
      </p:pic>
      <p:pic>
        <p:nvPicPr>
          <p:cNvPr id="7" name="图片 6">
            <a:extLst>
              <a:ext uri="{FF2B5EF4-FFF2-40B4-BE49-F238E27FC236}">
                <a16:creationId xmlns:a16="http://schemas.microsoft.com/office/drawing/2014/main" id="{3C190E0F-BAB5-47D5-A7BA-EE217D5114CD}"/>
              </a:ext>
            </a:extLst>
          </p:cNvPr>
          <p:cNvPicPr>
            <a:picLocks noChangeAspect="1"/>
          </p:cNvPicPr>
          <p:nvPr/>
        </p:nvPicPr>
        <p:blipFill>
          <a:blip r:embed="rId5"/>
          <a:stretch>
            <a:fillRect/>
          </a:stretch>
        </p:blipFill>
        <p:spPr>
          <a:xfrm>
            <a:off x="6497756" y="2571855"/>
            <a:ext cx="4407667" cy="1960115"/>
          </a:xfrm>
          <a:prstGeom prst="rect">
            <a:avLst/>
          </a:prstGeom>
        </p:spPr>
      </p:pic>
    </p:spTree>
    <p:extLst>
      <p:ext uri="{BB962C8B-B14F-4D97-AF65-F5344CB8AC3E}">
        <p14:creationId xmlns:p14="http://schemas.microsoft.com/office/powerpoint/2010/main" val="340287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sz="15000" dirty="0"/>
              <a:t>04</a:t>
            </a:r>
            <a:endParaRPr kumimoji="1" lang="zh-CN" altLang="en-US" sz="15000" dirty="0"/>
          </a:p>
        </p:txBody>
      </p:sp>
      <p:sp>
        <p:nvSpPr>
          <p:cNvPr id="3" name="文本占位符 2"/>
          <p:cNvSpPr>
            <a:spLocks noGrp="1"/>
          </p:cNvSpPr>
          <p:nvPr>
            <p:ph type="body" sz="quarter" idx="16"/>
          </p:nvPr>
        </p:nvSpPr>
        <p:spPr/>
        <p:txBody>
          <a:bodyPr/>
          <a:lstStyle/>
          <a:p>
            <a:r>
              <a:rPr kumimoji="1" lang="zh-CN" altLang="en-US" dirty="0"/>
              <a:t>结果</a:t>
            </a:r>
            <a:r>
              <a:rPr kumimoji="1" lang="en-US" altLang="zh-CN" dirty="0"/>
              <a:t>&amp;</a:t>
            </a:r>
            <a:r>
              <a:rPr kumimoji="1" lang="zh-CN" altLang="en-US" dirty="0"/>
              <a:t>分析</a:t>
            </a:r>
          </a:p>
          <a:p>
            <a:endParaRPr kumimoji="1" lang="zh-CN" altLang="en-US" dirty="0"/>
          </a:p>
        </p:txBody>
      </p:sp>
    </p:spTree>
    <p:extLst>
      <p:ext uri="{BB962C8B-B14F-4D97-AF65-F5344CB8AC3E}">
        <p14:creationId xmlns:p14="http://schemas.microsoft.com/office/powerpoint/2010/main" val="653468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05</a:t>
            </a:r>
            <a:r>
              <a:rPr kumimoji="1" lang="zh-CN" altLang="en-US" dirty="0"/>
              <a:t> 结果</a:t>
            </a:r>
            <a:r>
              <a:rPr kumimoji="1" lang="en-US" altLang="zh-CN" dirty="0"/>
              <a:t>&amp;</a:t>
            </a:r>
            <a:r>
              <a:rPr kumimoji="1" lang="zh-CN" altLang="en-US" dirty="0"/>
              <a:t>分析</a:t>
            </a:r>
          </a:p>
        </p:txBody>
      </p:sp>
      <p:graphicFrame>
        <p:nvGraphicFramePr>
          <p:cNvPr id="3" name="表格 2">
            <a:extLst>
              <a:ext uri="{FF2B5EF4-FFF2-40B4-BE49-F238E27FC236}">
                <a16:creationId xmlns:a16="http://schemas.microsoft.com/office/drawing/2014/main" id="{2FC9B6BB-16C2-4121-8B82-B6A84E6A3A37}"/>
              </a:ext>
            </a:extLst>
          </p:cNvPr>
          <p:cNvGraphicFramePr>
            <a:graphicFrameLocks noGrp="1"/>
          </p:cNvGraphicFramePr>
          <p:nvPr>
            <p:extLst>
              <p:ext uri="{D42A27DB-BD31-4B8C-83A1-F6EECF244321}">
                <p14:modId xmlns:p14="http://schemas.microsoft.com/office/powerpoint/2010/main" val="2540935764"/>
              </p:ext>
            </p:extLst>
          </p:nvPr>
        </p:nvGraphicFramePr>
        <p:xfrm>
          <a:off x="483343" y="1287690"/>
          <a:ext cx="4579546" cy="4611905"/>
        </p:xfrm>
        <a:graphic>
          <a:graphicData uri="http://schemas.openxmlformats.org/drawingml/2006/table">
            <a:tbl>
              <a:tblPr firstRow="1" firstCol="1" bandRow="1">
                <a:tableStyleId>{5C22544A-7EE6-4342-B048-85BDC9FD1C3A}</a:tableStyleId>
              </a:tblPr>
              <a:tblGrid>
                <a:gridCol w="2289773">
                  <a:extLst>
                    <a:ext uri="{9D8B030D-6E8A-4147-A177-3AD203B41FA5}">
                      <a16:colId xmlns:a16="http://schemas.microsoft.com/office/drawing/2014/main" val="3116340753"/>
                    </a:ext>
                  </a:extLst>
                </a:gridCol>
                <a:gridCol w="2289773">
                  <a:extLst>
                    <a:ext uri="{9D8B030D-6E8A-4147-A177-3AD203B41FA5}">
                      <a16:colId xmlns:a16="http://schemas.microsoft.com/office/drawing/2014/main" val="1299944474"/>
                    </a:ext>
                  </a:extLst>
                </a:gridCol>
              </a:tblGrid>
              <a:tr h="295756">
                <a:tc>
                  <a:txBody>
                    <a:bodyPr/>
                    <a:lstStyle/>
                    <a:p>
                      <a:pPr indent="266700" algn="l">
                        <a:lnSpc>
                          <a:spcPct val="125000"/>
                        </a:lnSpc>
                        <a:spcAft>
                          <a:spcPts val="600"/>
                        </a:spcAft>
                      </a:pPr>
                      <a:r>
                        <a:rPr lang="zh-CN" sz="1050" kern="100">
                          <a:effectLst/>
                        </a:rPr>
                        <a:t>实验说明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zh-CN" sz="1050" kern="100">
                          <a:effectLst/>
                        </a:rPr>
                        <a:t>准确率（</a:t>
                      </a:r>
                      <a:r>
                        <a:rPr lang="en-US" sz="1050" kern="100">
                          <a:effectLst/>
                        </a:rPr>
                        <a:t>%</a:t>
                      </a: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55829073"/>
                  </a:ext>
                </a:extLst>
              </a:tr>
              <a:tr h="295756">
                <a:tc>
                  <a:txBody>
                    <a:bodyPr/>
                    <a:lstStyle/>
                    <a:p>
                      <a:pPr indent="266700" algn="l">
                        <a:lnSpc>
                          <a:spcPct val="125000"/>
                        </a:lnSpc>
                        <a:spcAft>
                          <a:spcPts val="600"/>
                        </a:spcAft>
                      </a:pPr>
                      <a:r>
                        <a:rPr lang="en-US" sz="1050" kern="100">
                          <a:effectLst/>
                        </a:rPr>
                        <a:t>Baseline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53.71</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29273299"/>
                  </a:ext>
                </a:extLst>
              </a:tr>
              <a:tr h="295756">
                <a:tc>
                  <a:txBody>
                    <a:bodyPr/>
                    <a:lstStyle/>
                    <a:p>
                      <a:pPr indent="266700" algn="l">
                        <a:lnSpc>
                          <a:spcPct val="125000"/>
                        </a:lnSpc>
                        <a:spcAft>
                          <a:spcPts val="600"/>
                        </a:spcAft>
                      </a:pPr>
                      <a:r>
                        <a:rPr lang="en-US" sz="1050" kern="100">
                          <a:effectLst/>
                        </a:rPr>
                        <a:t>Baseline + question attention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dirty="0">
                          <a:effectLst/>
                        </a:rPr>
                        <a:t>48.20</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87355028"/>
                  </a:ext>
                </a:extLst>
              </a:tr>
              <a:tr h="295756">
                <a:tc>
                  <a:txBody>
                    <a:bodyPr/>
                    <a:lstStyle/>
                    <a:p>
                      <a:pPr indent="266700" algn="l">
                        <a:lnSpc>
                          <a:spcPct val="125000"/>
                        </a:lnSpc>
                        <a:spcAft>
                          <a:spcPts val="600"/>
                        </a:spcAft>
                      </a:pPr>
                      <a:r>
                        <a:rPr lang="en-US" sz="1050" kern="100">
                          <a:effectLst/>
                        </a:rPr>
                        <a:t>Baseline + Sigmoid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dirty="0">
                          <a:effectLst/>
                        </a:rPr>
                        <a:t>54.15</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28379830"/>
                  </a:ext>
                </a:extLst>
              </a:tr>
              <a:tr h="295756">
                <a:tc>
                  <a:txBody>
                    <a:bodyPr/>
                    <a:lstStyle/>
                    <a:p>
                      <a:pPr indent="266700" algn="l">
                        <a:lnSpc>
                          <a:spcPct val="125000"/>
                        </a:lnSpc>
                        <a:spcAft>
                          <a:spcPts val="600"/>
                        </a:spcAft>
                      </a:pPr>
                      <a:r>
                        <a:rPr lang="en-US" sz="1050" kern="100">
                          <a:effectLst/>
                        </a:rPr>
                        <a:t>Baseline + fine-tuning</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53.46</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73235200"/>
                  </a:ext>
                </a:extLst>
              </a:tr>
              <a:tr h="295756">
                <a:tc>
                  <a:txBody>
                    <a:bodyPr/>
                    <a:lstStyle/>
                    <a:p>
                      <a:pPr indent="266700" algn="l">
                        <a:lnSpc>
                          <a:spcPct val="125000"/>
                        </a:lnSpc>
                        <a:spcAft>
                          <a:spcPts val="600"/>
                        </a:spcAft>
                      </a:pPr>
                      <a:r>
                        <a:rPr lang="en-US" sz="1050" kern="100">
                          <a:effectLst/>
                        </a:rPr>
                        <a:t>Baseline + 1 layer CSF_B</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51.65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87783310"/>
                  </a:ext>
                </a:extLst>
              </a:tr>
              <a:tr h="295756">
                <a:tc>
                  <a:txBody>
                    <a:bodyPr/>
                    <a:lstStyle/>
                    <a:p>
                      <a:pPr indent="266700" algn="l">
                        <a:lnSpc>
                          <a:spcPct val="125000"/>
                        </a:lnSpc>
                        <a:spcAft>
                          <a:spcPts val="600"/>
                        </a:spcAft>
                      </a:pPr>
                      <a:r>
                        <a:rPr lang="en-US" sz="1050" kern="100">
                          <a:effectLst/>
                        </a:rPr>
                        <a:t>Baseline + 1 layer CSF_A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53.72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85491928"/>
                  </a:ext>
                </a:extLst>
              </a:tr>
              <a:tr h="295756">
                <a:tc>
                  <a:txBody>
                    <a:bodyPr/>
                    <a:lstStyle/>
                    <a:p>
                      <a:pPr indent="266700" algn="l">
                        <a:lnSpc>
                          <a:spcPct val="125000"/>
                        </a:lnSpc>
                        <a:spcAft>
                          <a:spcPts val="600"/>
                        </a:spcAft>
                      </a:pPr>
                      <a:r>
                        <a:rPr lang="en-US" sz="1050" kern="100">
                          <a:effectLst/>
                        </a:rPr>
                        <a:t>Baseline + 2 layer CSF_A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55.50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8112965"/>
                  </a:ext>
                </a:extLst>
              </a:tr>
              <a:tr h="295756">
                <a:tc>
                  <a:txBody>
                    <a:bodyPr/>
                    <a:lstStyle/>
                    <a:p>
                      <a:pPr indent="266700" algn="l">
                        <a:lnSpc>
                          <a:spcPct val="125000"/>
                        </a:lnSpc>
                        <a:spcAft>
                          <a:spcPts val="600"/>
                        </a:spcAft>
                      </a:pPr>
                      <a:r>
                        <a:rPr lang="en-US" sz="1050" kern="100">
                          <a:effectLst/>
                        </a:rPr>
                        <a:t>Baseline + 3 layer CSF_A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52.29</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88858329"/>
                  </a:ext>
                </a:extLst>
              </a:tr>
              <a:tr h="621386">
                <a:tc>
                  <a:txBody>
                    <a:bodyPr/>
                    <a:lstStyle/>
                    <a:p>
                      <a:pPr indent="266700" algn="l">
                        <a:lnSpc>
                          <a:spcPct val="125000"/>
                        </a:lnSpc>
                        <a:spcAft>
                          <a:spcPts val="600"/>
                        </a:spcAft>
                      </a:pPr>
                      <a:r>
                        <a:rPr lang="en-US" sz="1050" kern="100">
                          <a:effectLst/>
                        </a:rPr>
                        <a:t>Baseline + 2 layer CSF_A + fine-tuning</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55.64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77538704"/>
                  </a:ext>
                </a:extLst>
              </a:tr>
              <a:tr h="621386">
                <a:tc>
                  <a:txBody>
                    <a:bodyPr/>
                    <a:lstStyle/>
                    <a:p>
                      <a:pPr indent="266700" algn="l">
                        <a:lnSpc>
                          <a:spcPct val="125000"/>
                        </a:lnSpc>
                        <a:spcAft>
                          <a:spcPts val="600"/>
                        </a:spcAft>
                      </a:pPr>
                      <a:r>
                        <a:rPr lang="en-US" sz="1050" kern="100">
                          <a:effectLst/>
                        </a:rPr>
                        <a:t>Baseline + 2 layer CSF_A + decay=0.1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53.75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65167728"/>
                  </a:ext>
                </a:extLst>
              </a:tr>
              <a:tr h="621386">
                <a:tc>
                  <a:txBody>
                    <a:bodyPr/>
                    <a:lstStyle/>
                    <a:p>
                      <a:pPr indent="266700" algn="l">
                        <a:lnSpc>
                          <a:spcPct val="125000"/>
                        </a:lnSpc>
                        <a:spcAft>
                          <a:spcPts val="600"/>
                        </a:spcAft>
                      </a:pPr>
                      <a:r>
                        <a:rPr lang="en-US" sz="1050" kern="100">
                          <a:effectLst/>
                        </a:rPr>
                        <a:t>Baseline + 2 layer CSF_A + decay=0.5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dirty="0">
                          <a:effectLst/>
                        </a:rPr>
                        <a:t>53.89</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7165971"/>
                  </a:ext>
                </a:extLst>
              </a:tr>
            </a:tbl>
          </a:graphicData>
        </a:graphic>
      </p:graphicFrame>
      <p:graphicFrame>
        <p:nvGraphicFramePr>
          <p:cNvPr id="4" name="表格 3">
            <a:extLst>
              <a:ext uri="{FF2B5EF4-FFF2-40B4-BE49-F238E27FC236}">
                <a16:creationId xmlns:a16="http://schemas.microsoft.com/office/drawing/2014/main" id="{1C5014EF-8924-46EC-ABBC-E25BC7DA679E}"/>
              </a:ext>
            </a:extLst>
          </p:cNvPr>
          <p:cNvGraphicFramePr>
            <a:graphicFrameLocks noGrp="1"/>
          </p:cNvGraphicFramePr>
          <p:nvPr>
            <p:extLst>
              <p:ext uri="{D42A27DB-BD31-4B8C-83A1-F6EECF244321}">
                <p14:modId xmlns:p14="http://schemas.microsoft.com/office/powerpoint/2010/main" val="4156779362"/>
              </p:ext>
            </p:extLst>
          </p:nvPr>
        </p:nvGraphicFramePr>
        <p:xfrm>
          <a:off x="5992729" y="1287690"/>
          <a:ext cx="5250180" cy="3573067"/>
        </p:xfrm>
        <a:graphic>
          <a:graphicData uri="http://schemas.openxmlformats.org/drawingml/2006/table">
            <a:tbl>
              <a:tblPr firstRow="1" firstCol="1" bandRow="1">
                <a:tableStyleId>{5C22544A-7EE6-4342-B048-85BDC9FD1C3A}</a:tableStyleId>
              </a:tblPr>
              <a:tblGrid>
                <a:gridCol w="2625090">
                  <a:extLst>
                    <a:ext uri="{9D8B030D-6E8A-4147-A177-3AD203B41FA5}">
                      <a16:colId xmlns:a16="http://schemas.microsoft.com/office/drawing/2014/main" val="1212599352"/>
                    </a:ext>
                  </a:extLst>
                </a:gridCol>
                <a:gridCol w="2625090">
                  <a:extLst>
                    <a:ext uri="{9D8B030D-6E8A-4147-A177-3AD203B41FA5}">
                      <a16:colId xmlns:a16="http://schemas.microsoft.com/office/drawing/2014/main" val="432089168"/>
                    </a:ext>
                  </a:extLst>
                </a:gridCol>
              </a:tblGrid>
              <a:tr h="392601">
                <a:tc>
                  <a:txBody>
                    <a:bodyPr/>
                    <a:lstStyle/>
                    <a:p>
                      <a:pPr indent="266700" algn="l">
                        <a:lnSpc>
                          <a:spcPct val="125000"/>
                        </a:lnSpc>
                        <a:spcAft>
                          <a:spcPts val="600"/>
                        </a:spcAft>
                      </a:pPr>
                      <a:r>
                        <a:rPr lang="zh-CN" sz="1050" kern="100" dirty="0">
                          <a:effectLst/>
                        </a:rPr>
                        <a:t>实验说明</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zh-CN" sz="1050" kern="100">
                          <a:effectLst/>
                        </a:rPr>
                        <a:t>准确率（</a:t>
                      </a:r>
                      <a:r>
                        <a:rPr lang="en-US" sz="1050" kern="100">
                          <a:effectLst/>
                        </a:rPr>
                        <a:t>%</a:t>
                      </a: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87711624"/>
                  </a:ext>
                </a:extLst>
              </a:tr>
              <a:tr h="392601">
                <a:tc>
                  <a:txBody>
                    <a:bodyPr/>
                    <a:lstStyle/>
                    <a:p>
                      <a:pPr indent="266700" algn="l">
                        <a:lnSpc>
                          <a:spcPct val="125000"/>
                        </a:lnSpc>
                        <a:spcAft>
                          <a:spcPts val="600"/>
                        </a:spcAft>
                      </a:pPr>
                      <a:r>
                        <a:rPr lang="en-US" sz="1050" kern="100">
                          <a:effectLst/>
                        </a:rPr>
                        <a:t>Final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55.18</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08083985"/>
                  </a:ext>
                </a:extLst>
              </a:tr>
              <a:tr h="392601">
                <a:tc>
                  <a:txBody>
                    <a:bodyPr/>
                    <a:lstStyle/>
                    <a:p>
                      <a:pPr indent="266700" algn="l">
                        <a:lnSpc>
                          <a:spcPct val="125000"/>
                        </a:lnSpc>
                        <a:spcAft>
                          <a:spcPts val="600"/>
                        </a:spcAft>
                      </a:pPr>
                      <a:r>
                        <a:rPr lang="en-US" sz="1050" kern="100">
                          <a:effectLst/>
                        </a:rPr>
                        <a:t>Final + question attention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48.20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10911816"/>
                  </a:ext>
                </a:extLst>
              </a:tr>
              <a:tr h="392601">
                <a:tc>
                  <a:txBody>
                    <a:bodyPr/>
                    <a:lstStyle/>
                    <a:p>
                      <a:pPr indent="266700" algn="l">
                        <a:lnSpc>
                          <a:spcPct val="125000"/>
                        </a:lnSpc>
                        <a:spcAft>
                          <a:spcPts val="600"/>
                        </a:spcAft>
                      </a:pPr>
                      <a:r>
                        <a:rPr lang="en-US" sz="1050" kern="100">
                          <a:effectLst/>
                        </a:rPr>
                        <a:t>Final + fine-tuning</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55.50</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93918662"/>
                  </a:ext>
                </a:extLst>
              </a:tr>
              <a:tr h="392601">
                <a:tc>
                  <a:txBody>
                    <a:bodyPr/>
                    <a:lstStyle/>
                    <a:p>
                      <a:pPr indent="266700" algn="l">
                        <a:lnSpc>
                          <a:spcPct val="125000"/>
                        </a:lnSpc>
                        <a:spcAft>
                          <a:spcPts val="600"/>
                        </a:spcAft>
                      </a:pPr>
                      <a:r>
                        <a:rPr lang="en-US" sz="1050" kern="100">
                          <a:effectLst/>
                        </a:rPr>
                        <a:t>Final + 1 layer CSF_A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55.44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74035220"/>
                  </a:ext>
                </a:extLst>
              </a:tr>
              <a:tr h="392601">
                <a:tc>
                  <a:txBody>
                    <a:bodyPr/>
                    <a:lstStyle/>
                    <a:p>
                      <a:pPr indent="266700" algn="l">
                        <a:lnSpc>
                          <a:spcPct val="125000"/>
                        </a:lnSpc>
                        <a:spcAft>
                          <a:spcPts val="600"/>
                        </a:spcAft>
                      </a:pPr>
                      <a:r>
                        <a:rPr lang="en-US" sz="1050" kern="100">
                          <a:effectLst/>
                        </a:rPr>
                        <a:t>Final + 2 layer CSF_A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55.48</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0570245"/>
                  </a:ext>
                </a:extLst>
              </a:tr>
              <a:tr h="392601">
                <a:tc>
                  <a:txBody>
                    <a:bodyPr/>
                    <a:lstStyle/>
                    <a:p>
                      <a:pPr indent="266700" algn="l">
                        <a:lnSpc>
                          <a:spcPct val="125000"/>
                        </a:lnSpc>
                        <a:spcAft>
                          <a:spcPts val="600"/>
                        </a:spcAft>
                      </a:pPr>
                      <a:r>
                        <a:rPr lang="en-US" sz="1050" kern="100">
                          <a:effectLst/>
                        </a:rPr>
                        <a:t>Final + 3 layer CSF_A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kern="100">
                          <a:effectLst/>
                        </a:rPr>
                        <a:t>55.41</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05070415"/>
                  </a:ext>
                </a:extLst>
              </a:tr>
              <a:tr h="824860">
                <a:tc>
                  <a:txBody>
                    <a:bodyPr/>
                    <a:lstStyle/>
                    <a:p>
                      <a:pPr indent="266700" algn="l">
                        <a:lnSpc>
                          <a:spcPct val="125000"/>
                        </a:lnSpc>
                        <a:spcAft>
                          <a:spcPts val="600"/>
                        </a:spcAft>
                      </a:pPr>
                      <a:r>
                        <a:rPr lang="en-US" sz="1050" kern="100" dirty="0">
                          <a:solidFill>
                            <a:srgbClr val="FF0000"/>
                          </a:solidFill>
                          <a:effectLst/>
                        </a:rPr>
                        <a:t>Final + 2 layer CSF_A + fine-tuning + Sigmoid + decay=0.5</a:t>
                      </a:r>
                      <a:endParaRPr lang="zh-CN" sz="105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lnSpc>
                          <a:spcPct val="125000"/>
                        </a:lnSpc>
                        <a:spcAft>
                          <a:spcPts val="600"/>
                        </a:spcAft>
                      </a:pPr>
                      <a:r>
                        <a:rPr lang="en-US" sz="1050" b="1" kern="100" dirty="0">
                          <a:solidFill>
                            <a:srgbClr val="FF0000"/>
                          </a:solidFill>
                          <a:effectLst/>
                        </a:rPr>
                        <a:t>58.34</a:t>
                      </a:r>
                      <a:endParaRPr lang="zh-CN" sz="1050" b="1"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15132657"/>
                  </a:ext>
                </a:extLst>
              </a:tr>
            </a:tbl>
          </a:graphicData>
        </a:graphic>
      </p:graphicFrame>
      <p:sp>
        <p:nvSpPr>
          <p:cNvPr id="5" name="文本框 4">
            <a:extLst>
              <a:ext uri="{FF2B5EF4-FFF2-40B4-BE49-F238E27FC236}">
                <a16:creationId xmlns:a16="http://schemas.microsoft.com/office/drawing/2014/main" id="{8F94815A-FABF-42C9-8E67-05A9145EBEE7}"/>
              </a:ext>
            </a:extLst>
          </p:cNvPr>
          <p:cNvSpPr txBox="1"/>
          <p:nvPr/>
        </p:nvSpPr>
        <p:spPr>
          <a:xfrm>
            <a:off x="6336631" y="5247144"/>
            <a:ext cx="4844715" cy="707886"/>
          </a:xfrm>
          <a:prstGeom prst="rect">
            <a:avLst/>
          </a:prstGeom>
          <a:noFill/>
        </p:spPr>
        <p:txBody>
          <a:bodyPr wrap="square" rtlCol="0">
            <a:spAutoFit/>
          </a:bodyPr>
          <a:lstStyle/>
          <a:p>
            <a:r>
              <a:rPr lang="zh-CN" altLang="en-US" sz="2000" dirty="0"/>
              <a:t>可以见到</a:t>
            </a:r>
            <a:r>
              <a:rPr lang="en-US" altLang="zh-CN" sz="2000" dirty="0"/>
              <a:t>2 layer CSF_A</a:t>
            </a:r>
            <a:r>
              <a:rPr lang="zh-CN" altLang="en-US" sz="2000" dirty="0"/>
              <a:t>和</a:t>
            </a:r>
            <a:r>
              <a:rPr lang="en-US" altLang="zh-CN" sz="2000" dirty="0"/>
              <a:t>Sigmoid</a:t>
            </a:r>
            <a:r>
              <a:rPr lang="zh-CN" altLang="en-US" sz="2000" dirty="0"/>
              <a:t>对模型的准确率的提升有很大的帮助</a:t>
            </a:r>
          </a:p>
        </p:txBody>
      </p:sp>
    </p:spTree>
    <p:extLst>
      <p:ext uri="{BB962C8B-B14F-4D97-AF65-F5344CB8AC3E}">
        <p14:creationId xmlns:p14="http://schemas.microsoft.com/office/powerpoint/2010/main" val="19482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05</a:t>
            </a:r>
            <a:r>
              <a:rPr kumimoji="1" lang="zh-CN" altLang="en-US" dirty="0"/>
              <a:t> 结果</a:t>
            </a:r>
            <a:r>
              <a:rPr kumimoji="1" lang="en-US" altLang="zh-CN" dirty="0"/>
              <a:t>&amp;</a:t>
            </a:r>
            <a:r>
              <a:rPr kumimoji="1" lang="zh-CN" altLang="en-US" dirty="0"/>
              <a:t>分析</a:t>
            </a:r>
          </a:p>
        </p:txBody>
      </p:sp>
      <p:sp>
        <p:nvSpPr>
          <p:cNvPr id="3" name="矩形 2">
            <a:extLst>
              <a:ext uri="{FF2B5EF4-FFF2-40B4-BE49-F238E27FC236}">
                <a16:creationId xmlns:a16="http://schemas.microsoft.com/office/drawing/2014/main" id="{EEBDFAFF-73D5-4448-A61C-404D580CBBC3}"/>
              </a:ext>
            </a:extLst>
          </p:cNvPr>
          <p:cNvSpPr/>
          <p:nvPr/>
        </p:nvSpPr>
        <p:spPr>
          <a:xfrm>
            <a:off x="1363578" y="2817929"/>
            <a:ext cx="9638098" cy="3883114"/>
          </a:xfrm>
          <a:prstGeom prst="rect">
            <a:avLst/>
          </a:prstGeom>
        </p:spPr>
        <p:txBody>
          <a:bodyPr wrap="square">
            <a:spAutoFit/>
          </a:bodyPr>
          <a:lstStyle/>
          <a:p>
            <a:pPr indent="304800" algn="just">
              <a:lnSpc>
                <a:spcPct val="150000"/>
              </a:lnSpc>
              <a:spcAft>
                <a:spcPts val="0"/>
              </a:spcAft>
            </a:pPr>
            <a:r>
              <a:rPr lang="zh-CN" altLang="zh-CN" sz="2400" kern="0" dirty="0">
                <a:latin typeface="Times New Roman" panose="02020603050405020304" pitchFamily="18" charset="0"/>
                <a:ea typeface="宋体" panose="02010600030101010101" pitchFamily="2" charset="-122"/>
              </a:rPr>
              <a:t>本文所做的研究与一般视觉问答不同之处在于：</a:t>
            </a:r>
            <a:endParaRPr lang="zh-CN" altLang="zh-CN" sz="1400" kern="100" dirty="0">
              <a:latin typeface="Times New Roman" panose="02020603050405020304" pitchFamily="18" charset="0"/>
              <a:ea typeface="宋体" panose="02010600030101010101" pitchFamily="2" charset="-122"/>
            </a:endParaRPr>
          </a:p>
          <a:p>
            <a:pPr marL="342900" lvl="0" indent="-342900" algn="just">
              <a:lnSpc>
                <a:spcPct val="200000"/>
              </a:lnSpc>
              <a:spcAft>
                <a:spcPts val="0"/>
              </a:spcAft>
              <a:buFont typeface="+mj-lt"/>
              <a:buAutoNum type="arabicPeriod"/>
            </a:pPr>
            <a:r>
              <a:rPr lang="zh-CN" altLang="zh-CN" kern="0" dirty="0">
                <a:latin typeface="Times New Roman" panose="02020603050405020304" pitchFamily="18" charset="0"/>
                <a:ea typeface="宋体" panose="02010600030101010101" pitchFamily="2" charset="-122"/>
              </a:rPr>
              <a:t>本文使用</a:t>
            </a:r>
            <a:r>
              <a:rPr lang="en-US" altLang="zh-CN" kern="0" dirty="0">
                <a:latin typeface="Times New Roman" panose="02020603050405020304" pitchFamily="18" charset="0"/>
                <a:ea typeface="宋体" panose="02010600030101010101" pitchFamily="2" charset="-122"/>
              </a:rPr>
              <a:t>open-ended</a:t>
            </a:r>
            <a:r>
              <a:rPr lang="zh-CN" altLang="zh-CN" kern="0" dirty="0">
                <a:latin typeface="Times New Roman" panose="02020603050405020304" pitchFamily="18" charset="0"/>
                <a:ea typeface="宋体" panose="02010600030101010101" pitchFamily="2" charset="-122"/>
              </a:rPr>
              <a:t>模式，答案的准确率采用分数累积，而不是一般的多项选择</a:t>
            </a:r>
            <a:endParaRPr lang="zh-CN" altLang="zh-CN" sz="1400" kern="100" dirty="0">
              <a:latin typeface="Times New Roman" panose="02020603050405020304" pitchFamily="18" charset="0"/>
              <a:ea typeface="宋体" panose="02010600030101010101" pitchFamily="2" charset="-122"/>
            </a:endParaRPr>
          </a:p>
          <a:p>
            <a:pPr marL="342900" lvl="0" indent="-342900" algn="just">
              <a:lnSpc>
                <a:spcPct val="200000"/>
              </a:lnSpc>
              <a:spcAft>
                <a:spcPts val="0"/>
              </a:spcAft>
              <a:buFont typeface="+mj-lt"/>
              <a:buAutoNum type="arabicPeriod"/>
            </a:pPr>
            <a:r>
              <a:rPr lang="zh-CN" altLang="zh-CN" kern="0" dirty="0">
                <a:latin typeface="Times New Roman" panose="02020603050405020304" pitchFamily="18" charset="0"/>
                <a:ea typeface="宋体" panose="02010600030101010101" pitchFamily="2" charset="-122"/>
              </a:rPr>
              <a:t>本文采用</a:t>
            </a:r>
            <a:r>
              <a:rPr lang="en-US" altLang="zh-CN" kern="0" dirty="0">
                <a:latin typeface="Times New Roman" panose="02020603050405020304" pitchFamily="18" charset="0"/>
                <a:ea typeface="宋体" panose="02010600030101010101" pitchFamily="2" charset="-122"/>
              </a:rPr>
              <a:t>CSF</a:t>
            </a:r>
            <a:r>
              <a:rPr lang="zh-CN" altLang="zh-CN" kern="0" dirty="0">
                <a:latin typeface="Times New Roman" panose="02020603050405020304" pitchFamily="18" charset="0"/>
                <a:ea typeface="宋体" panose="02010600030101010101" pitchFamily="2" charset="-122"/>
              </a:rPr>
              <a:t>模块（包括</a:t>
            </a:r>
            <a:r>
              <a:rPr lang="en-US" altLang="zh-CN" kern="0" dirty="0">
                <a:latin typeface="Times New Roman" panose="02020603050405020304" pitchFamily="18" charset="0"/>
                <a:ea typeface="宋体" panose="02010600030101010101" pitchFamily="2" charset="-122"/>
              </a:rPr>
              <a:t>CSF_A</a:t>
            </a:r>
            <a:r>
              <a:rPr lang="zh-CN" altLang="zh-CN" kern="0" dirty="0">
                <a:latin typeface="Times New Roman" panose="02020603050405020304" pitchFamily="18" charset="0"/>
                <a:ea typeface="宋体" panose="02010600030101010101" pitchFamily="2" charset="-122"/>
              </a:rPr>
              <a:t>和</a:t>
            </a:r>
            <a:r>
              <a:rPr lang="en-US" altLang="zh-CN" kern="0" dirty="0">
                <a:latin typeface="Times New Roman" panose="02020603050405020304" pitchFamily="18" charset="0"/>
                <a:ea typeface="宋体" panose="02010600030101010101" pitchFamily="2" charset="-122"/>
              </a:rPr>
              <a:t>CSF_B</a:t>
            </a:r>
            <a:r>
              <a:rPr lang="zh-CN" altLang="zh-CN" kern="0" dirty="0">
                <a:latin typeface="Times New Roman" panose="02020603050405020304" pitchFamily="18" charset="0"/>
                <a:ea typeface="宋体" panose="02010600030101010101" pitchFamily="2" charset="-122"/>
              </a:rPr>
              <a:t>）不仅对</a:t>
            </a:r>
            <a:r>
              <a:rPr lang="en-US" altLang="zh-CN" kern="0" dirty="0">
                <a:latin typeface="Times New Roman" panose="02020603050405020304" pitchFamily="18" charset="0"/>
                <a:ea typeface="宋体" panose="02010600030101010101" pitchFamily="2" charset="-122"/>
              </a:rPr>
              <a:t>spatial-wise</a:t>
            </a:r>
            <a:r>
              <a:rPr lang="zh-CN" altLang="zh-CN" kern="0" dirty="0">
                <a:latin typeface="Times New Roman" panose="02020603050405020304" pitchFamily="18" charset="0"/>
                <a:ea typeface="宋体" panose="02010600030101010101" pitchFamily="2" charset="-122"/>
              </a:rPr>
              <a:t>进行了权重计算，还对</a:t>
            </a:r>
            <a:r>
              <a:rPr lang="en-US" altLang="zh-CN" kern="0" dirty="0">
                <a:latin typeface="Times New Roman" panose="02020603050405020304" pitchFamily="18" charset="0"/>
                <a:ea typeface="宋体" panose="02010600030101010101" pitchFamily="2" charset="-122"/>
              </a:rPr>
              <a:t>channel-wise</a:t>
            </a:r>
            <a:r>
              <a:rPr lang="zh-CN" altLang="zh-CN" kern="0" dirty="0">
                <a:latin typeface="Times New Roman" panose="02020603050405020304" pitchFamily="18" charset="0"/>
                <a:ea typeface="宋体" panose="02010600030101010101" pitchFamily="2" charset="-122"/>
              </a:rPr>
              <a:t>进行了权重计算。</a:t>
            </a:r>
            <a:endParaRPr lang="zh-CN" altLang="zh-CN" sz="1400" kern="100" dirty="0">
              <a:latin typeface="Times New Roman" panose="02020603050405020304" pitchFamily="18" charset="0"/>
              <a:ea typeface="宋体" panose="02010600030101010101" pitchFamily="2" charset="-122"/>
            </a:endParaRPr>
          </a:p>
          <a:p>
            <a:pPr marL="342900" lvl="0" indent="-342900" algn="just">
              <a:lnSpc>
                <a:spcPct val="200000"/>
              </a:lnSpc>
              <a:spcAft>
                <a:spcPts val="0"/>
              </a:spcAft>
              <a:buFont typeface="+mj-lt"/>
              <a:buAutoNum type="arabicPeriod"/>
            </a:pPr>
            <a:r>
              <a:rPr lang="zh-CN" altLang="zh-CN" kern="0" dirty="0">
                <a:latin typeface="Times New Roman" panose="02020603050405020304" pitchFamily="18" charset="0"/>
                <a:ea typeface="宋体" panose="02010600030101010101" pitchFamily="2" charset="-122"/>
              </a:rPr>
              <a:t>本文采用</a:t>
            </a:r>
            <a:r>
              <a:rPr lang="en-US" altLang="zh-CN" kern="0" dirty="0">
                <a:latin typeface="Times New Roman" panose="02020603050405020304" pitchFamily="18" charset="0"/>
                <a:ea typeface="宋体" panose="02010600030101010101" pitchFamily="2" charset="-122"/>
              </a:rPr>
              <a:t>MFB</a:t>
            </a:r>
            <a:r>
              <a:rPr lang="zh-CN" altLang="zh-CN" kern="0" dirty="0">
                <a:latin typeface="Times New Roman" panose="02020603050405020304" pitchFamily="18" charset="0"/>
                <a:ea typeface="宋体" panose="02010600030101010101" pitchFamily="2" charset="-122"/>
              </a:rPr>
              <a:t>模块和</a:t>
            </a:r>
            <a:r>
              <a:rPr lang="en-US" altLang="zh-CN" kern="0" dirty="0">
                <a:latin typeface="Times New Roman" panose="02020603050405020304" pitchFamily="18" charset="0"/>
                <a:ea typeface="宋体" panose="02010600030101010101" pitchFamily="2" charset="-122"/>
              </a:rPr>
              <a:t>ResNet152 FC</a:t>
            </a:r>
            <a:r>
              <a:rPr lang="zh-CN" altLang="zh-CN" kern="0" dirty="0">
                <a:latin typeface="Times New Roman" panose="02020603050405020304" pitchFamily="18" charset="0"/>
                <a:ea typeface="宋体" panose="02010600030101010101" pitchFamily="2" charset="-122"/>
              </a:rPr>
              <a:t>层之前的</a:t>
            </a:r>
            <a:r>
              <a:rPr lang="en-US" altLang="zh-CN" kern="0" dirty="0">
                <a:latin typeface="Times New Roman" panose="02020603050405020304" pitchFamily="18" charset="0"/>
                <a:ea typeface="宋体" panose="02010600030101010101" pitchFamily="2" charset="-122"/>
              </a:rPr>
              <a:t>tensor</a:t>
            </a:r>
            <a:r>
              <a:rPr lang="zh-CN" altLang="zh-CN" kern="0" dirty="0">
                <a:latin typeface="Times New Roman" panose="02020603050405020304" pitchFamily="18" charset="0"/>
                <a:ea typeface="宋体" panose="02010600030101010101" pitchFamily="2" charset="-122"/>
              </a:rPr>
              <a:t>来结合</a:t>
            </a:r>
            <a:r>
              <a:rPr lang="en-US" altLang="zh-CN" kern="0" dirty="0">
                <a:latin typeface="Times New Roman" panose="02020603050405020304" pitchFamily="18" charset="0"/>
                <a:ea typeface="宋体" panose="02010600030101010101" pitchFamily="2" charset="-122"/>
              </a:rPr>
              <a:t>LSTM</a:t>
            </a:r>
            <a:r>
              <a:rPr lang="zh-CN" altLang="zh-CN" kern="0" dirty="0">
                <a:latin typeface="Times New Roman" panose="02020603050405020304" pitchFamily="18" charset="0"/>
                <a:ea typeface="宋体" panose="02010600030101010101" pitchFamily="2" charset="-122"/>
              </a:rPr>
              <a:t>的输出来计算每个区域的权重，而不是直接把</a:t>
            </a:r>
            <a:r>
              <a:rPr lang="en-US" altLang="zh-CN" kern="0" dirty="0">
                <a:latin typeface="Times New Roman" panose="02020603050405020304" pitchFamily="18" charset="0"/>
                <a:ea typeface="宋体" panose="02010600030101010101" pitchFamily="2" charset="-122"/>
              </a:rPr>
              <a:t>image feature</a:t>
            </a:r>
            <a:r>
              <a:rPr lang="zh-CN" altLang="zh-CN" kern="0" dirty="0">
                <a:latin typeface="Times New Roman" panose="02020603050405020304" pitchFamily="18" charset="0"/>
                <a:ea typeface="宋体" panose="02010600030101010101" pitchFamily="2" charset="-122"/>
              </a:rPr>
              <a:t>和</a:t>
            </a:r>
            <a:r>
              <a:rPr lang="en-US" altLang="zh-CN" kern="0" dirty="0">
                <a:latin typeface="Times New Roman" panose="02020603050405020304" pitchFamily="18" charset="0"/>
                <a:ea typeface="宋体" panose="02010600030101010101" pitchFamily="2" charset="-122"/>
              </a:rPr>
              <a:t>question feature</a:t>
            </a:r>
            <a:r>
              <a:rPr lang="zh-CN" altLang="zh-CN" kern="0" dirty="0">
                <a:latin typeface="Times New Roman" panose="02020603050405020304" pitchFamily="18" charset="0"/>
                <a:ea typeface="宋体" panose="02010600030101010101" pitchFamily="2" charset="-122"/>
              </a:rPr>
              <a:t>结合</a:t>
            </a:r>
            <a:endParaRPr lang="zh-CN" altLang="zh-CN" sz="1400" kern="100" dirty="0">
              <a:latin typeface="Times New Roman" panose="02020603050405020304" pitchFamily="18" charset="0"/>
              <a:ea typeface="宋体" panose="02010600030101010101" pitchFamily="2" charset="-122"/>
            </a:endParaRPr>
          </a:p>
          <a:p>
            <a:pPr marL="342900" lvl="0" indent="-342900" algn="just">
              <a:lnSpc>
                <a:spcPct val="200000"/>
              </a:lnSpc>
              <a:spcAft>
                <a:spcPts val="0"/>
              </a:spcAft>
              <a:buFont typeface="+mj-lt"/>
              <a:buAutoNum type="arabicPeriod"/>
            </a:pPr>
            <a:r>
              <a:rPr lang="zh-CN" altLang="zh-CN" kern="0" dirty="0">
                <a:latin typeface="Times New Roman" panose="02020603050405020304" pitchFamily="18" charset="0"/>
                <a:ea typeface="宋体" panose="02010600030101010101" pitchFamily="2" charset="-122"/>
              </a:rPr>
              <a:t>本文采用</a:t>
            </a:r>
            <a:r>
              <a:rPr lang="en-US" altLang="zh-CN" kern="0" dirty="0" err="1">
                <a:latin typeface="Times New Roman" panose="02020603050405020304" pitchFamily="18" charset="0"/>
                <a:ea typeface="宋体" panose="02010600030101010101" pitchFamily="2" charset="-122"/>
              </a:rPr>
              <a:t>SigMoid</a:t>
            </a:r>
            <a:r>
              <a:rPr lang="zh-CN" altLang="zh-CN" kern="0" dirty="0">
                <a:latin typeface="Times New Roman" panose="02020603050405020304" pitchFamily="18" charset="0"/>
                <a:ea typeface="宋体" panose="02010600030101010101" pitchFamily="2" charset="-122"/>
              </a:rPr>
              <a:t>来计算最后的分布，而不是一般的</a:t>
            </a:r>
            <a:r>
              <a:rPr lang="en-US" altLang="zh-CN" kern="0" dirty="0" err="1">
                <a:latin typeface="Times New Roman" panose="02020603050405020304" pitchFamily="18" charset="0"/>
                <a:ea typeface="宋体" panose="02010600030101010101" pitchFamily="2" charset="-122"/>
              </a:rPr>
              <a:t>softmax</a:t>
            </a:r>
            <a:r>
              <a:rPr lang="en-US" altLang="zh-CN" kern="0" dirty="0">
                <a:latin typeface="Times New Roman" panose="02020603050405020304" pitchFamily="18" charset="0"/>
                <a:ea typeface="宋体" panose="02010600030101010101" pitchFamily="2" charset="-122"/>
              </a:rPr>
              <a:t>(</a:t>
            </a:r>
            <a:r>
              <a:rPr lang="zh-CN" altLang="zh-CN" kern="0" dirty="0">
                <a:latin typeface="Times New Roman" panose="02020603050405020304" pitchFamily="18" charset="0"/>
                <a:ea typeface="宋体" panose="02010600030101010101" pitchFamily="2" charset="-122"/>
              </a:rPr>
              <a:t>实验部分会有对比两者的差异</a:t>
            </a:r>
            <a:r>
              <a:rPr lang="en-US" altLang="zh-CN" kern="0" dirty="0">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p:txBody>
      </p:sp>
      <p:sp>
        <p:nvSpPr>
          <p:cNvPr id="4" name="矩形 3">
            <a:extLst>
              <a:ext uri="{FF2B5EF4-FFF2-40B4-BE49-F238E27FC236}">
                <a16:creationId xmlns:a16="http://schemas.microsoft.com/office/drawing/2014/main" id="{CDBA9066-F755-4E46-978B-526E16F6AB83}"/>
              </a:ext>
            </a:extLst>
          </p:cNvPr>
          <p:cNvSpPr/>
          <p:nvPr/>
        </p:nvSpPr>
        <p:spPr>
          <a:xfrm>
            <a:off x="1363578" y="1282150"/>
            <a:ext cx="8290560" cy="1286891"/>
          </a:xfrm>
          <a:prstGeom prst="rect">
            <a:avLst/>
          </a:prstGeom>
        </p:spPr>
        <p:txBody>
          <a:bodyPr wrap="square">
            <a:spAutoFit/>
          </a:bodyPr>
          <a:lstStyle/>
          <a:p>
            <a:pPr>
              <a:lnSpc>
                <a:spcPct val="150000"/>
              </a:lnSpc>
            </a:pPr>
            <a:r>
              <a:rPr lang="zh-CN" altLang="zh-CN" b="1" kern="0" dirty="0">
                <a:latin typeface="Times New Roman" panose="02020603050405020304" pitchFamily="18" charset="0"/>
                <a:ea typeface="宋体" panose="02010600030101010101" pitchFamily="2" charset="-122"/>
              </a:rPr>
              <a:t>在经过大量试验之后，本文得到了较好的结果</a:t>
            </a:r>
            <a:r>
              <a:rPr lang="en-US" altLang="zh-CN" b="1" kern="0" dirty="0">
                <a:solidFill>
                  <a:srgbClr val="FF0000"/>
                </a:solidFill>
                <a:latin typeface="Times New Roman" panose="02020603050405020304" pitchFamily="18" charset="0"/>
                <a:ea typeface="宋体" panose="02010600030101010101" pitchFamily="2" charset="-122"/>
              </a:rPr>
              <a:t>58.34%</a:t>
            </a:r>
            <a:r>
              <a:rPr lang="zh-CN" altLang="zh-CN" b="1" kern="0" dirty="0">
                <a:latin typeface="Times New Roman" panose="02020603050405020304" pitchFamily="18" charset="0"/>
                <a:ea typeface="宋体" panose="02010600030101010101" pitchFamily="2" charset="-122"/>
              </a:rPr>
              <a:t>，虽然相对于目前世界上对于视觉问答的研究的最高的准确率</a:t>
            </a:r>
            <a:r>
              <a:rPr lang="en-US" altLang="zh-CN" b="1" kern="0" dirty="0">
                <a:solidFill>
                  <a:srgbClr val="FF0000"/>
                </a:solidFill>
                <a:latin typeface="Times New Roman" panose="02020603050405020304" pitchFamily="18" charset="0"/>
                <a:ea typeface="宋体" panose="02010600030101010101" pitchFamily="2" charset="-122"/>
              </a:rPr>
              <a:t>62%</a:t>
            </a:r>
            <a:r>
              <a:rPr lang="zh-CN" altLang="zh-CN" b="1" kern="0" dirty="0">
                <a:latin typeface="Times New Roman" panose="02020603050405020304" pitchFamily="18" charset="0"/>
                <a:ea typeface="宋体" panose="02010600030101010101" pitchFamily="2" charset="-122"/>
              </a:rPr>
              <a:t>还有较大的差距</a:t>
            </a:r>
            <a:r>
              <a:rPr lang="en-US" altLang="zh-CN" b="1" kern="0" dirty="0">
                <a:latin typeface="Times New Roman" panose="02020603050405020304" pitchFamily="18" charset="0"/>
                <a:ea typeface="宋体" panose="02010600030101010101" pitchFamily="2" charset="-122"/>
              </a:rPr>
              <a:t>(</a:t>
            </a:r>
            <a:r>
              <a:rPr lang="zh-CN" altLang="zh-CN" b="1" kern="0" dirty="0">
                <a:latin typeface="Times New Roman" panose="02020603050405020304" pitchFamily="18" charset="0"/>
                <a:ea typeface="宋体" panose="02010600030101010101" pitchFamily="2" charset="-122"/>
              </a:rPr>
              <a:t>这里不包括</a:t>
            </a:r>
            <a:r>
              <a:rPr lang="en-US" altLang="zh-CN" b="1" kern="0" dirty="0">
                <a:latin typeface="Times New Roman" panose="02020603050405020304" pitchFamily="18" charset="0"/>
                <a:ea typeface="宋体" panose="02010600030101010101" pitchFamily="2" charset="-122"/>
              </a:rPr>
              <a:t>ensemble</a:t>
            </a:r>
            <a:r>
              <a:rPr lang="zh-CN" altLang="zh-CN" b="1" kern="0" dirty="0">
                <a:latin typeface="Times New Roman" panose="02020603050405020304" pitchFamily="18" charset="0"/>
                <a:ea typeface="宋体" panose="02010600030101010101" pitchFamily="2" charset="-122"/>
              </a:rPr>
              <a:t>模型等用来刷分的技巧</a:t>
            </a:r>
            <a:r>
              <a:rPr lang="en-US" altLang="zh-CN" b="1" kern="0" dirty="0">
                <a:latin typeface="Times New Roman" panose="02020603050405020304" pitchFamily="18" charset="0"/>
                <a:ea typeface="宋体" panose="02010600030101010101" pitchFamily="2" charset="-122"/>
              </a:rPr>
              <a:t>)</a:t>
            </a:r>
            <a:r>
              <a:rPr lang="zh-CN" altLang="zh-CN" b="1" kern="0" dirty="0">
                <a:latin typeface="Times New Roman" panose="02020603050405020304" pitchFamily="18" charset="0"/>
                <a:ea typeface="宋体" panose="02010600030101010101" pitchFamily="2" charset="-122"/>
              </a:rPr>
              <a:t>，但是任然相对于</a:t>
            </a:r>
            <a:r>
              <a:rPr lang="en-US" altLang="zh-CN" b="1" kern="0" dirty="0">
                <a:latin typeface="Times New Roman" panose="02020603050405020304" pitchFamily="18" charset="0"/>
                <a:ea typeface="宋体" panose="02010600030101010101" pitchFamily="2" charset="-122"/>
              </a:rPr>
              <a:t>Baseline</a:t>
            </a:r>
            <a:r>
              <a:rPr lang="zh-CN" altLang="zh-CN" b="1" kern="0" dirty="0">
                <a:latin typeface="Times New Roman" panose="02020603050405020304" pitchFamily="18" charset="0"/>
                <a:ea typeface="宋体" panose="02010600030101010101" pitchFamily="2" charset="-122"/>
              </a:rPr>
              <a:t>的</a:t>
            </a:r>
            <a:r>
              <a:rPr lang="en-US" altLang="zh-CN" b="1" kern="0" dirty="0">
                <a:solidFill>
                  <a:srgbClr val="FF0000"/>
                </a:solidFill>
                <a:latin typeface="Times New Roman" panose="02020603050405020304" pitchFamily="18" charset="0"/>
                <a:ea typeface="宋体" panose="02010600030101010101" pitchFamily="2" charset="-122"/>
              </a:rPr>
              <a:t>53.71%</a:t>
            </a:r>
            <a:r>
              <a:rPr lang="zh-CN" altLang="zh-CN" b="1" kern="0" dirty="0">
                <a:latin typeface="Times New Roman" panose="02020603050405020304" pitchFamily="18" charset="0"/>
                <a:ea typeface="宋体" panose="02010600030101010101" pitchFamily="2" charset="-122"/>
              </a:rPr>
              <a:t>有了较大的提高</a:t>
            </a:r>
            <a:endParaRPr lang="zh-CN" altLang="en-US" dirty="0"/>
          </a:p>
        </p:txBody>
      </p:sp>
    </p:spTree>
    <p:extLst>
      <p:ext uri="{BB962C8B-B14F-4D97-AF65-F5344CB8AC3E}">
        <p14:creationId xmlns:p14="http://schemas.microsoft.com/office/powerpoint/2010/main" val="2941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558746"/>
            <a:ext cx="12192000" cy="3299254"/>
          </a:xfrm>
          <a:prstGeom prst="rect">
            <a:avLst/>
          </a:prstGeom>
          <a:solidFill>
            <a:srgbClr val="239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txBox="1">
            <a:spLocks/>
          </p:cNvSpPr>
          <p:nvPr/>
        </p:nvSpPr>
        <p:spPr>
          <a:xfrm>
            <a:off x="4241553" y="5115722"/>
            <a:ext cx="8084654" cy="13860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dirty="0">
                <a:solidFill>
                  <a:schemeClr val="bg1"/>
                </a:solidFill>
              </a:rPr>
              <a:t>答辩人：钱旭峰</a:t>
            </a:r>
            <a:endParaRPr kumimoji="1" lang="en-US" altLang="zh-CN" sz="2000" dirty="0">
              <a:solidFill>
                <a:schemeClr val="bg1"/>
              </a:solidFill>
            </a:endParaRPr>
          </a:p>
          <a:p>
            <a:r>
              <a:rPr kumimoji="1" lang="zh-CN" altLang="en-US" sz="2000" dirty="0">
                <a:solidFill>
                  <a:schemeClr val="bg1"/>
                </a:solidFill>
              </a:rPr>
              <a:t>指导老师：邵健</a:t>
            </a:r>
            <a:endParaRPr kumimoji="1" lang="en-US" altLang="zh-CN" sz="2000" dirty="0">
              <a:solidFill>
                <a:schemeClr val="bg1"/>
              </a:solidFill>
            </a:endParaRPr>
          </a:p>
          <a:p>
            <a:r>
              <a:rPr kumimoji="1" lang="zh-CN" altLang="en-US" sz="2000" dirty="0">
                <a:solidFill>
                  <a:schemeClr val="bg1"/>
                </a:solidFill>
              </a:rPr>
              <a:t>专业：计算机科学与技术</a:t>
            </a:r>
          </a:p>
        </p:txBody>
      </p:sp>
      <p:sp>
        <p:nvSpPr>
          <p:cNvPr id="6" name="文本占位符 1"/>
          <p:cNvSpPr txBox="1">
            <a:spLocks/>
          </p:cNvSpPr>
          <p:nvPr/>
        </p:nvSpPr>
        <p:spPr>
          <a:xfrm>
            <a:off x="4241553" y="3874092"/>
            <a:ext cx="7626425" cy="10417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400" dirty="0">
                <a:solidFill>
                  <a:schemeClr val="bg1"/>
                </a:solidFill>
              </a:rPr>
              <a:t>--- </a:t>
            </a:r>
            <a:r>
              <a:rPr lang="zh-CN" altLang="zh-CN" sz="4400" dirty="0">
                <a:solidFill>
                  <a:schemeClr val="bg1"/>
                </a:solidFill>
              </a:rPr>
              <a:t>基于深度学习的视觉问答</a:t>
            </a:r>
            <a:endParaRPr kumimoji="1" lang="zh-CN" altLang="en-US" sz="4400" dirty="0">
              <a:solidFill>
                <a:schemeClr val="bg1"/>
              </a:solidFill>
            </a:endParaRPr>
          </a:p>
        </p:txBody>
      </p:sp>
      <p:sp>
        <p:nvSpPr>
          <p:cNvPr id="7" name="文本框 6"/>
          <p:cNvSpPr txBox="1"/>
          <p:nvPr/>
        </p:nvSpPr>
        <p:spPr>
          <a:xfrm>
            <a:off x="2644346" y="1159399"/>
            <a:ext cx="7809470" cy="1323439"/>
          </a:xfrm>
          <a:prstGeom prst="rect">
            <a:avLst/>
          </a:prstGeom>
          <a:noFill/>
        </p:spPr>
        <p:txBody>
          <a:bodyPr wrap="square" rtlCol="0">
            <a:spAutoFit/>
          </a:bodyPr>
          <a:lstStyle/>
          <a:p>
            <a:r>
              <a:rPr lang="zh-CN" altLang="en-US" sz="8000" b="1" dirty="0">
                <a:latin typeface="宋体" panose="02010600030101010101" pitchFamily="2" charset="-122"/>
                <a:ea typeface="宋体" panose="02010600030101010101" pitchFamily="2" charset="-122"/>
              </a:rPr>
              <a:t>感谢各位老师 </a:t>
            </a:r>
            <a:r>
              <a:rPr lang="en-US" altLang="zh-CN" sz="8000" b="1" dirty="0">
                <a:latin typeface="宋体" panose="02010600030101010101" pitchFamily="2" charset="-122"/>
                <a:ea typeface="宋体" panose="02010600030101010101" pitchFamily="2" charset="-122"/>
              </a:rPr>
              <a:t>!</a:t>
            </a:r>
            <a:endParaRPr lang="zh-CN" altLang="en-US" sz="8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567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189245" y="2112101"/>
            <a:ext cx="2776216" cy="1529527"/>
          </a:xfrm>
        </p:spPr>
        <p:txBody>
          <a:bodyPr/>
          <a:lstStyle/>
          <a:p>
            <a:r>
              <a:rPr kumimoji="1" lang="zh-CN" altLang="en-US" dirty="0"/>
              <a:t>目录</a:t>
            </a:r>
          </a:p>
        </p:txBody>
      </p:sp>
      <p:sp>
        <p:nvSpPr>
          <p:cNvPr id="3" name="文本占位符 2"/>
          <p:cNvSpPr>
            <a:spLocks noGrp="1"/>
          </p:cNvSpPr>
          <p:nvPr>
            <p:ph type="body" sz="quarter" idx="14"/>
          </p:nvPr>
        </p:nvSpPr>
        <p:spPr>
          <a:xfrm>
            <a:off x="1189245" y="3646495"/>
            <a:ext cx="2776216" cy="590556"/>
          </a:xfrm>
        </p:spPr>
        <p:txBody>
          <a:bodyPr/>
          <a:lstStyle/>
          <a:p>
            <a:r>
              <a:rPr kumimoji="1" lang="en-US" altLang="zh-CN" dirty="0"/>
              <a:t>CONTENTS</a:t>
            </a:r>
            <a:endParaRPr kumimoji="1" lang="zh-CN" altLang="en-US" dirty="0"/>
          </a:p>
        </p:txBody>
      </p:sp>
      <p:sp>
        <p:nvSpPr>
          <p:cNvPr id="4" name="文本占位符 3"/>
          <p:cNvSpPr>
            <a:spLocks noGrp="1"/>
          </p:cNvSpPr>
          <p:nvPr>
            <p:ph type="body" sz="quarter" idx="15"/>
          </p:nvPr>
        </p:nvSpPr>
        <p:spPr>
          <a:xfrm>
            <a:off x="7151646" y="1655532"/>
            <a:ext cx="932642" cy="634634"/>
          </a:xfrm>
        </p:spPr>
        <p:txBody>
          <a:bodyPr/>
          <a:lstStyle/>
          <a:p>
            <a:r>
              <a:rPr kumimoji="1" lang="en-US" altLang="zh-CN" dirty="0">
                <a:solidFill>
                  <a:schemeClr val="tx1"/>
                </a:solidFill>
              </a:rPr>
              <a:t>01</a:t>
            </a:r>
            <a:endParaRPr kumimoji="1" lang="zh-CN" altLang="en-US" dirty="0">
              <a:solidFill>
                <a:schemeClr val="tx1"/>
              </a:solidFill>
            </a:endParaRPr>
          </a:p>
        </p:txBody>
      </p:sp>
      <p:sp>
        <p:nvSpPr>
          <p:cNvPr id="5" name="文本占位符 4"/>
          <p:cNvSpPr>
            <a:spLocks noGrp="1"/>
          </p:cNvSpPr>
          <p:nvPr>
            <p:ph type="body" sz="quarter" idx="16"/>
          </p:nvPr>
        </p:nvSpPr>
        <p:spPr>
          <a:xfrm>
            <a:off x="8084287" y="1655532"/>
            <a:ext cx="3253563" cy="634634"/>
          </a:xfrm>
        </p:spPr>
        <p:txBody>
          <a:bodyPr/>
          <a:lstStyle/>
          <a:p>
            <a:r>
              <a:rPr kumimoji="1" lang="zh-CN" altLang="en-US" sz="2400" dirty="0">
                <a:solidFill>
                  <a:schemeClr val="tx1"/>
                </a:solidFill>
              </a:rPr>
              <a:t>课题背景</a:t>
            </a:r>
            <a:r>
              <a:rPr kumimoji="1" lang="en-US" altLang="zh-CN" sz="2400" dirty="0">
                <a:solidFill>
                  <a:schemeClr val="tx1"/>
                </a:solidFill>
              </a:rPr>
              <a:t>&amp;</a:t>
            </a:r>
            <a:r>
              <a:rPr kumimoji="1" lang="zh-CN" altLang="en-US" sz="2400" dirty="0">
                <a:solidFill>
                  <a:schemeClr val="tx1"/>
                </a:solidFill>
              </a:rPr>
              <a:t>研究意义</a:t>
            </a:r>
          </a:p>
        </p:txBody>
      </p:sp>
      <p:sp>
        <p:nvSpPr>
          <p:cNvPr id="6" name="文本占位符 5"/>
          <p:cNvSpPr>
            <a:spLocks noGrp="1"/>
          </p:cNvSpPr>
          <p:nvPr>
            <p:ph type="body" sz="quarter" idx="17"/>
          </p:nvPr>
        </p:nvSpPr>
        <p:spPr>
          <a:xfrm>
            <a:off x="7151646" y="2564488"/>
            <a:ext cx="932642" cy="634634"/>
          </a:xfrm>
        </p:spPr>
        <p:txBody>
          <a:bodyPr/>
          <a:lstStyle/>
          <a:p>
            <a:r>
              <a:rPr kumimoji="1" lang="en-US" altLang="zh-CN" dirty="0"/>
              <a:t>02</a:t>
            </a:r>
            <a:endParaRPr kumimoji="1" lang="zh-CN" altLang="en-US" dirty="0"/>
          </a:p>
        </p:txBody>
      </p:sp>
      <p:sp>
        <p:nvSpPr>
          <p:cNvPr id="7" name="文本占位符 6"/>
          <p:cNvSpPr>
            <a:spLocks noGrp="1"/>
          </p:cNvSpPr>
          <p:nvPr>
            <p:ph type="body" sz="quarter" idx="18"/>
          </p:nvPr>
        </p:nvSpPr>
        <p:spPr>
          <a:xfrm>
            <a:off x="8084287" y="2564488"/>
            <a:ext cx="3253563" cy="634634"/>
          </a:xfrm>
        </p:spPr>
        <p:txBody>
          <a:bodyPr/>
          <a:lstStyle/>
          <a:p>
            <a:r>
              <a:rPr kumimoji="1" lang="zh-CN" altLang="en-US" sz="2400" dirty="0"/>
              <a:t>数据集</a:t>
            </a:r>
            <a:r>
              <a:rPr kumimoji="1" lang="en-US" altLang="zh-CN" sz="2400" dirty="0"/>
              <a:t>&amp;</a:t>
            </a:r>
            <a:r>
              <a:rPr kumimoji="1" lang="zh-CN" altLang="en-US" sz="2400" dirty="0"/>
              <a:t>数据预处理</a:t>
            </a:r>
          </a:p>
        </p:txBody>
      </p:sp>
      <p:sp>
        <p:nvSpPr>
          <p:cNvPr id="8" name="文本占位符 7"/>
          <p:cNvSpPr>
            <a:spLocks noGrp="1"/>
          </p:cNvSpPr>
          <p:nvPr>
            <p:ph type="body" sz="quarter" idx="19"/>
          </p:nvPr>
        </p:nvSpPr>
        <p:spPr>
          <a:xfrm>
            <a:off x="7151646" y="3473444"/>
            <a:ext cx="932642" cy="634634"/>
          </a:xfrm>
        </p:spPr>
        <p:txBody>
          <a:bodyPr/>
          <a:lstStyle/>
          <a:p>
            <a:r>
              <a:rPr kumimoji="1" lang="en-US" altLang="zh-CN" dirty="0">
                <a:solidFill>
                  <a:schemeClr val="tx1"/>
                </a:solidFill>
              </a:rPr>
              <a:t>03</a:t>
            </a:r>
            <a:endParaRPr kumimoji="1" lang="zh-CN" altLang="en-US" dirty="0">
              <a:solidFill>
                <a:schemeClr val="tx1"/>
              </a:solidFill>
            </a:endParaRPr>
          </a:p>
        </p:txBody>
      </p:sp>
      <p:sp>
        <p:nvSpPr>
          <p:cNvPr id="9" name="文本占位符 8"/>
          <p:cNvSpPr>
            <a:spLocks noGrp="1"/>
          </p:cNvSpPr>
          <p:nvPr>
            <p:ph type="body" sz="quarter" idx="20"/>
          </p:nvPr>
        </p:nvSpPr>
        <p:spPr>
          <a:xfrm>
            <a:off x="8084287" y="3473444"/>
            <a:ext cx="3253563" cy="634634"/>
          </a:xfrm>
        </p:spPr>
        <p:txBody>
          <a:bodyPr/>
          <a:lstStyle/>
          <a:p>
            <a:r>
              <a:rPr kumimoji="1" lang="zh-CN" altLang="en-US" sz="2400" dirty="0">
                <a:solidFill>
                  <a:schemeClr val="tx1"/>
                </a:solidFill>
              </a:rPr>
              <a:t>模型</a:t>
            </a:r>
            <a:r>
              <a:rPr kumimoji="1" lang="en-US" altLang="zh-CN" sz="2400" dirty="0">
                <a:solidFill>
                  <a:schemeClr val="tx1"/>
                </a:solidFill>
              </a:rPr>
              <a:t>&amp;</a:t>
            </a:r>
            <a:r>
              <a:rPr kumimoji="1" lang="zh-CN" altLang="en-US" sz="2400" dirty="0">
                <a:solidFill>
                  <a:schemeClr val="tx1"/>
                </a:solidFill>
              </a:rPr>
              <a:t>子模型</a:t>
            </a:r>
          </a:p>
        </p:txBody>
      </p:sp>
      <p:sp>
        <p:nvSpPr>
          <p:cNvPr id="10" name="文本占位符 9"/>
          <p:cNvSpPr>
            <a:spLocks noGrp="1"/>
          </p:cNvSpPr>
          <p:nvPr>
            <p:ph type="body" sz="quarter" idx="21"/>
          </p:nvPr>
        </p:nvSpPr>
        <p:spPr>
          <a:xfrm>
            <a:off x="7151646" y="4382400"/>
            <a:ext cx="932642" cy="634634"/>
          </a:xfrm>
        </p:spPr>
        <p:txBody>
          <a:bodyPr/>
          <a:lstStyle/>
          <a:p>
            <a:r>
              <a:rPr kumimoji="1" lang="en-US" altLang="zh-CN" dirty="0"/>
              <a:t>04</a:t>
            </a:r>
            <a:endParaRPr kumimoji="1" lang="zh-CN" altLang="en-US" dirty="0"/>
          </a:p>
        </p:txBody>
      </p:sp>
      <p:sp>
        <p:nvSpPr>
          <p:cNvPr id="11" name="文本占位符 10"/>
          <p:cNvSpPr>
            <a:spLocks noGrp="1"/>
          </p:cNvSpPr>
          <p:nvPr>
            <p:ph type="body" sz="quarter" idx="22"/>
          </p:nvPr>
        </p:nvSpPr>
        <p:spPr>
          <a:xfrm>
            <a:off x="8084287" y="4382400"/>
            <a:ext cx="3253563" cy="634634"/>
          </a:xfrm>
        </p:spPr>
        <p:txBody>
          <a:bodyPr/>
          <a:lstStyle/>
          <a:p>
            <a:r>
              <a:rPr kumimoji="1" lang="zh-CN" altLang="en-US" sz="2400" dirty="0"/>
              <a:t>结果</a:t>
            </a:r>
            <a:r>
              <a:rPr kumimoji="1" lang="en-US" altLang="zh-CN" sz="2400" dirty="0"/>
              <a:t>&amp;</a:t>
            </a:r>
            <a:r>
              <a:rPr kumimoji="1" lang="zh-CN" altLang="en-US" sz="2400" dirty="0"/>
              <a:t>分析</a:t>
            </a:r>
          </a:p>
        </p:txBody>
      </p:sp>
    </p:spTree>
    <p:extLst>
      <p:ext uri="{BB962C8B-B14F-4D97-AF65-F5344CB8AC3E}">
        <p14:creationId xmlns:p14="http://schemas.microsoft.com/office/powerpoint/2010/main" val="19308810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sz="15000" dirty="0"/>
              <a:t>01</a:t>
            </a:r>
            <a:endParaRPr kumimoji="1" lang="zh-CN" altLang="en-US" sz="15000" dirty="0"/>
          </a:p>
        </p:txBody>
      </p:sp>
      <p:sp>
        <p:nvSpPr>
          <p:cNvPr id="3" name="文本占位符 2"/>
          <p:cNvSpPr>
            <a:spLocks noGrp="1"/>
          </p:cNvSpPr>
          <p:nvPr>
            <p:ph type="body" sz="quarter" idx="16"/>
          </p:nvPr>
        </p:nvSpPr>
        <p:spPr/>
        <p:txBody>
          <a:bodyPr/>
          <a:lstStyle/>
          <a:p>
            <a:r>
              <a:rPr kumimoji="1" lang="zh-CN" altLang="en-US" dirty="0"/>
              <a:t>课题背景</a:t>
            </a:r>
            <a:r>
              <a:rPr kumimoji="1" lang="en-US" altLang="zh-CN" dirty="0"/>
              <a:t>&amp;</a:t>
            </a:r>
            <a:r>
              <a:rPr kumimoji="1" lang="zh-CN" altLang="en-US" dirty="0"/>
              <a:t>研究意义</a:t>
            </a:r>
          </a:p>
        </p:txBody>
      </p:sp>
    </p:spTree>
    <p:extLst>
      <p:ext uri="{BB962C8B-B14F-4D97-AF65-F5344CB8AC3E}">
        <p14:creationId xmlns:p14="http://schemas.microsoft.com/office/powerpoint/2010/main" val="486006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课题背景</a:t>
            </a:r>
            <a:r>
              <a:rPr kumimoji="1" lang="en-US" altLang="zh-CN" dirty="0"/>
              <a:t>&amp;</a:t>
            </a:r>
            <a:r>
              <a:rPr kumimoji="1" lang="zh-CN" altLang="en-US" dirty="0"/>
              <a:t>研究意义</a:t>
            </a:r>
          </a:p>
        </p:txBody>
      </p:sp>
      <p:sp>
        <p:nvSpPr>
          <p:cNvPr id="19" name="文本框 18"/>
          <p:cNvSpPr txBox="1"/>
          <p:nvPr/>
        </p:nvSpPr>
        <p:spPr>
          <a:xfrm>
            <a:off x="1458096" y="1667466"/>
            <a:ext cx="9428207" cy="1384995"/>
          </a:xfrm>
          <a:prstGeom prst="rect">
            <a:avLst/>
          </a:prstGeom>
          <a:noFill/>
        </p:spPr>
        <p:txBody>
          <a:bodyPr wrap="square" rtlCol="0">
            <a:spAutoFit/>
          </a:bodyPr>
          <a:lstStyle/>
          <a:p>
            <a:r>
              <a:rPr lang="zh-CN" altLang="zh-CN" sz="28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视觉问答</a:t>
            </a:r>
            <a:r>
              <a:rPr lang="zh-CN" altLang="en-US" sz="28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任务</a:t>
            </a:r>
            <a:r>
              <a:rPr lang="en-US" altLang="zh-CN" sz="2800" b="1" dirty="0">
                <a:solidFill>
                  <a:srgbClr val="FF0000"/>
                </a:solidFill>
                <a:latin typeface="宋体" panose="02010600030101010101" pitchFamily="2" charset="-122"/>
                <a:ea typeface="宋体" panose="02010600030101010101" pitchFamily="2" charset="-122"/>
              </a:rPr>
              <a:t>(VQA)</a:t>
            </a:r>
            <a:r>
              <a:rPr lang="zh-CN" altLang="en-US" sz="2800" b="1" dirty="0">
                <a:latin typeface="宋体" panose="02010600030101010101" pitchFamily="2" charset="-122"/>
                <a:ea typeface="宋体" panose="02010600030101010101" pitchFamily="2" charset="-122"/>
              </a:rPr>
              <a:t> 指的是给出一幅图片和相应的问题，要求算法和程序用过对于数据集的理解和学习，给出尽可能准确的答案。</a:t>
            </a:r>
          </a:p>
        </p:txBody>
      </p:sp>
      <p:sp>
        <p:nvSpPr>
          <p:cNvPr id="20" name="矩形 19"/>
          <p:cNvSpPr/>
          <p:nvPr/>
        </p:nvSpPr>
        <p:spPr>
          <a:xfrm>
            <a:off x="1458096" y="3300968"/>
            <a:ext cx="9255211" cy="2954655"/>
          </a:xfrm>
          <a:prstGeom prst="rect">
            <a:avLst/>
          </a:prstGeom>
        </p:spPr>
        <p:txBody>
          <a:bodyPr wrap="square">
            <a:spAutoFit/>
          </a:bodyPr>
          <a:lstStyle/>
          <a:p>
            <a:endParaRPr lang="en-US" altLang="zh-CN" dirty="0">
              <a:latin typeface="Times New Roman" panose="02020603050405020304" pitchFamily="18" charset="0"/>
              <a:ea typeface="仿宋_GB2312"/>
              <a:cs typeface="Times New Roman" panose="02020603050405020304" pitchFamily="18" charset="0"/>
            </a:endParaRPr>
          </a:p>
          <a:p>
            <a:r>
              <a:rPr lang="zh-CN" altLang="en-US" sz="2800" b="1" dirty="0">
                <a:latin typeface="宋体" panose="02010600030101010101" pitchFamily="2" charset="-122"/>
                <a:ea typeface="宋体" panose="02010600030101010101" pitchFamily="2" charset="-122"/>
              </a:rPr>
              <a:t>目前，</a:t>
            </a:r>
            <a:r>
              <a:rPr lang="zh-CN" altLang="zh-CN" sz="2800" b="1" dirty="0">
                <a:latin typeface="宋体" panose="02010600030101010101" pitchFamily="2" charset="-122"/>
                <a:ea typeface="宋体" panose="02010600030101010101" pitchFamily="2" charset="-122"/>
              </a:rPr>
              <a:t>视觉问答模型的重点在于</a:t>
            </a:r>
            <a:r>
              <a:rPr lang="zh-CN" alt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zh-CN" sz="2800" b="1" dirty="0">
                <a:latin typeface="宋体" panose="02010600030101010101" pitchFamily="2" charset="-122"/>
                <a:ea typeface="宋体" panose="02010600030101010101" pitchFamily="2" charset="-122"/>
              </a:rPr>
              <a:t>图像特征的提取</a:t>
            </a:r>
            <a:endParaRPr lang="en-US" altLang="zh-CN" sz="2800" b="1"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zh-CN" sz="2800" b="1" dirty="0">
                <a:latin typeface="宋体" panose="02010600030101010101" pitchFamily="2" charset="-122"/>
                <a:ea typeface="宋体" panose="02010600030101010101" pitchFamily="2" charset="-122"/>
              </a:rPr>
              <a:t>文本特征的提取</a:t>
            </a:r>
            <a:endParaRPr lang="en-US" altLang="zh-CN" sz="2800" b="1"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800" b="1" dirty="0">
                <a:latin typeface="宋体" panose="02010600030101010101" pitchFamily="2" charset="-122"/>
                <a:ea typeface="宋体" panose="02010600030101010101" pitchFamily="2" charset="-122"/>
              </a:rPr>
              <a:t>attention</a:t>
            </a:r>
            <a:r>
              <a:rPr lang="zh-CN" altLang="zh-CN" sz="2800" b="1" dirty="0">
                <a:latin typeface="宋体" panose="02010600030101010101" pitchFamily="2" charset="-122"/>
                <a:ea typeface="宋体" panose="02010600030101010101" pitchFamily="2" charset="-122"/>
              </a:rPr>
              <a:t>权重的计算</a:t>
            </a:r>
            <a:endParaRPr lang="en-US" altLang="zh-CN" sz="2800" b="1"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zh-CN" sz="2800" b="1" dirty="0">
                <a:latin typeface="宋体" panose="02010600030101010101" pitchFamily="2" charset="-122"/>
                <a:ea typeface="宋体" panose="02010600030101010101" pitchFamily="2" charset="-122"/>
              </a:rPr>
              <a:t>图像特征与文本特征融合的方式</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9668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课题背景</a:t>
            </a:r>
            <a:r>
              <a:rPr kumimoji="1" lang="en-US" altLang="zh-CN" dirty="0"/>
              <a:t>&amp;</a:t>
            </a:r>
            <a:r>
              <a:rPr kumimoji="1" lang="zh-CN" altLang="en-US" dirty="0"/>
              <a:t>研究意义</a:t>
            </a:r>
          </a:p>
        </p:txBody>
      </p:sp>
      <p:sp>
        <p:nvSpPr>
          <p:cNvPr id="5" name="矩形 4"/>
          <p:cNvSpPr/>
          <p:nvPr/>
        </p:nvSpPr>
        <p:spPr>
          <a:xfrm>
            <a:off x="1243735" y="1883501"/>
            <a:ext cx="9934832" cy="1815882"/>
          </a:xfrm>
          <a:prstGeom prst="rect">
            <a:avLst/>
          </a:prstGeom>
        </p:spPr>
        <p:txBody>
          <a:bodyPr wrap="square">
            <a:spAutoFit/>
          </a:bodyPr>
          <a:lstStyle/>
          <a:p>
            <a:r>
              <a:rPr lang="zh-CN" altLang="zh-CN" sz="2800" b="1" dirty="0">
                <a:latin typeface="宋体" panose="02010600030101010101" pitchFamily="2" charset="-122"/>
                <a:ea typeface="宋体" panose="02010600030101010101" pitchFamily="2" charset="-122"/>
              </a:rPr>
              <a:t>视觉问答</a:t>
            </a:r>
            <a:r>
              <a:rPr lang="en-US" altLang="zh-CN" sz="2800" b="1" dirty="0">
                <a:latin typeface="宋体" panose="02010600030101010101" pitchFamily="2" charset="-122"/>
                <a:ea typeface="宋体" panose="02010600030101010101" pitchFamily="2" charset="-122"/>
              </a:rPr>
              <a:t>(VQA)</a:t>
            </a:r>
            <a:r>
              <a:rPr lang="zh-CN" altLang="zh-CN" sz="2800" b="1" dirty="0">
                <a:latin typeface="宋体" panose="02010600030101010101" pitchFamily="2" charset="-122"/>
                <a:ea typeface="宋体" panose="02010600030101010101" pitchFamily="2" charset="-122"/>
              </a:rPr>
              <a:t>对人工智能的研究具有重大的意义</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VQA</a:t>
            </a:r>
            <a:r>
              <a:rPr lang="zh-CN" altLang="zh-CN" sz="2800" b="1" dirty="0">
                <a:latin typeface="宋体" panose="02010600030101010101" pitchFamily="2" charset="-122"/>
                <a:ea typeface="宋体" panose="02010600030101010101" pitchFamily="2" charset="-122"/>
              </a:rPr>
              <a:t>构成了深度视觉理解和普通人工智能（</a:t>
            </a:r>
            <a:r>
              <a:rPr lang="en-US" altLang="zh-CN" sz="2800" b="1" dirty="0">
                <a:latin typeface="宋体" panose="02010600030101010101" pitchFamily="2" charset="-122"/>
                <a:ea typeface="宋体" panose="02010600030101010101" pitchFamily="2" charset="-122"/>
              </a:rPr>
              <a:t>AI</a:t>
            </a:r>
            <a:r>
              <a:rPr lang="zh-CN" altLang="zh-CN" sz="2800" b="1" dirty="0">
                <a:latin typeface="宋体" panose="02010600030101010101" pitchFamily="2" charset="-122"/>
                <a:ea typeface="宋体" panose="02010600030101010101" pitchFamily="2" charset="-122"/>
              </a:rPr>
              <a:t>）的基准测试。 </a:t>
            </a:r>
            <a:r>
              <a:rPr lang="en-US" altLang="zh-CN" sz="2800" b="1" dirty="0">
                <a:latin typeface="宋体" panose="02010600030101010101" pitchFamily="2" charset="-122"/>
                <a:ea typeface="宋体" panose="02010600030101010101" pitchFamily="2" charset="-122"/>
              </a:rPr>
              <a:t>VQA</a:t>
            </a:r>
            <a:r>
              <a:rPr lang="zh-CN" altLang="en-US" sz="2800" b="1" dirty="0">
                <a:latin typeface="宋体" panose="02010600030101010101" pitchFamily="2" charset="-122"/>
                <a:ea typeface="宋体" panose="02010600030101010101" pitchFamily="2" charset="-122"/>
              </a:rPr>
              <a:t>是人工智能从弱人工智能进步到普适人工智能我们所需完成的重要任务。</a:t>
            </a:r>
            <a:endParaRPr lang="en-US" altLang="zh-CN" sz="2800" b="1" dirty="0">
              <a:latin typeface="宋体" panose="02010600030101010101" pitchFamily="2" charset="-122"/>
              <a:ea typeface="宋体" panose="02010600030101010101" pitchFamily="2" charset="-122"/>
            </a:endParaRPr>
          </a:p>
        </p:txBody>
      </p:sp>
      <p:sp>
        <p:nvSpPr>
          <p:cNvPr id="6" name="文本框 5"/>
          <p:cNvSpPr txBox="1"/>
          <p:nvPr/>
        </p:nvSpPr>
        <p:spPr>
          <a:xfrm>
            <a:off x="1243735" y="4237051"/>
            <a:ext cx="9489989" cy="2523768"/>
          </a:xfrm>
          <a:prstGeom prst="rect">
            <a:avLst/>
          </a:prstGeom>
          <a:noFill/>
        </p:spPr>
        <p:txBody>
          <a:bodyPr wrap="square" rtlCol="0">
            <a:spAutoFit/>
          </a:bodyPr>
          <a:lstStyle/>
          <a:p>
            <a:r>
              <a:rPr lang="zh-CN" altLang="zh-CN" sz="2800" b="1" dirty="0">
                <a:latin typeface="宋体" panose="02010600030101010101" pitchFamily="2" charset="-122"/>
                <a:ea typeface="宋体" panose="02010600030101010101" pitchFamily="2" charset="-122"/>
              </a:rPr>
              <a:t>视觉问答</a:t>
            </a:r>
            <a:r>
              <a:rPr lang="en-US" altLang="zh-CN" sz="2800" b="1" dirty="0">
                <a:latin typeface="宋体" panose="02010600030101010101" pitchFamily="2" charset="-122"/>
                <a:ea typeface="宋体" panose="02010600030101010101" pitchFamily="2" charset="-122"/>
              </a:rPr>
              <a:t>(VQA)</a:t>
            </a:r>
            <a:r>
              <a:rPr lang="zh-CN" altLang="zh-CN" sz="2800" b="1" dirty="0">
                <a:latin typeface="宋体" panose="02010600030101010101" pitchFamily="2" charset="-122"/>
                <a:ea typeface="宋体" panose="02010600030101010101" pitchFamily="2" charset="-122"/>
              </a:rPr>
              <a:t>对人工智能的研究具有重大的意义同时极具挑战性，因为他涉及同时处理图像和相关文本，而且对模型的结构和超参的选择有较高的要求。虽然近期</a:t>
            </a:r>
            <a:r>
              <a:rPr lang="en-US" altLang="zh-CN" sz="2800" b="1" dirty="0">
                <a:latin typeface="宋体" panose="02010600030101010101" pitchFamily="2" charset="-122"/>
                <a:ea typeface="宋体" panose="02010600030101010101" pitchFamily="2" charset="-122"/>
              </a:rPr>
              <a:t>VQA</a:t>
            </a:r>
            <a:r>
              <a:rPr lang="zh-CN" altLang="zh-CN" sz="2800" b="1" dirty="0">
                <a:latin typeface="宋体" panose="02010600030101010101" pitchFamily="2" charset="-122"/>
                <a:ea typeface="宋体" panose="02010600030101010101" pitchFamily="2" charset="-122"/>
              </a:rPr>
              <a:t>领域取得了成功，但它仍然是一个很大的挑战和未解决的任务。</a:t>
            </a:r>
          </a:p>
          <a:p>
            <a:endParaRPr lang="en-US" altLang="zh-CN" sz="2800" dirty="0">
              <a:ea typeface="仿宋_GB2312"/>
            </a:endParaRPr>
          </a:p>
          <a:p>
            <a:endParaRPr lang="zh-CN" altLang="en-US" dirty="0"/>
          </a:p>
        </p:txBody>
      </p:sp>
    </p:spTree>
    <p:extLst>
      <p:ext uri="{BB962C8B-B14F-4D97-AF65-F5344CB8AC3E}">
        <p14:creationId xmlns:p14="http://schemas.microsoft.com/office/powerpoint/2010/main" val="123528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sz="15000" dirty="0"/>
              <a:t>02</a:t>
            </a:r>
            <a:endParaRPr kumimoji="1" lang="zh-CN" altLang="en-US" sz="15000" dirty="0"/>
          </a:p>
        </p:txBody>
      </p:sp>
      <p:sp>
        <p:nvSpPr>
          <p:cNvPr id="3" name="文本占位符 2"/>
          <p:cNvSpPr>
            <a:spLocks noGrp="1"/>
          </p:cNvSpPr>
          <p:nvPr>
            <p:ph type="body" sz="quarter" idx="16"/>
          </p:nvPr>
        </p:nvSpPr>
        <p:spPr/>
        <p:txBody>
          <a:bodyPr/>
          <a:lstStyle/>
          <a:p>
            <a:r>
              <a:rPr kumimoji="1" lang="zh-CN" altLang="en-US" dirty="0"/>
              <a:t>数据集</a:t>
            </a:r>
            <a:r>
              <a:rPr kumimoji="1" lang="en-US" altLang="zh-CN" dirty="0"/>
              <a:t>&amp;</a:t>
            </a:r>
            <a:r>
              <a:rPr kumimoji="1" lang="zh-CN" altLang="en-US" dirty="0"/>
              <a:t>数据预处理</a:t>
            </a:r>
          </a:p>
        </p:txBody>
      </p:sp>
    </p:spTree>
    <p:extLst>
      <p:ext uri="{BB962C8B-B14F-4D97-AF65-F5344CB8AC3E}">
        <p14:creationId xmlns:p14="http://schemas.microsoft.com/office/powerpoint/2010/main" val="777134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 </a:t>
            </a:r>
            <a:r>
              <a:rPr kumimoji="1" lang="zh-CN" altLang="en-US" dirty="0"/>
              <a:t>数据集</a:t>
            </a:r>
            <a:r>
              <a:rPr kumimoji="1" lang="en-US" altLang="zh-CN" dirty="0"/>
              <a:t>&amp;</a:t>
            </a:r>
            <a:r>
              <a:rPr kumimoji="1" lang="zh-CN" altLang="en-US" dirty="0"/>
              <a:t>数据预处理</a:t>
            </a:r>
          </a:p>
        </p:txBody>
      </p:sp>
      <p:sp>
        <p:nvSpPr>
          <p:cNvPr id="3" name="矩形 2">
            <a:extLst>
              <a:ext uri="{FF2B5EF4-FFF2-40B4-BE49-F238E27FC236}">
                <a16:creationId xmlns:a16="http://schemas.microsoft.com/office/drawing/2014/main" id="{56BC7F8B-6AE0-45D7-81CE-47110B39F5AA}"/>
              </a:ext>
            </a:extLst>
          </p:cNvPr>
          <p:cNvSpPr/>
          <p:nvPr/>
        </p:nvSpPr>
        <p:spPr>
          <a:xfrm>
            <a:off x="553453" y="1710172"/>
            <a:ext cx="6096000" cy="646331"/>
          </a:xfrm>
          <a:prstGeom prst="rect">
            <a:avLst/>
          </a:prstGeom>
        </p:spPr>
        <p:txBody>
          <a:bodyPr>
            <a:spAutoFit/>
          </a:bodyPr>
          <a:lstStyle/>
          <a:p>
            <a:r>
              <a:rPr lang="en-US" altLang="zh-CN">
                <a:latin typeface="Times New Roman" panose="02020603050405020304" pitchFamily="18" charset="0"/>
                <a:ea typeface="宋体" panose="02010600030101010101" pitchFamily="2" charset="-122"/>
              </a:rPr>
              <a:t>VQA</a:t>
            </a:r>
            <a:r>
              <a:rPr lang="zh-CN" altLang="zh-CN">
                <a:latin typeface="Times New Roman" panose="02020603050405020304" pitchFamily="18" charset="0"/>
                <a:ea typeface="宋体" panose="02010600030101010101" pitchFamily="2" charset="-122"/>
                <a:cs typeface="Times New Roman" panose="02020603050405020304" pitchFamily="18" charset="0"/>
              </a:rPr>
              <a:t>数据集中的每一个条目中都包含一个三元组，包括了一个图像，一个问题和它的正确答案。</a:t>
            </a:r>
            <a:endParaRPr lang="zh-CN" altLang="en-US" dirty="0"/>
          </a:p>
        </p:txBody>
      </p:sp>
      <p:sp>
        <p:nvSpPr>
          <p:cNvPr id="4" name="矩形 3">
            <a:extLst>
              <a:ext uri="{FF2B5EF4-FFF2-40B4-BE49-F238E27FC236}">
                <a16:creationId xmlns:a16="http://schemas.microsoft.com/office/drawing/2014/main" id="{162BC715-2763-4F5A-B3B6-839F90844E6C}"/>
              </a:ext>
            </a:extLst>
          </p:cNvPr>
          <p:cNvSpPr/>
          <p:nvPr/>
        </p:nvSpPr>
        <p:spPr>
          <a:xfrm>
            <a:off x="553453" y="2625382"/>
            <a:ext cx="6096000" cy="923330"/>
          </a:xfrm>
          <a:prstGeom prst="rect">
            <a:avLst/>
          </a:prstGeom>
        </p:spPr>
        <p:txBody>
          <a:bodyPr>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本文使用</a:t>
            </a:r>
            <a:r>
              <a:rPr lang="en-US" altLang="zh-CN" dirty="0">
                <a:solidFill>
                  <a:srgbClr val="FF0000"/>
                </a:solidFill>
                <a:latin typeface="Times New Roman" panose="02020603050405020304" pitchFamily="18" charset="0"/>
                <a:ea typeface="宋体" panose="02010600030101010101" pitchFamily="2" charset="-122"/>
              </a:rPr>
              <a:t>VQA2.0</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数据集来训练和测试模型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rPr>
              <a:t>VQA2.0</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的图像集由来自</a:t>
            </a:r>
            <a:r>
              <a:rPr lang="en-US" altLang="zh-CN" dirty="0">
                <a:latin typeface="Times New Roman" panose="02020603050405020304" pitchFamily="18" charset="0"/>
                <a:ea typeface="宋体" panose="02010600030101010101" pitchFamily="2" charset="-122"/>
              </a:rPr>
              <a:t>MS-COCO</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数据集的约</a:t>
            </a:r>
            <a:r>
              <a:rPr lang="en-US" altLang="zh-CN" dirty="0">
                <a:latin typeface="Times New Roman" panose="02020603050405020304" pitchFamily="18" charset="0"/>
                <a:ea typeface="宋体" panose="02010600030101010101" pitchFamily="2" charset="-122"/>
              </a:rPr>
              <a:t>200,000</a:t>
            </a:r>
            <a:r>
              <a:rPr lang="zh-CN" altLang="zh-CN" dirty="0">
                <a:latin typeface="Times New Roman" panose="02020603050405020304" pitchFamily="18" charset="0"/>
                <a:ea typeface="宋体" panose="02010600030101010101" pitchFamily="2" charset="-122"/>
                <a:cs typeface="Times New Roman" panose="02020603050405020304" pitchFamily="18" charset="0"/>
              </a:rPr>
              <a:t>幅图像组成，每个图像</a:t>
            </a:r>
            <a:r>
              <a:rPr lang="en-US" altLang="zh-CN" dirty="0">
                <a:latin typeface="Times New Roman" panose="02020603050405020304" pitchFamily="18" charset="0"/>
                <a:ea typeface="宋体" panose="02010600030101010101" pitchFamily="2" charset="-122"/>
              </a:rPr>
              <a:t>3</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个问题，每个问题</a:t>
            </a:r>
            <a:r>
              <a:rPr lang="en-US" altLang="zh-CN" dirty="0">
                <a:latin typeface="Times New Roman" panose="02020603050405020304" pitchFamily="18" charset="0"/>
                <a:ea typeface="宋体" panose="02010600030101010101" pitchFamily="2" charset="-122"/>
              </a:rPr>
              <a:t>10</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个答案。</a:t>
            </a:r>
            <a:endParaRPr lang="zh-CN" altLang="en-US" dirty="0"/>
          </a:p>
        </p:txBody>
      </p:sp>
      <p:sp>
        <p:nvSpPr>
          <p:cNvPr id="5" name="矩形 4">
            <a:extLst>
              <a:ext uri="{FF2B5EF4-FFF2-40B4-BE49-F238E27FC236}">
                <a16:creationId xmlns:a16="http://schemas.microsoft.com/office/drawing/2014/main" id="{EC0F1530-E211-49AB-AC76-52E2291383AB}"/>
              </a:ext>
            </a:extLst>
          </p:cNvPr>
          <p:cNvSpPr/>
          <p:nvPr/>
        </p:nvSpPr>
        <p:spPr>
          <a:xfrm>
            <a:off x="553453" y="3973704"/>
            <a:ext cx="6096000" cy="1477328"/>
          </a:xfrm>
          <a:prstGeom prst="rect">
            <a:avLst/>
          </a:prstGeom>
        </p:spPr>
        <p:txBody>
          <a:bodyPr>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我使用开放式（</a:t>
            </a:r>
            <a:r>
              <a:rPr lang="en-US" altLang="zh-CN" dirty="0">
                <a:latin typeface="Times New Roman" panose="02020603050405020304" pitchFamily="18" charset="0"/>
                <a:ea typeface="宋体" panose="02010600030101010101" pitchFamily="2" charset="-122"/>
              </a:rPr>
              <a:t>OE</a:t>
            </a:r>
            <a:r>
              <a:rPr lang="zh-CN" altLang="zh-CN" dirty="0">
                <a:latin typeface="Times New Roman" panose="02020603050405020304" pitchFamily="18" charset="0"/>
                <a:ea typeface="宋体" panose="02010600030101010101" pitchFamily="2" charset="-122"/>
                <a:cs typeface="Times New Roman" panose="02020603050405020304" pitchFamily="18" charset="0"/>
              </a:rPr>
              <a:t>）模式来回答问题，开放式模式要求模型更具图片和问题直接提供答案，而不是从十几个选项中选出对的那个，但是由于开放式（</a:t>
            </a:r>
            <a:r>
              <a:rPr lang="en-US" altLang="zh-CN" dirty="0">
                <a:latin typeface="Times New Roman" panose="02020603050405020304" pitchFamily="18" charset="0"/>
                <a:ea typeface="宋体" panose="02010600030101010101" pitchFamily="2" charset="-122"/>
              </a:rPr>
              <a:t>OE</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）的答案非常难以评估，答案存在歧义性和同义性问题，所以本文首先对答案和问题进行了预处理，使得问题和答案更易于训练和评估。</a:t>
            </a:r>
            <a:endParaRPr lang="zh-CN" altLang="en-US" dirty="0"/>
          </a:p>
        </p:txBody>
      </p:sp>
      <p:pic>
        <p:nvPicPr>
          <p:cNvPr id="6" name="图片 5">
            <a:extLst>
              <a:ext uri="{FF2B5EF4-FFF2-40B4-BE49-F238E27FC236}">
                <a16:creationId xmlns:a16="http://schemas.microsoft.com/office/drawing/2014/main" id="{61A8C3AD-A214-4FFE-975D-D414AAA7A6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79092" y="1548447"/>
            <a:ext cx="3705225" cy="3761105"/>
          </a:xfrm>
          <a:prstGeom prst="rect">
            <a:avLst/>
          </a:prstGeom>
          <a:noFill/>
          <a:ln>
            <a:noFill/>
          </a:ln>
        </p:spPr>
      </p:pic>
    </p:spTree>
    <p:extLst>
      <p:ext uri="{BB962C8B-B14F-4D97-AF65-F5344CB8AC3E}">
        <p14:creationId xmlns:p14="http://schemas.microsoft.com/office/powerpoint/2010/main" val="161675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 </a:t>
            </a:r>
            <a:r>
              <a:rPr kumimoji="1" lang="zh-CN" altLang="en-US" dirty="0"/>
              <a:t>数据集</a:t>
            </a:r>
            <a:r>
              <a:rPr kumimoji="1" lang="en-US" altLang="zh-CN" dirty="0"/>
              <a:t>&amp;</a:t>
            </a:r>
            <a:r>
              <a:rPr kumimoji="1" lang="zh-CN" altLang="en-US" dirty="0"/>
              <a:t>数据预处理</a:t>
            </a:r>
          </a:p>
        </p:txBody>
      </p:sp>
      <p:pic>
        <p:nvPicPr>
          <p:cNvPr id="3" name="图片 2" descr="C:\Users\钱旭峰\Desktop\COCO_train2014_000000262508.jpg">
            <a:extLst>
              <a:ext uri="{FF2B5EF4-FFF2-40B4-BE49-F238E27FC236}">
                <a16:creationId xmlns:a16="http://schemas.microsoft.com/office/drawing/2014/main" id="{6BE341E6-C25A-4B7B-B056-880F155FFB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2330" y="1419091"/>
            <a:ext cx="3834832" cy="2808004"/>
          </a:xfrm>
          <a:prstGeom prst="rect">
            <a:avLst/>
          </a:prstGeom>
          <a:noFill/>
          <a:ln>
            <a:noFill/>
          </a:ln>
        </p:spPr>
      </p:pic>
      <p:sp>
        <p:nvSpPr>
          <p:cNvPr id="4" name="文本框 2">
            <a:extLst>
              <a:ext uri="{FF2B5EF4-FFF2-40B4-BE49-F238E27FC236}">
                <a16:creationId xmlns:a16="http://schemas.microsoft.com/office/drawing/2014/main" id="{74629AEE-B476-4165-8327-C506FAF5BD00}"/>
              </a:ext>
            </a:extLst>
          </p:cNvPr>
          <p:cNvSpPr txBox="1">
            <a:spLocks noChangeArrowheads="1"/>
          </p:cNvSpPr>
          <p:nvPr/>
        </p:nvSpPr>
        <p:spPr bwMode="auto">
          <a:xfrm>
            <a:off x="1062330" y="4445634"/>
            <a:ext cx="9946532" cy="207548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pPr>
            <a:r>
              <a:rPr lang="en-US" altLang="zh-CN" sz="1400" kern="100" dirty="0">
                <a:latin typeface="Times New Roman" panose="02020603050405020304" pitchFamily="18" charset="0"/>
                <a:ea typeface="宋体" panose="02010600030101010101" pitchFamily="2" charset="-122"/>
              </a:rPr>
              <a:t>'question':['&lt;PAD&gt;','&lt;PAD&gt;','&lt;PAD&gt;','&lt;PAD&gt;','&lt;PAD&gt;','&lt;PAD&gt;','what','color','shirts','are','the','baseball','players','wearing']</a:t>
            </a:r>
            <a:endParaRPr lang="zh-CN" altLang="zh-CN" sz="1400" kern="100" dirty="0">
              <a:latin typeface="Times New Roman" panose="02020603050405020304" pitchFamily="18" charset="0"/>
              <a:ea typeface="宋体" panose="02010600030101010101" pitchFamily="2" charset="-122"/>
            </a:endParaRPr>
          </a:p>
          <a:p>
            <a:pPr algn="just">
              <a:lnSpc>
                <a:spcPct val="150000"/>
              </a:lnSpc>
              <a:spcAft>
                <a:spcPts val="0"/>
              </a:spcAft>
            </a:pPr>
            <a:endParaRPr lang="en-US" sz="1400"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'answers': [['green', 1.0], ['green and yellow', 0.3], ['white', 0.3]],</a:t>
            </a:r>
            <a:endParaRPr lang="zh-CN" sz="1400" kern="100" dirty="0">
              <a:effectLst/>
              <a:latin typeface="Times New Roman" panose="02020603050405020304" pitchFamily="18" charset="0"/>
              <a:ea typeface="宋体" panose="02010600030101010101" pitchFamily="2" charset="-122"/>
            </a:endParaRPr>
          </a:p>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rPr>
              <a:t>ans_num</a:t>
            </a:r>
            <a:r>
              <a:rPr lang="en-US" sz="1400" kern="100" dirty="0">
                <a:effectLst/>
                <a:latin typeface="Times New Roman" panose="02020603050405020304" pitchFamily="18" charset="0"/>
                <a:ea typeface="宋体" panose="02010600030101010101" pitchFamily="2" charset="-122"/>
              </a:rPr>
              <a:t>': [['green', 8], ['green and yellow', 1], ['white', 1]],</a:t>
            </a:r>
            <a:endParaRPr lang="zh-CN" sz="1400" kern="100" dirty="0">
              <a:effectLst/>
              <a:latin typeface="Times New Roman" panose="02020603050405020304" pitchFamily="18" charset="0"/>
              <a:ea typeface="宋体" panose="02010600030101010101" pitchFamily="2" charset="-122"/>
            </a:endParaRPr>
          </a:p>
          <a:p>
            <a:pPr algn="just">
              <a:lnSpc>
                <a:spcPct val="150000"/>
              </a:lnSpc>
              <a:spcAft>
                <a:spcPts val="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25A28E52-FDBA-4E8A-896C-CDC7FAFD8673}"/>
              </a:ext>
            </a:extLst>
          </p:cNvPr>
          <p:cNvSpPr txBox="1"/>
          <p:nvPr/>
        </p:nvSpPr>
        <p:spPr>
          <a:xfrm>
            <a:off x="7015214" y="1555855"/>
            <a:ext cx="3834832" cy="2185214"/>
          </a:xfrm>
          <a:prstGeom prst="rect">
            <a:avLst/>
          </a:prstGeom>
          <a:noFill/>
        </p:spPr>
        <p:txBody>
          <a:bodyPr wrap="square" rtlCol="0">
            <a:spAutoFit/>
          </a:bodyPr>
          <a:lstStyle/>
          <a:p>
            <a:r>
              <a:rPr lang="zh-CN" altLang="en-US" sz="2800" dirty="0"/>
              <a:t>问题预处理：</a:t>
            </a:r>
            <a:endParaRPr lang="en-US" altLang="zh-CN" sz="2800" dirty="0"/>
          </a:p>
          <a:p>
            <a:endParaRPr lang="en-US" altLang="zh-CN" sz="2800" dirty="0"/>
          </a:p>
          <a:p>
            <a:pPr marL="285750" indent="-285750">
              <a:buFont typeface="Arial" panose="020B0604020202020204" pitchFamily="34" charset="0"/>
              <a:buChar char="•"/>
            </a:pPr>
            <a:r>
              <a:rPr lang="zh-CN" altLang="en-US" sz="2000" dirty="0"/>
              <a:t>替换</a:t>
            </a:r>
            <a:endParaRPr lang="en-US" altLang="zh-CN" sz="2000" dirty="0"/>
          </a:p>
          <a:p>
            <a:pPr marL="285750" indent="-285750">
              <a:buFont typeface="Arial" panose="020B0604020202020204" pitchFamily="34" charset="0"/>
              <a:buChar char="•"/>
            </a:pPr>
            <a:r>
              <a:rPr lang="zh-CN" altLang="en-US" sz="2000" dirty="0"/>
              <a:t>分词</a:t>
            </a:r>
            <a:endParaRPr lang="en-US" altLang="zh-CN" sz="2000" dirty="0"/>
          </a:p>
          <a:p>
            <a:pPr marL="285750" indent="-285750">
              <a:buFont typeface="Arial" panose="020B0604020202020204" pitchFamily="34" charset="0"/>
              <a:buChar char="•"/>
            </a:pPr>
            <a:r>
              <a:rPr lang="zh-CN" altLang="en-US" sz="2000" dirty="0"/>
              <a:t>截断</a:t>
            </a:r>
            <a:r>
              <a:rPr lang="en-US" altLang="zh-CN" sz="2000" dirty="0"/>
              <a:t>&amp;</a:t>
            </a:r>
            <a:r>
              <a:rPr lang="zh-CN" altLang="en-US" sz="2000" dirty="0"/>
              <a:t>补全</a:t>
            </a:r>
            <a:r>
              <a:rPr lang="en-US" altLang="zh-CN" sz="2000" dirty="0"/>
              <a:t>(14 word)</a:t>
            </a:r>
          </a:p>
          <a:p>
            <a:pPr marL="285750" indent="-285750">
              <a:buFont typeface="Arial" panose="020B0604020202020204" pitchFamily="34" charset="0"/>
              <a:buChar char="•"/>
            </a:pPr>
            <a:r>
              <a:rPr lang="en-US" altLang="zh-CN" sz="2000" dirty="0"/>
              <a:t>index</a:t>
            </a:r>
            <a:endParaRPr lang="zh-CN" altLang="en-US" sz="2000" dirty="0"/>
          </a:p>
        </p:txBody>
      </p:sp>
    </p:spTree>
    <p:extLst>
      <p:ext uri="{BB962C8B-B14F-4D97-AF65-F5344CB8AC3E}">
        <p14:creationId xmlns:p14="http://schemas.microsoft.com/office/powerpoint/2010/main" val="261817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 </a:t>
            </a:r>
            <a:r>
              <a:rPr kumimoji="1" lang="zh-CN" altLang="en-US" dirty="0"/>
              <a:t>数据集</a:t>
            </a:r>
            <a:r>
              <a:rPr kumimoji="1" lang="en-US" altLang="zh-CN" dirty="0"/>
              <a:t>&amp;</a:t>
            </a:r>
            <a:r>
              <a:rPr kumimoji="1" lang="zh-CN" altLang="en-US" dirty="0"/>
              <a:t>数据预处理</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B6AE558C-744E-4A17-8A75-D6A089CCFFB8}"/>
                  </a:ext>
                </a:extLst>
              </p:cNvPr>
              <p:cNvSpPr/>
              <p:nvPr/>
            </p:nvSpPr>
            <p:spPr>
              <a:xfrm>
                <a:off x="4038297" y="3646017"/>
                <a:ext cx="3616311" cy="7101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A</m:t>
                      </m:r>
                      <m:r>
                        <m:rPr>
                          <m:sty m:val="p"/>
                        </m:rPr>
                        <a:rPr lang="zh-CN" altLang="en-US" i="0">
                          <a:latin typeface="Cambria Math" panose="02040503050406030204" pitchFamily="18" charset="0"/>
                        </a:rPr>
                        <m:t>ccuracy</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a</m:t>
                          </m:r>
                        </m:e>
                      </m:d>
                      <m:r>
                        <a:rPr lang="zh-CN" altLang="en-US" i="0">
                          <a:latin typeface="Cambria Math" panose="02040503050406030204" pitchFamily="18" charset="0"/>
                        </a:rPr>
                        <m:t>=</m:t>
                      </m:r>
                      <m:r>
                        <m:rPr>
                          <m:sty m:val="p"/>
                        </m:rPr>
                        <a:rPr lang="zh-CN" altLang="en-US" i="0">
                          <a:latin typeface="Cambria Math" panose="02040503050406030204" pitchFamily="18" charset="0"/>
                        </a:rPr>
                        <m:t>min</m:t>
                      </m:r>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𝐶𝑜𝑢𝑛𝑡</m:t>
                                  </m:r>
                                  <m:r>
                                    <a:rPr lang="zh-CN" altLang="en-US" i="0">
                                      <a:latin typeface="Cambria Math" panose="02040503050406030204" pitchFamily="18" charset="0"/>
                                    </a:rPr>
                                    <m:t>(</m:t>
                                  </m:r>
                                  <m:r>
                                    <a:rPr lang="zh-CN" altLang="en-US" i="1">
                                      <a:latin typeface="Cambria Math" panose="02040503050406030204" pitchFamily="18" charset="0"/>
                                    </a:rPr>
                                    <m:t>𝑎</m:t>
                                  </m:r>
                                </m:e>
                              </m:d>
                            </m:num>
                            <m:den>
                              <m:r>
                                <a:rPr lang="zh-CN" altLang="en-US" i="0">
                                  <a:latin typeface="Cambria Math" panose="02040503050406030204" pitchFamily="18" charset="0"/>
                                </a:rPr>
                                <m:t>3</m:t>
                              </m:r>
                            </m:den>
                          </m:f>
                          <m:r>
                            <a:rPr lang="zh-CN" altLang="en-US" i="0">
                              <a:latin typeface="Cambria Math" panose="02040503050406030204" pitchFamily="18" charset="0"/>
                            </a:rPr>
                            <m:t>,1</m:t>
                          </m:r>
                        </m:e>
                      </m:d>
                    </m:oMath>
                  </m:oMathPara>
                </a14:m>
                <a:endParaRPr lang="zh-CN" altLang="en-US" dirty="0"/>
              </a:p>
            </p:txBody>
          </p:sp>
        </mc:Choice>
        <mc:Fallback>
          <p:sp>
            <p:nvSpPr>
              <p:cNvPr id="3" name="矩形 2">
                <a:extLst>
                  <a:ext uri="{FF2B5EF4-FFF2-40B4-BE49-F238E27FC236}">
                    <a16:creationId xmlns:a16="http://schemas.microsoft.com/office/drawing/2014/main" id="{B6AE558C-744E-4A17-8A75-D6A089CCFFB8}"/>
                  </a:ext>
                </a:extLst>
              </p:cNvPr>
              <p:cNvSpPr>
                <a:spLocks noRot="1" noChangeAspect="1" noMove="1" noResize="1" noEditPoints="1" noAdjustHandles="1" noChangeArrowheads="1" noChangeShapeType="1" noTextEdit="1"/>
              </p:cNvSpPr>
              <p:nvPr/>
            </p:nvSpPr>
            <p:spPr>
              <a:xfrm>
                <a:off x="4038297" y="3646017"/>
                <a:ext cx="3616311" cy="710194"/>
              </a:xfrm>
              <a:prstGeom prst="rect">
                <a:avLst/>
              </a:prstGeom>
              <a:blipFill>
                <a:blip r:embed="rId3"/>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C4868397-52F7-4558-91FF-813B71D70AA4}"/>
              </a:ext>
            </a:extLst>
          </p:cNvPr>
          <p:cNvSpPr/>
          <p:nvPr/>
        </p:nvSpPr>
        <p:spPr>
          <a:xfrm>
            <a:off x="3038111" y="4875997"/>
            <a:ext cx="6115777" cy="458074"/>
          </a:xfrm>
          <a:prstGeom prst="rect">
            <a:avLst/>
          </a:prstGeom>
        </p:spPr>
        <p:txBody>
          <a:bodyPr wrap="none">
            <a:spAutoFit/>
          </a:bodyPr>
          <a:lstStyle/>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rPr>
              <a:t>'answers': [['green', 1.0], ['green and yellow', 0.3], ['white', 0.3]],</a:t>
            </a:r>
            <a:endParaRPr lang="zh-CN" altLang="zh-CN" kern="100" dirty="0">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CB231869-DB53-4FF8-B3F8-D0429383E3DF}"/>
              </a:ext>
            </a:extLst>
          </p:cNvPr>
          <p:cNvSpPr txBox="1"/>
          <p:nvPr/>
        </p:nvSpPr>
        <p:spPr>
          <a:xfrm>
            <a:off x="2588037" y="1996450"/>
            <a:ext cx="7402985" cy="1200329"/>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根据每个问题中对应答案出现的次数来计算每个答案的分数，然后将每个问题的答案形成一个一维的分布（</a:t>
            </a:r>
            <a:r>
              <a:rPr lang="zh-CN" altLang="zh-CN" sz="2400" b="1" dirty="0">
                <a:latin typeface="宋体" panose="02010600030101010101" pitchFamily="2" charset="-122"/>
                <a:ea typeface="宋体" panose="02010600030101010101" pitchFamily="2" charset="-122"/>
              </a:rPr>
              <a:t>候选答案总数为</a:t>
            </a:r>
            <a:r>
              <a:rPr lang="en-US" altLang="zh-CN" sz="2400" b="1" dirty="0">
                <a:latin typeface="宋体" panose="02010600030101010101" pitchFamily="2" charset="-122"/>
                <a:ea typeface="宋体" panose="02010600030101010101" pitchFamily="2" charset="-122"/>
              </a:rPr>
              <a:t>3097</a:t>
            </a:r>
            <a:r>
              <a:rPr lang="zh-CN" altLang="en-US" sz="2400"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323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TotalTime>
  <Words>1820</Words>
  <Application>Microsoft Office PowerPoint</Application>
  <PresentationFormat>宽屏</PresentationFormat>
  <Paragraphs>152</Paragraphs>
  <Slides>17</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等线</vt:lpstr>
      <vt:lpstr>仿宋_GB2312</vt:lpstr>
      <vt:lpstr>宋体</vt:lpstr>
      <vt:lpstr>微软雅黑</vt:lpstr>
      <vt:lpstr>微软雅黑</vt:lpstr>
      <vt:lpstr>Arial</vt:lpstr>
      <vt:lpstr>Cambria Math</vt:lpstr>
      <vt:lpstr>Century Gothic</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Anthony</cp:lastModifiedBy>
  <cp:revision>130</cp:revision>
  <dcterms:created xsi:type="dcterms:W3CDTF">2015-08-18T02:51:41Z</dcterms:created>
  <dcterms:modified xsi:type="dcterms:W3CDTF">2018-06-05T07:21:15Z</dcterms:modified>
  <cp:category/>
</cp:coreProperties>
</file>