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7" r:id="rId3"/>
    <p:sldId id="257" r:id="rId4"/>
    <p:sldId id="258" r:id="rId5"/>
    <p:sldId id="259" r:id="rId6"/>
    <p:sldId id="315" r:id="rId7"/>
    <p:sldId id="264" r:id="rId8"/>
    <p:sldId id="316" r:id="rId9"/>
    <p:sldId id="260" r:id="rId10"/>
    <p:sldId id="261" r:id="rId11"/>
    <p:sldId id="262" r:id="rId12"/>
    <p:sldId id="267" r:id="rId13"/>
    <p:sldId id="268" r:id="rId14"/>
    <p:sldId id="270" r:id="rId15"/>
    <p:sldId id="271" r:id="rId16"/>
    <p:sldId id="263" r:id="rId17"/>
    <p:sldId id="265" r:id="rId18"/>
    <p:sldId id="26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282" r:id="rId31"/>
    <p:sldId id="283" r:id="rId32"/>
    <p:sldId id="284" r:id="rId33"/>
    <p:sldId id="310" r:id="rId34"/>
    <p:sldId id="311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7" r:id="rId46"/>
    <p:sldId id="296" r:id="rId47"/>
    <p:sldId id="301" r:id="rId48"/>
    <p:sldId id="298" r:id="rId49"/>
    <p:sldId id="299" r:id="rId50"/>
    <p:sldId id="300" r:id="rId51"/>
    <p:sldId id="308" r:id="rId52"/>
    <p:sldId id="302" r:id="rId53"/>
    <p:sldId id="303" r:id="rId54"/>
    <p:sldId id="304" r:id="rId55"/>
    <p:sldId id="306" r:id="rId56"/>
    <p:sldId id="305" r:id="rId57"/>
    <p:sldId id="307" r:id="rId58"/>
    <p:sldId id="309" r:id="rId59"/>
    <p:sldId id="314" r:id="rId60"/>
    <p:sldId id="31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0EF9-93D8-834E-9BD8-ACF1A66C366D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392F7-01E6-2943-89FC-8D9168FF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3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29F-00E6-489D-A8C5-99E36DA3B09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8024-FAF1-457D-800E-FB496BFB6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scaling++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Yuanzhi Li (Princeton)</a:t>
            </a:r>
          </a:p>
          <a:p>
            <a:r>
              <a:rPr lang="en-US" dirty="0" smtClean="0"/>
              <a:t>Joint work with </a:t>
            </a:r>
            <a:r>
              <a:rPr lang="en-US" dirty="0" err="1" smtClean="0"/>
              <a:t>Zeyuan</a:t>
            </a:r>
            <a:r>
              <a:rPr lang="en-US" dirty="0" smtClean="0"/>
              <a:t> Allen-Zhu, Ankit Garg(Microsoft Research), Rafael </a:t>
            </a:r>
            <a:r>
              <a:rPr lang="en-US" dirty="0" err="1" smtClean="0"/>
              <a:t>Oliveria</a:t>
            </a:r>
            <a:r>
              <a:rPr lang="en-US" dirty="0" smtClean="0"/>
              <a:t> (University of Toronto) and </a:t>
            </a:r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Wigderson</a:t>
            </a:r>
            <a:r>
              <a:rPr lang="en-US" dirty="0" smtClean="0"/>
              <a:t> (IAS)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Kempf</a:t>
            </a:r>
            <a:r>
              <a:rPr lang="en-US" dirty="0" smtClean="0"/>
              <a:t>-Ness Theorem + Hilbert </a:t>
            </a:r>
            <a:r>
              <a:rPr lang="en-US" dirty="0" err="1" smtClean="0"/>
              <a:t>Nullstellansatz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N(v</a:t>
            </a:r>
            <a:r>
              <a:rPr lang="en-US" baseline="-25000" dirty="0" smtClean="0"/>
              <a:t>1</a:t>
            </a:r>
            <a:r>
              <a:rPr lang="en-US" dirty="0" smtClean="0"/>
              <a:t>), N(v</a:t>
            </a:r>
            <a:r>
              <a:rPr lang="en-US" baseline="-25000" dirty="0" smtClean="0"/>
              <a:t>2</a:t>
            </a:r>
            <a:r>
              <a:rPr lang="en-US" dirty="0" smtClean="0"/>
              <a:t>) &gt; 0, then there is an element in the intersection of the closures of O(v</a:t>
            </a:r>
            <a:r>
              <a:rPr lang="en-US" baseline="-25000" dirty="0" smtClean="0"/>
              <a:t>1</a:t>
            </a:r>
            <a:r>
              <a:rPr lang="en-US" dirty="0" smtClean="0"/>
              <a:t>) and O(v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Then there is </a:t>
            </a:r>
            <a:r>
              <a:rPr lang="en-US" dirty="0"/>
              <a:t>one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in the intersection of the closures of O(v</a:t>
            </a:r>
            <a:r>
              <a:rPr lang="en-US" baseline="-25000" dirty="0"/>
              <a:t>1</a:t>
            </a:r>
            <a:r>
              <a:rPr lang="en-US" dirty="0"/>
              <a:t>) and O(v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such that: </a:t>
            </a:r>
          </a:p>
          <a:p>
            <a:pPr lvl="2"/>
            <a:r>
              <a:rPr lang="en-US" dirty="0"/>
              <a:t>µ</a:t>
            </a:r>
            <a:r>
              <a:rPr lang="en-US" baseline="-25000" dirty="0"/>
              <a:t>G</a:t>
            </a:r>
            <a:r>
              <a:rPr lang="en-US" dirty="0"/>
              <a:t>(v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smtClean="0"/>
              <a:t>0.</a:t>
            </a:r>
            <a:endParaRPr lang="en-US" dirty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0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 in the sense that for every such v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’, there exists s with:</a:t>
            </a:r>
          </a:p>
          <a:p>
            <a:pPr lvl="2"/>
            <a:r>
              <a:rPr lang="en-US" dirty="0"/>
              <a:t>v</a:t>
            </a:r>
            <a:r>
              <a:rPr lang="en-US" baseline="-25000" dirty="0" smtClean="0"/>
              <a:t>0 </a:t>
            </a:r>
            <a:r>
              <a:rPr lang="en-US" dirty="0" smtClean="0"/>
              <a:t>= s(v</a:t>
            </a:r>
            <a:r>
              <a:rPr lang="en-US" baseline="-25000" dirty="0" smtClean="0"/>
              <a:t>0</a:t>
            </a:r>
            <a:r>
              <a:rPr lang="en-US" dirty="0" smtClean="0"/>
              <a:t>’), where:</a:t>
            </a:r>
          </a:p>
          <a:p>
            <a:pPr lvl="3"/>
            <a:r>
              <a:rPr lang="en-US" dirty="0" smtClean="0"/>
              <a:t>||s(v’)||</a:t>
            </a:r>
            <a:r>
              <a:rPr lang="en-US" baseline="-25000" dirty="0" smtClean="0"/>
              <a:t>2</a:t>
            </a:r>
            <a:r>
              <a:rPr lang="en-US" dirty="0" smtClean="0"/>
              <a:t> = ||v’||</a:t>
            </a:r>
            <a:r>
              <a:rPr lang="en-US" baseline="-25000" dirty="0" smtClean="0"/>
              <a:t>2</a:t>
            </a:r>
            <a:r>
              <a:rPr lang="en-US" dirty="0" smtClean="0"/>
              <a:t> for every v’ in V.</a:t>
            </a:r>
          </a:p>
          <a:p>
            <a:pPr lvl="4"/>
            <a:r>
              <a:rPr lang="en-US" dirty="0"/>
              <a:t>s</a:t>
            </a:r>
            <a:r>
              <a:rPr lang="en-US" dirty="0" smtClean="0"/>
              <a:t> is in the maximum compact subgroup K of 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 =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 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 =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such that  µ</a:t>
                </a:r>
                <a:r>
                  <a:rPr lang="en-US" baseline="-25000" dirty="0" smtClean="0"/>
                  <a:t>G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’) =  µ</a:t>
                </a:r>
                <a:r>
                  <a:rPr lang="en-US" baseline="-25000" dirty="0" smtClean="0"/>
                  <a:t>G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’) = 0.</a:t>
                </a:r>
              </a:p>
              <a:p>
                <a:pPr lvl="1"/>
                <a:r>
                  <a:rPr lang="en-US" dirty="0" smtClean="0"/>
                  <a:t>Find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that minimizes ||g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, ||g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.</a:t>
                </a:r>
                <a:endParaRPr lang="en-US" baseline="30000" dirty="0" smtClean="0"/>
              </a:p>
              <a:p>
                <a:pPr lvl="2"/>
                <a:r>
                  <a:rPr lang="en-US" dirty="0" smtClean="0"/>
                  <a:t>Optimization: given v, find the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argmin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of||g(v)||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over g in G.</a:t>
                </a:r>
                <a:endParaRPr lang="en-US" baseline="30000" dirty="0"/>
              </a:p>
              <a:p>
                <a:pPr lvl="1"/>
                <a:endParaRPr lang="en-US" baseline="30000" dirty="0" smtClean="0"/>
              </a:p>
              <a:p>
                <a:r>
                  <a:rPr lang="en-US" dirty="0" smtClean="0"/>
                  <a:t>Solve the problem whether the orbit of 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’, 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/>
                  <a:t> intersects</a:t>
                </a:r>
              </a:p>
              <a:p>
                <a:pPr lvl="1"/>
                <a:r>
                  <a:rPr lang="en-US" dirty="0" smtClean="0"/>
                  <a:t>Solve the problem on a simpler group (The maximum compact subgroup).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Original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dirty="0" smtClean="0"/>
                  <a:t> Opt + Simple.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looks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there is a problem:</a:t>
            </a:r>
          </a:p>
          <a:p>
            <a:pPr lvl="1"/>
            <a:r>
              <a:rPr lang="en-US" dirty="0" smtClean="0"/>
              <a:t>The optimization step: Given v, find the </a:t>
            </a:r>
            <a:r>
              <a:rPr lang="en-US" dirty="0" err="1" smtClean="0"/>
              <a:t>argmin</a:t>
            </a:r>
            <a:r>
              <a:rPr lang="en-US" dirty="0" smtClean="0"/>
              <a:t> of||g(v)||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over g in G.</a:t>
            </a:r>
          </a:p>
          <a:p>
            <a:pPr lvl="1"/>
            <a:r>
              <a:rPr lang="en-US" dirty="0" smtClean="0"/>
              <a:t>Usually, the theorems in optimization looks like this:</a:t>
            </a:r>
          </a:p>
          <a:p>
            <a:pPr lvl="2"/>
            <a:r>
              <a:rPr lang="en-US" dirty="0" smtClean="0"/>
              <a:t>Given v, find g’ such that ||g’(v)||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In some Time(1/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/>
              <a:t>).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Two reasons:</a:t>
            </a:r>
          </a:p>
          <a:p>
            <a:pPr lvl="2"/>
            <a:r>
              <a:rPr lang="en-US" dirty="0" smtClean="0"/>
              <a:t>Infimum might not be achievable. </a:t>
            </a:r>
          </a:p>
          <a:p>
            <a:pPr lvl="2"/>
            <a:r>
              <a:rPr lang="en-US" dirty="0" smtClean="0"/>
              <a:t>Infimum might not be a rational matrix (even when v is an integer vector).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work inexactly?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major difference between optimization and mathematics:</a:t>
            </a:r>
          </a:p>
          <a:p>
            <a:pPr lvl="1"/>
            <a:r>
              <a:rPr lang="en-US" dirty="0" smtClean="0"/>
              <a:t>In math: </a:t>
            </a:r>
          </a:p>
          <a:p>
            <a:pPr lvl="2"/>
            <a:r>
              <a:rPr lang="en-US" dirty="0" smtClean="0"/>
              <a:t>The exact minimizer has property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If $ equals to ¥, then blah blah blah.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In optimization:</a:t>
            </a:r>
          </a:p>
          <a:p>
            <a:pPr lvl="2"/>
            <a:r>
              <a:rPr lang="en-US" dirty="0" smtClean="0"/>
              <a:t>To get an efficient algorithm, most of the time we need to work with:</a:t>
            </a:r>
          </a:p>
          <a:p>
            <a:pPr lvl="3"/>
            <a:r>
              <a:rPr lang="en-US" dirty="0" smtClean="0"/>
              <a:t>The approximate minimizer.</a:t>
            </a:r>
          </a:p>
          <a:p>
            <a:pPr lvl="3"/>
            <a:r>
              <a:rPr lang="en-US" dirty="0" smtClean="0"/>
              <a:t>When $ approximately equals </a:t>
            </a:r>
            <a:r>
              <a:rPr lang="en-US" dirty="0"/>
              <a:t>to ¥.</a:t>
            </a: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 approach (Modified)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that approximately minimizes ||g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, ||g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</a:p>
              <a:p>
                <a:pPr lvl="1"/>
                <a:r>
                  <a:rPr lang="en-US" dirty="0" smtClean="0"/>
                  <a:t>Optimization: given v,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 smtClean="0"/>
                  <a:t> minimizes ||g(v)||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over g in G.</a:t>
                </a:r>
              </a:p>
              <a:p>
                <a:pPr lvl="2"/>
                <a:r>
                  <a:rPr lang="en-US" dirty="0" smtClean="0"/>
                  <a:t>||g’(v)||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≤ 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 </a:t>
                </a:r>
                <a:r>
                  <a:rPr lang="en-US" baseline="-25000" dirty="0" smtClean="0"/>
                  <a:t>g in G</a:t>
                </a:r>
                <a:r>
                  <a:rPr lang="en-US" dirty="0" smtClean="0"/>
                  <a:t>||g(v)||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+ </a:t>
                </a:r>
                <a:r>
                  <a:rPr lang="el-GR" dirty="0" smtClean="0"/>
                  <a:t>ϵ</a:t>
                </a:r>
                <a:r>
                  <a:rPr lang="en-US" dirty="0" smtClean="0"/>
                  <a:t>.</a:t>
                </a:r>
              </a:p>
              <a:p>
                <a:pPr lvl="3"/>
                <a:endParaRPr lang="en-US" baseline="30000" dirty="0"/>
              </a:p>
              <a:p>
                <a:pPr lvl="1"/>
                <a:endParaRPr lang="en-US" baseline="30000" dirty="0" smtClean="0"/>
              </a:p>
              <a:p>
                <a:r>
                  <a:rPr lang="en-US" dirty="0" smtClean="0"/>
                  <a:t>Solve the problem whether the orbit of 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’, 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 in 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 smtClean="0"/>
                  <a:t> intersects:</a:t>
                </a:r>
              </a:p>
              <a:p>
                <a:pPr lvl="1"/>
                <a:r>
                  <a:rPr lang="en-US" dirty="0" smtClean="0"/>
                  <a:t>Find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,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2  </a:t>
                </a:r>
                <a:r>
                  <a:rPr lang="en-US" dirty="0" smtClean="0"/>
                  <a:t>in K such that:</a:t>
                </a:r>
              </a:p>
              <a:p>
                <a:pPr lvl="1"/>
                <a:r>
                  <a:rPr lang="en-US" dirty="0" smtClean="0"/>
                  <a:t>||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’) –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’) ||</a:t>
                </a:r>
                <a:r>
                  <a:rPr lang="en-US" baseline="-25000" dirty="0" smtClean="0"/>
                  <a:t>2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 ≤</a:t>
                </a:r>
                <a:r>
                  <a:rPr lang="el-GR" dirty="0" smtClean="0"/>
                  <a:t> ϵ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dirty="0" smtClean="0"/>
                  <a:t> Opt(</a:t>
                </a:r>
                <a:r>
                  <a:rPr lang="el-GR" dirty="0"/>
                  <a:t>ϵ</a:t>
                </a:r>
                <a:r>
                  <a:rPr lang="en-US" dirty="0" smtClean="0"/>
                  <a:t>) </a:t>
                </a:r>
                <a:r>
                  <a:rPr lang="en-US" dirty="0"/>
                  <a:t>+ </a:t>
                </a:r>
                <a:r>
                  <a:rPr lang="en-US" dirty="0" smtClean="0"/>
                  <a:t>Simple</a:t>
                </a:r>
                <a:r>
                  <a:rPr lang="en-US" dirty="0"/>
                  <a:t> (</a:t>
                </a:r>
                <a:r>
                  <a:rPr lang="el-GR" dirty="0"/>
                  <a:t>ϵ</a:t>
                </a:r>
                <a:r>
                  <a:rPr lang="en-US" dirty="0" smtClean="0"/>
                  <a:t>)</a:t>
                </a:r>
                <a:r>
                  <a:rPr lang="en-US" dirty="0"/>
                  <a:t>?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epsilon?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fast we can minimize the given function?</a:t>
            </a:r>
          </a:p>
          <a:p>
            <a:pPr lvl="1"/>
            <a:r>
              <a:rPr lang="en-US" dirty="0" smtClean="0"/>
              <a:t>Given v, find g’ such that ||g’(v)||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l-GR" dirty="0" smtClean="0"/>
              <a:t>ϵ</a:t>
            </a:r>
            <a:endParaRPr lang="en-US" dirty="0" smtClean="0"/>
          </a:p>
          <a:p>
            <a:pPr lvl="2"/>
            <a:r>
              <a:rPr lang="en-US" dirty="0" smtClean="0"/>
              <a:t>In some Time(1/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 What is this Time(1/</a:t>
            </a:r>
            <a:r>
              <a:rPr lang="el-GR" dirty="0" smtClean="0"/>
              <a:t>ϵ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Logarithmic? log(1/</a:t>
            </a:r>
            <a:r>
              <a:rPr lang="el-GR" dirty="0" smtClean="0"/>
              <a:t>ϵ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Polynomial? (1/</a:t>
            </a:r>
            <a:r>
              <a:rPr lang="el-GR" dirty="0" smtClean="0"/>
              <a:t>ϵ</a:t>
            </a:r>
            <a:r>
              <a:rPr lang="en-US" dirty="0" smtClean="0"/>
              <a:t>)</a:t>
            </a:r>
            <a:r>
              <a:rPr lang="en-US" baseline="30000" dirty="0" smtClean="0"/>
              <a:t>10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Exponential? e</a:t>
            </a:r>
            <a:r>
              <a:rPr lang="en-US" baseline="30000" dirty="0" smtClean="0"/>
              <a:t>1/</a:t>
            </a:r>
            <a:r>
              <a:rPr lang="el-GR" baseline="30000" dirty="0" smtClean="0"/>
              <a:t>ϵ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we want large epsilon so we can optimize fast.</a:t>
            </a:r>
            <a:endParaRPr lang="en-US" dirty="0"/>
          </a:p>
          <a:p>
            <a:r>
              <a:rPr lang="en-US" dirty="0" smtClean="0"/>
              <a:t>How small the error needs so the mathematical theorems still hold: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we want small epsilon so we can prove the theorem easily.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3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we can minimize the given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iven v, minimize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over g in G.</a:t>
            </a:r>
          </a:p>
          <a:p>
            <a:r>
              <a:rPr lang="en-US" dirty="0" smtClean="0"/>
              <a:t>Theorem of [GRS’13, Wood’11]</a:t>
            </a:r>
          </a:p>
          <a:p>
            <a:pPr lvl="1"/>
            <a:r>
              <a:rPr lang="en-US" dirty="0" smtClean="0"/>
              <a:t>For ‘most of the’ G: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(C), V = C</a:t>
            </a:r>
            <a:r>
              <a:rPr lang="en-US" baseline="30000" dirty="0" smtClean="0"/>
              <a:t>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is </a:t>
            </a:r>
            <a:r>
              <a:rPr lang="en-US" dirty="0" err="1" smtClean="0"/>
              <a:t>geodesically</a:t>
            </a:r>
            <a:r>
              <a:rPr lang="en-US" dirty="0" smtClean="0"/>
              <a:t> convex.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Geodesic Convexity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 some </a:t>
            </a:r>
            <a:r>
              <a:rPr lang="en-US" dirty="0"/>
              <a:t>Riemannian </a:t>
            </a:r>
            <a:r>
              <a:rPr lang="en-US" dirty="0" smtClean="0"/>
              <a:t>metric ||*|| on G: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(C).</a:t>
            </a:r>
          </a:p>
          <a:p>
            <a:pPr lvl="1"/>
            <a:r>
              <a:rPr lang="en-US" dirty="0" smtClean="0"/>
              <a:t>Geodesic path from g</a:t>
            </a:r>
            <a:r>
              <a:rPr lang="en-US" baseline="-25000" dirty="0" smtClean="0"/>
              <a:t>1</a:t>
            </a:r>
            <a:r>
              <a:rPr lang="en-US" dirty="0" smtClean="0"/>
              <a:t> to g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: [0, 1] -&gt; G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(0) = g</a:t>
            </a:r>
            <a:r>
              <a:rPr lang="en-US" baseline="-25000" dirty="0" smtClean="0"/>
              <a:t>1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(1) = g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For every s, t in [0,1]: ||</a:t>
            </a:r>
            <a:r>
              <a:rPr lang="el-GR" dirty="0" smtClean="0"/>
              <a:t> γ</a:t>
            </a:r>
            <a:r>
              <a:rPr lang="en-US" dirty="0" smtClean="0"/>
              <a:t>(s) - </a:t>
            </a:r>
            <a:r>
              <a:rPr lang="el-GR" dirty="0" smtClean="0"/>
              <a:t>γ</a:t>
            </a:r>
            <a:r>
              <a:rPr lang="en-US" dirty="0" smtClean="0"/>
              <a:t>(t) || is </a:t>
            </a:r>
            <a:r>
              <a:rPr lang="en-US" dirty="0" smtClean="0">
                <a:solidFill>
                  <a:srgbClr val="FF0000"/>
                </a:solidFill>
              </a:rPr>
              <a:t>proportional</a:t>
            </a:r>
            <a:r>
              <a:rPr lang="en-US" dirty="0" smtClean="0"/>
              <a:t> to |s - t|.</a:t>
            </a:r>
          </a:p>
          <a:p>
            <a:pPr lvl="1"/>
            <a:r>
              <a:rPr lang="en-US" dirty="0" smtClean="0"/>
              <a:t>It can also be (uniquely) characterized by </a:t>
            </a:r>
            <a:r>
              <a:rPr lang="el-GR" dirty="0" smtClean="0">
                <a:solidFill>
                  <a:srgbClr val="FF0000"/>
                </a:solidFill>
              </a:rPr>
              <a:t>γ</a:t>
            </a:r>
            <a:r>
              <a:rPr lang="en-US" dirty="0" smtClean="0">
                <a:solidFill>
                  <a:srgbClr val="FF0000"/>
                </a:solidFill>
              </a:rPr>
              <a:t>’(0)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dirty="0" smtClean="0"/>
              <a:t>A function f: G -&gt; R is </a:t>
            </a:r>
            <a:r>
              <a:rPr lang="en-US" dirty="0" err="1"/>
              <a:t>g</a:t>
            </a:r>
            <a:r>
              <a:rPr lang="en-US" dirty="0" err="1" smtClean="0"/>
              <a:t>eodesically</a:t>
            </a:r>
            <a:r>
              <a:rPr lang="en-US" dirty="0" smtClean="0"/>
              <a:t> convex:</a:t>
            </a:r>
          </a:p>
          <a:p>
            <a:pPr lvl="1"/>
            <a:r>
              <a:rPr lang="en-US" dirty="0" smtClean="0"/>
              <a:t>If and only if for every geodesic path </a:t>
            </a:r>
            <a:r>
              <a:rPr lang="el-GR" dirty="0" smtClean="0"/>
              <a:t>γ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l-GR" dirty="0" smtClean="0"/>
              <a:t>γ</a:t>
            </a:r>
            <a:r>
              <a:rPr lang="en-US" dirty="0" smtClean="0"/>
              <a:t>): [0, 1] -&gt; R is convex.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a </a:t>
            </a:r>
            <a:r>
              <a:rPr lang="en-US" dirty="0" err="1"/>
              <a:t>g</a:t>
            </a:r>
            <a:r>
              <a:rPr lang="en-US" dirty="0" err="1" smtClean="0"/>
              <a:t>eodesically</a:t>
            </a:r>
            <a:r>
              <a:rPr lang="en-US" dirty="0" smtClean="0"/>
              <a:t> convex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Convex function f:</a:t>
                </a:r>
              </a:p>
              <a:p>
                <a:pPr lvl="1"/>
                <a:r>
                  <a:rPr lang="en-US" dirty="0" smtClean="0"/>
                  <a:t>Gradient descent: at each point x, move along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="0" dirty="0" smtClean="0"/>
                  <a:t>f(x).</a:t>
                </a:r>
              </a:p>
              <a:p>
                <a:pPr lvl="1"/>
                <a:endParaRPr lang="en-US" dirty="0"/>
              </a:p>
              <a:p>
                <a:r>
                  <a:rPr lang="en-US" b="0" dirty="0" smtClean="0"/>
                  <a:t>Geodesic convex function f:</a:t>
                </a:r>
              </a:p>
              <a:p>
                <a:pPr lvl="1"/>
                <a:r>
                  <a:rPr lang="en-US" dirty="0" smtClean="0"/>
                  <a:t>Geodesic gradient descent: At each point x, find geodesic path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such that </a:t>
                </a:r>
              </a:p>
              <a:p>
                <a:pPr lvl="1"/>
                <a:r>
                  <a:rPr lang="el-GR" dirty="0" smtClean="0"/>
                  <a:t>γ</a:t>
                </a:r>
                <a:r>
                  <a:rPr lang="en-US" dirty="0" smtClean="0"/>
                  <a:t>(0) = x.</a:t>
                </a:r>
              </a:p>
              <a:p>
                <a:pPr lvl="1"/>
                <a:r>
                  <a:rPr lang="el-GR" dirty="0" smtClean="0">
                    <a:solidFill>
                      <a:srgbClr val="FF0000"/>
                    </a:solidFill>
                  </a:rPr>
                  <a:t>γ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’(0) = 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</a:rPr>
                  <a:t>f(x)</a:t>
                </a:r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dirty="0" smtClean="0"/>
                  <a:t>Move along </a:t>
                </a:r>
                <a:r>
                  <a:rPr lang="el-GR" dirty="0" smtClean="0"/>
                  <a:t>γ</a:t>
                </a:r>
                <a:r>
                  <a:rPr lang="en-US" dirty="0" smtClean="0"/>
                  <a:t>.</a:t>
                </a:r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a </a:t>
            </a:r>
            <a:r>
              <a:rPr lang="en-US" dirty="0" err="1" smtClean="0"/>
              <a:t>Geodesically</a:t>
            </a:r>
            <a:r>
              <a:rPr lang="en-US" dirty="0" smtClean="0"/>
              <a:t> convex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Theorem[ZS’16]:</a:t>
            </a:r>
            <a:endParaRPr lang="en-US" b="0" dirty="0"/>
          </a:p>
          <a:p>
            <a:pPr lvl="1"/>
            <a:r>
              <a:rPr lang="en-US" dirty="0" smtClean="0"/>
              <a:t>Using Geodesic gradient descent, we can minimize a geodesic convex function f up to error </a:t>
            </a:r>
            <a:r>
              <a:rPr lang="el-GR" dirty="0" smtClean="0"/>
              <a:t>ϵ</a:t>
            </a:r>
            <a:r>
              <a:rPr lang="en-US" dirty="0" smtClean="0"/>
              <a:t> in time:</a:t>
            </a:r>
          </a:p>
          <a:p>
            <a:pPr lvl="2"/>
            <a:r>
              <a:rPr lang="en-US" dirty="0" smtClean="0"/>
              <a:t>(1/</a:t>
            </a:r>
            <a:r>
              <a:rPr lang="el-GR" dirty="0" smtClean="0"/>
              <a:t>ϵ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Polynomial time algorithm for (inverse) </a:t>
            </a:r>
            <a:r>
              <a:rPr lang="en-US" dirty="0" err="1" smtClean="0"/>
              <a:t>polynomially</a:t>
            </a:r>
            <a:r>
              <a:rPr lang="en-US" dirty="0" smtClean="0"/>
              <a:t> small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  <a:endParaRPr lang="en-US" b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fiancée Yandi </a:t>
            </a:r>
            <a:r>
              <a:rPr lang="en-US" dirty="0" err="1" smtClean="0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prove the theorem when the error </a:t>
            </a:r>
            <a:r>
              <a:rPr lang="el-GR" dirty="0" smtClean="0"/>
              <a:t>ϵ</a:t>
            </a:r>
            <a:r>
              <a:rPr lang="en-US" dirty="0" smtClean="0"/>
              <a:t> is inverse polynomial? </a:t>
            </a:r>
          </a:p>
          <a:p>
            <a:pPr lvl="1"/>
            <a:r>
              <a:rPr lang="en-US" dirty="0" smtClean="0"/>
              <a:t>It is ok for applications in previous work: [GGOW’16] (Null Cone)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ok </a:t>
            </a:r>
            <a:r>
              <a:rPr lang="en-US" dirty="0" smtClean="0"/>
              <a:t>for our problem: We need exponentially small epsilon.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inexact orbit closure intersection problem:</a:t>
            </a:r>
          </a:p>
          <a:p>
            <a:pPr lvl="1"/>
            <a:r>
              <a:rPr lang="en-US" dirty="0" smtClean="0"/>
              <a:t>Given tuples v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 and v</a:t>
            </a:r>
            <a:r>
              <a:rPr lang="en-US" baseline="-25000" dirty="0" smtClean="0"/>
              <a:t>2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’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Our group G: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 x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(C). </a:t>
            </a:r>
          </a:p>
          <a:p>
            <a:pPr lvl="1"/>
            <a:r>
              <a:rPr lang="en-US" dirty="0" smtClean="0"/>
              <a:t>The orbit closure of v</a:t>
            </a:r>
            <a:r>
              <a:rPr lang="en-US" baseline="-25000" dirty="0" smtClean="0"/>
              <a:t>1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intersects: </a:t>
            </a:r>
          </a:p>
          <a:p>
            <a:pPr lvl="2"/>
            <a:r>
              <a:rPr lang="en-US" dirty="0" smtClean="0"/>
              <a:t>if and only if there exists (A, B) in G such that </a:t>
            </a:r>
          </a:p>
          <a:p>
            <a:pPr lvl="2"/>
            <a:r>
              <a:rPr lang="en-US" dirty="0" smtClean="0"/>
              <a:t>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1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+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m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Central question: How small </a:t>
            </a:r>
            <a:r>
              <a:rPr lang="el-GR" dirty="0" smtClean="0"/>
              <a:t>ϵ</a:t>
            </a:r>
            <a:r>
              <a:rPr lang="en-US" dirty="0" smtClean="0"/>
              <a:t> needs to be?</a:t>
            </a:r>
          </a:p>
        </p:txBody>
      </p:sp>
    </p:spTree>
    <p:extLst>
      <p:ext uri="{BB962C8B-B14F-4D97-AF65-F5344CB8AC3E}">
        <p14:creationId xmlns:p14="http://schemas.microsoft.com/office/powerpoint/2010/main" val="2674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(this paper): epsilon being (inverse) exponentially small is sufficient:</a:t>
            </a:r>
            <a:endParaRPr lang="en-US" dirty="0"/>
          </a:p>
          <a:p>
            <a:r>
              <a:rPr lang="en-US" dirty="0" smtClean="0"/>
              <a:t>There exists a </a:t>
            </a:r>
            <a:r>
              <a:rPr lang="en-US" dirty="0" smtClean="0">
                <a:solidFill>
                  <a:srgbClr val="FF0000"/>
                </a:solidFill>
              </a:rPr>
              <a:t>polynomial</a:t>
            </a:r>
            <a:r>
              <a:rPr lang="en-US" dirty="0" smtClean="0"/>
              <a:t> p: R</a:t>
            </a:r>
            <a:r>
              <a:rPr lang="en-US" baseline="30000" dirty="0" smtClean="0"/>
              <a:t>3</a:t>
            </a:r>
            <a:r>
              <a:rPr lang="en-US" dirty="0" smtClean="0"/>
              <a:t> -&gt; R such that for every m, n, B, every v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 and v</a:t>
            </a:r>
            <a:r>
              <a:rPr lang="en-US" baseline="-25000" dirty="0" smtClean="0"/>
              <a:t>2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’</a:t>
            </a:r>
            <a:r>
              <a:rPr lang="en-US" dirty="0" smtClean="0"/>
              <a:t>) where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 in C</a:t>
            </a:r>
            <a:r>
              <a:rPr lang="en-US" baseline="30000" dirty="0" smtClean="0"/>
              <a:t>n x n </a:t>
            </a:r>
            <a:r>
              <a:rPr lang="en-US" dirty="0" smtClean="0"/>
              <a:t>with each entry being integers in [-B, B], the following two statements are equivalent: </a:t>
            </a:r>
          </a:p>
          <a:p>
            <a:pPr lvl="1"/>
            <a:r>
              <a:rPr lang="en-US" dirty="0" smtClean="0"/>
              <a:t>The orbit closure of v</a:t>
            </a:r>
            <a:r>
              <a:rPr lang="en-US" baseline="-25000" dirty="0" smtClean="0"/>
              <a:t>1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intersects.</a:t>
            </a:r>
          </a:p>
          <a:p>
            <a:pPr lvl="1"/>
            <a:r>
              <a:rPr lang="en-US" dirty="0" smtClean="0"/>
              <a:t>There exists (A, B) in G such that 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1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+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- M</a:t>
            </a:r>
            <a:r>
              <a:rPr lang="en-US" baseline="-25000" dirty="0" smtClean="0"/>
              <a:t>m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baseline="30000" dirty="0" smtClean="0">
                <a:solidFill>
                  <a:srgbClr val="FF0000"/>
                </a:solidFill>
              </a:rPr>
              <a:t>-p(m, n, log B)</a:t>
            </a:r>
            <a:r>
              <a:rPr lang="en-US" dirty="0" smtClean="0"/>
              <a:t>. </a:t>
            </a:r>
          </a:p>
          <a:p>
            <a:r>
              <a:rPr lang="en-US" dirty="0"/>
              <a:t>(inverse) </a:t>
            </a:r>
            <a:r>
              <a:rPr lang="en-US" dirty="0" smtClean="0"/>
              <a:t>exponential is tight.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50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is inverse exponentially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an efficient algorithm, we need to:</a:t>
            </a:r>
          </a:p>
          <a:p>
            <a:pPr lvl="1"/>
            <a:r>
              <a:rPr lang="en-US" dirty="0" smtClean="0"/>
              <a:t>Given v, find g’ such that ||g’(v)||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≤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 time </a:t>
            </a:r>
            <a:r>
              <a:rPr lang="en-US" dirty="0" err="1" smtClean="0">
                <a:solidFill>
                  <a:srgbClr val="FF0000"/>
                </a:solidFill>
              </a:rPr>
              <a:t>polylog</a:t>
            </a:r>
            <a:r>
              <a:rPr lang="en-US" dirty="0" smtClean="0">
                <a:solidFill>
                  <a:srgbClr val="FF0000"/>
                </a:solidFill>
              </a:rPr>
              <a:t>(1/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means that we </a:t>
            </a:r>
            <a:r>
              <a:rPr lang="en-US" dirty="0" smtClean="0">
                <a:solidFill>
                  <a:srgbClr val="FF0000"/>
                </a:solidFill>
              </a:rPr>
              <a:t>can not </a:t>
            </a:r>
            <a:r>
              <a:rPr lang="en-US" dirty="0" smtClean="0"/>
              <a:t>use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2658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optimization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algorithm with </a:t>
            </a:r>
            <a:r>
              <a:rPr lang="en-US" dirty="0" err="1" smtClean="0"/>
              <a:t>polylog</a:t>
            </a:r>
            <a:r>
              <a:rPr lang="en-US" dirty="0" smtClean="0"/>
              <a:t>(1/</a:t>
            </a:r>
            <a:r>
              <a:rPr lang="el-GR" dirty="0" smtClean="0"/>
              <a:t>ϵ</a:t>
            </a:r>
            <a:r>
              <a:rPr lang="en-US" dirty="0" smtClean="0"/>
              <a:t>) convergence rate:</a:t>
            </a:r>
          </a:p>
          <a:p>
            <a:pPr lvl="1"/>
            <a:r>
              <a:rPr lang="en-US" dirty="0" smtClean="0"/>
              <a:t>In convex setting:</a:t>
            </a:r>
          </a:p>
          <a:p>
            <a:pPr lvl="2"/>
            <a:r>
              <a:rPr lang="en-US" dirty="0" smtClean="0"/>
              <a:t>Newton’s method (Only local convergence rate).</a:t>
            </a:r>
          </a:p>
          <a:p>
            <a:pPr lvl="2"/>
            <a:r>
              <a:rPr lang="en-US" dirty="0" smtClean="0"/>
              <a:t>Interior point algorithm.</a:t>
            </a:r>
          </a:p>
          <a:p>
            <a:pPr lvl="2"/>
            <a:r>
              <a:rPr lang="en-US" dirty="0" smtClean="0"/>
              <a:t>Ellipsoid algorithm.</a:t>
            </a:r>
          </a:p>
        </p:txBody>
      </p:sp>
    </p:spTree>
    <p:extLst>
      <p:ext uri="{BB962C8B-B14F-4D97-AF65-F5344CB8AC3E}">
        <p14:creationId xmlns:p14="http://schemas.microsoft.com/office/powerpoint/2010/main" val="38125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optimization algorithms: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method (Only local convergence rate).</a:t>
            </a:r>
          </a:p>
          <a:p>
            <a:r>
              <a:rPr lang="en-US" dirty="0" smtClean="0"/>
              <a:t>Interior point algorithm.</a:t>
            </a:r>
          </a:p>
          <a:p>
            <a:pPr lvl="1"/>
            <a:r>
              <a:rPr lang="en-US" dirty="0" smtClean="0"/>
              <a:t>They are ‘gradient descent’ type of algorithms.</a:t>
            </a:r>
          </a:p>
          <a:p>
            <a:pPr lvl="1"/>
            <a:r>
              <a:rPr lang="en-US" dirty="0" smtClean="0"/>
              <a:t>They all based on the so called ``self-concordant function’’.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Self-concordant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convex function f: R -&gt; R is self-concordant if for every x:</a:t>
            </a:r>
          </a:p>
          <a:p>
            <a:pPr lvl="1"/>
            <a:r>
              <a:rPr lang="en-US" dirty="0" smtClean="0"/>
              <a:t>|f’’’(x)| ≤  2 (f’’(x))</a:t>
            </a:r>
            <a:r>
              <a:rPr lang="en-US" baseline="30000" dirty="0" smtClean="0"/>
              <a:t>3/2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Scaling independent</a:t>
            </a:r>
            <a:r>
              <a:rPr lang="en-US" dirty="0" smtClean="0"/>
              <a:t>: </a:t>
            </a:r>
            <a:r>
              <a:rPr lang="en-US" dirty="0"/>
              <a:t>|f</a:t>
            </a:r>
            <a:r>
              <a:rPr lang="en-US" dirty="0" smtClean="0"/>
              <a:t>’’’(ax</a:t>
            </a:r>
            <a:r>
              <a:rPr lang="en-US" dirty="0"/>
              <a:t>)| ≤  2 (f</a:t>
            </a:r>
            <a:r>
              <a:rPr lang="en-US" dirty="0" smtClean="0"/>
              <a:t>’’(ax</a:t>
            </a:r>
            <a:r>
              <a:rPr lang="en-US" dirty="0"/>
              <a:t>))</a:t>
            </a:r>
            <a:r>
              <a:rPr lang="en-US" baseline="30000" dirty="0" smtClean="0"/>
              <a:t>3/2 </a:t>
            </a:r>
            <a:r>
              <a:rPr lang="en-US" dirty="0" smtClean="0"/>
              <a:t>for every non-zero a.</a:t>
            </a:r>
            <a:endParaRPr lang="en-US" baseline="30000" dirty="0"/>
          </a:p>
          <a:p>
            <a:pPr lvl="1"/>
            <a:endParaRPr lang="en-US" dirty="0" smtClean="0"/>
          </a:p>
          <a:p>
            <a:pPr lvl="1"/>
            <a:endParaRPr lang="en-US" baseline="30000" dirty="0"/>
          </a:p>
          <a:p>
            <a:r>
              <a:rPr lang="en-US" dirty="0" smtClean="0"/>
              <a:t>A </a:t>
            </a:r>
            <a:r>
              <a:rPr lang="en-US" dirty="0" err="1" smtClean="0"/>
              <a:t>geodesically</a:t>
            </a:r>
            <a:r>
              <a:rPr lang="en-US" dirty="0" smtClean="0"/>
              <a:t> convex function is self-concordant if for every geodesic path </a:t>
            </a:r>
            <a:r>
              <a:rPr lang="el-GR" dirty="0" smtClean="0"/>
              <a:t>γ</a:t>
            </a:r>
            <a:r>
              <a:rPr lang="en-US" dirty="0" smtClean="0"/>
              <a:t>, f(</a:t>
            </a:r>
            <a:r>
              <a:rPr lang="el-GR" dirty="0" smtClean="0"/>
              <a:t>γ</a:t>
            </a:r>
            <a:r>
              <a:rPr lang="en-US" dirty="0" smtClean="0"/>
              <a:t>): R -&gt; R is self-concordant.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Self-concordant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convex function f: R -&gt; R is self-concordant if for every x:</a:t>
            </a:r>
          </a:p>
          <a:p>
            <a:pPr lvl="1"/>
            <a:r>
              <a:rPr lang="en-US" dirty="0" smtClean="0"/>
              <a:t>|f’’’(x)| ≤  2 (f’’(x))</a:t>
            </a:r>
            <a:r>
              <a:rPr lang="en-US" baseline="30000" dirty="0" smtClean="0"/>
              <a:t>3/2</a:t>
            </a:r>
          </a:p>
          <a:p>
            <a:r>
              <a:rPr lang="en-US" dirty="0" smtClean="0"/>
              <a:t>‘looks likes’ Quadratic function:</a:t>
            </a:r>
          </a:p>
          <a:p>
            <a:pPr lvl="1"/>
            <a:r>
              <a:rPr lang="en-US" dirty="0" smtClean="0"/>
              <a:t>When the second order derivative is small, the change of it is also small.</a:t>
            </a:r>
          </a:p>
        </p:txBody>
      </p:sp>
    </p:spTree>
    <p:extLst>
      <p:ext uri="{BB962C8B-B14F-4D97-AF65-F5344CB8AC3E}">
        <p14:creationId xmlns:p14="http://schemas.microsoft.com/office/powerpoint/2010/main" val="3143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a self-concordant function: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Forklore</a:t>
                </a:r>
                <a:r>
                  <a:rPr lang="en-US" dirty="0" smtClean="0"/>
                  <a:t> (informal): There is an algorithm that runs in time poly(n)log(1/</a:t>
                </a:r>
                <a:r>
                  <a:rPr lang="el-GR" dirty="0" smtClean="0"/>
                  <a:t>ϵ</a:t>
                </a:r>
                <a:r>
                  <a:rPr lang="en-US" dirty="0" smtClean="0"/>
                  <a:t>) to minimize a geodesic self-concordant function: G -&gt; R up to accuracy </a:t>
                </a:r>
                <a:r>
                  <a:rPr lang="el-GR" dirty="0" smtClean="0"/>
                  <a:t>ϵ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Move along direction  -(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f(x))</a:t>
                </a:r>
                <a:r>
                  <a:rPr lang="en-US" baseline="30000" dirty="0" smtClean="0"/>
                  <a:t>-1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/>
                  <a:t>f(x).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Good, can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</a:p>
          <a:p>
            <a:pPr lvl="1"/>
            <a:r>
              <a:rPr lang="en-US" dirty="0" smtClean="0"/>
              <a:t>Our function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geodesic self-concordant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action: A group G, a set V.</a:t>
            </a:r>
          </a:p>
          <a:p>
            <a:pPr lvl="1"/>
            <a:r>
              <a:rPr lang="en-US" dirty="0" smtClean="0"/>
              <a:t>Each element g in G defines a map g: V -&gt; V (actions).</a:t>
            </a:r>
          </a:p>
          <a:p>
            <a:pPr lvl="1"/>
            <a:r>
              <a:rPr lang="en-US" dirty="0" smtClean="0"/>
              <a:t>The actions </a:t>
            </a:r>
            <a:r>
              <a:rPr lang="en-US" dirty="0">
                <a:solidFill>
                  <a:srgbClr val="FF0000"/>
                </a:solidFill>
              </a:rPr>
              <a:t>preserve</a:t>
            </a:r>
            <a:r>
              <a:rPr lang="en-US" dirty="0"/>
              <a:t> </a:t>
            </a:r>
            <a:r>
              <a:rPr lang="en-US" dirty="0" smtClean="0"/>
              <a:t>the group structure:</a:t>
            </a:r>
          </a:p>
          <a:p>
            <a:pPr lvl="2"/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)(v) = g</a:t>
            </a:r>
            <a:r>
              <a:rPr lang="en-US" baseline="-25000" dirty="0" smtClean="0"/>
              <a:t>1</a:t>
            </a:r>
            <a:r>
              <a:rPr lang="en-US" dirty="0" smtClean="0"/>
              <a:t>(g</a:t>
            </a:r>
            <a:r>
              <a:rPr lang="en-US" baseline="-25000" dirty="0" smtClean="0"/>
              <a:t>2</a:t>
            </a:r>
            <a:r>
              <a:rPr lang="en-US" dirty="0" smtClean="0"/>
              <a:t>(v)) .</a:t>
            </a:r>
          </a:p>
          <a:p>
            <a:pPr lvl="2"/>
            <a:r>
              <a:rPr lang="en-US" dirty="0" smtClean="0"/>
              <a:t>Identity(v) = v.</a:t>
            </a:r>
          </a:p>
          <a:p>
            <a:pPr lvl="2"/>
            <a:endParaRPr lang="en-US" b="1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can we modify the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|f</a:t>
            </a:r>
            <a:r>
              <a:rPr lang="en-US" dirty="0"/>
              <a:t>’’’(x</a:t>
            </a:r>
            <a:r>
              <a:rPr lang="en-US" dirty="0" smtClean="0"/>
              <a:t>)| </a:t>
            </a:r>
            <a:r>
              <a:rPr lang="en-US" dirty="0"/>
              <a:t>≤  2 (f’’(x))</a:t>
            </a:r>
            <a:r>
              <a:rPr lang="en-US" baseline="30000" dirty="0"/>
              <a:t>3/2</a:t>
            </a:r>
          </a:p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3/2</a:t>
            </a:r>
            <a:r>
              <a:rPr lang="en-US" dirty="0" smtClean="0"/>
              <a:t>? I don’t like 3/2</a:t>
            </a:r>
            <a:r>
              <a:rPr lang="mr-IN" dirty="0" smtClean="0"/>
              <a:t>…</a:t>
            </a:r>
            <a:r>
              <a:rPr lang="en-US" dirty="0" smtClean="0"/>
              <a:t> it’s not an integer</a:t>
            </a:r>
            <a:r>
              <a:rPr lang="mr-IN" dirty="0" smtClean="0"/>
              <a:t>…</a:t>
            </a:r>
            <a:r>
              <a:rPr lang="en-US" dirty="0" smtClean="0"/>
              <a:t> not nice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Scaling </a:t>
            </a:r>
            <a:r>
              <a:rPr lang="en-US" dirty="0" smtClean="0"/>
              <a:t>independent.</a:t>
            </a:r>
          </a:p>
          <a:p>
            <a:r>
              <a:rPr lang="en-US" dirty="0" smtClean="0"/>
              <a:t>Can we fix a scaling and use other powers?</a:t>
            </a:r>
          </a:p>
        </p:txBody>
      </p:sp>
    </p:spTree>
    <p:extLst>
      <p:ext uri="{BB962C8B-B14F-4D97-AF65-F5344CB8AC3E}">
        <p14:creationId xmlns:p14="http://schemas.microsoft.com/office/powerpoint/2010/main" val="40802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Self-robust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f: R -&gt; R is self-robust if for every x:</a:t>
            </a:r>
          </a:p>
          <a:p>
            <a:pPr lvl="1"/>
            <a:r>
              <a:rPr lang="en-US" dirty="0" smtClean="0"/>
              <a:t>|f’’’(x)| ≤   f’’(x).</a:t>
            </a:r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 smtClean="0"/>
              <a:t>A geodesic convex function is self-concordant if for every unit speed geodesic path </a:t>
            </a:r>
            <a:r>
              <a:rPr lang="el-GR" dirty="0" smtClean="0"/>
              <a:t>γ</a:t>
            </a:r>
            <a:r>
              <a:rPr lang="en-US" dirty="0" smtClean="0"/>
              <a:t>, f(</a:t>
            </a:r>
            <a:r>
              <a:rPr lang="el-GR" dirty="0" smtClean="0"/>
              <a:t>γ</a:t>
            </a:r>
            <a:r>
              <a:rPr lang="en-US" dirty="0" smtClean="0"/>
              <a:t>): R -&gt; R is self-concordant.</a:t>
            </a:r>
          </a:p>
          <a:p>
            <a:pPr lvl="1"/>
            <a:r>
              <a:rPr lang="en-US" dirty="0" smtClean="0"/>
              <a:t>Unit speed: ||</a:t>
            </a:r>
            <a:r>
              <a:rPr lang="el-GR" dirty="0" smtClean="0"/>
              <a:t>γ</a:t>
            </a:r>
            <a:r>
              <a:rPr lang="en-US" dirty="0" smtClean="0"/>
              <a:t>’(0)|| =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a self-robust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[This paper, informal]: There is an algorithm that runs in time poly(n)log(1/</a:t>
            </a:r>
            <a:r>
              <a:rPr lang="el-GR" dirty="0" smtClean="0"/>
              <a:t>ϵ</a:t>
            </a:r>
            <a:r>
              <a:rPr lang="en-US" dirty="0" smtClean="0"/>
              <a:t>) to minimize a geodesic self-robust function: G -&gt; R up to accuracy </a:t>
            </a:r>
            <a:r>
              <a:rPr lang="el-GR" dirty="0" smtClean="0"/>
              <a:t>ϵ</a:t>
            </a:r>
            <a:r>
              <a:rPr lang="en-US" dirty="0" smtClean="0"/>
              <a:t>. (G is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7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every iteration, maintain a point g in G.</a:t>
                </a:r>
              </a:p>
              <a:p>
                <a:pPr lvl="1"/>
                <a:r>
                  <a:rPr lang="en-US" dirty="0" smtClean="0"/>
                  <a:t>Compute the local geodesic gradient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</a:rPr>
                  <a:t>f(g)</a:t>
                </a:r>
                <a:r>
                  <a:rPr lang="en-US" b="0" dirty="0" smtClean="0"/>
                  <a:t>, defined as:</a:t>
                </a:r>
              </a:p>
              <a:p>
                <a:pPr lvl="2"/>
                <a:r>
                  <a:rPr lang="en-US" dirty="0" smtClean="0"/>
                  <a:t>For every direction e, &lt;e,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/>
                  <a:t>f(g)</a:t>
                </a:r>
                <a:r>
                  <a:rPr lang="en-US" dirty="0" smtClean="0"/>
                  <a:t>&gt; = f’(</a:t>
                </a:r>
                <a:r>
                  <a:rPr lang="el-GR" dirty="0" smtClean="0"/>
                  <a:t>γ</a:t>
                </a:r>
                <a:r>
                  <a:rPr lang="en-US" dirty="0" smtClean="0"/>
                  <a:t>(t))|</a:t>
                </a:r>
                <a:r>
                  <a:rPr lang="en-US" baseline="-25000" dirty="0" smtClean="0"/>
                  <a:t>t = 0</a:t>
                </a:r>
              </a:p>
              <a:p>
                <a:pPr lvl="3"/>
                <a:r>
                  <a:rPr lang="en-US" dirty="0" smtClean="0"/>
                  <a:t>Such that </a:t>
                </a:r>
                <a:r>
                  <a:rPr lang="el-GR" dirty="0" smtClean="0"/>
                  <a:t>γ</a:t>
                </a:r>
                <a:r>
                  <a:rPr lang="en-US" dirty="0" smtClean="0"/>
                  <a:t>(0) = g, </a:t>
                </a:r>
                <a:r>
                  <a:rPr lang="el-GR" dirty="0" smtClean="0"/>
                  <a:t>γ</a:t>
                </a:r>
                <a:r>
                  <a:rPr lang="en-US" dirty="0" smtClean="0"/>
                  <a:t>’(0) = </a:t>
                </a:r>
                <a:r>
                  <a:rPr lang="en-US" dirty="0"/>
                  <a:t>e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b="0" dirty="0" smtClean="0"/>
                  <a:t>Compute the local geodesic hessian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f(g)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/>
                  <a:t>defined as</a:t>
                </a:r>
              </a:p>
              <a:p>
                <a:pPr lvl="2"/>
                <a:r>
                  <a:rPr lang="en-US" dirty="0"/>
                  <a:t>For every direction </a:t>
                </a:r>
                <a:r>
                  <a:rPr lang="en-US" dirty="0" smtClean="0"/>
                  <a:t>e, </a:t>
                </a:r>
                <a:r>
                  <a:rPr lang="en-US" dirty="0"/>
                  <a:t>e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/>
                  <a:t>f(g)</a:t>
                </a:r>
                <a:r>
                  <a:rPr lang="en-US" dirty="0" smtClean="0"/>
                  <a:t> e </a:t>
                </a:r>
                <a:r>
                  <a:rPr lang="en-US" dirty="0"/>
                  <a:t>= f</a:t>
                </a:r>
                <a:r>
                  <a:rPr lang="en-US" dirty="0" smtClean="0"/>
                  <a:t>’’(</a:t>
                </a:r>
                <a:r>
                  <a:rPr lang="el-GR" dirty="0"/>
                  <a:t>γ</a:t>
                </a:r>
                <a:r>
                  <a:rPr lang="en-US" dirty="0"/>
                  <a:t>(t))|</a:t>
                </a:r>
                <a:r>
                  <a:rPr lang="en-US" baseline="-25000" dirty="0"/>
                  <a:t>t = 0</a:t>
                </a:r>
              </a:p>
              <a:p>
                <a:pPr lvl="3"/>
                <a:r>
                  <a:rPr lang="en-US" dirty="0"/>
                  <a:t>Such that </a:t>
                </a:r>
                <a:r>
                  <a:rPr lang="el-GR" dirty="0"/>
                  <a:t>γ</a:t>
                </a:r>
                <a:r>
                  <a:rPr lang="en-US" dirty="0"/>
                  <a:t>(0) = g, </a:t>
                </a:r>
                <a:r>
                  <a:rPr lang="el-GR" dirty="0"/>
                  <a:t>γ</a:t>
                </a:r>
                <a:r>
                  <a:rPr lang="en-US" dirty="0"/>
                  <a:t>’(0) = </a:t>
                </a:r>
                <a:r>
                  <a:rPr lang="en-US" dirty="0" smtClean="0"/>
                  <a:t>e.</a:t>
                </a:r>
                <a:endParaRPr lang="en-US" dirty="0"/>
              </a:p>
              <a:p>
                <a:pPr lvl="1"/>
                <a:r>
                  <a:rPr lang="en-US" dirty="0"/>
                  <a:t>Minimize the function </a:t>
                </a:r>
                <a:r>
                  <a:rPr lang="en-US" dirty="0" smtClean="0"/>
                  <a:t>g(e) = &lt;e,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f(g)</a:t>
                </a:r>
                <a:r>
                  <a:rPr lang="en-US" dirty="0"/>
                  <a:t>&gt; </a:t>
                </a:r>
                <a:r>
                  <a:rPr lang="en-US" dirty="0" smtClean="0"/>
                  <a:t> + 0.1 </a:t>
                </a:r>
                <a:r>
                  <a:rPr lang="en-US" dirty="0"/>
                  <a:t>e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f(g)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</a:t>
                </a:r>
                <a:r>
                  <a:rPr lang="en-US" dirty="0" smtClean="0"/>
                  <a:t> over ||e|| </a:t>
                </a:r>
                <a:r>
                  <a:rPr lang="en-US" dirty="0"/>
                  <a:t>≤</a:t>
                </a:r>
                <a:r>
                  <a:rPr lang="en-US" dirty="0" smtClean="0"/>
                  <a:t> 0.1</a:t>
                </a:r>
              </a:p>
              <a:p>
                <a:pPr lvl="2"/>
                <a:r>
                  <a:rPr lang="en-US" dirty="0" smtClean="0"/>
                  <a:t>Let e* be the minimizer.</a:t>
                </a:r>
              </a:p>
              <a:p>
                <a:pPr lvl="2"/>
                <a:r>
                  <a:rPr lang="en-US" dirty="0" smtClean="0"/>
                  <a:t>Move to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γ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(0.01)</a:t>
                </a:r>
                <a:r>
                  <a:rPr lang="en-US" dirty="0" smtClean="0"/>
                  <a:t> such that</a:t>
                </a:r>
              </a:p>
              <a:p>
                <a:pPr lvl="3"/>
                <a:r>
                  <a:rPr lang="el-GR" dirty="0"/>
                  <a:t>γ</a:t>
                </a:r>
                <a:r>
                  <a:rPr lang="en-US" dirty="0"/>
                  <a:t>(0) = g, </a:t>
                </a:r>
                <a:r>
                  <a:rPr lang="el-GR" dirty="0"/>
                  <a:t>γ</a:t>
                </a:r>
                <a:r>
                  <a:rPr lang="en-US" dirty="0"/>
                  <a:t>’(0) = </a:t>
                </a:r>
                <a:r>
                  <a:rPr lang="en-US" dirty="0" smtClean="0"/>
                  <a:t>e*.</a:t>
                </a:r>
                <a:endParaRPr lang="en-US" dirty="0"/>
              </a:p>
              <a:p>
                <a:pPr lvl="3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second…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dirty="0"/>
                  <a:t>f(g),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f(g</a:t>
                </a:r>
                <a:r>
                  <a:rPr lang="en-US" dirty="0" smtClean="0"/>
                  <a:t>) even exist?</a:t>
                </a:r>
              </a:p>
              <a:p>
                <a:r>
                  <a:rPr lang="en-US" dirty="0" smtClean="0"/>
                  <a:t>It is important that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is geodesic path. </a:t>
                </a:r>
              </a:p>
              <a:p>
                <a:pPr lvl="1"/>
                <a:r>
                  <a:rPr lang="en-US" dirty="0" smtClean="0"/>
                  <a:t>Can be defined via ‘Exponential map’.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Good, can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</a:p>
          <a:p>
            <a:pPr lvl="1"/>
            <a:r>
              <a:rPr lang="en-US" dirty="0" smtClean="0"/>
              <a:t>Our function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is not geodesic self-robust…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r>
              <a:rPr lang="mr-IN" dirty="0" smtClean="0"/>
              <a:t>…</a:t>
            </a:r>
            <a:r>
              <a:rPr lang="en-US" dirty="0" smtClean="0"/>
              <a:t> so what are you talking about???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need to find the minimizer g in G of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can minimize any function 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baseline="-25000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(g) </a:t>
            </a:r>
            <a:r>
              <a:rPr lang="en-US" dirty="0" smtClean="0"/>
              <a:t>such that 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 </a:t>
            </a:r>
            <a:r>
              <a:rPr lang="en-US" baseline="-25000" dirty="0" smtClean="0"/>
              <a:t>g in G 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baseline="-25000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(g)</a:t>
            </a:r>
            <a:r>
              <a:rPr lang="en-US" dirty="0" smtClean="0"/>
              <a:t> = </a:t>
            </a:r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 </a:t>
            </a:r>
            <a:r>
              <a:rPr lang="en-US" baseline="-25000" dirty="0" smtClean="0"/>
              <a:t>g in G</a:t>
            </a:r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we find such function? And make it self-concordant/self-robust?</a:t>
            </a:r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marL="457200" lvl="1" indent="0">
              <a:buNone/>
            </a:pP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353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 capacity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our problem: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g = (A, B).</a:t>
            </a:r>
          </a:p>
          <a:p>
            <a:pPr lvl="1"/>
            <a:r>
              <a:rPr lang="en-US" dirty="0" smtClean="0"/>
              <a:t>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= </a:t>
            </a:r>
            <a:r>
              <a:rPr lang="en-US" dirty="0" smtClean="0"/>
              <a:t>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+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Minimizing this function is aka operator scaling.</a:t>
            </a:r>
          </a:p>
          <a:p>
            <a:r>
              <a:rPr lang="en-US" dirty="0" smtClean="0"/>
              <a:t>The equivalent function: </a:t>
            </a:r>
            <a:r>
              <a:rPr lang="en-US" dirty="0" smtClean="0">
                <a:solidFill>
                  <a:srgbClr val="FF0000"/>
                </a:solidFill>
              </a:rPr>
              <a:t>log capacity function</a:t>
            </a:r>
            <a:r>
              <a:rPr lang="en-US" dirty="0" smtClean="0"/>
              <a:t>: for a PSD matrix X,</a:t>
            </a:r>
          </a:p>
          <a:p>
            <a:pPr lvl="1"/>
            <a:r>
              <a:rPr lang="en-US" dirty="0" smtClean="0"/>
              <a:t>f(X)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(X).</a:t>
            </a:r>
          </a:p>
          <a:p>
            <a:r>
              <a:rPr lang="en-US" dirty="0" smtClean="0"/>
              <a:t>Theorem [Gurvits’04]:</a:t>
            </a:r>
          </a:p>
          <a:p>
            <a:pPr lvl="1"/>
            <a:r>
              <a:rPr lang="en-US" dirty="0" smtClean="0"/>
              <a:t>Let X* be a minimizer of f(X), let A*, B* be the minimizer of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, then there exists a, b in R such that </a:t>
            </a:r>
          </a:p>
          <a:p>
            <a:pPr lvl="2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B = a X*.</a:t>
            </a:r>
          </a:p>
          <a:p>
            <a:pPr lvl="2"/>
            <a:r>
              <a:rPr lang="en-US" dirty="0" smtClean="0"/>
              <a:t>AA</a:t>
            </a:r>
            <a:r>
              <a:rPr lang="en-US" baseline="30000" dirty="0"/>
              <a:t>+</a:t>
            </a:r>
            <a:r>
              <a:rPr lang="en-US" dirty="0" smtClean="0"/>
              <a:t> = b(M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5327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capacity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[This paper]:</a:t>
            </a:r>
          </a:p>
          <a:p>
            <a:r>
              <a:rPr lang="en-US" dirty="0" smtClean="0"/>
              <a:t>f(X)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</a:t>
            </a:r>
            <a:endParaRPr lang="en-US" dirty="0"/>
          </a:p>
          <a:p>
            <a:pPr lvl="1"/>
            <a:r>
              <a:rPr lang="en-US" dirty="0" smtClean="0"/>
              <a:t>Is a geodesic </a:t>
            </a:r>
            <a:r>
              <a:rPr lang="en-US" dirty="0" smtClean="0">
                <a:solidFill>
                  <a:srgbClr val="FF0000"/>
                </a:solidFill>
              </a:rPr>
              <a:t>self-robust</a:t>
            </a:r>
            <a:r>
              <a:rPr lang="en-US" dirty="0" smtClean="0"/>
              <a:t> function, with the geodesic path over PSD matrices  given as:</a:t>
            </a:r>
          </a:p>
          <a:p>
            <a:pPr lvl="1"/>
            <a:r>
              <a:rPr lang="el-GR" dirty="0" smtClean="0"/>
              <a:t>γ</a:t>
            </a:r>
            <a:r>
              <a:rPr lang="en-US" dirty="0" smtClean="0"/>
              <a:t>(t) = 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  <a:r>
              <a:rPr lang="en-US" dirty="0" smtClean="0"/>
              <a:t>e</a:t>
            </a:r>
            <a:r>
              <a:rPr lang="en-US" baseline="30000" dirty="0" smtClean="0"/>
              <a:t>tD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(0) = X</a:t>
            </a:r>
            <a:r>
              <a:rPr lang="en-US" baseline="-25000" dirty="0" smtClean="0"/>
              <a:t>0</a:t>
            </a:r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'(0) = 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  <a:r>
              <a:rPr lang="en-US" dirty="0" smtClean="0"/>
              <a:t>DX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1/2</a:t>
            </a:r>
            <a:r>
              <a:rPr lang="en-US" dirty="0"/>
              <a:t>.</a:t>
            </a:r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7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Orbit intersection</a:t>
            </a:r>
          </a:p>
          <a:p>
            <a:pPr lvl="1"/>
            <a:r>
              <a:rPr lang="en-US" dirty="0" smtClean="0"/>
              <a:t>Given elements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 in V, whether there are g</a:t>
            </a:r>
            <a:r>
              <a:rPr lang="en-US" baseline="-25000" dirty="0" smtClean="0"/>
              <a:t>1</a:t>
            </a:r>
            <a:r>
              <a:rPr lang="en-US" dirty="0" smtClean="0"/>
              <a:t>, g</a:t>
            </a:r>
            <a:r>
              <a:rPr lang="en-US" baseline="-25000" dirty="0" smtClean="0"/>
              <a:t>2</a:t>
            </a:r>
            <a:r>
              <a:rPr lang="en-US" dirty="0" smtClean="0"/>
              <a:t> in G such that</a:t>
            </a:r>
          </a:p>
          <a:p>
            <a:pPr lvl="2"/>
            <a:r>
              <a:rPr lang="en-US" dirty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) = g</a:t>
            </a:r>
            <a:r>
              <a:rPr lang="en-US" baseline="-25000" dirty="0" smtClean="0"/>
              <a:t>2</a:t>
            </a:r>
            <a:r>
              <a:rPr lang="en-US" dirty="0" smtClean="0"/>
              <a:t>(v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Orbit closure intersection:</a:t>
            </a:r>
          </a:p>
          <a:p>
            <a:pPr lvl="1"/>
            <a:r>
              <a:rPr lang="en-US" dirty="0" smtClean="0"/>
              <a:t>Suppose V is some metric space.</a:t>
            </a:r>
          </a:p>
          <a:p>
            <a:pPr lvl="1"/>
            <a:r>
              <a:rPr lang="en-US" dirty="0" smtClean="0"/>
              <a:t>Given elements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 in V, consider two sets:</a:t>
            </a:r>
          </a:p>
          <a:p>
            <a:pPr lvl="2"/>
            <a:r>
              <a:rPr lang="en-US" dirty="0" smtClean="0"/>
              <a:t>O(v</a:t>
            </a:r>
            <a:r>
              <a:rPr lang="en-US" baseline="-25000" dirty="0" smtClean="0"/>
              <a:t>1</a:t>
            </a:r>
            <a:r>
              <a:rPr lang="en-US" dirty="0" smtClean="0"/>
              <a:t>) = { g(v</a:t>
            </a:r>
            <a:r>
              <a:rPr lang="en-US" baseline="-25000" dirty="0" smtClean="0"/>
              <a:t>1</a:t>
            </a:r>
            <a:r>
              <a:rPr lang="en-US" dirty="0" smtClean="0"/>
              <a:t>) | g in G}, O(v</a:t>
            </a:r>
            <a:r>
              <a:rPr lang="en-US" baseline="-25000" dirty="0" smtClean="0"/>
              <a:t>2</a:t>
            </a:r>
            <a:r>
              <a:rPr lang="en-US" dirty="0" smtClean="0"/>
              <a:t>) = { g(v</a:t>
            </a:r>
            <a:r>
              <a:rPr lang="en-US" baseline="-25000" dirty="0" smtClean="0"/>
              <a:t>2</a:t>
            </a:r>
            <a:r>
              <a:rPr lang="en-US" dirty="0" smtClean="0"/>
              <a:t>) | g in G}.</a:t>
            </a:r>
          </a:p>
          <a:p>
            <a:pPr lvl="1"/>
            <a:r>
              <a:rPr lang="en-US" dirty="0" smtClean="0"/>
              <a:t>Whether the </a:t>
            </a:r>
            <a:r>
              <a:rPr lang="en-US" dirty="0" smtClean="0">
                <a:solidFill>
                  <a:srgbClr val="FF0000"/>
                </a:solidFill>
              </a:rPr>
              <a:t>closures</a:t>
            </a:r>
            <a:r>
              <a:rPr lang="en-US" dirty="0" smtClean="0"/>
              <a:t> of O(v</a:t>
            </a:r>
            <a:r>
              <a:rPr lang="en-US" baseline="-25000" dirty="0" smtClean="0"/>
              <a:t>1</a:t>
            </a:r>
            <a:r>
              <a:rPr lang="en-US" dirty="0" smtClean="0"/>
              <a:t>) and O(v</a:t>
            </a:r>
            <a:r>
              <a:rPr lang="en-US" baseline="-25000" dirty="0" smtClean="0"/>
              <a:t>2</a:t>
            </a:r>
            <a:r>
              <a:rPr lang="en-US" dirty="0" smtClean="0"/>
              <a:t>) intersect.</a:t>
            </a:r>
          </a:p>
          <a:p>
            <a:r>
              <a:rPr lang="en-US" dirty="0" smtClean="0"/>
              <a:t>We want to do it efficiently. </a:t>
            </a:r>
          </a:p>
          <a:p>
            <a:pPr lvl="1"/>
            <a:endParaRPr lang="en-US" b="1" baseline="-25000" dirty="0" smtClean="0"/>
          </a:p>
          <a:p>
            <a:pPr lvl="1"/>
            <a:endParaRPr lang="en-US" b="1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Minimize:</a:t>
            </a:r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</a:t>
            </a:r>
            <a:r>
              <a:rPr lang="en-US" dirty="0"/>
              <a:t>) .</a:t>
            </a:r>
            <a:endParaRPr lang="en-US" dirty="0" smtClean="0"/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baseline="30000" dirty="0" err="1" smtClean="0"/>
              <a:t>’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’+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</a:t>
            </a:r>
            <a:r>
              <a:rPr lang="en-US" dirty="0"/>
              <a:t>) .</a:t>
            </a:r>
            <a:endParaRPr lang="en-US" dirty="0" smtClean="0"/>
          </a:p>
          <a:p>
            <a:pPr lvl="1"/>
            <a:r>
              <a:rPr lang="en-US" dirty="0" smtClean="0"/>
              <a:t>Let X</a:t>
            </a:r>
            <a:r>
              <a:rPr lang="en-US" baseline="-25000" dirty="0" smtClean="0"/>
              <a:t>1</a:t>
            </a:r>
            <a:r>
              <a:rPr lang="en-US" dirty="0" smtClean="0"/>
              <a:t>*, X</a:t>
            </a:r>
            <a:r>
              <a:rPr lang="en-US" baseline="-25000" dirty="0" smtClean="0"/>
              <a:t>2</a:t>
            </a:r>
            <a:r>
              <a:rPr lang="en-US" dirty="0" smtClean="0"/>
              <a:t>* be an </a:t>
            </a:r>
            <a:r>
              <a:rPr lang="el-GR" dirty="0" smtClean="0"/>
              <a:t>ϵ</a:t>
            </a:r>
            <a:r>
              <a:rPr lang="en-US" dirty="0"/>
              <a:t>-</a:t>
            </a:r>
            <a:r>
              <a:rPr lang="en-US" dirty="0" smtClean="0"/>
              <a:t>approximate minimizers.</a:t>
            </a:r>
          </a:p>
          <a:p>
            <a:r>
              <a:rPr lang="en-US" dirty="0" smtClean="0"/>
              <a:t>Let: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B = a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*, 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*.</a:t>
            </a:r>
            <a:endParaRPr lang="en-US" baseline="-25000" dirty="0" smtClean="0"/>
          </a:p>
          <a:p>
            <a:pPr lvl="1"/>
            <a:r>
              <a:rPr lang="en-US" dirty="0" smtClean="0"/>
              <a:t>AA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1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*M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*M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), 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2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m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/>
              <a:t>) .</a:t>
            </a:r>
            <a:endParaRPr lang="en-US" baseline="30000" dirty="0" smtClean="0"/>
          </a:p>
          <a:p>
            <a:endParaRPr lang="en-US" dirty="0" smtClean="0"/>
          </a:p>
          <a:p>
            <a:pPr lvl="2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1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 w</a:t>
            </a:r>
            <a:r>
              <a:rPr lang="en-US" baseline="-25000" dirty="0" smtClean="0"/>
              <a:t>1</a:t>
            </a:r>
            <a:r>
              <a:rPr lang="en-US" dirty="0" smtClean="0"/>
              <a:t> = Av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.</a:t>
            </a:r>
          </a:p>
          <a:p>
            <a:endParaRPr lang="en-US" baseline="30000" dirty="0"/>
          </a:p>
          <a:p>
            <a:r>
              <a:rPr lang="en-US" dirty="0" smtClean="0"/>
              <a:t>Check the orbit closure w</a:t>
            </a:r>
            <a:r>
              <a:rPr lang="en-US" baseline="-25000" dirty="0" smtClean="0"/>
              <a:t>1, </a:t>
            </a:r>
            <a:r>
              <a:rPr lang="en-US" dirty="0" smtClean="0"/>
              <a:t>w</a:t>
            </a:r>
            <a:r>
              <a:rPr lang="en-US" baseline="-25000" dirty="0" smtClean="0"/>
              <a:t>2 </a:t>
            </a:r>
            <a:r>
              <a:rPr lang="en-US" dirty="0" smtClean="0"/>
              <a:t>approximately interests in a subgroup K:</a:t>
            </a:r>
          </a:p>
          <a:p>
            <a:pPr lvl="1"/>
            <a:r>
              <a:rPr lang="en-US" dirty="0" smtClean="0"/>
              <a:t>K: all the elements g in G such that for every v in V,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= ||v||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this problem: K: the set of all (determinate one) </a:t>
            </a:r>
            <a:r>
              <a:rPr lang="en-US" dirty="0" smtClean="0">
                <a:solidFill>
                  <a:srgbClr val="FF0000"/>
                </a:solidFill>
              </a:rPr>
              <a:t>unitary</a:t>
            </a:r>
            <a:r>
              <a:rPr lang="en-US" dirty="0" smtClean="0"/>
              <a:t> matrices.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7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unitary equivalence: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U, V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  <a:endParaRPr lang="en-US" dirty="0"/>
          </a:p>
          <a:p>
            <a:r>
              <a:rPr lang="en-US" dirty="0" smtClean="0"/>
              <a:t>Existing algorithms [CIK’97, IQ’18] can solve it in polynomial time.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Inexact unitary equivalence: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U, V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 </a:t>
            </a:r>
            <a:r>
              <a:rPr lang="el-GR" dirty="0" smtClean="0"/>
              <a:t>ϵ</a:t>
            </a:r>
            <a:r>
              <a:rPr lang="en-US" dirty="0" smtClean="0"/>
              <a:t> is (inverse) exponentially small.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2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 smtClean="0"/>
              <a:t>2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U, V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 </a:t>
            </a:r>
            <a:r>
              <a:rPr lang="el-GR" dirty="0" smtClean="0"/>
              <a:t>ϵ</a:t>
            </a:r>
            <a:r>
              <a:rPr lang="en-US" dirty="0" smtClean="0"/>
              <a:t> is (inverse) exponentially small.</a:t>
            </a:r>
          </a:p>
          <a:p>
            <a:pPr lvl="1"/>
            <a:r>
              <a:rPr lang="en-US" dirty="0" smtClean="0"/>
              <a:t>Make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than (inverse) exponential of the bit complexity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  <a:endParaRPr lang="en-US" baseline="-25000" dirty="0" smtClean="0"/>
          </a:p>
          <a:p>
            <a:pPr lvl="1"/>
            <a:r>
              <a:rPr lang="en-US" dirty="0" smtClean="0"/>
              <a:t>So 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</a:p>
          <a:p>
            <a:pPr lvl="2"/>
            <a:r>
              <a:rPr lang="en-US" dirty="0" smtClean="0"/>
              <a:t>Use exact algorithm.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4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how we get 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Minimize:</a:t>
            </a:r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(X).</a:t>
            </a:r>
          </a:p>
          <a:p>
            <a:pPr lvl="1"/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(X) = </a:t>
            </a:r>
            <a:r>
              <a:rPr lang="en-US" dirty="0" err="1" smtClean="0"/>
              <a:t>logdet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XM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’+</a:t>
            </a:r>
            <a:r>
              <a:rPr lang="en-US" dirty="0" smtClean="0"/>
              <a:t> + …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m</a:t>
            </a:r>
            <a:r>
              <a:rPr lang="en-US" baseline="30000" dirty="0" err="1" smtClean="0"/>
              <a:t>’</a:t>
            </a:r>
            <a:r>
              <a:rPr lang="en-US" dirty="0" err="1" smtClean="0"/>
              <a:t>XM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’+</a:t>
            </a:r>
            <a:r>
              <a:rPr lang="en-US" dirty="0" smtClean="0"/>
              <a:t>) – </a:t>
            </a:r>
            <a:r>
              <a:rPr lang="en-US" dirty="0" err="1" smtClean="0"/>
              <a:t>logdet</a:t>
            </a:r>
            <a:r>
              <a:rPr lang="en-US" dirty="0" smtClean="0"/>
              <a:t>(X).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* be an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/>
              <a:t>-</a:t>
            </a:r>
            <a:r>
              <a:rPr lang="en-US" dirty="0" smtClean="0"/>
              <a:t>approximate minimizers.</a:t>
            </a:r>
          </a:p>
          <a:p>
            <a:r>
              <a:rPr lang="en-US" dirty="0" smtClean="0"/>
              <a:t>Let: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B =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*.</a:t>
            </a:r>
            <a:endParaRPr lang="en-US" baseline="-25000" dirty="0" smtClean="0"/>
          </a:p>
          <a:p>
            <a:pPr lvl="1"/>
            <a:r>
              <a:rPr lang="en-US" dirty="0" smtClean="0"/>
              <a:t>AA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1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+</a:t>
            </a:r>
            <a:r>
              <a:rPr lang="en-US" dirty="0" smtClean="0"/>
              <a:t>), 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/>
              <a:t>+</a:t>
            </a:r>
            <a:r>
              <a:rPr lang="en-US" dirty="0" smtClean="0"/>
              <a:t> = b</a:t>
            </a:r>
            <a:r>
              <a:rPr lang="en-US" baseline="-25000" dirty="0" smtClean="0"/>
              <a:t>2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 + … + M</a:t>
            </a:r>
            <a:r>
              <a:rPr lang="en-US" baseline="-25000" dirty="0" smtClean="0"/>
              <a:t>m</a:t>
            </a:r>
            <a:r>
              <a:rPr lang="en-US" dirty="0" smtClean="0"/>
              <a:t>’ X</a:t>
            </a:r>
            <a:r>
              <a:rPr lang="en-US" baseline="-25000" dirty="0" smtClean="0"/>
              <a:t>2</a:t>
            </a:r>
            <a:r>
              <a:rPr lang="en-US" dirty="0" smtClean="0"/>
              <a:t>* M</a:t>
            </a:r>
            <a:r>
              <a:rPr lang="en-US" baseline="-25000" dirty="0" smtClean="0"/>
              <a:t>m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  <a:endParaRPr lang="en-US" baseline="30000" dirty="0" smtClean="0"/>
          </a:p>
          <a:p>
            <a:endParaRPr lang="en-US" dirty="0" smtClean="0"/>
          </a:p>
          <a:p>
            <a:pPr lvl="2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9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 smtClean="0"/>
              <a:t>2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’):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= Av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where A, B defined by an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/>
              <a:t>-approximate </a:t>
            </a:r>
            <a:r>
              <a:rPr lang="en-US" dirty="0" smtClean="0"/>
              <a:t>minimizer.</a:t>
            </a:r>
          </a:p>
          <a:p>
            <a:r>
              <a:rPr lang="en-US" dirty="0" smtClean="0"/>
              <a:t>The smaller </a:t>
            </a:r>
            <a:r>
              <a:rPr lang="el-GR" dirty="0" smtClean="0"/>
              <a:t>ϵ</a:t>
            </a:r>
            <a:r>
              <a:rPr lang="en-US" dirty="0" smtClean="0"/>
              <a:t> is, the larger the bit complexity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is.</a:t>
            </a:r>
          </a:p>
          <a:p>
            <a:pPr lvl="1"/>
            <a:r>
              <a:rPr lang="en-US" dirty="0" smtClean="0"/>
              <a:t>In fact, </a:t>
            </a:r>
            <a:r>
              <a:rPr lang="el-GR" dirty="0" smtClean="0"/>
              <a:t>ϵ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FF0000"/>
                </a:solidFill>
              </a:rPr>
              <a:t>never</a:t>
            </a:r>
            <a:r>
              <a:rPr lang="en-US" dirty="0" smtClean="0"/>
              <a:t> be smaller than (inverse) exponential of the bit complexity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’.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1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give an algorithm that runs in time poly(m, n, log 1/</a:t>
            </a:r>
            <a:r>
              <a:rPr lang="el-GR" dirty="0" smtClean="0"/>
              <a:t>ϵ</a:t>
            </a:r>
            <a:r>
              <a:rPr lang="en-US" dirty="0" smtClean="0"/>
              <a:t>, B) that</a:t>
            </a:r>
          </a:p>
          <a:p>
            <a:pPr lvl="1"/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 smtClean="0"/>
              <a:t>2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pPr lvl="1"/>
            <a:r>
              <a:rPr lang="en-US" dirty="0" smtClean="0"/>
              <a:t>Distinguish whether there exists unitary matrices U, V such that</a:t>
            </a:r>
          </a:p>
          <a:p>
            <a:pPr lvl="2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There exists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≥ 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(poly(m, n))</a:t>
            </a:r>
            <a:r>
              <a:rPr lang="el-GR" dirty="0" smtClean="0"/>
              <a:t>ϵ</a:t>
            </a:r>
            <a:r>
              <a:rPr lang="en-US" baseline="30000" dirty="0" smtClean="0">
                <a:solidFill>
                  <a:srgbClr val="FF0000"/>
                </a:solidFill>
              </a:rPr>
              <a:t>1/poly(m, n)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It applies to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, regardless of the bit complexity B of w</a:t>
            </a:r>
            <a:r>
              <a:rPr lang="en-US" baseline="-25000" dirty="0" smtClean="0"/>
              <a:t>1 </a:t>
            </a:r>
            <a:r>
              <a:rPr lang="en-US" dirty="0" smtClean="0"/>
              <a:t>, w</a:t>
            </a:r>
            <a:r>
              <a:rPr lang="en-US" baseline="-25000" dirty="0" smtClean="0"/>
              <a:t>2 </a:t>
            </a:r>
            <a:r>
              <a:rPr lang="en-US" dirty="0" smtClean="0"/>
              <a:t>.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exact algorithm: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know if there exists unitary U, V such that </a:t>
            </a:r>
          </a:p>
          <a:p>
            <a:pPr lvl="1"/>
            <a:r>
              <a:rPr lang="en-US" dirty="0" smtClean="0"/>
              <a:t>||U M V</a:t>
            </a:r>
            <a:r>
              <a:rPr lang="en-US" baseline="30000" dirty="0" smtClean="0"/>
              <a:t> +</a:t>
            </a:r>
            <a:r>
              <a:rPr lang="en-US" dirty="0" smtClean="0"/>
              <a:t> – M’||</a:t>
            </a:r>
            <a:r>
              <a:rPr lang="en-US" baseline="-25000" dirty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Singular value decomposition.</a:t>
            </a:r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5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matrix M in C</a:t>
            </a:r>
            <a:r>
              <a:rPr lang="en-US" baseline="30000" dirty="0" smtClean="0"/>
              <a:t>n x 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There exists unitary matrices U, V and a diagonal matrix </a:t>
            </a:r>
            <a:r>
              <a:rPr lang="el-GR" dirty="0" smtClean="0"/>
              <a:t>Σ</a:t>
            </a:r>
            <a:r>
              <a:rPr lang="en-US" dirty="0" smtClean="0"/>
              <a:t>  = </a:t>
            </a:r>
            <a:r>
              <a:rPr lang="en-US" dirty="0" err="1" smtClean="0"/>
              <a:t>diag</a:t>
            </a:r>
            <a:r>
              <a:rPr lang="en-US" dirty="0" smtClean="0"/>
              <a:t>(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l-GR" dirty="0" smtClean="0"/>
              <a:t>σ</a:t>
            </a:r>
            <a:r>
              <a:rPr lang="en-US" baseline="-25000" dirty="0"/>
              <a:t>n</a:t>
            </a:r>
            <a:r>
              <a:rPr lang="en-US" dirty="0" smtClean="0"/>
              <a:t>) with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≥ </a:t>
            </a:r>
            <a:r>
              <a:rPr lang="el-GR" dirty="0" smtClean="0"/>
              <a:t>σ</a:t>
            </a:r>
            <a:r>
              <a:rPr lang="en-US" baseline="-25000" dirty="0"/>
              <a:t>2</a:t>
            </a:r>
            <a:r>
              <a:rPr lang="en-US" dirty="0" smtClean="0"/>
              <a:t> ≥ … ≥</a:t>
            </a:r>
            <a:r>
              <a:rPr lang="en-US" baseline="-25000" dirty="0" smtClean="0"/>
              <a:t> </a:t>
            </a:r>
            <a:r>
              <a:rPr lang="el-GR" dirty="0" smtClean="0"/>
              <a:t>σ</a:t>
            </a:r>
            <a:r>
              <a:rPr lang="en-US" baseline="-25000" dirty="0"/>
              <a:t>n</a:t>
            </a:r>
            <a:r>
              <a:rPr lang="en-US" dirty="0" smtClean="0"/>
              <a:t> ≥ 0 such that:</a:t>
            </a:r>
          </a:p>
          <a:p>
            <a:pPr lvl="1"/>
            <a:r>
              <a:rPr lang="en-US" dirty="0" smtClean="0"/>
              <a:t>M = U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30000" dirty="0" smtClean="0"/>
              <a:t>+</a:t>
            </a:r>
            <a:r>
              <a:rPr lang="en-US" dirty="0" smtClean="0"/>
              <a:t>.</a:t>
            </a:r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1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problem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isomorphism:</a:t>
            </a:r>
          </a:p>
          <a:p>
            <a:pPr lvl="1"/>
            <a:r>
              <a:rPr lang="en-US" dirty="0" smtClean="0"/>
              <a:t>G: Symmetric group on n elements.</a:t>
            </a:r>
          </a:p>
          <a:p>
            <a:pPr lvl="1"/>
            <a:r>
              <a:rPr lang="en-US" dirty="0" smtClean="0"/>
              <a:t>V: Set of graphs with n vertices.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efficient algorithm (poly time) would be a huge break through.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Gap-free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know if there exists unitary U, V such that </a:t>
            </a:r>
          </a:p>
          <a:p>
            <a:pPr lvl="1"/>
            <a:r>
              <a:rPr lang="en-US" dirty="0" smtClean="0"/>
              <a:t>||U M V</a:t>
            </a:r>
            <a:r>
              <a:rPr lang="en-US" baseline="30000" dirty="0"/>
              <a:t> +</a:t>
            </a:r>
            <a:r>
              <a:rPr lang="en-US" dirty="0" smtClean="0"/>
              <a:t> – M’||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Theorem [AL’16]: Let M = U</a:t>
            </a:r>
            <a:r>
              <a:rPr lang="en-US" baseline="-25000" dirty="0" smtClean="0"/>
              <a:t>1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, M’ = U</a:t>
            </a:r>
            <a:r>
              <a:rPr lang="en-US" baseline="-25000" dirty="0"/>
              <a:t>2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-25000" dirty="0"/>
              <a:t>2</a:t>
            </a:r>
            <a:r>
              <a:rPr lang="en-US" baseline="30000" dirty="0" smtClean="0"/>
              <a:t>+ </a:t>
            </a:r>
            <a:r>
              <a:rPr lang="en-US" dirty="0" smtClean="0"/>
              <a:t>be the SVD of M, M’. </a:t>
            </a:r>
            <a:r>
              <a:rPr lang="en-US" dirty="0"/>
              <a:t>Suppose ||U M </a:t>
            </a:r>
            <a:r>
              <a:rPr lang="en-US" dirty="0" smtClean="0"/>
              <a:t>V</a:t>
            </a:r>
            <a:r>
              <a:rPr lang="en-US" baseline="30000" dirty="0"/>
              <a:t> +</a:t>
            </a:r>
            <a:r>
              <a:rPr lang="en-US" dirty="0" smtClean="0"/>
              <a:t> </a:t>
            </a:r>
            <a:r>
              <a:rPr lang="en-US" dirty="0"/>
              <a:t>– M’||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or every </a:t>
            </a:r>
            <a:r>
              <a:rPr lang="el-GR" dirty="0" smtClean="0"/>
              <a:t>δ</a:t>
            </a:r>
            <a:r>
              <a:rPr lang="en-US" dirty="0" smtClean="0"/>
              <a:t> ≥ 0, if</a:t>
            </a:r>
          </a:p>
          <a:p>
            <a:pPr lvl="1"/>
            <a:r>
              <a:rPr lang="en-US" dirty="0" smtClean="0"/>
              <a:t>There exists k in [n - 1] such that </a:t>
            </a:r>
            <a:r>
              <a:rPr lang="el-GR" dirty="0" smtClean="0"/>
              <a:t>σ</a:t>
            </a:r>
            <a:r>
              <a:rPr lang="en-US" baseline="-25000" dirty="0" smtClean="0"/>
              <a:t>k</a:t>
            </a:r>
            <a:r>
              <a:rPr lang="en-US" dirty="0" smtClean="0"/>
              <a:t> – </a:t>
            </a:r>
            <a:r>
              <a:rPr lang="el-GR" dirty="0" smtClean="0"/>
              <a:t>σ</a:t>
            </a:r>
            <a:r>
              <a:rPr lang="en-US" baseline="-25000" dirty="0" smtClean="0"/>
              <a:t>k+1</a:t>
            </a:r>
            <a:r>
              <a:rPr lang="en-US" dirty="0" smtClean="0"/>
              <a:t> ≥ </a:t>
            </a:r>
            <a:r>
              <a:rPr lang="el-GR" dirty="0" smtClean="0"/>
              <a:t>δ</a:t>
            </a:r>
            <a:endParaRPr lang="en-US" dirty="0"/>
          </a:p>
          <a:p>
            <a:pPr lvl="2"/>
            <a:r>
              <a:rPr lang="en-US" dirty="0" smtClean="0"/>
              <a:t>Then </a:t>
            </a:r>
            <a:r>
              <a:rPr lang="en-US" dirty="0" smtClean="0">
                <a:solidFill>
                  <a:srgbClr val="FF0000"/>
                </a:solidFill>
              </a:rPr>
              <a:t>||U</a:t>
            </a:r>
            <a:r>
              <a:rPr lang="en-US" baseline="-25000" dirty="0" smtClean="0">
                <a:solidFill>
                  <a:srgbClr val="FF0000"/>
                </a:solidFill>
              </a:rPr>
              <a:t>11</a:t>
            </a:r>
            <a:r>
              <a:rPr lang="en-US" baseline="30000" dirty="0" smtClean="0">
                <a:solidFill>
                  <a:srgbClr val="FF0000"/>
                </a:solidFill>
              </a:rPr>
              <a:t> +</a:t>
            </a:r>
            <a:r>
              <a:rPr lang="en-US" dirty="0" smtClean="0">
                <a:solidFill>
                  <a:srgbClr val="FF0000"/>
                </a:solidFill>
              </a:rPr>
              <a:t> U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baseline="-25000" dirty="0" smtClean="0">
                <a:solidFill>
                  <a:srgbClr val="FF0000"/>
                </a:solidFill>
              </a:rPr>
              <a:t>22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≤ 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/(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>
                <a:solidFill>
                  <a:srgbClr val="FF0000"/>
                </a:solidFill>
              </a:rPr>
              <a:t> - 2</a:t>
            </a:r>
            <a:r>
              <a:rPr lang="el-GR" dirty="0" smtClean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U</a:t>
            </a:r>
            <a:r>
              <a:rPr lang="en-US" baseline="-25000" dirty="0" smtClean="0"/>
              <a:t>11</a:t>
            </a:r>
            <a:r>
              <a:rPr lang="en-US" dirty="0" smtClean="0"/>
              <a:t>: First k columns of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22</a:t>
            </a:r>
            <a:r>
              <a:rPr lang="en-US" dirty="0" smtClean="0"/>
              <a:t>: Last n – k columns of U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1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Gap-free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||U</a:t>
            </a:r>
            <a:r>
              <a:rPr lang="en-US" baseline="-25000" dirty="0"/>
              <a:t>11</a:t>
            </a:r>
            <a:r>
              <a:rPr lang="en-US" baseline="30000" dirty="0"/>
              <a:t> +</a:t>
            </a:r>
            <a:r>
              <a:rPr lang="en-US" dirty="0"/>
              <a:t> U</a:t>
            </a:r>
            <a:r>
              <a:rPr lang="en-US" baseline="30000" dirty="0"/>
              <a:t>+</a:t>
            </a:r>
            <a:r>
              <a:rPr lang="en-US" dirty="0"/>
              <a:t>U</a:t>
            </a:r>
            <a:r>
              <a:rPr lang="en-US" baseline="-25000" dirty="0"/>
              <a:t>22</a:t>
            </a:r>
            <a:r>
              <a:rPr lang="en-US" baseline="30000" dirty="0"/>
              <a:t> </a:t>
            </a:r>
            <a:r>
              <a:rPr lang="en-US" dirty="0"/>
              <a:t>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/>
              <a:t>ϵ</a:t>
            </a:r>
            <a:r>
              <a:rPr lang="en-US" dirty="0"/>
              <a:t>/(</a:t>
            </a:r>
            <a:r>
              <a:rPr lang="el-GR" dirty="0"/>
              <a:t>δ</a:t>
            </a:r>
            <a:r>
              <a:rPr lang="en-US" dirty="0"/>
              <a:t> - 2</a:t>
            </a:r>
            <a:r>
              <a:rPr lang="el-GR" dirty="0"/>
              <a:t>ϵ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If we write U = U</a:t>
            </a:r>
            <a:r>
              <a:rPr lang="en-US" baseline="-25000" dirty="0" smtClean="0"/>
              <a:t>2</a:t>
            </a:r>
            <a:r>
              <a:rPr lang="en-US" dirty="0" smtClean="0"/>
              <a:t>U’U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 </a:t>
            </a:r>
            <a:r>
              <a:rPr lang="en-US" dirty="0" smtClean="0"/>
              <a:t>for an unitary </a:t>
            </a:r>
            <a:r>
              <a:rPr lang="en-US" dirty="0"/>
              <a:t>matrix U</a:t>
            </a:r>
            <a:r>
              <a:rPr lang="en-US" dirty="0" smtClean="0"/>
              <a:t>’.</a:t>
            </a:r>
            <a:endParaRPr lang="en-US" baseline="30000" dirty="0" smtClean="0"/>
          </a:p>
          <a:p>
            <a:pPr lvl="1"/>
            <a:r>
              <a:rPr lang="en-US" dirty="0" smtClean="0"/>
              <a:t>Then U’ is close to being </a:t>
            </a:r>
            <a:r>
              <a:rPr lang="en-US" dirty="0" smtClean="0">
                <a:solidFill>
                  <a:srgbClr val="FF0000"/>
                </a:solidFill>
              </a:rPr>
              <a:t>(block) diagonal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7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 bldLvl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gap-free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V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has a singular value gap </a:t>
            </a:r>
            <a:r>
              <a:rPr lang="el-GR" dirty="0" smtClean="0"/>
              <a:t>δ</a:t>
            </a:r>
            <a:endParaRPr lang="en-US" dirty="0" smtClean="0"/>
          </a:p>
          <a:p>
            <a:pPr lvl="1"/>
            <a:r>
              <a:rPr lang="en-US" dirty="0" smtClean="0"/>
              <a:t>Then we can find in polynomial time unitary U’, U’’, V’, V’’ such that there exists unitary matrices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|| U - U’ </a:t>
            </a:r>
            <a:r>
              <a:rPr lang="en-US" dirty="0" err="1" smtClean="0"/>
              <a:t>diag</a:t>
            </a:r>
            <a:r>
              <a:rPr lang="en-US" dirty="0" smtClean="0"/>
              <a:t>(U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) U’’</a:t>
            </a:r>
            <a:r>
              <a:rPr lang="en-US" baseline="30000" dirty="0" smtClean="0"/>
              <a:t>+ </a:t>
            </a:r>
            <a:r>
              <a:rPr lang="en-US" dirty="0" smtClean="0"/>
              <a:t>||</a:t>
            </a:r>
            <a:r>
              <a:rPr lang="en-US" baseline="-25000" dirty="0" smtClean="0"/>
              <a:t>F </a:t>
            </a:r>
            <a:r>
              <a:rPr lang="en-US" dirty="0" smtClean="0"/>
              <a:t>≤ </a:t>
            </a:r>
            <a:r>
              <a:rPr lang="el-GR" dirty="0" smtClean="0"/>
              <a:t>ϵ</a:t>
            </a:r>
            <a:r>
              <a:rPr lang="en-US" dirty="0" smtClean="0"/>
              <a:t>/(</a:t>
            </a:r>
            <a:r>
              <a:rPr lang="el-GR" dirty="0" smtClean="0"/>
              <a:t>δ</a:t>
            </a:r>
            <a:r>
              <a:rPr lang="en-US" dirty="0" smtClean="0"/>
              <a:t> - 2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|| V - V’ </a:t>
            </a:r>
            <a:r>
              <a:rPr lang="en-US" dirty="0" err="1" smtClean="0"/>
              <a:t>diag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V’’</a:t>
            </a:r>
            <a:r>
              <a:rPr lang="en-US" baseline="30000" dirty="0" smtClean="0"/>
              <a:t>+</a:t>
            </a:r>
            <a:r>
              <a:rPr lang="en-US" dirty="0" smtClean="0"/>
              <a:t> 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/(</a:t>
            </a:r>
            <a:r>
              <a:rPr lang="el-GR" dirty="0" smtClean="0"/>
              <a:t>δ</a:t>
            </a:r>
            <a:r>
              <a:rPr lang="en-US" dirty="0" smtClean="0"/>
              <a:t> - 2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Reduce the original problem to </a:t>
            </a:r>
            <a:r>
              <a:rPr lang="en-US" dirty="0" smtClean="0">
                <a:solidFill>
                  <a:srgbClr val="FF0000"/>
                </a:solidFill>
              </a:rPr>
              <a:t>two sub problems </a:t>
            </a:r>
            <a:r>
              <a:rPr lang="en-US" dirty="0" smtClean="0"/>
              <a:t>of smaller dimensions.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5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with a problem where all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 has no singular value gap:</a:t>
            </a:r>
          </a:p>
          <a:p>
            <a:pPr lvl="1"/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close to a (constant multiple of) unitary matrix.</a:t>
            </a:r>
          </a:p>
          <a:p>
            <a:r>
              <a:rPr lang="en-US" dirty="0"/>
              <a:t>||U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V</a:t>
            </a:r>
            <a:r>
              <a:rPr lang="en-US" baseline="30000" dirty="0"/>
              <a:t> +</a:t>
            </a:r>
            <a:r>
              <a:rPr lang="en-US" dirty="0"/>
              <a:t> -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’||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 smtClean="0"/>
              <a:t>ϵ</a:t>
            </a:r>
            <a:r>
              <a:rPr lang="en-US" dirty="0" smtClean="0"/>
              <a:t> where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 smtClean="0"/>
              <a:t>’ are close to unitary:</a:t>
            </a:r>
          </a:p>
          <a:p>
            <a:pPr lvl="1"/>
            <a:r>
              <a:rPr lang="en-US" dirty="0" smtClean="0"/>
              <a:t>V is close to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 smtClean="0"/>
              <a:t>’</a:t>
            </a:r>
            <a:r>
              <a:rPr lang="en-US" baseline="30000" dirty="0" smtClean="0"/>
              <a:t>+</a:t>
            </a:r>
            <a:r>
              <a:rPr lang="en-US" dirty="0" smtClean="0"/>
              <a:t>UM. </a:t>
            </a:r>
          </a:p>
          <a:p>
            <a:r>
              <a:rPr lang="en-US" dirty="0" smtClean="0"/>
              <a:t>So we can reduce one unitary V and focus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5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Inexact unitary conjugation: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), w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’, …, M</a:t>
            </a:r>
            <a:r>
              <a:rPr lang="en-US" baseline="-25000" dirty="0" smtClean="0"/>
              <a:t>m</a:t>
            </a:r>
            <a:r>
              <a:rPr lang="en-US" dirty="0" smtClean="0"/>
              <a:t>’), </a:t>
            </a:r>
          </a:p>
          <a:p>
            <a:r>
              <a:rPr lang="en-US" dirty="0" smtClean="0"/>
              <a:t>Check whether there exists unitary matrices U such that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in m: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U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 </a:t>
            </a:r>
            <a:r>
              <a:rPr lang="el-GR" dirty="0" smtClean="0"/>
              <a:t>ϵ</a:t>
            </a:r>
            <a:r>
              <a:rPr lang="en-US" dirty="0" smtClean="0"/>
              <a:t> is (inverse) exponentially small.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1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eigenvalues of a matrix M is given by the set of all values </a:t>
            </a:r>
            <a:r>
              <a:rPr lang="el-GR" dirty="0" smtClean="0"/>
              <a:t>λ</a:t>
            </a:r>
            <a:r>
              <a:rPr lang="en-US" dirty="0" smtClean="0"/>
              <a:t> in C such that</a:t>
            </a:r>
          </a:p>
          <a:p>
            <a:pPr lvl="1"/>
            <a:r>
              <a:rPr lang="en-US" dirty="0" err="1" smtClean="0"/>
              <a:t>Det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I - M) = 0.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9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know if there exists unitary U such that </a:t>
            </a:r>
          </a:p>
          <a:p>
            <a:pPr lvl="1"/>
            <a:r>
              <a:rPr lang="en-US" dirty="0" smtClean="0"/>
              <a:t>||U M U</a:t>
            </a:r>
            <a:r>
              <a:rPr lang="en-US" baseline="30000" dirty="0" smtClean="0"/>
              <a:t>+</a:t>
            </a:r>
            <a:r>
              <a:rPr lang="en-US" dirty="0" smtClean="0"/>
              <a:t> – M’||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Theorem [This paper</a:t>
            </a:r>
            <a:r>
              <a:rPr lang="en-US" dirty="0"/>
              <a:t>]</a:t>
            </a:r>
            <a:r>
              <a:rPr lang="en-US" dirty="0" smtClean="0"/>
              <a:t>: </a:t>
            </a:r>
            <a:r>
              <a:rPr lang="en-US" dirty="0"/>
              <a:t>Suppose ||U M U</a:t>
            </a:r>
            <a:r>
              <a:rPr lang="en-US" baseline="30000" dirty="0"/>
              <a:t>+</a:t>
            </a:r>
            <a:r>
              <a:rPr lang="en-US" dirty="0"/>
              <a:t> – M’||</a:t>
            </a:r>
            <a:r>
              <a:rPr lang="en-US" baseline="-25000" dirty="0"/>
              <a:t>F</a:t>
            </a:r>
            <a:r>
              <a:rPr lang="en-US" dirty="0"/>
              <a:t> ≤ </a:t>
            </a:r>
            <a:r>
              <a:rPr lang="el-GR" dirty="0" smtClean="0"/>
              <a:t>ϵ</a:t>
            </a:r>
            <a:r>
              <a:rPr lang="en-US" dirty="0" smtClean="0"/>
              <a:t>, then </a:t>
            </a:r>
            <a:r>
              <a:rPr lang="en-US" dirty="0"/>
              <a:t>f</a:t>
            </a:r>
            <a:r>
              <a:rPr lang="en-US" dirty="0" smtClean="0"/>
              <a:t>or every </a:t>
            </a:r>
            <a:r>
              <a:rPr lang="el-GR" dirty="0"/>
              <a:t>δ</a:t>
            </a:r>
            <a:r>
              <a:rPr lang="en-US" dirty="0"/>
              <a:t> ≥ </a:t>
            </a:r>
            <a:r>
              <a:rPr lang="en-US" dirty="0" smtClean="0"/>
              <a:t>0, if M has two eigenvalues </a:t>
            </a:r>
            <a:r>
              <a:rPr lang="el-GR" dirty="0" smtClean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λ</a:t>
            </a:r>
            <a:r>
              <a:rPr lang="en-US" baseline="-25000" dirty="0"/>
              <a:t>2</a:t>
            </a:r>
            <a:r>
              <a:rPr lang="en-US" dirty="0" smtClean="0"/>
              <a:t> such that |</a:t>
            </a:r>
            <a:r>
              <a:rPr lang="el-GR" dirty="0"/>
              <a:t> λ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l-GR" dirty="0" smtClean="0"/>
              <a:t>λ</a:t>
            </a:r>
            <a:r>
              <a:rPr lang="en-US" baseline="-25000" dirty="0"/>
              <a:t>2</a:t>
            </a:r>
            <a:r>
              <a:rPr lang="en-US" dirty="0" smtClean="0"/>
              <a:t>|</a:t>
            </a:r>
            <a:r>
              <a:rPr lang="en-US" dirty="0"/>
              <a:t> </a:t>
            </a:r>
            <a:r>
              <a:rPr lang="en-US" dirty="0" smtClean="0"/>
              <a:t>≥ </a:t>
            </a:r>
            <a:r>
              <a:rPr lang="el-GR" dirty="0" smtClean="0"/>
              <a:t>δ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We can compute, in time poly(n, log1/</a:t>
            </a:r>
            <a:r>
              <a:rPr lang="el-GR" dirty="0" smtClean="0"/>
              <a:t>ϵ</a:t>
            </a:r>
            <a:r>
              <a:rPr lang="en-US" dirty="0" smtClean="0"/>
              <a:t>) unitary matrices U’, U’’ such that </a:t>
            </a:r>
            <a:r>
              <a:rPr lang="en-US" dirty="0"/>
              <a:t>there </a:t>
            </a:r>
            <a:r>
              <a:rPr lang="en-US" dirty="0" smtClean="0"/>
              <a:t>exists unitary </a:t>
            </a:r>
            <a:r>
              <a:rPr lang="en-US" dirty="0"/>
              <a:t>matrices U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|| U - U’ </a:t>
            </a:r>
            <a:r>
              <a:rPr lang="en-US" dirty="0" err="1">
                <a:solidFill>
                  <a:srgbClr val="FF0000"/>
                </a:solidFill>
              </a:rPr>
              <a:t>diag</a:t>
            </a:r>
            <a:r>
              <a:rPr lang="en-US" dirty="0">
                <a:solidFill>
                  <a:srgbClr val="FF0000"/>
                </a:solidFill>
              </a:rPr>
              <a:t>(U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U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U’’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r>
              <a:rPr lang="en-US" baseline="-25000" dirty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≤ </a:t>
            </a:r>
            <a:r>
              <a:rPr lang="el-GR" dirty="0">
                <a:solidFill>
                  <a:srgbClr val="FF0000"/>
                </a:solidFill>
              </a:rPr>
              <a:t>ϵ</a:t>
            </a:r>
            <a:r>
              <a:rPr lang="en-US" dirty="0">
                <a:solidFill>
                  <a:srgbClr val="FF0000"/>
                </a:solidFill>
              </a:rPr>
              <a:t>/(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en-US" dirty="0">
                <a:solidFill>
                  <a:srgbClr val="FF0000"/>
                </a:solidFill>
              </a:rPr>
              <a:t>/n - 2</a:t>
            </a:r>
            <a:r>
              <a:rPr lang="el-GR" dirty="0">
                <a:solidFill>
                  <a:srgbClr val="FF0000"/>
                </a:solidFill>
              </a:rPr>
              <a:t>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8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eigenvalue </a:t>
            </a:r>
            <a:r>
              <a:rPr lang="en-US" dirty="0" err="1" smtClean="0"/>
              <a:t>Wedin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||U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U</a:t>
            </a:r>
            <a:r>
              <a:rPr lang="en-US" baseline="30000" dirty="0" smtClean="0"/>
              <a:t> +</a:t>
            </a:r>
            <a:r>
              <a:rPr lang="en-US" dirty="0" smtClean="0"/>
              <a:t>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’||</a:t>
            </a:r>
            <a:r>
              <a:rPr lang="en-US" baseline="-25000" dirty="0" smtClean="0"/>
              <a:t>F</a:t>
            </a:r>
            <a:r>
              <a:rPr lang="en-US" dirty="0" smtClean="0"/>
              <a:t> ≤ </a:t>
            </a:r>
            <a:r>
              <a:rPr lang="el-GR" dirty="0" smtClean="0"/>
              <a:t>ϵ</a:t>
            </a:r>
            <a:r>
              <a:rPr lang="en-US" dirty="0" smtClean="0"/>
              <a:t>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has a eigenvalue gap 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Then we can find in polynomial time unitary matrices U</a:t>
            </a:r>
            <a:r>
              <a:rPr lang="en-US" dirty="0"/>
              <a:t>’ </a:t>
            </a:r>
            <a:r>
              <a:rPr lang="en-US" dirty="0" smtClean="0"/>
              <a:t>,U’’ such that there exists unitary matrices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|| U - U’ </a:t>
            </a:r>
            <a:r>
              <a:rPr lang="en-US" dirty="0" err="1" smtClean="0"/>
              <a:t>diag</a:t>
            </a:r>
            <a:r>
              <a:rPr lang="en-US" dirty="0" smtClean="0"/>
              <a:t>(U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/>
              <a:t>) U’’</a:t>
            </a:r>
            <a:r>
              <a:rPr lang="en-US" baseline="30000" dirty="0"/>
              <a:t>+</a:t>
            </a:r>
            <a:r>
              <a:rPr lang="en-US" dirty="0" smtClean="0"/>
              <a:t> ||</a:t>
            </a:r>
            <a:r>
              <a:rPr lang="en-US" baseline="-25000" dirty="0" smtClean="0"/>
              <a:t>F </a:t>
            </a:r>
            <a:r>
              <a:rPr lang="en-US" dirty="0" smtClean="0"/>
              <a:t>≤ </a:t>
            </a:r>
            <a:r>
              <a:rPr lang="el-GR" dirty="0" smtClean="0"/>
              <a:t>ϵ</a:t>
            </a:r>
            <a:r>
              <a:rPr lang="en-US" dirty="0" smtClean="0"/>
              <a:t>/(</a:t>
            </a:r>
            <a:r>
              <a:rPr lang="el-GR" dirty="0" smtClean="0"/>
              <a:t>δ</a:t>
            </a:r>
            <a:r>
              <a:rPr lang="en-US" dirty="0" smtClean="0"/>
              <a:t>/n - 2</a:t>
            </a:r>
            <a:r>
              <a:rPr lang="el-GR" dirty="0" smtClean="0"/>
              <a:t>ϵ</a:t>
            </a:r>
            <a:r>
              <a:rPr lang="en-US" dirty="0" smtClean="0"/>
              <a:t>).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Reduce the original problem to </a:t>
            </a:r>
            <a:r>
              <a:rPr lang="en-US" dirty="0" smtClean="0">
                <a:solidFill>
                  <a:srgbClr val="FF0000"/>
                </a:solidFill>
              </a:rPr>
              <a:t>two sub problems</a:t>
            </a:r>
            <a:r>
              <a:rPr lang="en-US" dirty="0" smtClean="0"/>
              <a:t> of smaller dimensions.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0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with a problem where all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 has no singular value </a:t>
            </a:r>
            <a:r>
              <a:rPr lang="en-US" dirty="0" smtClean="0"/>
              <a:t>gap nor eigenvalue gap.</a:t>
            </a:r>
            <a:endParaRPr lang="en-US" dirty="0"/>
          </a:p>
          <a:p>
            <a:pPr lvl="1"/>
            <a:r>
              <a:rPr lang="en-US" dirty="0" smtClean="0"/>
              <a:t>Theorem [This paper]: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is close to (constant multiple of) </a:t>
            </a:r>
            <a:r>
              <a:rPr lang="en-US" dirty="0" smtClean="0"/>
              <a:t>identity.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1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give a polynomial time algorithm for orbit closure intersection problem for left-right linear actions: </a:t>
            </a:r>
            <a:endParaRPr lang="en-US" dirty="0"/>
          </a:p>
          <a:p>
            <a:pPr lvl="1"/>
            <a:r>
              <a:rPr lang="en-US" dirty="0" smtClean="0"/>
              <a:t>V = set of m tuples of n x n complex matrices.</a:t>
            </a:r>
          </a:p>
          <a:p>
            <a:pPr lvl="2"/>
            <a:r>
              <a:rPr lang="en-US" dirty="0" smtClean="0"/>
              <a:t>v = 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G =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 x </a:t>
            </a:r>
            <a:r>
              <a:rPr lang="en-US" dirty="0" err="1" smtClean="0"/>
              <a:t>SL</a:t>
            </a:r>
            <a:r>
              <a:rPr lang="en-US" baseline="-25000" dirty="0" err="1" smtClean="0"/>
              <a:t>n</a:t>
            </a:r>
            <a:r>
              <a:rPr lang="en-US" dirty="0" smtClean="0"/>
              <a:t>(C). </a:t>
            </a:r>
          </a:p>
          <a:p>
            <a:pPr lvl="2"/>
            <a:r>
              <a:rPr lang="en-US" dirty="0" smtClean="0"/>
              <a:t>g = A, </a:t>
            </a:r>
            <a:r>
              <a:rPr lang="en-US" dirty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(v) = (AM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, …, 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399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Orbit intersection: Unlikely to be NP-complete.</a:t>
            </a:r>
          </a:p>
          <a:p>
            <a:r>
              <a:rPr lang="en-US" dirty="0" smtClean="0"/>
              <a:t>More like PIT (</a:t>
            </a:r>
            <a:r>
              <a:rPr lang="en-US" smtClean="0"/>
              <a:t>via invariant polynomials).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geodesic optimization to reduce the original problem to inexact unitary equivalence problem.</a:t>
            </a:r>
          </a:p>
          <a:p>
            <a:pPr lvl="1"/>
            <a:r>
              <a:rPr lang="en-US" dirty="0" smtClean="0"/>
              <a:t>Inexact theorem holds for (inverse) exponentially small epsilon.</a:t>
            </a:r>
          </a:p>
          <a:p>
            <a:pPr lvl="2"/>
            <a:r>
              <a:rPr lang="en-US" dirty="0" smtClean="0"/>
              <a:t>Mathematics.</a:t>
            </a:r>
          </a:p>
          <a:p>
            <a:pPr lvl="1"/>
            <a:r>
              <a:rPr lang="en-US" dirty="0" smtClean="0"/>
              <a:t>Design an algorithm with linear convergence rate.</a:t>
            </a:r>
          </a:p>
          <a:p>
            <a:pPr lvl="2"/>
            <a:r>
              <a:rPr lang="en-US" dirty="0" smtClean="0"/>
              <a:t>Optimization.</a:t>
            </a:r>
          </a:p>
          <a:p>
            <a:r>
              <a:rPr lang="en-US" dirty="0" smtClean="0"/>
              <a:t>Design a new algorithm for inexact </a:t>
            </a:r>
            <a:r>
              <a:rPr lang="en-US" dirty="0"/>
              <a:t>unitary equivalence problem.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give a (deterministic) polynomial time algorithm for orbit closure intersection problem for left-right linear actions: </a:t>
                </a:r>
                <a:endParaRPr lang="en-US" dirty="0"/>
              </a:p>
              <a:p>
                <a:pPr lvl="1"/>
                <a:r>
                  <a:rPr lang="en-US" dirty="0" smtClean="0"/>
                  <a:t>V = set of m tuples of n x n complex matrices.</a:t>
                </a:r>
              </a:p>
              <a:p>
                <a:pPr lvl="2"/>
                <a:r>
                  <a:rPr lang="en-US" dirty="0" smtClean="0"/>
                  <a:t>v = (M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…, M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G = </a:t>
                </a:r>
                <a:r>
                  <a:rPr lang="en-US" dirty="0" err="1" smtClean="0"/>
                  <a:t>SL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(C) x </a:t>
                </a:r>
                <a:r>
                  <a:rPr lang="en-US" dirty="0" err="1" smtClean="0"/>
                  <a:t>SL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(C).</a:t>
                </a:r>
              </a:p>
              <a:p>
                <a:pPr lvl="2"/>
                <a:r>
                  <a:rPr lang="en-US" dirty="0" err="1"/>
                  <a:t>SL</a:t>
                </a:r>
                <a:r>
                  <a:rPr lang="en-US" baseline="-25000" dirty="0" err="1"/>
                  <a:t>n</a:t>
                </a:r>
                <a:r>
                  <a:rPr lang="en-US" dirty="0"/>
                  <a:t>(C</a:t>
                </a:r>
                <a:r>
                  <a:rPr lang="en-US" dirty="0" smtClean="0"/>
                  <a:t>): The set of all linear operations on C</a:t>
                </a:r>
                <a:r>
                  <a:rPr lang="en-US" baseline="30000" dirty="0" smtClean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with determinate 1.</a:t>
                </a:r>
              </a:p>
              <a:p>
                <a:pPr lvl="2"/>
                <a:r>
                  <a:rPr lang="en-US" dirty="0" smtClean="0"/>
                  <a:t>g = A, </a:t>
                </a:r>
                <a:r>
                  <a:rPr lang="en-US" dirty="0"/>
                  <a:t>B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g(v) = (AM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B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AM</a:t>
                </a:r>
                <a:r>
                  <a:rPr lang="en-US" baseline="-25000" dirty="0" err="1" smtClean="0"/>
                  <a:t>m</a:t>
                </a:r>
                <a:r>
                  <a:rPr lang="en-US" dirty="0" err="1" smtClean="0"/>
                  <a:t>B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Invariant polynomial: p(X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mr-IN" dirty="0" smtClean="0"/>
                  <a:t>…</a:t>
                </a:r>
                <a:r>
                  <a:rPr lang="en-US" dirty="0"/>
                  <a:t>,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</a:t>
                </a:r>
                <a:r>
                  <a:rPr lang="en-US" smtClean="0"/>
                  <a:t>)=det</a:t>
                </a:r>
                <a:r>
                  <a:rPr lang="en-US" dirty="0" smtClean="0"/>
                  <a:t>(X</a:t>
                </a:r>
                <a:r>
                  <a:rPr lang="en-US" baseline="-25000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⊗</m:t>
                    </m:r>
                  </m:oMath>
                </a14:m>
                <a:r>
                  <a:rPr lang="en-US" dirty="0" smtClean="0"/>
                  <a:t>M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+</a:t>
                </a:r>
                <a:r>
                  <a:rPr lang="mr-IN" dirty="0" smtClean="0"/>
                  <a:t>…</a:t>
                </a:r>
                <a:r>
                  <a:rPr lang="en-US" dirty="0" smtClean="0"/>
                  <a:t>+</a:t>
                </a:r>
                <a:r>
                  <a:rPr lang="en-US" baseline="-25000" dirty="0" smtClean="0"/>
                  <a:t> </a:t>
                </a:r>
                <a:r>
                  <a:rPr lang="en-US" dirty="0" err="1"/>
                  <a:t>X</a:t>
                </a:r>
                <a:r>
                  <a:rPr lang="en-US" baseline="-25000" dirty="0" err="1" smtClean="0"/>
                  <a:t>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⊗</m:t>
                    </m:r>
                  </m:oMath>
                </a14:m>
                <a:r>
                  <a:rPr lang="en-US" dirty="0" smtClean="0"/>
                  <a:t>M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M</a:t>
            </a:r>
            <a:r>
              <a:rPr lang="en-US" baseline="-25000" dirty="0" smtClean="0"/>
              <a:t>m</a:t>
            </a:r>
            <a:r>
              <a:rPr lang="en-US" dirty="0" smtClean="0"/>
              <a:t>), v</a:t>
            </a:r>
            <a:r>
              <a:rPr lang="en-US" baseline="-25000" dirty="0" smtClean="0"/>
              <a:t>2 </a:t>
            </a:r>
            <a:r>
              <a:rPr lang="en-US" dirty="0"/>
              <a:t>= (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’,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/>
              <a:t>’</a:t>
            </a:r>
            <a:r>
              <a:rPr lang="en-US" dirty="0" smtClean="0"/>
              <a:t>), decide whether </a:t>
            </a:r>
            <a:r>
              <a:rPr lang="en-US" dirty="0"/>
              <a:t>for every </a:t>
            </a:r>
            <a:r>
              <a:rPr lang="en-US" dirty="0" err="1"/>
              <a:t>œ</a:t>
            </a:r>
            <a:r>
              <a:rPr lang="en-US" dirty="0"/>
              <a:t> &gt; 0 </a:t>
            </a:r>
            <a:r>
              <a:rPr lang="en-US" dirty="0" smtClean="0"/>
              <a:t> there exists A, B in such that</a:t>
            </a:r>
          </a:p>
          <a:p>
            <a:pPr lvl="1"/>
            <a:r>
              <a:rPr lang="en-US" dirty="0" smtClean="0"/>
              <a:t>||AM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30000" dirty="0" smtClean="0"/>
              <a:t>+ </a:t>
            </a:r>
            <a:r>
              <a:rPr lang="en-US" dirty="0"/>
              <a:t>- M</a:t>
            </a:r>
            <a:r>
              <a:rPr lang="en-US" baseline="-25000" dirty="0"/>
              <a:t>1</a:t>
            </a:r>
            <a:r>
              <a:rPr lang="en-US" dirty="0" smtClean="0"/>
              <a:t>’ ||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 </a:t>
            </a:r>
            <a:r>
              <a:rPr lang="en-US" dirty="0" smtClean="0"/>
              <a:t>+  … + ||</a:t>
            </a:r>
            <a:r>
              <a:rPr lang="en-US" dirty="0" err="1" smtClean="0"/>
              <a:t>AM</a:t>
            </a:r>
            <a:r>
              <a:rPr lang="en-US" baseline="-25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M</a:t>
            </a:r>
            <a:r>
              <a:rPr lang="en-US" baseline="-25000" dirty="0"/>
              <a:t>m</a:t>
            </a:r>
            <a:r>
              <a:rPr lang="en-US" dirty="0" smtClean="0"/>
              <a:t>’||</a:t>
            </a:r>
            <a:r>
              <a:rPr lang="en-US" baseline="-25000" dirty="0"/>
              <a:t>F</a:t>
            </a:r>
            <a:r>
              <a:rPr lang="en-US" baseline="30000" dirty="0"/>
              <a:t>2 </a:t>
            </a:r>
            <a:r>
              <a:rPr lang="en-US" dirty="0" smtClean="0"/>
              <a:t>&lt; </a:t>
            </a:r>
            <a:r>
              <a:rPr lang="en-US" dirty="0" err="1"/>
              <a:t>œ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give a polynomial time algorithm:</a:t>
            </a:r>
          </a:p>
          <a:p>
            <a:pPr lvl="1"/>
            <a:r>
              <a:rPr lang="en-US" dirty="0" smtClean="0"/>
              <a:t>Polynomial in the </a:t>
            </a:r>
            <a:r>
              <a:rPr lang="en-US" dirty="0" smtClean="0">
                <a:solidFill>
                  <a:srgbClr val="FF0000"/>
                </a:solidFill>
              </a:rPr>
              <a:t>number of bits </a:t>
            </a:r>
            <a:r>
              <a:rPr lang="en-US" dirty="0" smtClean="0"/>
              <a:t>to write down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8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focus on V = C</a:t>
            </a:r>
            <a:r>
              <a:rPr lang="en-US" baseline="30000" dirty="0" smtClean="0"/>
              <a:t>n </a:t>
            </a:r>
            <a:r>
              <a:rPr lang="en-US" dirty="0" smtClean="0"/>
              <a:t>(complex Euclidean space of dimension n), G is a subset of </a:t>
            </a:r>
            <a:r>
              <a:rPr lang="en-US" dirty="0" err="1" smtClean="0"/>
              <a:t>GL</a:t>
            </a:r>
            <a:r>
              <a:rPr lang="en-US" baseline="-25000" dirty="0" err="1" smtClean="0"/>
              <a:t>n</a:t>
            </a:r>
            <a:r>
              <a:rPr lang="en-US" dirty="0" smtClean="0"/>
              <a:t>(C).</a:t>
            </a:r>
          </a:p>
          <a:p>
            <a:r>
              <a:rPr lang="en-US" dirty="0" smtClean="0"/>
              <a:t>|| * ||</a:t>
            </a:r>
            <a:r>
              <a:rPr lang="en-US" baseline="-25000" dirty="0" smtClean="0"/>
              <a:t>2 </a:t>
            </a:r>
            <a:r>
              <a:rPr lang="en-US" dirty="0" smtClean="0"/>
              <a:t>is the Euclidean norm.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v</a:t>
            </a:r>
            <a:r>
              <a:rPr lang="en-US" dirty="0" smtClean="0"/>
              <a:t>(g) = ||g(v)||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N(v) = </a:t>
            </a:r>
            <a:r>
              <a:rPr lang="en-US" dirty="0" err="1" smtClean="0"/>
              <a:t>inf</a:t>
            </a:r>
            <a:r>
              <a:rPr lang="en-US" baseline="-25000" dirty="0" err="1" smtClean="0"/>
              <a:t>g</a:t>
            </a:r>
            <a:r>
              <a:rPr lang="en-US" baseline="-25000" dirty="0" smtClean="0"/>
              <a:t> in G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v</a:t>
            </a:r>
            <a:r>
              <a:rPr lang="en-US" dirty="0" smtClean="0"/>
              <a:t>(g).</a:t>
            </a:r>
            <a:endParaRPr lang="en-US" baseline="30000" dirty="0"/>
          </a:p>
          <a:p>
            <a:pPr lvl="1"/>
            <a:r>
              <a:rPr lang="en-US" dirty="0" smtClean="0"/>
              <a:t>Moment map: µ</a:t>
            </a:r>
            <a:r>
              <a:rPr lang="en-US" baseline="-25000" dirty="0" smtClean="0"/>
              <a:t>G</a:t>
            </a:r>
            <a:r>
              <a:rPr lang="en-US" dirty="0" smtClean="0"/>
              <a:t>(v</a:t>
            </a:r>
            <a:r>
              <a:rPr lang="en-US" dirty="0"/>
              <a:t>) 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72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4037</Words>
  <Application>Microsoft Macintosh PowerPoint</Application>
  <PresentationFormat>Widescreen</PresentationFormat>
  <Paragraphs>386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Operator scaling++</vt:lpstr>
      <vt:lpstr>Thanks:</vt:lpstr>
      <vt:lpstr>Problem of interest</vt:lpstr>
      <vt:lpstr>Problem of interest</vt:lpstr>
      <vt:lpstr>Why is this problem interesting?</vt:lpstr>
      <vt:lpstr>How hard is this problem?</vt:lpstr>
      <vt:lpstr>In this paper</vt:lpstr>
      <vt:lpstr>The main problem:</vt:lpstr>
      <vt:lpstr>Optimization approach</vt:lpstr>
      <vt:lpstr>Optimization approach</vt:lpstr>
      <vt:lpstr>Two steps approach</vt:lpstr>
      <vt:lpstr>The idea looks simple</vt:lpstr>
      <vt:lpstr>Can we work inexactly?</vt:lpstr>
      <vt:lpstr>Two steps approach (Modified)</vt:lpstr>
      <vt:lpstr>How to choose epsilon?</vt:lpstr>
      <vt:lpstr>How fast we can minimize the given function</vt:lpstr>
      <vt:lpstr>Geodesic Convexity</vt:lpstr>
      <vt:lpstr>Minimize a geodesically convex function</vt:lpstr>
      <vt:lpstr>Minimize a Geodesically convex function</vt:lpstr>
      <vt:lpstr>Mathematical part</vt:lpstr>
      <vt:lpstr>Mathematical part</vt:lpstr>
      <vt:lpstr>Mathematical part</vt:lpstr>
      <vt:lpstr>Epsilon is inverse exponentially small</vt:lpstr>
      <vt:lpstr>Faster optimization algorithms</vt:lpstr>
      <vt:lpstr>Faster optimization algorithms:</vt:lpstr>
      <vt:lpstr>Self-concordant function:</vt:lpstr>
      <vt:lpstr>Self-concordant function:</vt:lpstr>
      <vt:lpstr>Optimize a self-concordant function:</vt:lpstr>
      <vt:lpstr>Good, can we use it?</vt:lpstr>
      <vt:lpstr>Ok, can we modify the definition?</vt:lpstr>
      <vt:lpstr>Self-robust function:</vt:lpstr>
      <vt:lpstr>Optimize a self-robust function:</vt:lpstr>
      <vt:lpstr>Overview of the algorithm:</vt:lpstr>
      <vt:lpstr>Wait a second…</vt:lpstr>
      <vt:lpstr>Good, can we use it?</vt:lpstr>
      <vt:lpstr>Wait… so what are you talking about???</vt:lpstr>
      <vt:lpstr>Modify the function</vt:lpstr>
      <vt:lpstr>The log capacity function:</vt:lpstr>
      <vt:lpstr>Log capacity function:</vt:lpstr>
      <vt:lpstr>Step 1:</vt:lpstr>
      <vt:lpstr>Step 2:</vt:lpstr>
      <vt:lpstr>Exact unitary equivalence: </vt:lpstr>
      <vt:lpstr>Inexact unitary equivalence: </vt:lpstr>
      <vt:lpstr>Naïve idea</vt:lpstr>
      <vt:lpstr>Recall how we get w1</vt:lpstr>
      <vt:lpstr>Naïve idea</vt:lpstr>
      <vt:lpstr>This paper</vt:lpstr>
      <vt:lpstr>In exact algorithm: Step 1</vt:lpstr>
      <vt:lpstr>Singular value decomposition (SVD)</vt:lpstr>
      <vt:lpstr>Gap-free Wedin Theorem</vt:lpstr>
      <vt:lpstr>Gap-free Wedin Theorem</vt:lpstr>
      <vt:lpstr>Apply gap-free Wedin Theorem</vt:lpstr>
      <vt:lpstr>In the end:</vt:lpstr>
      <vt:lpstr>Inexact unitary conjugation: </vt:lpstr>
      <vt:lpstr>Eigenvalue</vt:lpstr>
      <vt:lpstr>Eigenvalue Wedin Theorem</vt:lpstr>
      <vt:lpstr>Apply eigenvalue Wedin Theorem</vt:lpstr>
      <vt:lpstr>In the end:</vt:lpstr>
      <vt:lpstr>Summary</vt:lpstr>
      <vt:lpstr>Summary</vt:lpstr>
    </vt:vector>
  </TitlesOfParts>
  <Company>MSRSuppDeploy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scaling, invariant theory and polynomial identity testing</dc:title>
  <dc:creator>Yuanzhi Li</dc:creator>
  <cp:lastModifiedBy>Microsoft Office User</cp:lastModifiedBy>
  <cp:revision>890</cp:revision>
  <cp:lastPrinted>2018-06-07T16:56:42Z</cp:lastPrinted>
  <dcterms:created xsi:type="dcterms:W3CDTF">2018-06-01T17:22:57Z</dcterms:created>
  <dcterms:modified xsi:type="dcterms:W3CDTF">2018-06-07T16:58:03Z</dcterms:modified>
</cp:coreProperties>
</file>