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8.xml"/><Relationship Id="rId44" Type="http://schemas.openxmlformats.org/officeDocument/2006/relationships/font" Target="fonts/Oswald-bold.fntdata"/><Relationship Id="rId21" Type="http://schemas.openxmlformats.org/officeDocument/2006/relationships/slide" Target="slides/slide17.xml"/><Relationship Id="rId43" Type="http://schemas.openxmlformats.org/officeDocument/2006/relationships/font" Target="fonts/Oswald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italic.fntdata"/><Relationship Id="rId12" Type="http://schemas.openxmlformats.org/officeDocument/2006/relationships/slide" Target="slides/slide8.xml"/><Relationship Id="rId34" Type="http://schemas.openxmlformats.org/officeDocument/2006/relationships/font" Target="fonts/Raleway-bold.fntdata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tc.ch/bJNN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ca887540e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ca887540e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ca887540e2_5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ca887540e2_5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ca887540e2_5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ca887540e2_5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ca887540e2_5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ca887540e2_5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ca887540e2_5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ca887540e2_5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domain topic, time consuming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ca887540e2_5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ca887540e2_5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ca887540e2_5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ca887540e2_5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ca887540e2_5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ca887540e2_5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ca887540e2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ca887540e2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ca887540e2_5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ca887540e2_5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ca887540e2_5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ca887540e2_5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ca887540e2_5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ca887540e2_5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ca887540e2_5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ca887540e2_5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 Server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ca887540e2_5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ca887540e2_5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didn’t archive expertise without an id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ca887540e2_5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ca887540e2_5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8c1997cbfd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8c1997cbfd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ca887540e2_5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ca887540e2_5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ca887540e2_5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ca887540e2_5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ca887540e2_5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ca887540e2_5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ca887540e2_5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ca887540e2_5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a887540e2_5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ca887540e2_5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a887540e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a887540e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ca887540e2_5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ca887540e2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elcome to participate in our online polling through this 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http://etc.ch/bJNN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a887540e2_5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a887540e2_5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caad8e55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caad8e55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a887540e2_5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a887540e2_5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c1997cbfd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c1997cbfd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irtrials.com/" TargetMode="External"/><Relationship Id="rId10" Type="http://schemas.openxmlformats.org/officeDocument/2006/relationships/hyperlink" Target="https://www.wirtrials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irtrials.com/" TargetMode="External"/><Relationship Id="rId4" Type="http://schemas.openxmlformats.org/officeDocument/2006/relationships/hyperlink" Target="https://www.wirtrials.com/" TargetMode="External"/><Relationship Id="rId9" Type="http://schemas.openxmlformats.org/officeDocument/2006/relationships/hyperlink" Target="https://www.wirtrials.com/" TargetMode="External"/><Relationship Id="rId5" Type="http://schemas.openxmlformats.org/officeDocument/2006/relationships/hyperlink" Target="https://www.wirtrials.com/" TargetMode="External"/><Relationship Id="rId6" Type="http://schemas.openxmlformats.org/officeDocument/2006/relationships/hyperlink" Target="https://www.wirtrials.com/" TargetMode="External"/><Relationship Id="rId7" Type="http://schemas.openxmlformats.org/officeDocument/2006/relationships/hyperlink" Target="https://www.wirtrials.com/" TargetMode="External"/><Relationship Id="rId8" Type="http://schemas.openxmlformats.org/officeDocument/2006/relationships/hyperlink" Target="https://www.wirtrials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1043275" y="380563"/>
            <a:ext cx="73809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RESEARCH INFORMATION MANAGEMENT</a:t>
            </a:r>
            <a:endParaRPr/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1558200" y="3684700"/>
            <a:ext cx="3393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Members:	Mayuri Pandey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Swagat Gyawali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Hongru Ren</a:t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797930" y="17288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323237" y="585755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540547" y="6327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403287" y="6598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5180796" y="14423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5826892" y="131805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6420692" y="245279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6758893" y="11227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 flipH="1">
            <a:off x="5656122" y="1081534"/>
            <a:ext cx="1086873" cy="1187750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6356117" y="928722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8010763" y="62201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6037625" y="5857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6403270" y="511665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6162955" y="358773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6540544" y="956424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7971540" y="398410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68190" y="231373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696453" y="7619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7733203" y="464564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7634365" y="3144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8760442" y="1977270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 flipH="1" rot="10800000">
            <a:off x="7537288" y="577441"/>
            <a:ext cx="378722" cy="33250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3469975" y="2448825"/>
            <a:ext cx="281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WirTRIALS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25"/>
          <p:cNvSpPr txBox="1"/>
          <p:nvPr/>
        </p:nvSpPr>
        <p:spPr>
          <a:xfrm>
            <a:off x="5325488" y="3671575"/>
            <a:ext cx="308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Experts :	Martin Gaedke</a:t>
            </a:r>
            <a:endParaRPr b="1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André Langer </a:t>
            </a:r>
            <a:endParaRPr b="1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Dang Vu Nguyen Hai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Culture</a:t>
            </a:r>
            <a:endParaRPr sz="3000"/>
          </a:p>
        </p:txBody>
      </p:sp>
      <p:sp>
        <p:nvSpPr>
          <p:cNvPr id="799" name="Google Shape;799;p34"/>
          <p:cNvSpPr txBox="1"/>
          <p:nvPr>
            <p:ph idx="4" type="subTitle"/>
          </p:nvPr>
        </p:nvSpPr>
        <p:spPr>
          <a:xfrm>
            <a:off x="796175" y="16087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Mission</a:t>
            </a:r>
            <a:endParaRPr sz="2400"/>
          </a:p>
        </p:txBody>
      </p:sp>
      <p:sp>
        <p:nvSpPr>
          <p:cNvPr id="800" name="Google Shape;800;p34"/>
          <p:cNvSpPr txBox="1"/>
          <p:nvPr>
            <p:ph idx="5" type="subTitle"/>
          </p:nvPr>
        </p:nvSpPr>
        <p:spPr>
          <a:xfrm>
            <a:off x="6989425" y="16087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Purpose</a:t>
            </a:r>
            <a:endParaRPr sz="2400"/>
          </a:p>
        </p:txBody>
      </p:sp>
      <p:sp>
        <p:nvSpPr>
          <p:cNvPr id="801" name="Google Shape;801;p34"/>
          <p:cNvSpPr txBox="1"/>
          <p:nvPr>
            <p:ph idx="6" type="subTitle"/>
          </p:nvPr>
        </p:nvSpPr>
        <p:spPr>
          <a:xfrm>
            <a:off x="3964163" y="16087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Vision</a:t>
            </a:r>
            <a:endParaRPr sz="2400"/>
          </a:p>
        </p:txBody>
      </p:sp>
      <p:grpSp>
        <p:nvGrpSpPr>
          <p:cNvPr id="802" name="Google Shape;802;p34"/>
          <p:cNvGrpSpPr/>
          <p:nvPr/>
        </p:nvGrpSpPr>
        <p:grpSpPr>
          <a:xfrm>
            <a:off x="1297288" y="2304896"/>
            <a:ext cx="951258" cy="937572"/>
            <a:chOff x="-64774725" y="1916550"/>
            <a:chExt cx="319000" cy="314400"/>
          </a:xfrm>
        </p:grpSpPr>
        <p:sp>
          <p:nvSpPr>
            <p:cNvPr id="803" name="Google Shape;803;p34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805" name="Google Shape;805;p34"/>
          <p:cNvGrpSpPr/>
          <p:nvPr/>
        </p:nvGrpSpPr>
        <p:grpSpPr>
          <a:xfrm>
            <a:off x="3872218" y="2326276"/>
            <a:ext cx="1466107" cy="770209"/>
            <a:chOff x="2080675" y="352325"/>
            <a:chExt cx="485000" cy="254800"/>
          </a:xfrm>
        </p:grpSpPr>
        <p:sp>
          <p:nvSpPr>
            <p:cNvPr id="806" name="Google Shape;806;p34"/>
            <p:cNvSpPr/>
            <p:nvPr/>
          </p:nvSpPr>
          <p:spPr>
            <a:xfrm>
              <a:off x="2080675" y="352325"/>
              <a:ext cx="485000" cy="254800"/>
            </a:xfrm>
            <a:custGeom>
              <a:rect b="b" l="l" r="r" t="t"/>
              <a:pathLst>
                <a:path extrusionOk="0" h="10192" w="1940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435D74"/>
                </a:solidFill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2246650" y="408900"/>
              <a:ext cx="147075" cy="141600"/>
            </a:xfrm>
            <a:custGeom>
              <a:rect b="b" l="l" r="r" t="t"/>
              <a:pathLst>
                <a:path extrusionOk="0" h="5664" w="5883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435D74"/>
                </a:solidFill>
              </a:endParaRPr>
            </a:p>
          </p:txBody>
        </p:sp>
      </p:grpSp>
      <p:sp>
        <p:nvSpPr>
          <p:cNvPr id="808" name="Google Shape;808;p34"/>
          <p:cNvSpPr/>
          <p:nvPr/>
        </p:nvSpPr>
        <p:spPr>
          <a:xfrm>
            <a:off x="6962000" y="2240398"/>
            <a:ext cx="951259" cy="941998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5D74"/>
              </a:solidFill>
            </a:endParaRPr>
          </a:p>
        </p:txBody>
      </p:sp>
      <p:sp>
        <p:nvSpPr>
          <p:cNvPr id="809" name="Google Shape;809;p34"/>
          <p:cNvSpPr txBox="1"/>
          <p:nvPr>
            <p:ph idx="1" type="subTitle"/>
          </p:nvPr>
        </p:nvSpPr>
        <p:spPr>
          <a:xfrm>
            <a:off x="719975" y="3370075"/>
            <a:ext cx="25140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 achieve a connection between ideas and the real world by developing tools which are custom built, simple and user-friendly.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810" name="Google Shape;810;p34"/>
          <p:cNvSpPr txBox="1"/>
          <p:nvPr>
            <p:ph idx="1" type="subTitle"/>
          </p:nvPr>
        </p:nvSpPr>
        <p:spPr>
          <a:xfrm>
            <a:off x="3348275" y="3370075"/>
            <a:ext cx="25140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become a paradise for technophile and a channel from fantasy to reality.</a:t>
            </a:r>
            <a:endParaRPr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4"/>
          <p:cNvSpPr txBox="1"/>
          <p:nvPr>
            <p:ph idx="1" type="subTitle"/>
          </p:nvPr>
        </p:nvSpPr>
        <p:spPr>
          <a:xfrm>
            <a:off x="6180625" y="3370075"/>
            <a:ext cx="25140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 support our clients to excel in new technologies and thereby going hand in hand to forge the digital future.</a:t>
            </a:r>
            <a:endParaRPr sz="15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5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</a:t>
            </a:r>
            <a:endParaRPr/>
          </a:p>
        </p:txBody>
      </p:sp>
      <p:sp>
        <p:nvSpPr>
          <p:cNvPr id="817" name="Google Shape;817;p35"/>
          <p:cNvSpPr txBox="1"/>
          <p:nvPr>
            <p:ph idx="4294967295" type="body"/>
          </p:nvPr>
        </p:nvSpPr>
        <p:spPr>
          <a:xfrm>
            <a:off x="2947925" y="1104850"/>
            <a:ext cx="56628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2FFFF"/>
                </a:solidFill>
              </a:rPr>
              <a:t>How to search for advisers, if you have chosen a topic?</a:t>
            </a:r>
            <a:endParaRPr sz="2400">
              <a:solidFill>
                <a:srgbClr val="12FFFF"/>
              </a:solidFill>
            </a:endParaRPr>
          </a:p>
        </p:txBody>
      </p:sp>
      <p:grpSp>
        <p:nvGrpSpPr>
          <p:cNvPr id="818" name="Google Shape;818;p35"/>
          <p:cNvGrpSpPr/>
          <p:nvPr/>
        </p:nvGrpSpPr>
        <p:grpSpPr>
          <a:xfrm>
            <a:off x="1466341" y="2214189"/>
            <a:ext cx="716095" cy="715122"/>
            <a:chOff x="5053900" y="2021500"/>
            <a:chExt cx="483750" cy="483125"/>
          </a:xfrm>
        </p:grpSpPr>
        <p:sp>
          <p:nvSpPr>
            <p:cNvPr id="819" name="Google Shape;819;p35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Scenario</a:t>
            </a:r>
            <a:r>
              <a:rPr lang="en" sz="3000"/>
              <a:t> </a:t>
            </a:r>
            <a:r>
              <a:rPr lang="en" sz="3000"/>
              <a:t>I</a:t>
            </a:r>
            <a:endParaRPr sz="3000"/>
          </a:p>
        </p:txBody>
      </p:sp>
      <p:sp>
        <p:nvSpPr>
          <p:cNvPr id="832" name="Google Shape;832;p36"/>
          <p:cNvSpPr txBox="1"/>
          <p:nvPr>
            <p:ph idx="1" type="body"/>
          </p:nvPr>
        </p:nvSpPr>
        <p:spPr>
          <a:xfrm>
            <a:off x="2351975" y="1485850"/>
            <a:ext cx="57252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FA8DC"/>
                </a:solidFill>
              </a:rPr>
              <a:t>Sabine has great interests </a:t>
            </a:r>
            <a:r>
              <a:rPr lang="en" sz="2400">
                <a:solidFill>
                  <a:srgbClr val="6FA8DC"/>
                </a:solidFill>
              </a:rPr>
              <a:t>in the domain of </a:t>
            </a:r>
            <a:r>
              <a:rPr b="1" lang="en" sz="2400">
                <a:solidFill>
                  <a:srgbClr val="6FA8DC"/>
                </a:solidFill>
              </a:rPr>
              <a:t>cyber-physical system</a:t>
            </a:r>
            <a:r>
              <a:rPr lang="en" sz="2400">
                <a:solidFill>
                  <a:srgbClr val="6FA8DC"/>
                </a:solidFill>
              </a:rPr>
              <a:t>.</a:t>
            </a:r>
            <a:endParaRPr sz="24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6A5A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She needs to find a professor to advise her thesis on this topic</a:t>
            </a:r>
            <a:r>
              <a:rPr lang="en" sz="2400">
                <a:solidFill>
                  <a:srgbClr val="FFD966"/>
                </a:solidFill>
              </a:rPr>
              <a:t>.</a:t>
            </a:r>
            <a:endParaRPr sz="2400">
              <a:solidFill>
                <a:srgbClr val="FFD966"/>
              </a:solidFill>
            </a:endParaRPr>
          </a:p>
        </p:txBody>
      </p:sp>
      <p:grpSp>
        <p:nvGrpSpPr>
          <p:cNvPr id="833" name="Google Shape;833;p36"/>
          <p:cNvGrpSpPr/>
          <p:nvPr/>
        </p:nvGrpSpPr>
        <p:grpSpPr>
          <a:xfrm>
            <a:off x="1440999" y="1625359"/>
            <a:ext cx="574085" cy="572710"/>
            <a:chOff x="-57578225" y="1904075"/>
            <a:chExt cx="319025" cy="318225"/>
          </a:xfrm>
        </p:grpSpPr>
        <p:sp>
          <p:nvSpPr>
            <p:cNvPr id="834" name="Google Shape;834;p36"/>
            <p:cNvSpPr/>
            <p:nvPr/>
          </p:nvSpPr>
          <p:spPr>
            <a:xfrm>
              <a:off x="-57578225" y="19040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-57446675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-57371850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-57436450" y="2136625"/>
              <a:ext cx="72500" cy="29750"/>
            </a:xfrm>
            <a:custGeom>
              <a:rect b="b" l="l" r="r" t="t"/>
              <a:pathLst>
                <a:path extrusionOk="0" h="1190" w="290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6"/>
          <p:cNvGrpSpPr/>
          <p:nvPr/>
        </p:nvGrpSpPr>
        <p:grpSpPr>
          <a:xfrm>
            <a:off x="1440201" y="3170350"/>
            <a:ext cx="574082" cy="569467"/>
            <a:chOff x="2139425" y="2682250"/>
            <a:chExt cx="298550" cy="296150"/>
          </a:xfrm>
        </p:grpSpPr>
        <p:sp>
          <p:nvSpPr>
            <p:cNvPr id="839" name="Google Shape;839;p36"/>
            <p:cNvSpPr/>
            <p:nvPr/>
          </p:nvSpPr>
          <p:spPr>
            <a:xfrm>
              <a:off x="2139425" y="2787000"/>
              <a:ext cx="159125" cy="191400"/>
            </a:xfrm>
            <a:custGeom>
              <a:rect b="b" l="l" r="r" t="t"/>
              <a:pathLst>
                <a:path extrusionOk="0" h="7656" w="6365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80425" y="26822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349725" y="2725550"/>
              <a:ext cx="18150" cy="17375"/>
            </a:xfrm>
            <a:custGeom>
              <a:rect b="b" l="l" r="r" t="t"/>
              <a:pathLst>
                <a:path extrusionOk="0" h="695" w="726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2349725" y="275155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Scenario </a:t>
            </a:r>
            <a:r>
              <a:rPr lang="en" sz="3000"/>
              <a:t>II</a:t>
            </a:r>
            <a:endParaRPr sz="3000"/>
          </a:p>
        </p:txBody>
      </p:sp>
      <p:sp>
        <p:nvSpPr>
          <p:cNvPr id="848" name="Google Shape;848;p37"/>
          <p:cNvSpPr txBox="1"/>
          <p:nvPr>
            <p:ph idx="1" type="body"/>
          </p:nvPr>
        </p:nvSpPr>
        <p:spPr>
          <a:xfrm>
            <a:off x="2351975" y="1485850"/>
            <a:ext cx="57252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</a:rPr>
              <a:t>Christian is working on his thesis about </a:t>
            </a:r>
            <a:r>
              <a:rPr b="1" lang="en" sz="2400">
                <a:solidFill>
                  <a:srgbClr val="93C47D"/>
                </a:solidFill>
              </a:rPr>
              <a:t>human-computer interaction</a:t>
            </a:r>
            <a:r>
              <a:rPr lang="en" sz="2400">
                <a:solidFill>
                  <a:srgbClr val="93C47D"/>
                </a:solidFill>
              </a:rPr>
              <a:t>.</a:t>
            </a:r>
            <a:endParaRPr sz="24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C27BA0"/>
                </a:solidFill>
              </a:rPr>
              <a:t>He wants to </a:t>
            </a:r>
            <a:r>
              <a:rPr lang="en" sz="2400">
                <a:solidFill>
                  <a:srgbClr val="C27BA0"/>
                </a:solidFill>
              </a:rPr>
              <a:t>find and </a:t>
            </a:r>
            <a:r>
              <a:rPr lang="en" sz="2400">
                <a:solidFill>
                  <a:srgbClr val="C27BA0"/>
                </a:solidFill>
              </a:rPr>
              <a:t>talk with experts </a:t>
            </a:r>
            <a:r>
              <a:rPr lang="en" sz="2400">
                <a:solidFill>
                  <a:srgbClr val="C27BA0"/>
                </a:solidFill>
              </a:rPr>
              <a:t>i</a:t>
            </a:r>
            <a:r>
              <a:rPr lang="en" sz="2400">
                <a:solidFill>
                  <a:srgbClr val="C27BA0"/>
                </a:solidFill>
              </a:rPr>
              <a:t>n the domain of </a:t>
            </a:r>
            <a:r>
              <a:rPr b="1" lang="en" sz="2400">
                <a:solidFill>
                  <a:srgbClr val="C27BA0"/>
                </a:solidFill>
              </a:rPr>
              <a:t>eye tracking</a:t>
            </a:r>
            <a:r>
              <a:rPr lang="en" sz="2400">
                <a:solidFill>
                  <a:srgbClr val="C27BA0"/>
                </a:solidFill>
              </a:rPr>
              <a:t>.</a:t>
            </a:r>
            <a:endParaRPr sz="2400">
              <a:solidFill>
                <a:srgbClr val="C27BA0"/>
              </a:solidFill>
            </a:endParaRPr>
          </a:p>
        </p:txBody>
      </p:sp>
      <p:grpSp>
        <p:nvGrpSpPr>
          <p:cNvPr id="849" name="Google Shape;849;p37"/>
          <p:cNvGrpSpPr/>
          <p:nvPr/>
        </p:nvGrpSpPr>
        <p:grpSpPr>
          <a:xfrm>
            <a:off x="1497838" y="1658461"/>
            <a:ext cx="504736" cy="572701"/>
            <a:chOff x="1044400" y="2917425"/>
            <a:chExt cx="248125" cy="281550"/>
          </a:xfrm>
        </p:grpSpPr>
        <p:sp>
          <p:nvSpPr>
            <p:cNvPr id="850" name="Google Shape;850;p37"/>
            <p:cNvSpPr/>
            <p:nvPr/>
          </p:nvSpPr>
          <p:spPr>
            <a:xfrm>
              <a:off x="1136400" y="3123175"/>
              <a:ext cx="64125" cy="26325"/>
            </a:xfrm>
            <a:custGeom>
              <a:rect b="b" l="l" r="r" t="t"/>
              <a:pathLst>
                <a:path extrusionOk="0" h="1053" w="2565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127325" y="3050525"/>
              <a:ext cx="16075" cy="16050"/>
            </a:xfrm>
            <a:custGeom>
              <a:rect b="b" l="l" r="r" t="t"/>
              <a:pathLst>
                <a:path extrusionOk="0" h="642" w="643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192850" y="3050525"/>
              <a:ext cx="15350" cy="16050"/>
            </a:xfrm>
            <a:custGeom>
              <a:rect b="b" l="l" r="r" t="t"/>
              <a:pathLst>
                <a:path extrusionOk="0" h="642" w="614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044400" y="2917425"/>
              <a:ext cx="248125" cy="281550"/>
            </a:xfrm>
            <a:custGeom>
              <a:rect b="b" l="l" r="r" t="t"/>
              <a:pathLst>
                <a:path extrusionOk="0" h="11262" w="9925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086125" y="2932961"/>
              <a:ext cx="11427" cy="58241"/>
            </a:xfrm>
            <a:custGeom>
              <a:rect b="b" l="l" r="r" t="t"/>
              <a:pathLst>
                <a:path extrusionOk="0" h="2548" w="50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855" name="Google Shape;855;p37"/>
            <p:cNvSpPr/>
            <p:nvPr/>
          </p:nvSpPr>
          <p:spPr>
            <a:xfrm>
              <a:off x="1090922" y="2925900"/>
              <a:ext cx="29209" cy="38629"/>
            </a:xfrm>
            <a:custGeom>
              <a:rect b="b" l="l" r="r" t="t"/>
              <a:pathLst>
                <a:path extrusionOk="0" h="1690" w="1278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856" name="Google Shape;856;p37"/>
            <p:cNvSpPr/>
            <p:nvPr/>
          </p:nvSpPr>
          <p:spPr>
            <a:xfrm>
              <a:off x="1222775" y="2966925"/>
              <a:ext cx="28574" cy="36325"/>
            </a:xfrm>
            <a:custGeom>
              <a:rect b="b" l="l" r="r" t="t"/>
              <a:pathLst>
                <a:path extrusionOk="0" h="1453" w="1048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857" name="Google Shape;857;p37"/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497852" y="3188769"/>
            <a:ext cx="504716" cy="502148"/>
            <a:chOff x="685475" y="2318350"/>
            <a:chExt cx="297750" cy="296200"/>
          </a:xfrm>
        </p:grpSpPr>
        <p:sp>
          <p:nvSpPr>
            <p:cNvPr id="860" name="Google Shape;860;p37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98" y="1244300"/>
            <a:ext cx="1578365" cy="8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00" y="2190551"/>
            <a:ext cx="3507349" cy="12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00" y="3832479"/>
            <a:ext cx="3507350" cy="1146321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8"/>
          <p:cNvSpPr/>
          <p:nvPr/>
        </p:nvSpPr>
        <p:spPr>
          <a:xfrm>
            <a:off x="1673625" y="3506437"/>
            <a:ext cx="1373301" cy="213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D966"/>
                </a:solidFill>
                <a:latin typeface="Arial"/>
              </a:rPr>
              <a:t>OR/AND ?</a:t>
            </a:r>
          </a:p>
        </p:txBody>
      </p:sp>
      <p:pic>
        <p:nvPicPr>
          <p:cNvPr id="871" name="Google Shape;87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600" y="1293199"/>
            <a:ext cx="4266274" cy="3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38"/>
          <p:cNvSpPr txBox="1"/>
          <p:nvPr>
            <p:ph idx="4" type="title"/>
          </p:nvPr>
        </p:nvSpPr>
        <p:spPr>
          <a:xfrm>
            <a:off x="427500" y="540000"/>
            <a:ext cx="8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Tools - Who are Experts of Cyber Physical System?</a:t>
            </a:r>
            <a:endParaRPr sz="3000"/>
          </a:p>
        </p:txBody>
      </p:sp>
      <p:grpSp>
        <p:nvGrpSpPr>
          <p:cNvPr id="873" name="Google Shape;873;p38"/>
          <p:cNvGrpSpPr/>
          <p:nvPr/>
        </p:nvGrpSpPr>
        <p:grpSpPr>
          <a:xfrm>
            <a:off x="6595688" y="2322914"/>
            <a:ext cx="497693" cy="497667"/>
            <a:chOff x="5053900" y="3804850"/>
            <a:chExt cx="483150" cy="483125"/>
          </a:xfrm>
        </p:grpSpPr>
        <p:sp>
          <p:nvSpPr>
            <p:cNvPr id="874" name="Google Shape;874;p38"/>
            <p:cNvSpPr/>
            <p:nvPr/>
          </p:nvSpPr>
          <p:spPr>
            <a:xfrm>
              <a:off x="5053900" y="3804850"/>
              <a:ext cx="483150" cy="483125"/>
            </a:xfrm>
            <a:custGeom>
              <a:rect b="b" l="l" r="r" t="t"/>
              <a:pathLst>
                <a:path extrusionOk="0" h="19325" w="19326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516812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5334575" y="3947350"/>
              <a:ext cx="88325" cy="84950"/>
            </a:xfrm>
            <a:custGeom>
              <a:rect b="b" l="l" r="r" t="t"/>
              <a:pathLst>
                <a:path extrusionOk="0" h="3398" w="3533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5170150" y="4060600"/>
              <a:ext cx="250650" cy="113225"/>
            </a:xfrm>
            <a:custGeom>
              <a:rect b="b" l="l" r="r" t="t"/>
              <a:pathLst>
                <a:path extrusionOk="0" h="4529" w="10026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325" y="1188900"/>
            <a:ext cx="2635401" cy="6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725" y="1929733"/>
            <a:ext cx="2635400" cy="86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2725" y="2926398"/>
            <a:ext cx="2635400" cy="74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2724" y="3770561"/>
            <a:ext cx="2635401" cy="712167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39"/>
          <p:cNvSpPr txBox="1"/>
          <p:nvPr>
            <p:ph idx="4294967295" type="subTitle"/>
          </p:nvPr>
        </p:nvSpPr>
        <p:spPr>
          <a:xfrm>
            <a:off x="1201300" y="4578325"/>
            <a:ext cx="540900" cy="38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...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887" name="Google Shape;88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9725" y="1188900"/>
            <a:ext cx="3710750" cy="3348726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9"/>
          <p:cNvSpPr/>
          <p:nvPr/>
        </p:nvSpPr>
        <p:spPr>
          <a:xfrm>
            <a:off x="6519420" y="2245740"/>
            <a:ext cx="650254" cy="652012"/>
          </a:xfrm>
          <a:custGeom>
            <a:rect b="b" l="l" r="r" t="t"/>
            <a:pathLst>
              <a:path extrusionOk="0" h="11689" w="11658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9"/>
          <p:cNvSpPr txBox="1"/>
          <p:nvPr>
            <p:ph idx="4" type="title"/>
          </p:nvPr>
        </p:nvSpPr>
        <p:spPr>
          <a:xfrm>
            <a:off x="427500" y="540000"/>
            <a:ext cx="8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Tools - Who are Experts of Cyber Physical System?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0"/>
          <p:cNvSpPr txBox="1"/>
          <p:nvPr>
            <p:ph type="title"/>
          </p:nvPr>
        </p:nvSpPr>
        <p:spPr>
          <a:xfrm>
            <a:off x="5162060" y="25915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Use, </a:t>
            </a:r>
            <a:r>
              <a:rPr lang="en"/>
              <a:t>Unfriendly, Unsatisfactory</a:t>
            </a:r>
            <a:endParaRPr/>
          </a:p>
        </p:txBody>
      </p:sp>
      <p:sp>
        <p:nvSpPr>
          <p:cNvPr id="895" name="Google Shape;895;p40"/>
          <p:cNvSpPr txBox="1"/>
          <p:nvPr>
            <p:ph idx="3" type="title"/>
          </p:nvPr>
        </p:nvSpPr>
        <p:spPr>
          <a:xfrm>
            <a:off x="1836635" y="25153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Time Consuming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96" name="Google Shape;896;p4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Tools - Shortages</a:t>
            </a:r>
            <a:endParaRPr sz="3000"/>
          </a:p>
        </p:txBody>
      </p:sp>
      <p:sp>
        <p:nvSpPr>
          <p:cNvPr id="897" name="Google Shape;897;p40"/>
          <p:cNvSpPr/>
          <p:nvPr/>
        </p:nvSpPr>
        <p:spPr>
          <a:xfrm>
            <a:off x="2733187" y="1714024"/>
            <a:ext cx="412169" cy="572712"/>
          </a:xfrm>
          <a:custGeom>
            <a:rect b="b" l="l" r="r" t="t"/>
            <a:pathLst>
              <a:path extrusionOk="0" h="12698" w="9138">
                <a:moveTo>
                  <a:pt x="7467" y="851"/>
                </a:moveTo>
                <a:lnTo>
                  <a:pt x="7467" y="1765"/>
                </a:lnTo>
                <a:cubicBezTo>
                  <a:pt x="7467" y="2363"/>
                  <a:pt x="7373" y="2931"/>
                  <a:pt x="7152" y="3466"/>
                </a:cubicBezTo>
                <a:cubicBezTo>
                  <a:pt x="6849" y="3390"/>
                  <a:pt x="6530" y="3352"/>
                  <a:pt x="6209" y="3352"/>
                </a:cubicBezTo>
                <a:cubicBezTo>
                  <a:pt x="5595" y="3352"/>
                  <a:pt x="4969" y="3492"/>
                  <a:pt x="4411" y="3781"/>
                </a:cubicBezTo>
                <a:cubicBezTo>
                  <a:pt x="3936" y="4019"/>
                  <a:pt x="3406" y="4131"/>
                  <a:pt x="2877" y="4131"/>
                </a:cubicBezTo>
                <a:cubicBezTo>
                  <a:pt x="2705" y="4131"/>
                  <a:pt x="2533" y="4119"/>
                  <a:pt x="2364" y="4096"/>
                </a:cubicBezTo>
                <a:cubicBezTo>
                  <a:pt x="1891" y="3403"/>
                  <a:pt x="1702" y="2584"/>
                  <a:pt x="1702" y="1765"/>
                </a:cubicBezTo>
                <a:lnTo>
                  <a:pt x="1702" y="851"/>
                </a:lnTo>
                <a:close/>
                <a:moveTo>
                  <a:pt x="6278" y="4137"/>
                </a:moveTo>
                <a:cubicBezTo>
                  <a:pt x="6425" y="4137"/>
                  <a:pt x="6570" y="4145"/>
                  <a:pt x="6711" y="4159"/>
                </a:cubicBezTo>
                <a:cubicBezTo>
                  <a:pt x="6428" y="4506"/>
                  <a:pt x="6081" y="4789"/>
                  <a:pt x="5672" y="4978"/>
                </a:cubicBezTo>
                <a:cubicBezTo>
                  <a:pt x="5168" y="5230"/>
                  <a:pt x="4916" y="5829"/>
                  <a:pt x="4947" y="6365"/>
                </a:cubicBezTo>
                <a:lnTo>
                  <a:pt x="4569" y="7152"/>
                </a:lnTo>
                <a:lnTo>
                  <a:pt x="4159" y="6365"/>
                </a:lnTo>
                <a:cubicBezTo>
                  <a:pt x="4222" y="5829"/>
                  <a:pt x="3970" y="5230"/>
                  <a:pt x="3466" y="4978"/>
                </a:cubicBezTo>
                <a:cubicBezTo>
                  <a:pt x="3372" y="4978"/>
                  <a:pt x="3340" y="4947"/>
                  <a:pt x="3277" y="4915"/>
                </a:cubicBezTo>
                <a:cubicBezTo>
                  <a:pt x="3781" y="4884"/>
                  <a:pt x="4285" y="4726"/>
                  <a:pt x="4758" y="4474"/>
                </a:cubicBezTo>
                <a:cubicBezTo>
                  <a:pt x="5246" y="4230"/>
                  <a:pt x="5773" y="4137"/>
                  <a:pt x="6278" y="4137"/>
                </a:cubicBezTo>
                <a:close/>
                <a:moveTo>
                  <a:pt x="5388" y="7436"/>
                </a:moveTo>
                <a:cubicBezTo>
                  <a:pt x="5483" y="7499"/>
                  <a:pt x="5577" y="7593"/>
                  <a:pt x="5703" y="7656"/>
                </a:cubicBezTo>
                <a:cubicBezTo>
                  <a:pt x="6932" y="8255"/>
                  <a:pt x="7499" y="9610"/>
                  <a:pt x="7499" y="10933"/>
                </a:cubicBezTo>
                <a:lnTo>
                  <a:pt x="7499" y="11437"/>
                </a:lnTo>
                <a:lnTo>
                  <a:pt x="7467" y="11437"/>
                </a:lnTo>
                <a:lnTo>
                  <a:pt x="4853" y="9484"/>
                </a:lnTo>
                <a:cubicBezTo>
                  <a:pt x="4774" y="9421"/>
                  <a:pt x="4679" y="9389"/>
                  <a:pt x="4585" y="9389"/>
                </a:cubicBezTo>
                <a:cubicBezTo>
                  <a:pt x="4490" y="9389"/>
                  <a:pt x="4396" y="9421"/>
                  <a:pt x="4317" y="9484"/>
                </a:cubicBezTo>
                <a:lnTo>
                  <a:pt x="1702" y="11437"/>
                </a:lnTo>
                <a:lnTo>
                  <a:pt x="1702" y="10933"/>
                </a:lnTo>
                <a:cubicBezTo>
                  <a:pt x="1702" y="9547"/>
                  <a:pt x="2269" y="8255"/>
                  <a:pt x="3466" y="7656"/>
                </a:cubicBezTo>
                <a:cubicBezTo>
                  <a:pt x="3592" y="7625"/>
                  <a:pt x="3655" y="7530"/>
                  <a:pt x="3781" y="7436"/>
                </a:cubicBezTo>
                <a:lnTo>
                  <a:pt x="4222" y="8286"/>
                </a:lnTo>
                <a:cubicBezTo>
                  <a:pt x="4301" y="8444"/>
                  <a:pt x="4443" y="8523"/>
                  <a:pt x="4585" y="8523"/>
                </a:cubicBezTo>
                <a:cubicBezTo>
                  <a:pt x="4726" y="8523"/>
                  <a:pt x="4868" y="8444"/>
                  <a:pt x="4947" y="8286"/>
                </a:cubicBezTo>
                <a:lnTo>
                  <a:pt x="5388" y="7436"/>
                </a:lnTo>
                <a:close/>
                <a:moveTo>
                  <a:pt x="4600" y="10303"/>
                </a:moveTo>
                <a:lnTo>
                  <a:pt x="6711" y="11846"/>
                </a:lnTo>
                <a:lnTo>
                  <a:pt x="2521" y="11846"/>
                </a:lnTo>
                <a:lnTo>
                  <a:pt x="4600" y="10303"/>
                </a:lnTo>
                <a:close/>
                <a:moveTo>
                  <a:pt x="442" y="1"/>
                </a:moveTo>
                <a:cubicBezTo>
                  <a:pt x="190" y="1"/>
                  <a:pt x="1" y="190"/>
                  <a:pt x="1" y="410"/>
                </a:cubicBezTo>
                <a:cubicBezTo>
                  <a:pt x="1" y="662"/>
                  <a:pt x="190" y="851"/>
                  <a:pt x="442" y="851"/>
                </a:cubicBezTo>
                <a:lnTo>
                  <a:pt x="851" y="851"/>
                </a:lnTo>
                <a:lnTo>
                  <a:pt x="851" y="1765"/>
                </a:lnTo>
                <a:cubicBezTo>
                  <a:pt x="851" y="3466"/>
                  <a:pt x="1607" y="5041"/>
                  <a:pt x="3120" y="5766"/>
                </a:cubicBezTo>
                <a:cubicBezTo>
                  <a:pt x="3309" y="5860"/>
                  <a:pt x="3340" y="6144"/>
                  <a:pt x="3340" y="6365"/>
                </a:cubicBezTo>
                <a:cubicBezTo>
                  <a:pt x="3340" y="6396"/>
                  <a:pt x="3309" y="6491"/>
                  <a:pt x="3340" y="6522"/>
                </a:cubicBezTo>
                <a:cubicBezTo>
                  <a:pt x="3309" y="6680"/>
                  <a:pt x="3214" y="6869"/>
                  <a:pt x="3120" y="6932"/>
                </a:cubicBezTo>
                <a:cubicBezTo>
                  <a:pt x="1607" y="7656"/>
                  <a:pt x="851" y="9232"/>
                  <a:pt x="851" y="10933"/>
                </a:cubicBezTo>
                <a:lnTo>
                  <a:pt x="851" y="11846"/>
                </a:lnTo>
                <a:lnTo>
                  <a:pt x="442" y="11846"/>
                </a:lnTo>
                <a:cubicBezTo>
                  <a:pt x="190" y="11846"/>
                  <a:pt x="1" y="12035"/>
                  <a:pt x="1" y="12287"/>
                </a:cubicBezTo>
                <a:cubicBezTo>
                  <a:pt x="1" y="12508"/>
                  <a:pt x="190" y="12697"/>
                  <a:pt x="442" y="12697"/>
                </a:cubicBezTo>
                <a:lnTo>
                  <a:pt x="8696" y="12697"/>
                </a:lnTo>
                <a:cubicBezTo>
                  <a:pt x="8948" y="12697"/>
                  <a:pt x="9137" y="12508"/>
                  <a:pt x="9137" y="12287"/>
                </a:cubicBezTo>
                <a:cubicBezTo>
                  <a:pt x="9137" y="12035"/>
                  <a:pt x="8948" y="11846"/>
                  <a:pt x="8696" y="11846"/>
                </a:cubicBezTo>
                <a:lnTo>
                  <a:pt x="8255" y="11846"/>
                </a:lnTo>
                <a:lnTo>
                  <a:pt x="8255" y="10933"/>
                </a:lnTo>
                <a:cubicBezTo>
                  <a:pt x="8255" y="9232"/>
                  <a:pt x="7530" y="7656"/>
                  <a:pt x="6018" y="6932"/>
                </a:cubicBezTo>
                <a:cubicBezTo>
                  <a:pt x="5892" y="6837"/>
                  <a:pt x="5829" y="6680"/>
                  <a:pt x="5798" y="6522"/>
                </a:cubicBezTo>
                <a:lnTo>
                  <a:pt x="5798" y="6365"/>
                </a:lnTo>
                <a:cubicBezTo>
                  <a:pt x="5798" y="6144"/>
                  <a:pt x="5861" y="5860"/>
                  <a:pt x="6018" y="5766"/>
                </a:cubicBezTo>
                <a:cubicBezTo>
                  <a:pt x="7530" y="5041"/>
                  <a:pt x="8255" y="3435"/>
                  <a:pt x="8255" y="1765"/>
                </a:cubicBezTo>
                <a:lnTo>
                  <a:pt x="8255" y="851"/>
                </a:lnTo>
                <a:lnTo>
                  <a:pt x="8696" y="851"/>
                </a:lnTo>
                <a:cubicBezTo>
                  <a:pt x="8948" y="851"/>
                  <a:pt x="9137" y="662"/>
                  <a:pt x="9137" y="410"/>
                </a:cubicBezTo>
                <a:cubicBezTo>
                  <a:pt x="9137" y="190"/>
                  <a:pt x="8948" y="1"/>
                  <a:pt x="86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8" name="Google Shape;898;p40"/>
          <p:cNvGrpSpPr/>
          <p:nvPr/>
        </p:nvGrpSpPr>
        <p:grpSpPr>
          <a:xfrm>
            <a:off x="5901405" y="1714039"/>
            <a:ext cx="581858" cy="572702"/>
            <a:chOff x="683125" y="1955275"/>
            <a:chExt cx="299325" cy="294600"/>
          </a:xfrm>
        </p:grpSpPr>
        <p:sp>
          <p:nvSpPr>
            <p:cNvPr id="899" name="Google Shape;899;p40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1"/>
          <p:cNvSpPr txBox="1"/>
          <p:nvPr>
            <p:ph type="title"/>
          </p:nvPr>
        </p:nvSpPr>
        <p:spPr>
          <a:xfrm>
            <a:off x="2235000" y="1340850"/>
            <a:ext cx="49854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O</a:t>
            </a:r>
            <a:r>
              <a:rPr lang="en" sz="6000">
                <a:solidFill>
                  <a:schemeClr val="accent2"/>
                </a:solidFill>
              </a:rPr>
              <a:t>U</a:t>
            </a:r>
            <a:r>
              <a:rPr lang="en" sz="6000">
                <a:solidFill>
                  <a:schemeClr val="accent3"/>
                </a:solidFill>
              </a:rPr>
              <a:t>R</a:t>
            </a:r>
            <a:r>
              <a:rPr lang="en" sz="6000">
                <a:solidFill>
                  <a:schemeClr val="accent4"/>
                </a:solidFill>
              </a:rPr>
              <a:t> </a:t>
            </a:r>
            <a:r>
              <a:rPr lang="en" sz="6000">
                <a:solidFill>
                  <a:schemeClr val="accent4"/>
                </a:solidFill>
              </a:rPr>
              <a:t>P</a:t>
            </a:r>
            <a:r>
              <a:rPr lang="en" sz="6000">
                <a:solidFill>
                  <a:schemeClr val="accent5"/>
                </a:solidFill>
              </a:rPr>
              <a:t>R</a:t>
            </a:r>
            <a:r>
              <a:rPr lang="en" sz="6000">
                <a:solidFill>
                  <a:schemeClr val="accent6"/>
                </a:solidFill>
              </a:rPr>
              <a:t>O</a:t>
            </a:r>
            <a:r>
              <a:rPr lang="en" sz="6000">
                <a:solidFill>
                  <a:schemeClr val="accent1"/>
                </a:solidFill>
              </a:rPr>
              <a:t>D</a:t>
            </a:r>
            <a:r>
              <a:rPr lang="en" sz="6000">
                <a:solidFill>
                  <a:schemeClr val="accent2"/>
                </a:solidFill>
              </a:rPr>
              <a:t>U</a:t>
            </a:r>
            <a:r>
              <a:rPr lang="en" sz="6000">
                <a:solidFill>
                  <a:schemeClr val="accent3"/>
                </a:solidFill>
              </a:rPr>
              <a:t>C</a:t>
            </a:r>
            <a:r>
              <a:rPr lang="en" sz="6000">
                <a:solidFill>
                  <a:schemeClr val="accent4"/>
                </a:solidFill>
              </a:rPr>
              <a:t>T</a:t>
            </a:r>
            <a:r>
              <a:rPr lang="en" sz="6000">
                <a:solidFill>
                  <a:schemeClr val="accent5"/>
                </a:solidFill>
              </a:rPr>
              <a:t>:</a:t>
            </a:r>
            <a:endParaRPr sz="6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R</a:t>
            </a:r>
            <a:r>
              <a:rPr lang="en" sz="6000">
                <a:solidFill>
                  <a:schemeClr val="accent1"/>
                </a:solidFill>
              </a:rPr>
              <a:t>E</a:t>
            </a:r>
            <a:r>
              <a:rPr lang="en" sz="6000">
                <a:solidFill>
                  <a:schemeClr val="accent2"/>
                </a:solidFill>
              </a:rPr>
              <a:t>S</a:t>
            </a:r>
            <a:r>
              <a:rPr lang="en" sz="6000">
                <a:solidFill>
                  <a:schemeClr val="accent3"/>
                </a:solidFill>
              </a:rPr>
              <a:t>E</a:t>
            </a:r>
            <a:r>
              <a:rPr lang="en" sz="6000">
                <a:solidFill>
                  <a:schemeClr val="accent4"/>
                </a:solidFill>
              </a:rPr>
              <a:t>A</a:t>
            </a:r>
            <a:r>
              <a:rPr lang="en" sz="6000">
                <a:solidFill>
                  <a:schemeClr val="accent5"/>
                </a:solidFill>
              </a:rPr>
              <a:t>R</a:t>
            </a:r>
            <a:r>
              <a:rPr lang="en" sz="6000">
                <a:solidFill>
                  <a:schemeClr val="accent6"/>
                </a:solidFill>
              </a:rPr>
              <a:t>C</a:t>
            </a:r>
            <a:r>
              <a:rPr lang="en" sz="6000">
                <a:solidFill>
                  <a:schemeClr val="accent1"/>
                </a:solidFill>
              </a:rPr>
              <a:t>H</a:t>
            </a:r>
            <a:r>
              <a:rPr lang="en" sz="6000">
                <a:solidFill>
                  <a:schemeClr val="accent2"/>
                </a:solidFill>
              </a:rPr>
              <a:t>E</a:t>
            </a:r>
            <a:r>
              <a:rPr lang="en" sz="6000">
                <a:solidFill>
                  <a:schemeClr val="accent3"/>
                </a:solidFill>
              </a:rPr>
              <a:t>E</a:t>
            </a:r>
            <a:endParaRPr sz="6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2"/>
          <p:cNvSpPr txBox="1"/>
          <p:nvPr>
            <p:ph type="title"/>
          </p:nvPr>
        </p:nvSpPr>
        <p:spPr>
          <a:xfrm>
            <a:off x="5162050" y="1905727"/>
            <a:ext cx="24786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9</a:t>
            </a:r>
            <a:r>
              <a:rPr lang="en" sz="7200"/>
              <a:t>,</a:t>
            </a:r>
            <a:r>
              <a:rPr lang="en" sz="7200">
                <a:solidFill>
                  <a:schemeClr val="accent5"/>
                </a:solidFill>
              </a:rPr>
              <a:t>752</a:t>
            </a:r>
            <a:endParaRPr sz="72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13" name="Google Shape;913;p42"/>
          <p:cNvSpPr txBox="1"/>
          <p:nvPr>
            <p:ph idx="1" type="body"/>
          </p:nvPr>
        </p:nvSpPr>
        <p:spPr>
          <a:xfrm>
            <a:off x="5895725" y="3202325"/>
            <a:ext cx="2478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s</a:t>
            </a:r>
            <a:r>
              <a:rPr lang="en" sz="1600">
                <a:solidFill>
                  <a:schemeClr val="accent2"/>
                </a:solidFill>
              </a:rPr>
              <a:t>tudents in TU Chemnitz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(on 12/01/2020 from TUC website)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14" name="Google Shape;914;p42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Junior researchers, students and other staff in TU Chemnitz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15" name="Google Shape;915;p42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Users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16" name="Google Shape;916;p42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Product: Researchee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917" name="Google Shape;917;p42"/>
          <p:cNvSpPr txBox="1"/>
          <p:nvPr>
            <p:ph idx="1" type="body"/>
          </p:nvPr>
        </p:nvSpPr>
        <p:spPr>
          <a:xfrm>
            <a:off x="4891175" y="1485425"/>
            <a:ext cx="20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There are</a:t>
            </a:r>
            <a:endParaRPr sz="1600">
              <a:solidFill>
                <a:schemeClr val="accent2"/>
              </a:solidFill>
            </a:endParaRPr>
          </a:p>
        </p:txBody>
      </p:sp>
      <p:grpSp>
        <p:nvGrpSpPr>
          <p:cNvPr id="918" name="Google Shape;918;p42"/>
          <p:cNvGrpSpPr/>
          <p:nvPr/>
        </p:nvGrpSpPr>
        <p:grpSpPr>
          <a:xfrm>
            <a:off x="2623471" y="1680654"/>
            <a:ext cx="571617" cy="572700"/>
            <a:chOff x="-52513800" y="1903475"/>
            <a:chExt cx="316650" cy="317250"/>
          </a:xfrm>
        </p:grpSpPr>
        <p:sp>
          <p:nvSpPr>
            <p:cNvPr id="919" name="Google Shape;919;p42"/>
            <p:cNvSpPr/>
            <p:nvPr/>
          </p:nvSpPr>
          <p:spPr>
            <a:xfrm>
              <a:off x="-5239170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-52513800" y="1903475"/>
              <a:ext cx="316650" cy="317250"/>
            </a:xfrm>
            <a:custGeom>
              <a:rect b="b" l="l" r="r" t="t"/>
              <a:pathLst>
                <a:path extrusionOk="0" h="12690" w="12666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/>
          <p:nvPr>
            <p:ph type="title"/>
          </p:nvPr>
        </p:nvSpPr>
        <p:spPr>
          <a:xfrm>
            <a:off x="5162050" y="1905727"/>
            <a:ext cx="24786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4</a:t>
            </a:r>
            <a:r>
              <a:rPr lang="en" sz="7200">
                <a:solidFill>
                  <a:schemeClr val="accent3"/>
                </a:solidFill>
              </a:rPr>
              <a:t>,</a:t>
            </a:r>
            <a:r>
              <a:rPr lang="en" sz="7200">
                <a:solidFill>
                  <a:schemeClr val="accent1"/>
                </a:solidFill>
              </a:rPr>
              <a:t>164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26" name="Google Shape;926;p43"/>
          <p:cNvSpPr txBox="1"/>
          <p:nvPr>
            <p:ph idx="1" type="body"/>
          </p:nvPr>
        </p:nvSpPr>
        <p:spPr>
          <a:xfrm>
            <a:off x="5895725" y="3202325"/>
            <a:ext cx="2478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research areas in our database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(until 25.03.2021)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27" name="Google Shape;927;p43"/>
          <p:cNvSpPr txBox="1"/>
          <p:nvPr>
            <p:ph idx="2" type="body"/>
          </p:nvPr>
        </p:nvSpPr>
        <p:spPr>
          <a:xfrm>
            <a:off x="1770250" y="2973725"/>
            <a:ext cx="2313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Improve the experience of searching for research information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28" name="Google Shape;928;p43"/>
          <p:cNvSpPr txBox="1"/>
          <p:nvPr>
            <p:ph idx="3" type="title"/>
          </p:nvPr>
        </p:nvSpPr>
        <p:spPr>
          <a:xfrm>
            <a:off x="1836635" y="24391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Final </a:t>
            </a:r>
            <a:r>
              <a:rPr lang="en">
                <a:solidFill>
                  <a:schemeClr val="accent4"/>
                </a:solidFill>
              </a:rPr>
              <a:t>Goal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29" name="Google Shape;929;p43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Researchee - Data Scale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930" name="Google Shape;930;p43"/>
          <p:cNvSpPr txBox="1"/>
          <p:nvPr>
            <p:ph idx="1" type="body"/>
          </p:nvPr>
        </p:nvSpPr>
        <p:spPr>
          <a:xfrm>
            <a:off x="4891175" y="1485425"/>
            <a:ext cx="20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We have </a:t>
            </a:r>
            <a:r>
              <a:rPr lang="en" sz="1600">
                <a:solidFill>
                  <a:schemeClr val="accent2"/>
                </a:solidFill>
              </a:rPr>
              <a:t>archived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31" name="Google Shape;931;p43"/>
          <p:cNvSpPr/>
          <p:nvPr/>
        </p:nvSpPr>
        <p:spPr>
          <a:xfrm>
            <a:off x="2622877" y="1790225"/>
            <a:ext cx="572773" cy="572695"/>
          </a:xfrm>
          <a:custGeom>
            <a:rect b="b" l="l" r="r" t="t"/>
            <a:pathLst>
              <a:path extrusionOk="0" h="11846" w="11847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6"/>
          <p:cNvSpPr txBox="1"/>
          <p:nvPr>
            <p:ph type="title"/>
          </p:nvPr>
        </p:nvSpPr>
        <p:spPr>
          <a:xfrm>
            <a:off x="1409100" y="1340850"/>
            <a:ext cx="63258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P</a:t>
            </a:r>
            <a:r>
              <a:rPr lang="en" sz="6000">
                <a:solidFill>
                  <a:schemeClr val="accent3"/>
                </a:solidFill>
              </a:rPr>
              <a:t>R</a:t>
            </a:r>
            <a:r>
              <a:rPr lang="en" sz="6000">
                <a:solidFill>
                  <a:schemeClr val="accent4"/>
                </a:solidFill>
              </a:rPr>
              <a:t>O</a:t>
            </a:r>
            <a:r>
              <a:rPr lang="en" sz="6000">
                <a:solidFill>
                  <a:schemeClr val="accent5"/>
                </a:solidFill>
              </a:rPr>
              <a:t>D</a:t>
            </a:r>
            <a:r>
              <a:rPr lang="en" sz="6000">
                <a:solidFill>
                  <a:schemeClr val="accent6"/>
                </a:solidFill>
              </a:rPr>
              <a:t>U</a:t>
            </a:r>
            <a:r>
              <a:rPr lang="en" sz="6000">
                <a:solidFill>
                  <a:schemeClr val="accent1"/>
                </a:solidFill>
              </a:rPr>
              <a:t>C</a:t>
            </a:r>
            <a:r>
              <a:rPr lang="en" sz="6000">
                <a:solidFill>
                  <a:schemeClr val="accent2"/>
                </a:solidFill>
              </a:rPr>
              <a:t>T </a:t>
            </a:r>
            <a:r>
              <a:rPr lang="en" sz="6000">
                <a:solidFill>
                  <a:schemeClr val="accent3"/>
                </a:solidFill>
              </a:rPr>
              <a:t>L</a:t>
            </a:r>
            <a:r>
              <a:rPr lang="en" sz="6000">
                <a:solidFill>
                  <a:schemeClr val="accent4"/>
                </a:solidFill>
              </a:rPr>
              <a:t>A</a:t>
            </a:r>
            <a:r>
              <a:rPr lang="en" sz="6000">
                <a:solidFill>
                  <a:schemeClr val="accent5"/>
                </a:solidFill>
              </a:rPr>
              <a:t>U</a:t>
            </a:r>
            <a:r>
              <a:rPr lang="en" sz="6000">
                <a:solidFill>
                  <a:schemeClr val="accent6"/>
                </a:solidFill>
              </a:rPr>
              <a:t>N</a:t>
            </a:r>
            <a:r>
              <a:rPr lang="en" sz="6000">
                <a:solidFill>
                  <a:schemeClr val="accent1"/>
                </a:solidFill>
              </a:rPr>
              <a:t>C</a:t>
            </a:r>
            <a:r>
              <a:rPr lang="en" sz="6000">
                <a:solidFill>
                  <a:schemeClr val="accent2"/>
                </a:solidFill>
              </a:rPr>
              <a:t>H</a:t>
            </a:r>
            <a:r>
              <a:rPr lang="en" sz="6000">
                <a:solidFill>
                  <a:schemeClr val="accent5"/>
                </a:solidFill>
              </a:rPr>
              <a:t> </a:t>
            </a:r>
            <a:endParaRPr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O</a:t>
            </a:r>
            <a:r>
              <a:rPr lang="en" sz="6000">
                <a:solidFill>
                  <a:schemeClr val="accent6"/>
                </a:solidFill>
              </a:rPr>
              <a:t>F </a:t>
            </a:r>
            <a:r>
              <a:rPr lang="en" sz="6000">
                <a:solidFill>
                  <a:schemeClr val="accent1"/>
                </a:solidFill>
              </a:rPr>
              <a:t>S</a:t>
            </a:r>
            <a:r>
              <a:rPr lang="en" sz="6000">
                <a:solidFill>
                  <a:schemeClr val="accent2"/>
                </a:solidFill>
              </a:rPr>
              <a:t>P</a:t>
            </a:r>
            <a:r>
              <a:rPr lang="en" sz="6000">
                <a:solidFill>
                  <a:schemeClr val="accent3"/>
                </a:solidFill>
              </a:rPr>
              <a:t>R</a:t>
            </a:r>
            <a:r>
              <a:rPr lang="en" sz="6000">
                <a:solidFill>
                  <a:schemeClr val="accent4"/>
                </a:solidFill>
              </a:rPr>
              <a:t>I</a:t>
            </a:r>
            <a:r>
              <a:rPr lang="en" sz="6000">
                <a:solidFill>
                  <a:schemeClr val="accent5"/>
                </a:solidFill>
              </a:rPr>
              <a:t>N</a:t>
            </a:r>
            <a:r>
              <a:rPr lang="en" sz="6000">
                <a:solidFill>
                  <a:schemeClr val="accent6"/>
                </a:solidFill>
              </a:rPr>
              <a:t>G </a:t>
            </a:r>
            <a:r>
              <a:rPr lang="en" sz="6000">
                <a:solidFill>
                  <a:schemeClr val="accent1"/>
                </a:solidFill>
              </a:rPr>
              <a:t>2</a:t>
            </a:r>
            <a:r>
              <a:rPr lang="en" sz="6000">
                <a:solidFill>
                  <a:schemeClr val="accent2"/>
                </a:solidFill>
              </a:rPr>
              <a:t>0</a:t>
            </a:r>
            <a:r>
              <a:rPr lang="en" sz="6000">
                <a:solidFill>
                  <a:schemeClr val="accent3"/>
                </a:solidFill>
              </a:rPr>
              <a:t>2</a:t>
            </a:r>
            <a:r>
              <a:rPr lang="en" sz="6000">
                <a:solidFill>
                  <a:schemeClr val="accent4"/>
                </a:solidFill>
              </a:rPr>
              <a:t>1</a:t>
            </a:r>
            <a:endParaRPr sz="6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4"/>
          <p:cNvSpPr txBox="1"/>
          <p:nvPr>
            <p:ph type="title"/>
          </p:nvPr>
        </p:nvSpPr>
        <p:spPr>
          <a:xfrm>
            <a:off x="5162050" y="1905727"/>
            <a:ext cx="24786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1</a:t>
            </a:r>
            <a:r>
              <a:rPr lang="en" sz="7200">
                <a:solidFill>
                  <a:schemeClr val="accent6"/>
                </a:solidFill>
              </a:rPr>
              <a:t>,</a:t>
            </a:r>
            <a:r>
              <a:rPr lang="en" sz="7200">
                <a:solidFill>
                  <a:schemeClr val="accent1"/>
                </a:solidFill>
              </a:rPr>
              <a:t>773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37" name="Google Shape;937;p44"/>
          <p:cNvSpPr txBox="1"/>
          <p:nvPr>
            <p:ph idx="1" type="body"/>
          </p:nvPr>
        </p:nvSpPr>
        <p:spPr>
          <a:xfrm>
            <a:off x="5895725" y="3202325"/>
            <a:ext cx="2478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Researchers </a:t>
            </a:r>
            <a:r>
              <a:rPr lang="en" sz="1600">
                <a:solidFill>
                  <a:schemeClr val="accent2"/>
                </a:solidFill>
              </a:rPr>
              <a:t>of TU Chemnitz </a:t>
            </a:r>
            <a:r>
              <a:rPr lang="en" sz="1600">
                <a:solidFill>
                  <a:schemeClr val="accent2"/>
                </a:solidFill>
              </a:rPr>
              <a:t>in our database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(until 25.03.2021)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38" name="Google Shape;938;p4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Researchee - Data Scale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939" name="Google Shape;939;p44"/>
          <p:cNvSpPr txBox="1"/>
          <p:nvPr>
            <p:ph idx="1" type="body"/>
          </p:nvPr>
        </p:nvSpPr>
        <p:spPr>
          <a:xfrm>
            <a:off x="4891175" y="1485425"/>
            <a:ext cx="20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We have archived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40" name="Google Shape;940;p44"/>
          <p:cNvSpPr txBox="1"/>
          <p:nvPr>
            <p:ph type="title"/>
          </p:nvPr>
        </p:nvSpPr>
        <p:spPr>
          <a:xfrm>
            <a:off x="1202450" y="1905727"/>
            <a:ext cx="24786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166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41" name="Google Shape;941;p44"/>
          <p:cNvSpPr txBox="1"/>
          <p:nvPr>
            <p:ph idx="1" type="body"/>
          </p:nvPr>
        </p:nvSpPr>
        <p:spPr>
          <a:xfrm>
            <a:off x="1936125" y="3202325"/>
            <a:ext cx="2478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Professors of TU Chemnitz in </a:t>
            </a:r>
            <a:r>
              <a:rPr lang="en" sz="1600">
                <a:solidFill>
                  <a:schemeClr val="accent2"/>
                </a:solidFill>
              </a:rPr>
              <a:t>our database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(until 25.03.2021)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42" name="Google Shape;942;p44"/>
          <p:cNvSpPr txBox="1"/>
          <p:nvPr>
            <p:ph idx="1" type="body"/>
          </p:nvPr>
        </p:nvSpPr>
        <p:spPr>
          <a:xfrm>
            <a:off x="931575" y="1485425"/>
            <a:ext cx="20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We have archived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Researchee - Data Resource</a:t>
            </a:r>
            <a:endParaRPr/>
          </a:p>
        </p:txBody>
      </p:sp>
      <p:pic>
        <p:nvPicPr>
          <p:cNvPr id="948" name="Google Shape;9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150" y="2621575"/>
            <a:ext cx="3945674" cy="6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675" y="3555411"/>
            <a:ext cx="2635400" cy="748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45"/>
          <p:cNvGrpSpPr/>
          <p:nvPr/>
        </p:nvGrpSpPr>
        <p:grpSpPr>
          <a:xfrm>
            <a:off x="6371959" y="1681569"/>
            <a:ext cx="620832" cy="619162"/>
            <a:chOff x="-2571737" y="2403625"/>
            <a:chExt cx="292225" cy="291425"/>
          </a:xfrm>
        </p:grpSpPr>
        <p:sp>
          <p:nvSpPr>
            <p:cNvPr id="951" name="Google Shape;951;p45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8" name="Google Shape;95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768" y="2869600"/>
            <a:ext cx="2478400" cy="1279202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45"/>
          <p:cNvSpPr/>
          <p:nvPr/>
        </p:nvSpPr>
        <p:spPr>
          <a:xfrm>
            <a:off x="1986551" y="1683356"/>
            <a:ext cx="620855" cy="615600"/>
          </a:xfrm>
          <a:custGeom>
            <a:rect b="b" l="l" r="r" t="t"/>
            <a:pathLst>
              <a:path extrusionOk="0" h="12653" w="12761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6"/>
          <p:cNvSpPr/>
          <p:nvPr/>
        </p:nvSpPr>
        <p:spPr>
          <a:xfrm>
            <a:off x="3380450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6"/>
          <p:cNvSpPr/>
          <p:nvPr/>
        </p:nvSpPr>
        <p:spPr>
          <a:xfrm>
            <a:off x="5340350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6"/>
          <p:cNvSpPr/>
          <p:nvPr/>
        </p:nvSpPr>
        <p:spPr>
          <a:xfrm>
            <a:off x="7224050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6"/>
          <p:cNvSpPr/>
          <p:nvPr/>
        </p:nvSpPr>
        <p:spPr>
          <a:xfrm>
            <a:off x="1496825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6"/>
          <p:cNvSpPr/>
          <p:nvPr/>
        </p:nvSpPr>
        <p:spPr>
          <a:xfrm>
            <a:off x="7108850" y="1610275"/>
            <a:ext cx="653700" cy="653700"/>
          </a:xfrm>
          <a:prstGeom prst="pie">
            <a:avLst>
              <a:gd fmla="val 0" name="adj1"/>
              <a:gd fmla="val 902352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6"/>
          <p:cNvSpPr/>
          <p:nvPr/>
        </p:nvSpPr>
        <p:spPr>
          <a:xfrm>
            <a:off x="5225150" y="1610300"/>
            <a:ext cx="653700" cy="653700"/>
          </a:xfrm>
          <a:prstGeom prst="pie">
            <a:avLst>
              <a:gd fmla="val 0" name="adj1"/>
              <a:gd fmla="val 2158419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6"/>
          <p:cNvSpPr/>
          <p:nvPr/>
        </p:nvSpPr>
        <p:spPr>
          <a:xfrm>
            <a:off x="3265250" y="1610275"/>
            <a:ext cx="653700" cy="653700"/>
          </a:xfrm>
          <a:prstGeom prst="pie">
            <a:avLst>
              <a:gd fmla="val 0" name="adj1"/>
              <a:gd fmla="val 7604723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6"/>
          <p:cNvSpPr/>
          <p:nvPr/>
        </p:nvSpPr>
        <p:spPr>
          <a:xfrm>
            <a:off x="1381625" y="1610275"/>
            <a:ext cx="653700" cy="653700"/>
          </a:xfrm>
          <a:prstGeom prst="pie">
            <a:avLst>
              <a:gd fmla="val 0" name="adj1"/>
              <a:gd fmla="val 1792842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6"/>
          <p:cNvSpPr txBox="1"/>
          <p:nvPr>
            <p:ph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81</a:t>
            </a:r>
            <a:r>
              <a:rPr lang="en"/>
              <a:t>%</a:t>
            </a:r>
            <a:endParaRPr/>
          </a:p>
        </p:txBody>
      </p:sp>
      <p:sp>
        <p:nvSpPr>
          <p:cNvPr id="973" name="Google Shape;973;p46"/>
          <p:cNvSpPr txBox="1"/>
          <p:nvPr>
            <p:ph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r>
              <a:rPr lang="en"/>
              <a:t>%</a:t>
            </a:r>
            <a:endParaRPr/>
          </a:p>
        </p:txBody>
      </p:sp>
      <p:sp>
        <p:nvSpPr>
          <p:cNvPr id="974" name="Google Shape;974;p46"/>
          <p:cNvSpPr txBox="1"/>
          <p:nvPr>
            <p:ph idx="4" type="title"/>
          </p:nvPr>
        </p:nvSpPr>
        <p:spPr>
          <a:xfrm>
            <a:off x="5030250" y="2433700"/>
            <a:ext cx="11220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0%</a:t>
            </a:r>
            <a:endParaRPr/>
          </a:p>
        </p:txBody>
      </p:sp>
      <p:sp>
        <p:nvSpPr>
          <p:cNvPr id="975" name="Google Shape;975;p46"/>
          <p:cNvSpPr txBox="1"/>
          <p:nvPr>
            <p:ph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r>
              <a:rPr lang="en"/>
              <a:t>%</a:t>
            </a:r>
            <a:endParaRPr/>
          </a:p>
        </p:txBody>
      </p:sp>
      <p:sp>
        <p:nvSpPr>
          <p:cNvPr id="976" name="Google Shape;976;p46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has expertise</a:t>
            </a:r>
            <a:endParaRPr/>
          </a:p>
        </p:txBody>
      </p:sp>
      <p:sp>
        <p:nvSpPr>
          <p:cNvPr id="977" name="Google Shape;977;p46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 has expertise</a:t>
            </a:r>
            <a:endParaRPr/>
          </a:p>
        </p:txBody>
      </p:sp>
      <p:sp>
        <p:nvSpPr>
          <p:cNvPr id="978" name="Google Shape;978;p46"/>
          <p:cNvSpPr txBox="1"/>
          <p:nvPr>
            <p:ph idx="7" type="subTitle"/>
          </p:nvPr>
        </p:nvSpPr>
        <p:spPr>
          <a:xfrm>
            <a:off x="4890100" y="2886625"/>
            <a:ext cx="1333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areas has a WikiData ID</a:t>
            </a:r>
            <a:endParaRPr/>
          </a:p>
        </p:txBody>
      </p:sp>
      <p:sp>
        <p:nvSpPr>
          <p:cNvPr id="979" name="Google Shape;979;p46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has an id of ORCiD</a:t>
            </a:r>
            <a:endParaRPr/>
          </a:p>
        </p:txBody>
      </p:sp>
      <p:sp>
        <p:nvSpPr>
          <p:cNvPr id="980" name="Google Shape;980;p46"/>
          <p:cNvSpPr txBox="1"/>
          <p:nvPr>
            <p:ph idx="9" type="subTitle"/>
          </p:nvPr>
        </p:nvSpPr>
        <p:spPr>
          <a:xfrm>
            <a:off x="1041500" y="39091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135 / 166</a:t>
            </a:r>
            <a:endParaRPr/>
          </a:p>
        </p:txBody>
      </p:sp>
      <p:sp>
        <p:nvSpPr>
          <p:cNvPr id="981" name="Google Shape;981;p46"/>
          <p:cNvSpPr txBox="1"/>
          <p:nvPr>
            <p:ph idx="13" type="subTitle"/>
          </p:nvPr>
        </p:nvSpPr>
        <p:spPr>
          <a:xfrm>
            <a:off x="2950597" y="39091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640 / 1773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6"/>
          <p:cNvSpPr txBox="1"/>
          <p:nvPr>
            <p:ph idx="14" type="subTitle"/>
          </p:nvPr>
        </p:nvSpPr>
        <p:spPr>
          <a:xfrm>
            <a:off x="4859700" y="3909175"/>
            <a:ext cx="136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4164 / 4164</a:t>
            </a:r>
            <a:endParaRPr/>
          </a:p>
        </p:txBody>
      </p:sp>
      <p:sp>
        <p:nvSpPr>
          <p:cNvPr id="983" name="Google Shape;983;p46"/>
          <p:cNvSpPr txBox="1"/>
          <p:nvPr>
            <p:ph idx="15" type="subTitle"/>
          </p:nvPr>
        </p:nvSpPr>
        <p:spPr>
          <a:xfrm>
            <a:off x="6874692" y="39091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840 / 1939</a:t>
            </a:r>
            <a:endParaRPr/>
          </a:p>
        </p:txBody>
      </p:sp>
      <p:sp>
        <p:nvSpPr>
          <p:cNvPr id="984" name="Google Shape;984;p46"/>
          <p:cNvSpPr txBox="1"/>
          <p:nvPr/>
        </p:nvSpPr>
        <p:spPr>
          <a:xfrm>
            <a:off x="919975" y="4585950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more statistics of database will be shown in the live demo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46"/>
          <p:cNvSpPr txBox="1"/>
          <p:nvPr>
            <p:ph idx="3"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Researchee - Data Statistics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7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Researchee - Data </a:t>
            </a:r>
            <a:r>
              <a:rPr lang="en" sz="3000"/>
              <a:t>Structure</a:t>
            </a:r>
            <a:endParaRPr/>
          </a:p>
        </p:txBody>
      </p:sp>
      <p:sp>
        <p:nvSpPr>
          <p:cNvPr id="991" name="Google Shape;991;p47"/>
          <p:cNvSpPr txBox="1"/>
          <p:nvPr>
            <p:ph type="title"/>
          </p:nvPr>
        </p:nvSpPr>
        <p:spPr>
          <a:xfrm>
            <a:off x="5162060" y="20581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/ JSON-LD</a:t>
            </a:r>
            <a:endParaRPr/>
          </a:p>
        </p:txBody>
      </p:sp>
      <p:sp>
        <p:nvSpPr>
          <p:cNvPr id="992" name="Google Shape;992;p47"/>
          <p:cNvSpPr txBox="1"/>
          <p:nvPr>
            <p:ph idx="1" type="body"/>
          </p:nvPr>
        </p:nvSpPr>
        <p:spPr>
          <a:xfrm>
            <a:off x="5162065" y="25927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Serialization format</a:t>
            </a:r>
            <a:endParaRPr sz="1600"/>
          </a:p>
        </p:txBody>
      </p:sp>
      <p:sp>
        <p:nvSpPr>
          <p:cNvPr id="993" name="Google Shape;993;p47"/>
          <p:cNvSpPr txBox="1"/>
          <p:nvPr>
            <p:ph idx="2" type="body"/>
          </p:nvPr>
        </p:nvSpPr>
        <p:spPr>
          <a:xfrm>
            <a:off x="1836640" y="25927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Subject - Predicate - Object Triple</a:t>
            </a:r>
            <a:endParaRPr sz="1600"/>
          </a:p>
        </p:txBody>
      </p:sp>
      <p:sp>
        <p:nvSpPr>
          <p:cNvPr id="994" name="Google Shape;994;p47"/>
          <p:cNvSpPr txBox="1"/>
          <p:nvPr>
            <p:ph idx="3" type="title"/>
          </p:nvPr>
        </p:nvSpPr>
        <p:spPr>
          <a:xfrm>
            <a:off x="1836635" y="20581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9" name="Google Shape;999;p48"/>
          <p:cNvCxnSpPr>
            <a:stCxn id="1000" idx="6"/>
            <a:endCxn id="1001" idx="2"/>
          </p:cNvCxnSpPr>
          <p:nvPr/>
        </p:nvCxnSpPr>
        <p:spPr>
          <a:xfrm flipH="1" rot="10800000">
            <a:off x="2023889" y="2814225"/>
            <a:ext cx="50967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Researchee - </a:t>
            </a:r>
            <a:r>
              <a:rPr lang="en" sz="3000"/>
              <a:t>Implementation Roadmap</a:t>
            </a:r>
            <a:endParaRPr sz="3000"/>
          </a:p>
        </p:txBody>
      </p:sp>
      <p:grpSp>
        <p:nvGrpSpPr>
          <p:cNvPr id="1003" name="Google Shape;1003;p48"/>
          <p:cNvGrpSpPr/>
          <p:nvPr/>
        </p:nvGrpSpPr>
        <p:grpSpPr>
          <a:xfrm>
            <a:off x="4320043" y="2562683"/>
            <a:ext cx="503592" cy="503592"/>
            <a:chOff x="3969644" y="2440153"/>
            <a:chExt cx="225900" cy="225900"/>
          </a:xfrm>
        </p:grpSpPr>
        <p:sp>
          <p:nvSpPr>
            <p:cNvPr id="1004" name="Google Shape;1004;p48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48"/>
          <p:cNvGrpSpPr/>
          <p:nvPr/>
        </p:nvGrpSpPr>
        <p:grpSpPr>
          <a:xfrm>
            <a:off x="5720346" y="2562761"/>
            <a:ext cx="502930" cy="502930"/>
            <a:chOff x="4426818" y="2440153"/>
            <a:chExt cx="225600" cy="225600"/>
          </a:xfrm>
        </p:grpSpPr>
        <p:sp>
          <p:nvSpPr>
            <p:cNvPr id="1007" name="Google Shape;1007;p48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7120507" y="2562761"/>
            <a:ext cx="502930" cy="502930"/>
            <a:chOff x="4883984" y="2440153"/>
            <a:chExt cx="225600" cy="225600"/>
          </a:xfrm>
        </p:grpSpPr>
        <p:sp>
          <p:nvSpPr>
            <p:cNvPr id="1001" name="Google Shape;1001;p48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48"/>
          <p:cNvGrpSpPr/>
          <p:nvPr/>
        </p:nvGrpSpPr>
        <p:grpSpPr>
          <a:xfrm>
            <a:off x="2920070" y="2562914"/>
            <a:ext cx="503031" cy="503222"/>
            <a:chOff x="2182679" y="2292572"/>
            <a:chExt cx="792300" cy="792600"/>
          </a:xfrm>
        </p:grpSpPr>
        <p:sp>
          <p:nvSpPr>
            <p:cNvPr id="1012" name="Google Shape;1012;p48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1520857" y="2562914"/>
            <a:ext cx="503031" cy="503222"/>
            <a:chOff x="2182679" y="2292572"/>
            <a:chExt cx="792300" cy="792600"/>
          </a:xfrm>
        </p:grpSpPr>
        <p:sp>
          <p:nvSpPr>
            <p:cNvPr id="1000" name="Google Shape;1000;p48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48"/>
          <p:cNvSpPr txBox="1"/>
          <p:nvPr>
            <p:ph idx="4294967295" type="subTitle"/>
          </p:nvPr>
        </p:nvSpPr>
        <p:spPr>
          <a:xfrm>
            <a:off x="5139325" y="1692721"/>
            <a:ext cx="1665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Data </a:t>
            </a:r>
            <a:r>
              <a:rPr lang="en" sz="1600">
                <a:solidFill>
                  <a:schemeClr val="accent4"/>
                </a:solidFill>
              </a:rPr>
              <a:t>Integration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1017" name="Google Shape;1017;p48"/>
          <p:cNvSpPr txBox="1"/>
          <p:nvPr>
            <p:ph idx="4294967295" type="subTitle"/>
          </p:nvPr>
        </p:nvSpPr>
        <p:spPr>
          <a:xfrm>
            <a:off x="3739498" y="3427017"/>
            <a:ext cx="16650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Data Mapping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018" name="Google Shape;1018;p48"/>
          <p:cNvSpPr txBox="1"/>
          <p:nvPr>
            <p:ph idx="4294967295" type="subTitle"/>
          </p:nvPr>
        </p:nvSpPr>
        <p:spPr>
          <a:xfrm>
            <a:off x="6520741" y="3407392"/>
            <a:ext cx="16650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5"/>
                </a:solidFill>
              </a:rPr>
              <a:t>Data Visualization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019" name="Google Shape;1019;p48"/>
          <p:cNvSpPr txBox="1"/>
          <p:nvPr>
            <p:ph idx="4294967295" type="subTitle"/>
          </p:nvPr>
        </p:nvSpPr>
        <p:spPr>
          <a:xfrm>
            <a:off x="958250" y="3371850"/>
            <a:ext cx="16650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</a:rPr>
              <a:t>Looking for Data Resources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020" name="Google Shape;1020;p48"/>
          <p:cNvSpPr txBox="1"/>
          <p:nvPr>
            <p:ph idx="4294967295" type="subTitle"/>
          </p:nvPr>
        </p:nvSpPr>
        <p:spPr>
          <a:xfrm>
            <a:off x="2324100" y="1700123"/>
            <a:ext cx="16650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Data Extraction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021" name="Google Shape;1021;p48"/>
          <p:cNvSpPr txBox="1"/>
          <p:nvPr>
            <p:ph idx="4294967295" type="title"/>
          </p:nvPr>
        </p:nvSpPr>
        <p:spPr>
          <a:xfrm>
            <a:off x="1409550" y="3053675"/>
            <a:ext cx="840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STEP 1</a:t>
            </a:r>
            <a:r>
              <a:rPr lang="en" sz="1800">
                <a:solidFill>
                  <a:schemeClr val="accent6"/>
                </a:solidFill>
              </a:rPr>
              <a:t> 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022" name="Google Shape;1022;p48"/>
          <p:cNvSpPr txBox="1"/>
          <p:nvPr>
            <p:ph idx="4294967295" type="title"/>
          </p:nvPr>
        </p:nvSpPr>
        <p:spPr>
          <a:xfrm>
            <a:off x="4180800" y="3053675"/>
            <a:ext cx="7824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STEP 3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023" name="Google Shape;1023;p48"/>
          <p:cNvSpPr txBox="1"/>
          <p:nvPr>
            <p:ph idx="4294967295" type="title"/>
          </p:nvPr>
        </p:nvSpPr>
        <p:spPr>
          <a:xfrm>
            <a:off x="6962125" y="3063775"/>
            <a:ext cx="7824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STEP 5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024" name="Google Shape;1024;p48"/>
          <p:cNvSpPr txBox="1"/>
          <p:nvPr>
            <p:ph idx="4294967295" type="title"/>
          </p:nvPr>
        </p:nvSpPr>
        <p:spPr>
          <a:xfrm>
            <a:off x="2765375" y="2125525"/>
            <a:ext cx="7824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STEP 2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025" name="Google Shape;1025;p48"/>
          <p:cNvSpPr txBox="1"/>
          <p:nvPr>
            <p:ph idx="4294967295" type="title"/>
          </p:nvPr>
        </p:nvSpPr>
        <p:spPr>
          <a:xfrm>
            <a:off x="5577250" y="2125525"/>
            <a:ext cx="7824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STEP 4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9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Researchee - Features</a:t>
            </a:r>
            <a:endParaRPr/>
          </a:p>
        </p:txBody>
      </p:sp>
      <p:sp>
        <p:nvSpPr>
          <p:cNvPr id="1031" name="Google Shape;1031;p49"/>
          <p:cNvSpPr txBox="1"/>
          <p:nvPr>
            <p:ph idx="1" type="subTitle"/>
          </p:nvPr>
        </p:nvSpPr>
        <p:spPr>
          <a:xfrm>
            <a:off x="1410963" y="15758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experts based on expertise</a:t>
            </a:r>
            <a:endParaRPr/>
          </a:p>
        </p:txBody>
      </p:sp>
      <p:sp>
        <p:nvSpPr>
          <p:cNvPr id="1032" name="Google Shape;1032;p49"/>
          <p:cNvSpPr txBox="1"/>
          <p:nvPr>
            <p:ph idx="3" type="subTitle"/>
          </p:nvPr>
        </p:nvSpPr>
        <p:spPr>
          <a:xfrm>
            <a:off x="1410988" y="26025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of staff and expertise in TUC</a:t>
            </a:r>
            <a:endParaRPr/>
          </a:p>
        </p:txBody>
      </p:sp>
      <p:sp>
        <p:nvSpPr>
          <p:cNvPr id="1033" name="Google Shape;1033;p49"/>
          <p:cNvSpPr txBox="1"/>
          <p:nvPr>
            <p:ph idx="5" type="subTitle"/>
          </p:nvPr>
        </p:nvSpPr>
        <p:spPr>
          <a:xfrm>
            <a:off x="5415963" y="15758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experts based on name</a:t>
            </a:r>
            <a:endParaRPr/>
          </a:p>
        </p:txBody>
      </p:sp>
      <p:sp>
        <p:nvSpPr>
          <p:cNvPr id="1034" name="Google Shape;1034;p49"/>
          <p:cNvSpPr txBox="1"/>
          <p:nvPr>
            <p:ph idx="7" type="subTitle"/>
          </p:nvPr>
        </p:nvSpPr>
        <p:spPr>
          <a:xfrm>
            <a:off x="1410963" y="36292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expertise and expert within system</a:t>
            </a:r>
            <a:endParaRPr/>
          </a:p>
        </p:txBody>
      </p:sp>
      <p:sp>
        <p:nvSpPr>
          <p:cNvPr id="1035" name="Google Shape;1035;p49"/>
          <p:cNvSpPr txBox="1"/>
          <p:nvPr>
            <p:ph idx="9" type="subTitle"/>
          </p:nvPr>
        </p:nvSpPr>
        <p:spPr>
          <a:xfrm>
            <a:off x="5415788" y="26025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D Visualization of expertise and publications </a:t>
            </a:r>
            <a:endParaRPr/>
          </a:p>
        </p:txBody>
      </p:sp>
      <p:sp>
        <p:nvSpPr>
          <p:cNvPr id="1036" name="Google Shape;1036;p49"/>
          <p:cNvSpPr txBox="1"/>
          <p:nvPr>
            <p:ph idx="14" type="subTitle"/>
          </p:nvPr>
        </p:nvSpPr>
        <p:spPr>
          <a:xfrm>
            <a:off x="5415963" y="36292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both to public persistent ID</a:t>
            </a:r>
            <a:endParaRPr/>
          </a:p>
        </p:txBody>
      </p:sp>
      <p:grpSp>
        <p:nvGrpSpPr>
          <p:cNvPr id="1037" name="Google Shape;1037;p49"/>
          <p:cNvGrpSpPr/>
          <p:nvPr/>
        </p:nvGrpSpPr>
        <p:grpSpPr>
          <a:xfrm>
            <a:off x="3797868" y="2591458"/>
            <a:ext cx="466331" cy="466332"/>
            <a:chOff x="3282325" y="2035675"/>
            <a:chExt cx="459575" cy="454825"/>
          </a:xfrm>
        </p:grpSpPr>
        <p:sp>
          <p:nvSpPr>
            <p:cNvPr id="1038" name="Google Shape;1038;p49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42" name="Google Shape;1042;p49"/>
          <p:cNvGrpSpPr/>
          <p:nvPr/>
        </p:nvGrpSpPr>
        <p:grpSpPr>
          <a:xfrm>
            <a:off x="4861538" y="2647157"/>
            <a:ext cx="466325" cy="354950"/>
            <a:chOff x="-47527350" y="2747625"/>
            <a:chExt cx="300100" cy="228425"/>
          </a:xfrm>
        </p:grpSpPr>
        <p:sp>
          <p:nvSpPr>
            <p:cNvPr id="1043" name="Google Shape;1043;p49"/>
            <p:cNvSpPr/>
            <p:nvPr/>
          </p:nvSpPr>
          <p:spPr>
            <a:xfrm>
              <a:off x="-47475350" y="2782275"/>
              <a:ext cx="124450" cy="124475"/>
            </a:xfrm>
            <a:custGeom>
              <a:rect b="b" l="l" r="r" t="t"/>
              <a:pathLst>
                <a:path extrusionOk="0" h="4979" w="4978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-47333600" y="278227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-47333600" y="281772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-47333600" y="2852375"/>
              <a:ext cx="53600" cy="17350"/>
            </a:xfrm>
            <a:custGeom>
              <a:rect b="b" l="l" r="r" t="t"/>
              <a:pathLst>
                <a:path extrusionOk="0" h="694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-47333600" y="2887800"/>
              <a:ext cx="53600" cy="17375"/>
            </a:xfrm>
            <a:custGeom>
              <a:rect b="b" l="l" r="r" t="t"/>
              <a:pathLst>
                <a:path extrusionOk="0" h="6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-47527350" y="2747625"/>
              <a:ext cx="300100" cy="228425"/>
            </a:xfrm>
            <a:custGeom>
              <a:rect b="b" l="l" r="r" t="t"/>
              <a:pathLst>
                <a:path extrusionOk="0" h="9137" w="12004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49"/>
          <p:cNvGrpSpPr/>
          <p:nvPr/>
        </p:nvGrpSpPr>
        <p:grpSpPr>
          <a:xfrm>
            <a:off x="4861551" y="1513000"/>
            <a:ext cx="466314" cy="452500"/>
            <a:chOff x="-59481900" y="2290800"/>
            <a:chExt cx="319000" cy="309550"/>
          </a:xfrm>
        </p:grpSpPr>
        <p:sp>
          <p:nvSpPr>
            <p:cNvPr id="1050" name="Google Shape;1050;p49"/>
            <p:cNvSpPr/>
            <p:nvPr/>
          </p:nvSpPr>
          <p:spPr>
            <a:xfrm>
              <a:off x="-59481900" y="2290800"/>
              <a:ext cx="319000" cy="309550"/>
            </a:xfrm>
            <a:custGeom>
              <a:rect b="b" l="l" r="r" t="t"/>
              <a:pathLst>
                <a:path extrusionOk="0" h="12382" w="1276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-59287350" y="245620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-59287350" y="249795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-59287350" y="2538900"/>
              <a:ext cx="82700" cy="22075"/>
            </a:xfrm>
            <a:custGeom>
              <a:rect b="b" l="l" r="r" t="t"/>
              <a:pathLst>
                <a:path extrusionOk="0" h="883" w="3308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-59439375" y="2425425"/>
              <a:ext cx="125250" cy="134750"/>
            </a:xfrm>
            <a:custGeom>
              <a:rect b="b" l="l" r="r" t="t"/>
              <a:pathLst>
                <a:path extrusionOk="0" h="5390" w="501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-59327525" y="232545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49"/>
          <p:cNvSpPr/>
          <p:nvPr/>
        </p:nvSpPr>
        <p:spPr>
          <a:xfrm>
            <a:off x="3797874" y="1538725"/>
            <a:ext cx="466319" cy="463849"/>
          </a:xfrm>
          <a:custGeom>
            <a:rect b="b" l="l" r="r" t="t"/>
            <a:pathLst>
              <a:path extrusionOk="0" h="11689" w="11752">
                <a:moveTo>
                  <a:pt x="5860" y="662"/>
                </a:moveTo>
                <a:cubicBezTo>
                  <a:pt x="6427" y="662"/>
                  <a:pt x="6900" y="1135"/>
                  <a:pt x="6900" y="1670"/>
                </a:cubicBezTo>
                <a:cubicBezTo>
                  <a:pt x="6900" y="2238"/>
                  <a:pt x="6427" y="2710"/>
                  <a:pt x="5860" y="2710"/>
                </a:cubicBezTo>
                <a:cubicBezTo>
                  <a:pt x="5293" y="2710"/>
                  <a:pt x="4821" y="2238"/>
                  <a:pt x="4821" y="1670"/>
                </a:cubicBezTo>
                <a:cubicBezTo>
                  <a:pt x="4821" y="1135"/>
                  <a:pt x="5293" y="662"/>
                  <a:pt x="5860" y="662"/>
                </a:cubicBezTo>
                <a:close/>
                <a:moveTo>
                  <a:pt x="5860" y="3372"/>
                </a:moveTo>
                <a:cubicBezTo>
                  <a:pt x="7058" y="3403"/>
                  <a:pt x="8034" y="4317"/>
                  <a:pt x="8223" y="5451"/>
                </a:cubicBezTo>
                <a:lnTo>
                  <a:pt x="3466" y="5451"/>
                </a:lnTo>
                <a:cubicBezTo>
                  <a:pt x="3624" y="4285"/>
                  <a:pt x="4663" y="3372"/>
                  <a:pt x="5860" y="3372"/>
                </a:cubicBezTo>
                <a:close/>
                <a:moveTo>
                  <a:pt x="9420" y="7562"/>
                </a:moveTo>
                <a:cubicBezTo>
                  <a:pt x="9956" y="7562"/>
                  <a:pt x="10429" y="7814"/>
                  <a:pt x="10744" y="8223"/>
                </a:cubicBezTo>
                <a:lnTo>
                  <a:pt x="10082" y="8223"/>
                </a:lnTo>
                <a:cubicBezTo>
                  <a:pt x="9546" y="8223"/>
                  <a:pt x="9074" y="8696"/>
                  <a:pt x="9074" y="9232"/>
                </a:cubicBezTo>
                <a:cubicBezTo>
                  <a:pt x="9074" y="9799"/>
                  <a:pt x="9546" y="10271"/>
                  <a:pt x="10082" y="10271"/>
                </a:cubicBezTo>
                <a:lnTo>
                  <a:pt x="10744" y="10271"/>
                </a:lnTo>
                <a:cubicBezTo>
                  <a:pt x="10429" y="10712"/>
                  <a:pt x="9925" y="10933"/>
                  <a:pt x="9420" y="10933"/>
                </a:cubicBezTo>
                <a:cubicBezTo>
                  <a:pt x="8696" y="10933"/>
                  <a:pt x="8034" y="10460"/>
                  <a:pt x="7814" y="9799"/>
                </a:cubicBezTo>
                <a:cubicBezTo>
                  <a:pt x="7751" y="9673"/>
                  <a:pt x="7593" y="9547"/>
                  <a:pt x="7499" y="9547"/>
                </a:cubicBezTo>
                <a:lnTo>
                  <a:pt x="4222" y="9547"/>
                </a:lnTo>
                <a:cubicBezTo>
                  <a:pt x="4065" y="9547"/>
                  <a:pt x="3939" y="9641"/>
                  <a:pt x="3907" y="9799"/>
                </a:cubicBezTo>
                <a:cubicBezTo>
                  <a:pt x="3655" y="10460"/>
                  <a:pt x="2993" y="10933"/>
                  <a:pt x="2300" y="10933"/>
                </a:cubicBezTo>
                <a:cubicBezTo>
                  <a:pt x="1733" y="10933"/>
                  <a:pt x="1261" y="10649"/>
                  <a:pt x="914" y="10271"/>
                </a:cubicBezTo>
                <a:lnTo>
                  <a:pt x="1576" y="10271"/>
                </a:lnTo>
                <a:cubicBezTo>
                  <a:pt x="2143" y="10271"/>
                  <a:pt x="2615" y="9799"/>
                  <a:pt x="2615" y="9232"/>
                </a:cubicBezTo>
                <a:cubicBezTo>
                  <a:pt x="2615" y="8696"/>
                  <a:pt x="2143" y="8223"/>
                  <a:pt x="1576" y="8223"/>
                </a:cubicBezTo>
                <a:lnTo>
                  <a:pt x="914" y="8223"/>
                </a:lnTo>
                <a:cubicBezTo>
                  <a:pt x="1229" y="7782"/>
                  <a:pt x="1733" y="7562"/>
                  <a:pt x="2300" y="7562"/>
                </a:cubicBezTo>
                <a:cubicBezTo>
                  <a:pt x="2993" y="7562"/>
                  <a:pt x="3655" y="8034"/>
                  <a:pt x="3907" y="8696"/>
                </a:cubicBezTo>
                <a:cubicBezTo>
                  <a:pt x="3939" y="8822"/>
                  <a:pt x="4096" y="8917"/>
                  <a:pt x="4222" y="8917"/>
                </a:cubicBezTo>
                <a:lnTo>
                  <a:pt x="7499" y="8917"/>
                </a:lnTo>
                <a:cubicBezTo>
                  <a:pt x="7656" y="8917"/>
                  <a:pt x="7751" y="8854"/>
                  <a:pt x="7814" y="8696"/>
                </a:cubicBezTo>
                <a:cubicBezTo>
                  <a:pt x="8034" y="8034"/>
                  <a:pt x="8727" y="7562"/>
                  <a:pt x="9420" y="7562"/>
                </a:cubicBezTo>
                <a:close/>
                <a:moveTo>
                  <a:pt x="5860" y="1"/>
                </a:moveTo>
                <a:cubicBezTo>
                  <a:pt x="4915" y="1"/>
                  <a:pt x="4128" y="725"/>
                  <a:pt x="4128" y="1670"/>
                </a:cubicBezTo>
                <a:cubicBezTo>
                  <a:pt x="4128" y="2143"/>
                  <a:pt x="4348" y="2584"/>
                  <a:pt x="4663" y="2899"/>
                </a:cubicBezTo>
                <a:lnTo>
                  <a:pt x="4695" y="2931"/>
                </a:lnTo>
                <a:cubicBezTo>
                  <a:pt x="3592" y="3372"/>
                  <a:pt x="2773" y="4474"/>
                  <a:pt x="2773" y="5829"/>
                </a:cubicBezTo>
                <a:cubicBezTo>
                  <a:pt x="2773" y="6018"/>
                  <a:pt x="2930" y="6176"/>
                  <a:pt x="3119" y="6176"/>
                </a:cubicBezTo>
                <a:lnTo>
                  <a:pt x="5514" y="6176"/>
                </a:lnTo>
                <a:lnTo>
                  <a:pt x="5514" y="8255"/>
                </a:lnTo>
                <a:lnTo>
                  <a:pt x="4443" y="8255"/>
                </a:lnTo>
                <a:cubicBezTo>
                  <a:pt x="4065" y="7436"/>
                  <a:pt x="3245" y="6869"/>
                  <a:pt x="2300" y="6869"/>
                </a:cubicBezTo>
                <a:cubicBezTo>
                  <a:pt x="1261" y="6869"/>
                  <a:pt x="410" y="7499"/>
                  <a:pt x="32" y="8444"/>
                </a:cubicBezTo>
                <a:cubicBezTo>
                  <a:pt x="0" y="8570"/>
                  <a:pt x="0" y="8696"/>
                  <a:pt x="95" y="8759"/>
                </a:cubicBezTo>
                <a:cubicBezTo>
                  <a:pt x="158" y="8854"/>
                  <a:pt x="253" y="8917"/>
                  <a:pt x="347" y="8917"/>
                </a:cubicBezTo>
                <a:lnTo>
                  <a:pt x="1607" y="8917"/>
                </a:lnTo>
                <a:cubicBezTo>
                  <a:pt x="1828" y="8917"/>
                  <a:pt x="1985" y="9074"/>
                  <a:pt x="1985" y="9295"/>
                </a:cubicBezTo>
                <a:cubicBezTo>
                  <a:pt x="1985" y="9484"/>
                  <a:pt x="1828" y="9641"/>
                  <a:pt x="1607" y="9641"/>
                </a:cubicBezTo>
                <a:lnTo>
                  <a:pt x="347" y="9641"/>
                </a:lnTo>
                <a:cubicBezTo>
                  <a:pt x="253" y="9641"/>
                  <a:pt x="158" y="9673"/>
                  <a:pt x="95" y="9799"/>
                </a:cubicBezTo>
                <a:cubicBezTo>
                  <a:pt x="0" y="9862"/>
                  <a:pt x="0" y="9988"/>
                  <a:pt x="32" y="10114"/>
                </a:cubicBezTo>
                <a:cubicBezTo>
                  <a:pt x="410" y="11059"/>
                  <a:pt x="1292" y="11689"/>
                  <a:pt x="2300" y="11689"/>
                </a:cubicBezTo>
                <a:cubicBezTo>
                  <a:pt x="3182" y="11689"/>
                  <a:pt x="4065" y="11122"/>
                  <a:pt x="4443" y="10303"/>
                </a:cubicBezTo>
                <a:lnTo>
                  <a:pt x="7278" y="10303"/>
                </a:lnTo>
                <a:cubicBezTo>
                  <a:pt x="7688" y="11122"/>
                  <a:pt x="8507" y="11689"/>
                  <a:pt x="9452" y="11689"/>
                </a:cubicBezTo>
                <a:cubicBezTo>
                  <a:pt x="10492" y="11689"/>
                  <a:pt x="11342" y="11059"/>
                  <a:pt x="11689" y="10114"/>
                </a:cubicBezTo>
                <a:cubicBezTo>
                  <a:pt x="11752" y="9988"/>
                  <a:pt x="11752" y="9862"/>
                  <a:pt x="11657" y="9799"/>
                </a:cubicBezTo>
                <a:cubicBezTo>
                  <a:pt x="11594" y="9704"/>
                  <a:pt x="11500" y="9641"/>
                  <a:pt x="11374" y="9641"/>
                </a:cubicBezTo>
                <a:lnTo>
                  <a:pt x="10114" y="9641"/>
                </a:lnTo>
                <a:cubicBezTo>
                  <a:pt x="9925" y="9641"/>
                  <a:pt x="9767" y="9484"/>
                  <a:pt x="9767" y="9295"/>
                </a:cubicBezTo>
                <a:cubicBezTo>
                  <a:pt x="9767" y="9074"/>
                  <a:pt x="9925" y="8917"/>
                  <a:pt x="10114" y="8917"/>
                </a:cubicBezTo>
                <a:lnTo>
                  <a:pt x="11374" y="8917"/>
                </a:lnTo>
                <a:cubicBezTo>
                  <a:pt x="11500" y="8917"/>
                  <a:pt x="11594" y="8885"/>
                  <a:pt x="11657" y="8759"/>
                </a:cubicBezTo>
                <a:cubicBezTo>
                  <a:pt x="11752" y="8696"/>
                  <a:pt x="11752" y="8570"/>
                  <a:pt x="11689" y="8444"/>
                </a:cubicBezTo>
                <a:cubicBezTo>
                  <a:pt x="11342" y="7499"/>
                  <a:pt x="10429" y="6869"/>
                  <a:pt x="9452" y="6869"/>
                </a:cubicBezTo>
                <a:cubicBezTo>
                  <a:pt x="8538" y="6869"/>
                  <a:pt x="7688" y="7436"/>
                  <a:pt x="7278" y="8255"/>
                </a:cubicBezTo>
                <a:lnTo>
                  <a:pt x="6238" y="8255"/>
                </a:lnTo>
                <a:lnTo>
                  <a:pt x="6238" y="6176"/>
                </a:lnTo>
                <a:lnTo>
                  <a:pt x="8633" y="6176"/>
                </a:lnTo>
                <a:cubicBezTo>
                  <a:pt x="8822" y="6176"/>
                  <a:pt x="8979" y="6018"/>
                  <a:pt x="8979" y="5829"/>
                </a:cubicBezTo>
                <a:cubicBezTo>
                  <a:pt x="8979" y="4506"/>
                  <a:pt x="8192" y="3403"/>
                  <a:pt x="7058" y="2931"/>
                </a:cubicBezTo>
                <a:cubicBezTo>
                  <a:pt x="7341" y="2616"/>
                  <a:pt x="7562" y="2175"/>
                  <a:pt x="7562" y="1670"/>
                </a:cubicBezTo>
                <a:cubicBezTo>
                  <a:pt x="7562" y="725"/>
                  <a:pt x="6806" y="1"/>
                  <a:pt x="58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9"/>
          <p:cNvSpPr/>
          <p:nvPr/>
        </p:nvSpPr>
        <p:spPr>
          <a:xfrm>
            <a:off x="3797874" y="3646686"/>
            <a:ext cx="466336" cy="450058"/>
          </a:xfrm>
          <a:custGeom>
            <a:rect b="b" l="l" r="r" t="t"/>
            <a:pathLst>
              <a:path extrusionOk="0" h="19322" w="20023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861540" y="3641294"/>
            <a:ext cx="466329" cy="365659"/>
            <a:chOff x="-41694200" y="2382950"/>
            <a:chExt cx="317425" cy="248900"/>
          </a:xfrm>
        </p:grpSpPr>
        <p:sp>
          <p:nvSpPr>
            <p:cNvPr id="1059" name="Google Shape;1059;p49"/>
            <p:cNvSpPr/>
            <p:nvPr/>
          </p:nvSpPr>
          <p:spPr>
            <a:xfrm>
              <a:off x="-41694200" y="2382950"/>
              <a:ext cx="317425" cy="248900"/>
            </a:xfrm>
            <a:custGeom>
              <a:rect b="b" l="l" r="r" t="t"/>
              <a:pathLst>
                <a:path extrusionOk="0" h="9956" w="12697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-41586600" y="2425550"/>
              <a:ext cx="107450" cy="102925"/>
            </a:xfrm>
            <a:custGeom>
              <a:rect b="b" l="l" r="r" t="t"/>
              <a:pathLst>
                <a:path extrusionOk="0" h="4117" w="4298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49"/>
          <p:cNvSpPr txBox="1"/>
          <p:nvPr/>
        </p:nvSpPr>
        <p:spPr>
          <a:xfrm>
            <a:off x="903300" y="4521175"/>
            <a:ext cx="68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* more details of visualization will be shown in the live demo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0"/>
          <p:cNvSpPr txBox="1"/>
          <p:nvPr>
            <p:ph type="title"/>
          </p:nvPr>
        </p:nvSpPr>
        <p:spPr>
          <a:xfrm>
            <a:off x="2235000" y="1340850"/>
            <a:ext cx="49854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   </a:t>
            </a:r>
            <a:r>
              <a:rPr lang="en" sz="6000">
                <a:solidFill>
                  <a:schemeClr val="accent1"/>
                </a:solidFill>
              </a:rPr>
              <a:t>L</a:t>
            </a:r>
            <a:r>
              <a:rPr lang="en" sz="6000">
                <a:solidFill>
                  <a:schemeClr val="accent2"/>
                </a:solidFill>
              </a:rPr>
              <a:t>I</a:t>
            </a:r>
            <a:r>
              <a:rPr lang="en" sz="6000">
                <a:solidFill>
                  <a:schemeClr val="accent3"/>
                </a:solidFill>
              </a:rPr>
              <a:t>V</a:t>
            </a:r>
            <a:r>
              <a:rPr lang="en" sz="6000">
                <a:solidFill>
                  <a:schemeClr val="accent4"/>
                </a:solidFill>
              </a:rPr>
              <a:t>E </a:t>
            </a:r>
            <a:r>
              <a:rPr lang="en" sz="6000">
                <a:solidFill>
                  <a:schemeClr val="accent5"/>
                </a:solidFill>
              </a:rPr>
              <a:t>D</a:t>
            </a:r>
            <a:r>
              <a:rPr lang="en" sz="6000">
                <a:solidFill>
                  <a:schemeClr val="accent6"/>
                </a:solidFill>
              </a:rPr>
              <a:t>E</a:t>
            </a:r>
            <a:r>
              <a:rPr lang="en" sz="6000">
                <a:solidFill>
                  <a:schemeClr val="accent1"/>
                </a:solidFill>
              </a:rPr>
              <a:t>M</a:t>
            </a:r>
            <a:r>
              <a:rPr lang="en" sz="6000">
                <a:solidFill>
                  <a:schemeClr val="accent2"/>
                </a:solidFill>
              </a:rPr>
              <a:t>O</a:t>
            </a:r>
            <a:r>
              <a:rPr lang="en" sz="6000">
                <a:solidFill>
                  <a:schemeClr val="accent3"/>
                </a:solidFill>
              </a:rPr>
              <a:t>:</a:t>
            </a:r>
            <a:endParaRPr sz="60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 </a:t>
            </a:r>
            <a:r>
              <a:rPr lang="en" sz="60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</a:t>
            </a:r>
            <a:r>
              <a:rPr lang="en" sz="6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lang="en" sz="60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</a:t>
            </a:r>
            <a:r>
              <a:rPr lang="en" sz="60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r>
              <a:rPr lang="en" sz="6000" u="sng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</a:t>
            </a:r>
            <a:r>
              <a:rPr lang="en" sz="6000" u="sng">
                <a:solidFill>
                  <a:schemeClr val="accent3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lang="en" sz="6000" u="sng">
                <a:solidFill>
                  <a:schemeClr val="accent4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lang="en" sz="60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</a:t>
            </a:r>
            <a:r>
              <a:rPr lang="en" sz="6000" u="sng">
                <a:solidFill>
                  <a:schemeClr val="accent6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</a:t>
            </a:r>
            <a:endParaRPr sz="6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Aspects:</a:t>
            </a:r>
            <a:endParaRPr/>
          </a:p>
        </p:txBody>
      </p:sp>
      <p:sp>
        <p:nvSpPr>
          <p:cNvPr id="1072" name="Google Shape;1072;p51"/>
          <p:cNvSpPr txBox="1"/>
          <p:nvPr>
            <p:ph idx="3" type="subTitle"/>
          </p:nvPr>
        </p:nvSpPr>
        <p:spPr>
          <a:xfrm>
            <a:off x="2040725" y="2301063"/>
            <a:ext cx="58830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Add more information resources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73" name="Google Shape;1073;p51"/>
          <p:cNvSpPr txBox="1"/>
          <p:nvPr>
            <p:ph idx="6" type="subTitle"/>
          </p:nvPr>
        </p:nvSpPr>
        <p:spPr>
          <a:xfrm>
            <a:off x="2039838" y="3031800"/>
            <a:ext cx="55533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Add projects and events related to a researcher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074" name="Google Shape;1074;p51"/>
          <p:cNvSpPr txBox="1"/>
          <p:nvPr>
            <p:ph idx="3" type="subTitle"/>
          </p:nvPr>
        </p:nvSpPr>
        <p:spPr>
          <a:xfrm>
            <a:off x="2040725" y="1580100"/>
            <a:ext cx="5883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Classify the granularity of expertise in more details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075" name="Google Shape;1075;p51"/>
          <p:cNvSpPr/>
          <p:nvPr/>
        </p:nvSpPr>
        <p:spPr>
          <a:xfrm>
            <a:off x="1514402" y="1580099"/>
            <a:ext cx="420797" cy="417414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51"/>
          <p:cNvGrpSpPr/>
          <p:nvPr/>
        </p:nvGrpSpPr>
        <p:grpSpPr>
          <a:xfrm>
            <a:off x="1514396" y="2303701"/>
            <a:ext cx="420796" cy="421914"/>
            <a:chOff x="-1333200" y="2770450"/>
            <a:chExt cx="291450" cy="292225"/>
          </a:xfrm>
        </p:grpSpPr>
        <p:sp>
          <p:nvSpPr>
            <p:cNvPr id="1077" name="Google Shape;1077;p51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1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51"/>
          <p:cNvGrpSpPr/>
          <p:nvPr/>
        </p:nvGrpSpPr>
        <p:grpSpPr>
          <a:xfrm>
            <a:off x="1514410" y="3111298"/>
            <a:ext cx="420813" cy="418551"/>
            <a:chOff x="-5635200" y="2037975"/>
            <a:chExt cx="293025" cy="291450"/>
          </a:xfrm>
        </p:grpSpPr>
        <p:sp>
          <p:nvSpPr>
            <p:cNvPr id="1080" name="Google Shape;1080;p51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-5539907" y="2091932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1087" name="Google Shape;1087;p52"/>
          <p:cNvSpPr txBox="1"/>
          <p:nvPr>
            <p:ph idx="1" type="subTitle"/>
          </p:nvPr>
        </p:nvSpPr>
        <p:spPr>
          <a:xfrm>
            <a:off x="3044675" y="24574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Do you have any questions?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wirtrials2020@gmail.com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www.wirtrials.com</a:t>
            </a:r>
            <a:endParaRPr sz="1600"/>
          </a:p>
        </p:txBody>
      </p:sp>
      <p:sp>
        <p:nvSpPr>
          <p:cNvPr id="1088" name="Google Shape;1088;p52"/>
          <p:cNvSpPr/>
          <p:nvPr/>
        </p:nvSpPr>
        <p:spPr>
          <a:xfrm>
            <a:off x="4000126" y="1619602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52"/>
          <p:cNvGrpSpPr/>
          <p:nvPr/>
        </p:nvGrpSpPr>
        <p:grpSpPr>
          <a:xfrm>
            <a:off x="4520667" y="1619540"/>
            <a:ext cx="407432" cy="407391"/>
            <a:chOff x="812101" y="2571761"/>
            <a:chExt cx="417066" cy="417024"/>
          </a:xfrm>
        </p:grpSpPr>
        <p:sp>
          <p:nvSpPr>
            <p:cNvPr id="1090" name="Google Shape;1090;p52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2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52"/>
          <p:cNvGrpSpPr/>
          <p:nvPr/>
        </p:nvGrpSpPr>
        <p:grpSpPr>
          <a:xfrm>
            <a:off x="5041261" y="1619540"/>
            <a:ext cx="407391" cy="407391"/>
            <a:chOff x="1323129" y="2571761"/>
            <a:chExt cx="417024" cy="417024"/>
          </a:xfrm>
        </p:grpSpPr>
        <p:sp>
          <p:nvSpPr>
            <p:cNvPr id="1095" name="Google Shape;1095;p52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52"/>
          <p:cNvSpPr/>
          <p:nvPr/>
        </p:nvSpPr>
        <p:spPr>
          <a:xfrm>
            <a:off x="11865675" y="1028350"/>
            <a:ext cx="40050" cy="12525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52"/>
          <p:cNvSpPr/>
          <p:nvPr/>
        </p:nvSpPr>
        <p:spPr>
          <a:xfrm>
            <a:off x="3477552" y="1656340"/>
            <a:ext cx="409401" cy="333886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875" y="3868175"/>
            <a:ext cx="21933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97375"/>
            <a:ext cx="21493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"/>
          <p:cNvSpPr txBox="1"/>
          <p:nvPr>
            <p:ph type="title"/>
          </p:nvPr>
        </p:nvSpPr>
        <p:spPr>
          <a:xfrm>
            <a:off x="2235000" y="1340850"/>
            <a:ext cx="49854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M</a:t>
            </a:r>
            <a:r>
              <a:rPr lang="en" sz="6000">
                <a:solidFill>
                  <a:schemeClr val="accent3"/>
                </a:solidFill>
              </a:rPr>
              <a:t>O</a:t>
            </a:r>
            <a:r>
              <a:rPr lang="en" sz="6000">
                <a:solidFill>
                  <a:schemeClr val="accent4"/>
                </a:solidFill>
              </a:rPr>
              <a:t>T</a:t>
            </a:r>
            <a:r>
              <a:rPr lang="en" sz="6000">
                <a:solidFill>
                  <a:schemeClr val="accent5"/>
                </a:solidFill>
              </a:rPr>
              <a:t>I</a:t>
            </a:r>
            <a:r>
              <a:rPr lang="en" sz="6000">
                <a:solidFill>
                  <a:schemeClr val="accent6"/>
                </a:solidFill>
              </a:rPr>
              <a:t>V</a:t>
            </a:r>
            <a:r>
              <a:rPr lang="en" sz="6000">
                <a:solidFill>
                  <a:schemeClr val="accent1"/>
                </a:solidFill>
              </a:rPr>
              <a:t>A</a:t>
            </a:r>
            <a:r>
              <a:rPr lang="en" sz="6000">
                <a:solidFill>
                  <a:schemeClr val="accent2"/>
                </a:solidFill>
              </a:rPr>
              <a:t>T</a:t>
            </a:r>
            <a:r>
              <a:rPr lang="en" sz="6000">
                <a:solidFill>
                  <a:schemeClr val="accent3"/>
                </a:solidFill>
              </a:rPr>
              <a:t>I</a:t>
            </a:r>
            <a:r>
              <a:rPr lang="en" sz="6000">
                <a:solidFill>
                  <a:schemeClr val="accent4"/>
                </a:solidFill>
              </a:rPr>
              <a:t>O</a:t>
            </a:r>
            <a:r>
              <a:rPr lang="en" sz="6000">
                <a:solidFill>
                  <a:schemeClr val="accent5"/>
                </a:solidFill>
              </a:rPr>
              <a:t>N</a:t>
            </a:r>
            <a:r>
              <a:rPr lang="en" sz="6000">
                <a:solidFill>
                  <a:schemeClr val="accent6"/>
                </a:solidFill>
              </a:rPr>
              <a:t>:</a:t>
            </a:r>
            <a:endParaRPr sz="6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F</a:t>
            </a:r>
            <a:r>
              <a:rPr lang="en" sz="6000">
                <a:solidFill>
                  <a:schemeClr val="accent2"/>
                </a:solidFill>
              </a:rPr>
              <a:t>O</a:t>
            </a:r>
            <a:r>
              <a:rPr lang="en" sz="6000">
                <a:solidFill>
                  <a:schemeClr val="accent3"/>
                </a:solidFill>
              </a:rPr>
              <a:t>R </a:t>
            </a:r>
            <a:r>
              <a:rPr lang="en" sz="6000">
                <a:solidFill>
                  <a:schemeClr val="accent4"/>
                </a:solidFill>
              </a:rPr>
              <a:t>A </a:t>
            </a:r>
            <a:r>
              <a:rPr lang="en" sz="6000">
                <a:solidFill>
                  <a:schemeClr val="accent5"/>
                </a:solidFill>
              </a:rPr>
              <a:t>B</a:t>
            </a:r>
            <a:r>
              <a:rPr lang="en" sz="6000">
                <a:solidFill>
                  <a:schemeClr val="accent6"/>
                </a:solidFill>
              </a:rPr>
              <a:t>E</a:t>
            </a:r>
            <a:r>
              <a:rPr lang="en" sz="6000">
                <a:solidFill>
                  <a:schemeClr val="accent1"/>
                </a:solidFill>
              </a:rPr>
              <a:t>T</a:t>
            </a:r>
            <a:r>
              <a:rPr lang="en" sz="6000">
                <a:solidFill>
                  <a:schemeClr val="accent2"/>
                </a:solidFill>
              </a:rPr>
              <a:t>T</a:t>
            </a:r>
            <a:r>
              <a:rPr lang="en" sz="6000">
                <a:solidFill>
                  <a:schemeClr val="accent3"/>
                </a:solidFill>
              </a:rPr>
              <a:t>E</a:t>
            </a:r>
            <a:r>
              <a:rPr lang="en" sz="6000">
                <a:solidFill>
                  <a:schemeClr val="accent4"/>
                </a:solidFill>
              </a:rPr>
              <a:t>R </a:t>
            </a:r>
            <a:r>
              <a:rPr lang="en" sz="6000">
                <a:solidFill>
                  <a:schemeClr val="accent5"/>
                </a:solidFill>
              </a:rPr>
              <a:t>R</a:t>
            </a:r>
            <a:r>
              <a:rPr lang="en" sz="6000">
                <a:solidFill>
                  <a:schemeClr val="accent6"/>
                </a:solidFill>
              </a:rPr>
              <a:t>E</a:t>
            </a:r>
            <a:r>
              <a:rPr lang="en" sz="6000">
                <a:solidFill>
                  <a:schemeClr val="accent1"/>
                </a:solidFill>
              </a:rPr>
              <a:t>S</a:t>
            </a:r>
            <a:r>
              <a:rPr lang="en" sz="6000">
                <a:solidFill>
                  <a:schemeClr val="accent2"/>
                </a:solidFill>
              </a:rPr>
              <a:t>E</a:t>
            </a:r>
            <a:r>
              <a:rPr lang="en" sz="6000">
                <a:solidFill>
                  <a:schemeClr val="accent3"/>
                </a:solidFill>
              </a:rPr>
              <a:t>A</a:t>
            </a:r>
            <a:r>
              <a:rPr lang="en" sz="6000">
                <a:solidFill>
                  <a:schemeClr val="accent4"/>
                </a:solidFill>
              </a:rPr>
              <a:t>R</a:t>
            </a:r>
            <a:r>
              <a:rPr lang="en" sz="6000">
                <a:solidFill>
                  <a:schemeClr val="accent5"/>
                </a:solidFill>
              </a:rPr>
              <a:t>C</a:t>
            </a:r>
            <a:r>
              <a:rPr lang="en" sz="6000">
                <a:solidFill>
                  <a:schemeClr val="accent6"/>
                </a:solidFill>
              </a:rPr>
              <a:t>H</a:t>
            </a:r>
            <a:endParaRPr sz="6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8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Recall: How did you complete your Bachelor Thesis?</a:t>
            </a:r>
            <a:endParaRPr sz="3000"/>
          </a:p>
        </p:txBody>
      </p:sp>
      <p:sp>
        <p:nvSpPr>
          <p:cNvPr id="682" name="Google Shape;682;p28"/>
          <p:cNvSpPr txBox="1"/>
          <p:nvPr>
            <p:ph idx="4294967295" type="subTitle"/>
          </p:nvPr>
        </p:nvSpPr>
        <p:spPr>
          <a:xfrm>
            <a:off x="1052850" y="1618800"/>
            <a:ext cx="23958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Selecting </a:t>
            </a:r>
            <a:r>
              <a:rPr lang="en" sz="2400">
                <a:solidFill>
                  <a:schemeClr val="accent1"/>
                </a:solidFill>
              </a:rPr>
              <a:t>Topic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83" name="Google Shape;683;p28"/>
          <p:cNvSpPr txBox="1"/>
          <p:nvPr>
            <p:ph idx="4294967295" type="subTitle"/>
          </p:nvPr>
        </p:nvSpPr>
        <p:spPr>
          <a:xfrm>
            <a:off x="5542750" y="1618800"/>
            <a:ext cx="269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Searching Advisor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684" name="Google Shape;684;p28"/>
          <p:cNvSpPr txBox="1"/>
          <p:nvPr>
            <p:ph idx="4294967295" type="subTitle"/>
          </p:nvPr>
        </p:nvSpPr>
        <p:spPr>
          <a:xfrm>
            <a:off x="5542750" y="2551900"/>
            <a:ext cx="35316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Implementing project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685" name="Google Shape;685;p28"/>
          <p:cNvSpPr txBox="1"/>
          <p:nvPr>
            <p:ph idx="4294967295" type="subTitle"/>
          </p:nvPr>
        </p:nvSpPr>
        <p:spPr>
          <a:xfrm>
            <a:off x="1345575" y="3473425"/>
            <a:ext cx="21801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Writing Thesis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3596133" y="1716042"/>
            <a:ext cx="406871" cy="404753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28"/>
          <p:cNvGrpSpPr/>
          <p:nvPr/>
        </p:nvGrpSpPr>
        <p:grpSpPr>
          <a:xfrm>
            <a:off x="5069120" y="2641826"/>
            <a:ext cx="397509" cy="397484"/>
            <a:chOff x="-1700225" y="2768875"/>
            <a:chExt cx="291450" cy="292225"/>
          </a:xfrm>
        </p:grpSpPr>
        <p:sp>
          <p:nvSpPr>
            <p:cNvPr id="688" name="Google Shape;688;p28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28"/>
          <p:cNvGrpSpPr/>
          <p:nvPr/>
        </p:nvGrpSpPr>
        <p:grpSpPr>
          <a:xfrm>
            <a:off x="5069127" y="1731110"/>
            <a:ext cx="397488" cy="389698"/>
            <a:chOff x="-3854375" y="2046625"/>
            <a:chExt cx="293025" cy="291450"/>
          </a:xfrm>
        </p:grpSpPr>
        <p:sp>
          <p:nvSpPr>
            <p:cNvPr id="695" name="Google Shape;695;p28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2F2F2"/>
                </a:highlight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2F2F2"/>
                </a:highlight>
              </a:endParaRPr>
            </a:p>
          </p:txBody>
        </p:sp>
      </p:grpSp>
      <p:sp>
        <p:nvSpPr>
          <p:cNvPr id="697" name="Google Shape;697;p28"/>
          <p:cNvSpPr/>
          <p:nvPr/>
        </p:nvSpPr>
        <p:spPr>
          <a:xfrm>
            <a:off x="3612684" y="2670226"/>
            <a:ext cx="373766" cy="340357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 txBox="1"/>
          <p:nvPr>
            <p:ph idx="4294967295" type="subTitle"/>
          </p:nvPr>
        </p:nvSpPr>
        <p:spPr>
          <a:xfrm>
            <a:off x="1345575" y="2376900"/>
            <a:ext cx="20937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Researching R</a:t>
            </a:r>
            <a:r>
              <a:rPr lang="en" sz="2400">
                <a:solidFill>
                  <a:schemeClr val="accent3"/>
                </a:solidFill>
              </a:rPr>
              <a:t>elated Work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699" name="Google Shape;699;p28"/>
          <p:cNvSpPr/>
          <p:nvPr/>
        </p:nvSpPr>
        <p:spPr>
          <a:xfrm>
            <a:off x="3611769" y="3560000"/>
            <a:ext cx="375591" cy="373030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8"/>
          <p:cNvSpPr txBox="1"/>
          <p:nvPr>
            <p:ph idx="4294967295" type="subTitle"/>
          </p:nvPr>
        </p:nvSpPr>
        <p:spPr>
          <a:xfrm>
            <a:off x="5544700" y="3435325"/>
            <a:ext cx="540900" cy="38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...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701" name="Google Shape;701;p28"/>
          <p:cNvSpPr/>
          <p:nvPr/>
        </p:nvSpPr>
        <p:spPr>
          <a:xfrm>
            <a:off x="5048801" y="3560326"/>
            <a:ext cx="406884" cy="403409"/>
          </a:xfrm>
          <a:custGeom>
            <a:rect b="b" l="l" r="r" t="t"/>
            <a:pathLst>
              <a:path extrusionOk="0" h="12653" w="12761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9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Polling</a:t>
            </a:r>
            <a:endParaRPr/>
          </a:p>
        </p:txBody>
      </p:sp>
      <p:sp>
        <p:nvSpPr>
          <p:cNvPr id="707" name="Google Shape;707;p29"/>
          <p:cNvSpPr txBox="1"/>
          <p:nvPr>
            <p:ph idx="4294967295" type="body"/>
          </p:nvPr>
        </p:nvSpPr>
        <p:spPr>
          <a:xfrm>
            <a:off x="2947925" y="800050"/>
            <a:ext cx="56628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In which part, the experience of students could still be improved? (lack of tools, or current tools hard to use)</a:t>
            </a:r>
            <a:endParaRPr sz="2400">
              <a:solidFill>
                <a:schemeClr val="accent5"/>
              </a:solidFill>
            </a:endParaRPr>
          </a:p>
        </p:txBody>
      </p:sp>
      <p:grpSp>
        <p:nvGrpSpPr>
          <p:cNvPr id="708" name="Google Shape;708;p29"/>
          <p:cNvGrpSpPr/>
          <p:nvPr/>
        </p:nvGrpSpPr>
        <p:grpSpPr>
          <a:xfrm>
            <a:off x="1407395" y="1972782"/>
            <a:ext cx="682497" cy="797938"/>
            <a:chOff x="-48237000" y="2342650"/>
            <a:chExt cx="256800" cy="300225"/>
          </a:xfrm>
        </p:grpSpPr>
        <p:sp>
          <p:nvSpPr>
            <p:cNvPr id="709" name="Google Shape;709;p29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2" name="Google Shape;7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525" y="2846920"/>
            <a:ext cx="1763180" cy="176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0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</a:t>
            </a:r>
            <a:endParaRPr/>
          </a:p>
        </p:txBody>
      </p:sp>
      <p:sp>
        <p:nvSpPr>
          <p:cNvPr id="718" name="Google Shape;718;p30"/>
          <p:cNvSpPr txBox="1"/>
          <p:nvPr>
            <p:ph idx="4294967295" type="body"/>
          </p:nvPr>
        </p:nvSpPr>
        <p:spPr>
          <a:xfrm>
            <a:off x="2947925" y="1104850"/>
            <a:ext cx="56628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2FFFF"/>
                </a:solidFill>
              </a:rPr>
              <a:t>How to search for advisers, if you have chosen a topic?</a:t>
            </a:r>
            <a:endParaRPr sz="2400">
              <a:solidFill>
                <a:srgbClr val="12FFFF"/>
              </a:solidFill>
            </a:endParaRPr>
          </a:p>
        </p:txBody>
      </p:sp>
      <p:grpSp>
        <p:nvGrpSpPr>
          <p:cNvPr id="719" name="Google Shape;719;p30"/>
          <p:cNvGrpSpPr/>
          <p:nvPr/>
        </p:nvGrpSpPr>
        <p:grpSpPr>
          <a:xfrm>
            <a:off x="1396641" y="2214189"/>
            <a:ext cx="716095" cy="715122"/>
            <a:chOff x="5053900" y="2021500"/>
            <a:chExt cx="483750" cy="483125"/>
          </a:xfrm>
        </p:grpSpPr>
        <p:sp>
          <p:nvSpPr>
            <p:cNvPr id="720" name="Google Shape;720;p30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1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Survey</a:t>
            </a:r>
            <a:endParaRPr/>
          </a:p>
        </p:txBody>
      </p:sp>
      <p:sp>
        <p:nvSpPr>
          <p:cNvPr id="733" name="Google Shape;733;p31"/>
          <p:cNvSpPr txBox="1"/>
          <p:nvPr>
            <p:ph idx="4294967295" type="body"/>
          </p:nvPr>
        </p:nvSpPr>
        <p:spPr>
          <a:xfrm>
            <a:off x="2947925" y="1104850"/>
            <a:ext cx="56628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734" name="Google Shape;7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350" y="608450"/>
            <a:ext cx="4429006" cy="19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350" y="2837050"/>
            <a:ext cx="4429000" cy="18286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6" name="Google Shape;736;p31"/>
          <p:cNvGrpSpPr/>
          <p:nvPr/>
        </p:nvGrpSpPr>
        <p:grpSpPr>
          <a:xfrm>
            <a:off x="1427340" y="2358523"/>
            <a:ext cx="641307" cy="636064"/>
            <a:chOff x="-31166825" y="1939525"/>
            <a:chExt cx="293800" cy="291425"/>
          </a:xfrm>
        </p:grpSpPr>
        <p:sp>
          <p:nvSpPr>
            <p:cNvPr id="737" name="Google Shape;737;p31"/>
            <p:cNvSpPr/>
            <p:nvPr/>
          </p:nvSpPr>
          <p:spPr>
            <a:xfrm>
              <a:off x="-31166825" y="1939525"/>
              <a:ext cx="224500" cy="291425"/>
            </a:xfrm>
            <a:custGeom>
              <a:rect b="b" l="l" r="r" t="t"/>
              <a:pathLst>
                <a:path extrusionOk="0" h="11657" w="898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-31131375" y="214507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-31131375" y="207655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-31131375" y="20072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62075" y="2007250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1062075" y="2041900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1062075" y="2076550"/>
              <a:ext cx="85875" cy="17375"/>
            </a:xfrm>
            <a:custGeom>
              <a:rect b="b" l="l" r="r" t="t"/>
              <a:pathLst>
                <a:path extrusionOk="0" h="695" w="3435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1062075" y="21104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31062075" y="2145075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1062075" y="2179750"/>
              <a:ext cx="52025" cy="18125"/>
            </a:xfrm>
            <a:custGeom>
              <a:rect b="b" l="l" r="r" t="t"/>
              <a:pathLst>
                <a:path extrusionOk="0" h="725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924225" y="1974175"/>
              <a:ext cx="51200" cy="240250"/>
            </a:xfrm>
            <a:custGeom>
              <a:rect b="b" l="l" r="r" t="t"/>
              <a:pathLst>
                <a:path extrusionOk="0" h="9610" w="2048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2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WirTRIALS</a:t>
            </a:r>
            <a:endParaRPr/>
          </a:p>
        </p:txBody>
      </p:sp>
      <p:sp>
        <p:nvSpPr>
          <p:cNvPr id="753" name="Google Shape;753;p32"/>
          <p:cNvSpPr txBox="1"/>
          <p:nvPr>
            <p:ph idx="1" type="body"/>
          </p:nvPr>
        </p:nvSpPr>
        <p:spPr>
          <a:xfrm>
            <a:off x="4939700" y="2411150"/>
            <a:ext cx="26709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2CC"/>
                </a:solidFill>
              </a:rPr>
              <a:t>”Fast-forwarding Ideas into Reality”</a:t>
            </a:r>
            <a:endParaRPr sz="24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4" name="Google Shape;754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55" name="Google Shape;755;p3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2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761" name="Google Shape;761;p3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6" name="Google Shape;7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25" y="1882925"/>
            <a:ext cx="1377650" cy="13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32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Company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675" y="2575425"/>
            <a:ext cx="2086375" cy="209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977" y="2588500"/>
            <a:ext cx="2086374" cy="2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4100" y="1094225"/>
            <a:ext cx="2086375" cy="20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Team</a:t>
            </a:r>
            <a:endParaRPr sz="3000"/>
          </a:p>
        </p:txBody>
      </p:sp>
      <p:sp>
        <p:nvSpPr>
          <p:cNvPr id="776" name="Google Shape;776;p33"/>
          <p:cNvSpPr txBox="1"/>
          <p:nvPr>
            <p:ph idx="1" type="subTitle"/>
          </p:nvPr>
        </p:nvSpPr>
        <p:spPr>
          <a:xfrm>
            <a:off x="1024775" y="1909620"/>
            <a:ext cx="1282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</a:t>
            </a:r>
            <a:endParaRPr/>
          </a:p>
        </p:txBody>
      </p:sp>
      <p:sp>
        <p:nvSpPr>
          <p:cNvPr id="777" name="Google Shape;777;p33"/>
          <p:cNvSpPr txBox="1"/>
          <p:nvPr>
            <p:ph idx="2" type="subTitle"/>
          </p:nvPr>
        </p:nvSpPr>
        <p:spPr>
          <a:xfrm>
            <a:off x="3964175" y="3586068"/>
            <a:ext cx="12822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</a:t>
            </a:r>
            <a:r>
              <a:rPr lang="en"/>
              <a:t>O</a:t>
            </a:r>
            <a:endParaRPr/>
          </a:p>
        </p:txBody>
      </p:sp>
      <p:sp>
        <p:nvSpPr>
          <p:cNvPr id="778" name="Google Shape;778;p33"/>
          <p:cNvSpPr txBox="1"/>
          <p:nvPr>
            <p:ph idx="3" type="subTitle"/>
          </p:nvPr>
        </p:nvSpPr>
        <p:spPr>
          <a:xfrm>
            <a:off x="6913225" y="2062017"/>
            <a:ext cx="1282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 </a:t>
            </a:r>
            <a:endParaRPr/>
          </a:p>
        </p:txBody>
      </p:sp>
      <p:sp>
        <p:nvSpPr>
          <p:cNvPr id="779" name="Google Shape;779;p33"/>
          <p:cNvSpPr txBox="1"/>
          <p:nvPr>
            <p:ph idx="4" type="subTitle"/>
          </p:nvPr>
        </p:nvSpPr>
        <p:spPr>
          <a:xfrm>
            <a:off x="1024775" y="1608775"/>
            <a:ext cx="15651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Mayuri Pandey</a:t>
            </a:r>
            <a:endParaRPr/>
          </a:p>
        </p:txBody>
      </p:sp>
      <p:sp>
        <p:nvSpPr>
          <p:cNvPr id="780" name="Google Shape;780;p33"/>
          <p:cNvSpPr txBox="1"/>
          <p:nvPr>
            <p:ph idx="5" type="subTitle"/>
          </p:nvPr>
        </p:nvSpPr>
        <p:spPr>
          <a:xfrm>
            <a:off x="6608425" y="1761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Hongru Ren</a:t>
            </a:r>
            <a:endParaRPr/>
          </a:p>
        </p:txBody>
      </p:sp>
      <p:sp>
        <p:nvSpPr>
          <p:cNvPr id="781" name="Google Shape;781;p33"/>
          <p:cNvSpPr txBox="1"/>
          <p:nvPr>
            <p:ph idx="6" type="subTitle"/>
          </p:nvPr>
        </p:nvSpPr>
        <p:spPr>
          <a:xfrm>
            <a:off x="3822703" y="3285175"/>
            <a:ext cx="165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Swagat</a:t>
            </a:r>
            <a:r>
              <a:rPr lang="en"/>
              <a:t> Gyawali</a:t>
            </a:r>
            <a:r>
              <a:rPr lang="en"/>
              <a:t> </a:t>
            </a:r>
            <a:endParaRPr/>
          </a:p>
        </p:txBody>
      </p:sp>
      <p:grpSp>
        <p:nvGrpSpPr>
          <p:cNvPr id="782" name="Google Shape;782;p33"/>
          <p:cNvGrpSpPr/>
          <p:nvPr/>
        </p:nvGrpSpPr>
        <p:grpSpPr>
          <a:xfrm flipH="1" rot="10800000">
            <a:off x="5273187" y="960290"/>
            <a:ext cx="539885" cy="389750"/>
            <a:chOff x="-77" y="3784091"/>
            <a:chExt cx="1880477" cy="1357541"/>
          </a:xfrm>
        </p:grpSpPr>
        <p:sp>
          <p:nvSpPr>
            <p:cNvPr id="783" name="Google Shape;783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 flipH="1" rot="10800000">
            <a:off x="6021604" y="2476490"/>
            <a:ext cx="539885" cy="389750"/>
            <a:chOff x="-2817590" y="3784091"/>
            <a:chExt cx="1880477" cy="1357541"/>
          </a:xfrm>
        </p:grpSpPr>
        <p:sp>
          <p:nvSpPr>
            <p:cNvPr id="787" name="Google Shape;787;p33"/>
            <p:cNvSpPr/>
            <p:nvPr/>
          </p:nvSpPr>
          <p:spPr>
            <a:xfrm flipH="1">
              <a:off x="-2546504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 flipH="1">
              <a:off x="-2661032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 flipH="1">
              <a:off x="-281759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3"/>
          <p:cNvGrpSpPr/>
          <p:nvPr/>
        </p:nvGrpSpPr>
        <p:grpSpPr>
          <a:xfrm flipH="1" rot="10800000">
            <a:off x="2734937" y="2476490"/>
            <a:ext cx="539885" cy="389750"/>
            <a:chOff x="-77" y="3784091"/>
            <a:chExt cx="1880477" cy="1357541"/>
          </a:xfrm>
        </p:grpSpPr>
        <p:sp>
          <p:nvSpPr>
            <p:cNvPr id="791" name="Google Shape;791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