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693400" cy="7562850"/>
  <p:notesSz cx="10693400" cy="756285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4E654-26D0-4546-A863-0E95823AB5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0005C-B64B-4F25-9699-4FEFDA3C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4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1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4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7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2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4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7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0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4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83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2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4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4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4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8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4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0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005C-B64B-4F25-9699-4FEFDA3C33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2668" y="350520"/>
            <a:ext cx="364490" cy="6853555"/>
          </a:xfrm>
          <a:custGeom>
            <a:avLst/>
            <a:gdLst/>
            <a:ahLst/>
            <a:cxnLst/>
            <a:rect l="l" t="t" r="r" b="b"/>
            <a:pathLst>
              <a:path w="364490" h="6853555">
                <a:moveTo>
                  <a:pt x="364235" y="0"/>
                </a:moveTo>
                <a:lnTo>
                  <a:pt x="0" y="0"/>
                </a:lnTo>
                <a:lnTo>
                  <a:pt x="0" y="6853427"/>
                </a:lnTo>
                <a:lnTo>
                  <a:pt x="364235" y="6853427"/>
                </a:lnTo>
                <a:lnTo>
                  <a:pt x="364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5159" y="1031747"/>
            <a:ext cx="132715" cy="364490"/>
          </a:xfrm>
          <a:custGeom>
            <a:avLst/>
            <a:gdLst/>
            <a:ahLst/>
            <a:cxnLst/>
            <a:rect l="l" t="t" r="r" b="b"/>
            <a:pathLst>
              <a:path w="132715" h="364490">
                <a:moveTo>
                  <a:pt x="7620" y="0"/>
                </a:moveTo>
                <a:lnTo>
                  <a:pt x="0" y="0"/>
                </a:lnTo>
                <a:lnTo>
                  <a:pt x="0" y="364236"/>
                </a:lnTo>
                <a:lnTo>
                  <a:pt x="7620" y="364236"/>
                </a:lnTo>
                <a:lnTo>
                  <a:pt x="7620" y="0"/>
                </a:lnTo>
                <a:close/>
              </a:path>
              <a:path w="132715" h="364490">
                <a:moveTo>
                  <a:pt x="35052" y="0"/>
                </a:moveTo>
                <a:lnTo>
                  <a:pt x="27432" y="0"/>
                </a:lnTo>
                <a:lnTo>
                  <a:pt x="27432" y="364236"/>
                </a:lnTo>
                <a:lnTo>
                  <a:pt x="35052" y="364236"/>
                </a:lnTo>
                <a:lnTo>
                  <a:pt x="35052" y="0"/>
                </a:lnTo>
                <a:close/>
              </a:path>
              <a:path w="132715" h="364490">
                <a:moveTo>
                  <a:pt x="73152" y="0"/>
                </a:moveTo>
                <a:lnTo>
                  <a:pt x="47244" y="0"/>
                </a:lnTo>
                <a:lnTo>
                  <a:pt x="47244" y="364236"/>
                </a:lnTo>
                <a:lnTo>
                  <a:pt x="73152" y="364236"/>
                </a:lnTo>
                <a:lnTo>
                  <a:pt x="73152" y="0"/>
                </a:lnTo>
                <a:close/>
              </a:path>
              <a:path w="132715" h="364490">
                <a:moveTo>
                  <a:pt x="132588" y="0"/>
                </a:moveTo>
                <a:lnTo>
                  <a:pt x="88392" y="0"/>
                </a:lnTo>
                <a:lnTo>
                  <a:pt x="88392" y="364236"/>
                </a:lnTo>
                <a:lnTo>
                  <a:pt x="132588" y="364236"/>
                </a:lnTo>
                <a:lnTo>
                  <a:pt x="1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8700" y="5398008"/>
            <a:ext cx="71755" cy="1690370"/>
          </a:xfrm>
          <a:custGeom>
            <a:avLst/>
            <a:gdLst/>
            <a:ahLst/>
            <a:cxnLst/>
            <a:rect l="l" t="t" r="r" b="b"/>
            <a:pathLst>
              <a:path w="71755" h="1690370">
                <a:moveTo>
                  <a:pt x="71628" y="0"/>
                </a:moveTo>
                <a:lnTo>
                  <a:pt x="0" y="0"/>
                </a:lnTo>
                <a:lnTo>
                  <a:pt x="0" y="1690115"/>
                </a:lnTo>
                <a:lnTo>
                  <a:pt x="71628" y="1690115"/>
                </a:lnTo>
                <a:lnTo>
                  <a:pt x="71628" y="0"/>
                </a:lnTo>
                <a:close/>
              </a:path>
            </a:pathLst>
          </a:custGeom>
          <a:solidFill>
            <a:srgbClr val="E9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8700" y="5148071"/>
            <a:ext cx="71755" cy="227329"/>
          </a:xfrm>
          <a:custGeom>
            <a:avLst/>
            <a:gdLst/>
            <a:ahLst/>
            <a:cxnLst/>
            <a:rect l="l" t="t" r="r" b="b"/>
            <a:pathLst>
              <a:path w="71755" h="227329">
                <a:moveTo>
                  <a:pt x="71628" y="0"/>
                </a:moveTo>
                <a:lnTo>
                  <a:pt x="0" y="0"/>
                </a:lnTo>
                <a:lnTo>
                  <a:pt x="0" y="227076"/>
                </a:lnTo>
                <a:lnTo>
                  <a:pt x="71628" y="227076"/>
                </a:lnTo>
                <a:lnTo>
                  <a:pt x="71628" y="0"/>
                </a:lnTo>
                <a:close/>
              </a:path>
            </a:pathLst>
          </a:custGeom>
          <a:solidFill>
            <a:srgbClr val="FDB8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8700" y="4988052"/>
            <a:ext cx="71755" cy="137160"/>
          </a:xfrm>
          <a:custGeom>
            <a:avLst/>
            <a:gdLst/>
            <a:ahLst/>
            <a:cxnLst/>
            <a:rect l="l" t="t" r="r" b="b"/>
            <a:pathLst>
              <a:path w="71755" h="137160">
                <a:moveTo>
                  <a:pt x="71628" y="0"/>
                </a:moveTo>
                <a:lnTo>
                  <a:pt x="0" y="0"/>
                </a:lnTo>
                <a:lnTo>
                  <a:pt x="0" y="137160"/>
                </a:lnTo>
                <a:lnTo>
                  <a:pt x="71628" y="137160"/>
                </a:lnTo>
                <a:lnTo>
                  <a:pt x="71628" y="0"/>
                </a:lnTo>
                <a:close/>
              </a:path>
            </a:pathLst>
          </a:custGeom>
          <a:solidFill>
            <a:srgbClr val="4D5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28700" y="4893564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0"/>
                </a:moveTo>
                <a:lnTo>
                  <a:pt x="0" y="0"/>
                </a:lnTo>
                <a:lnTo>
                  <a:pt x="0" y="73151"/>
                </a:lnTo>
                <a:lnTo>
                  <a:pt x="71628" y="73151"/>
                </a:lnTo>
                <a:lnTo>
                  <a:pt x="71628" y="0"/>
                </a:lnTo>
                <a:close/>
              </a:path>
            </a:pathLst>
          </a:custGeom>
          <a:solidFill>
            <a:srgbClr val="E9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6800" y="702564"/>
            <a:ext cx="8293607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BF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BF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BF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2668" y="350520"/>
            <a:ext cx="364490" cy="6853555"/>
          </a:xfrm>
          <a:custGeom>
            <a:avLst/>
            <a:gdLst/>
            <a:ahLst/>
            <a:cxnLst/>
            <a:rect l="l" t="t" r="r" b="b"/>
            <a:pathLst>
              <a:path w="364490" h="6853555">
                <a:moveTo>
                  <a:pt x="364235" y="0"/>
                </a:moveTo>
                <a:lnTo>
                  <a:pt x="0" y="0"/>
                </a:lnTo>
                <a:lnTo>
                  <a:pt x="0" y="6853427"/>
                </a:lnTo>
                <a:lnTo>
                  <a:pt x="364235" y="6853427"/>
                </a:lnTo>
                <a:lnTo>
                  <a:pt x="364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5159" y="1031747"/>
            <a:ext cx="132715" cy="364490"/>
          </a:xfrm>
          <a:custGeom>
            <a:avLst/>
            <a:gdLst/>
            <a:ahLst/>
            <a:cxnLst/>
            <a:rect l="l" t="t" r="r" b="b"/>
            <a:pathLst>
              <a:path w="132715" h="364490">
                <a:moveTo>
                  <a:pt x="7620" y="0"/>
                </a:moveTo>
                <a:lnTo>
                  <a:pt x="0" y="0"/>
                </a:lnTo>
                <a:lnTo>
                  <a:pt x="0" y="364236"/>
                </a:lnTo>
                <a:lnTo>
                  <a:pt x="7620" y="364236"/>
                </a:lnTo>
                <a:lnTo>
                  <a:pt x="7620" y="0"/>
                </a:lnTo>
                <a:close/>
              </a:path>
              <a:path w="132715" h="364490">
                <a:moveTo>
                  <a:pt x="35052" y="0"/>
                </a:moveTo>
                <a:lnTo>
                  <a:pt x="27432" y="0"/>
                </a:lnTo>
                <a:lnTo>
                  <a:pt x="27432" y="364236"/>
                </a:lnTo>
                <a:lnTo>
                  <a:pt x="35052" y="364236"/>
                </a:lnTo>
                <a:lnTo>
                  <a:pt x="35052" y="0"/>
                </a:lnTo>
                <a:close/>
              </a:path>
              <a:path w="132715" h="364490">
                <a:moveTo>
                  <a:pt x="73152" y="0"/>
                </a:moveTo>
                <a:lnTo>
                  <a:pt x="47244" y="0"/>
                </a:lnTo>
                <a:lnTo>
                  <a:pt x="47244" y="364236"/>
                </a:lnTo>
                <a:lnTo>
                  <a:pt x="73152" y="364236"/>
                </a:lnTo>
                <a:lnTo>
                  <a:pt x="73152" y="0"/>
                </a:lnTo>
                <a:close/>
              </a:path>
              <a:path w="132715" h="364490">
                <a:moveTo>
                  <a:pt x="132588" y="0"/>
                </a:moveTo>
                <a:lnTo>
                  <a:pt x="88392" y="0"/>
                </a:lnTo>
                <a:lnTo>
                  <a:pt x="88392" y="364236"/>
                </a:lnTo>
                <a:lnTo>
                  <a:pt x="132588" y="364236"/>
                </a:lnTo>
                <a:lnTo>
                  <a:pt x="1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8700" y="5398008"/>
            <a:ext cx="71755" cy="1690370"/>
          </a:xfrm>
          <a:custGeom>
            <a:avLst/>
            <a:gdLst/>
            <a:ahLst/>
            <a:cxnLst/>
            <a:rect l="l" t="t" r="r" b="b"/>
            <a:pathLst>
              <a:path w="71755" h="1690370">
                <a:moveTo>
                  <a:pt x="71628" y="0"/>
                </a:moveTo>
                <a:lnTo>
                  <a:pt x="0" y="0"/>
                </a:lnTo>
                <a:lnTo>
                  <a:pt x="0" y="1690115"/>
                </a:lnTo>
                <a:lnTo>
                  <a:pt x="71628" y="1690115"/>
                </a:lnTo>
                <a:lnTo>
                  <a:pt x="71628" y="0"/>
                </a:lnTo>
                <a:close/>
              </a:path>
            </a:pathLst>
          </a:custGeom>
          <a:solidFill>
            <a:srgbClr val="E9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8700" y="5148071"/>
            <a:ext cx="71755" cy="227329"/>
          </a:xfrm>
          <a:custGeom>
            <a:avLst/>
            <a:gdLst/>
            <a:ahLst/>
            <a:cxnLst/>
            <a:rect l="l" t="t" r="r" b="b"/>
            <a:pathLst>
              <a:path w="71755" h="227329">
                <a:moveTo>
                  <a:pt x="71628" y="0"/>
                </a:moveTo>
                <a:lnTo>
                  <a:pt x="0" y="0"/>
                </a:lnTo>
                <a:lnTo>
                  <a:pt x="0" y="227076"/>
                </a:lnTo>
                <a:lnTo>
                  <a:pt x="71628" y="227076"/>
                </a:lnTo>
                <a:lnTo>
                  <a:pt x="71628" y="0"/>
                </a:lnTo>
                <a:close/>
              </a:path>
            </a:pathLst>
          </a:custGeom>
          <a:solidFill>
            <a:srgbClr val="FDB8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8700" y="4988052"/>
            <a:ext cx="71755" cy="137160"/>
          </a:xfrm>
          <a:custGeom>
            <a:avLst/>
            <a:gdLst/>
            <a:ahLst/>
            <a:cxnLst/>
            <a:rect l="l" t="t" r="r" b="b"/>
            <a:pathLst>
              <a:path w="71755" h="137160">
                <a:moveTo>
                  <a:pt x="71628" y="0"/>
                </a:moveTo>
                <a:lnTo>
                  <a:pt x="0" y="0"/>
                </a:lnTo>
                <a:lnTo>
                  <a:pt x="0" y="137160"/>
                </a:lnTo>
                <a:lnTo>
                  <a:pt x="71628" y="137160"/>
                </a:lnTo>
                <a:lnTo>
                  <a:pt x="71628" y="0"/>
                </a:lnTo>
                <a:close/>
              </a:path>
            </a:pathLst>
          </a:custGeom>
          <a:solidFill>
            <a:srgbClr val="4D5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28700" y="4893564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0"/>
                </a:moveTo>
                <a:lnTo>
                  <a:pt x="0" y="0"/>
                </a:lnTo>
                <a:lnTo>
                  <a:pt x="0" y="73151"/>
                </a:lnTo>
                <a:lnTo>
                  <a:pt x="71628" y="73151"/>
                </a:lnTo>
                <a:lnTo>
                  <a:pt x="71628" y="0"/>
                </a:lnTo>
                <a:close/>
              </a:path>
            </a:pathLst>
          </a:custGeom>
          <a:solidFill>
            <a:srgbClr val="E9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2271" y="427725"/>
            <a:ext cx="7468856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BF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E375-0F11-45C9-A803-57702F4F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12" y="2031802"/>
            <a:ext cx="7620629" cy="984885"/>
          </a:xfrm>
        </p:spPr>
        <p:txBody>
          <a:bodyPr/>
          <a:lstStyle/>
          <a:p>
            <a:pPr algn="ctr"/>
            <a:r>
              <a:rPr lang="en-US" sz="3200" dirty="0"/>
              <a:t>PENGANTAR TEKNOLOGI INFORMASI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A4EC9-857F-453C-929B-1A3DDF57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7100" y="3473648"/>
            <a:ext cx="7620630" cy="61555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KOMUNIKASI DATA DAN JARINGAN</a:t>
            </a:r>
          </a:p>
        </p:txBody>
      </p:sp>
    </p:spTree>
    <p:extLst>
      <p:ext uri="{BB962C8B-B14F-4D97-AF65-F5344CB8AC3E}">
        <p14:creationId xmlns:p14="http://schemas.microsoft.com/office/powerpoint/2010/main" val="313273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312" y="482219"/>
            <a:ext cx="8122284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DARPA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Defence Advanced Reseaarch Project Ageny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) natau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disebut 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dibentuk secara khusus di empat universitas besar di Amerika,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yaitu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Stanford Research Institute, University of California, dan University of  Utah. Mereka membentuk suatu jaringan terpadu pada tahun 1969. Secara  umum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diperkenalkan pada tahun 1972, dan jaringan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inilah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merupakan koneksi utama (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backbone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) dari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internet.</a:t>
            </a:r>
            <a:endParaRPr sz="1800">
              <a:latin typeface="Arial"/>
              <a:cs typeface="Arial"/>
            </a:endParaRPr>
          </a:p>
          <a:p>
            <a:pPr marL="12700" marR="153035">
              <a:lnSpc>
                <a:spcPct val="100000"/>
              </a:lnSpc>
              <a:tabLst>
                <a:tab pos="518223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Pada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tahun 1981 komputer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tergabung dalam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hanya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213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komputer,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tahun 1986 bertambah menjadi 2.308 komputer dan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selanjutnya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terus bertambah. Mungkin karena alasan keamanan, pada tahun 1983 fungsi-  fungsi militer dan sipil di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dipisahkan dan dibentuk jaringan tersendiri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yaitu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MILNET.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Pada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tahu 1980 NSF (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National Science Foundation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) memasang  lima buah super komputer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merupakan komputer tercepat di dunia (pada  saat itu)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semuanya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harus dapat</a:t>
            </a:r>
            <a:r>
              <a:rPr sz="18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diakses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dan	dipakai secara bersama-  sama oleh kalangan peneliti dari manapun di Amerika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Serikat.</a:t>
            </a:r>
            <a:endParaRPr sz="1800">
              <a:latin typeface="Arial"/>
              <a:cs typeface="Arial"/>
            </a:endParaRPr>
          </a:p>
          <a:p>
            <a:pPr marL="12700" marR="61594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Dan untuk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selanjutnya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jaringan komputer ini dinamakan NSFNET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mana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mempunyai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kecepatan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jauh lebih tinggi dari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dan dapat  menunjang kerja sama secara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antar pengguna. Menjelang akhir tahun  1980-an begitu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banyak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lalu lintas pindah ke NSFNET hingga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ditutup  pada tahun 1988. NSFNET inilah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kemudian menjadi jaringan tulung  punggung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Internet.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525" y="493331"/>
            <a:ext cx="788289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Pada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tahun 1985 fungsi jaringan tulang punggung Internet diambil alih oleh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hubungan-hubungan 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disediakan oleh perusahaan-perusahaan pemberi  jasa jaringan komersial regional (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Internet Service Provider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atau ISP).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Sejak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kira-kira pertengahan tahun 1994, Internet mulai diterima secara luas, juga di  luar dunia pendidikan dan penelitian. Perkembangan teknologi informasi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begitu pesat, disertai dengan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bertambahnya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kemampuan komputer jenis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PC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untuk mampu berkomunikasi dengan standar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TCP/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179" y="311838"/>
            <a:ext cx="840041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G. </a:t>
            </a:r>
            <a:r>
              <a:rPr sz="2000" b="1" spc="-20" dirty="0">
                <a:solidFill>
                  <a:srgbClr val="FF0000"/>
                </a:solidFill>
                <a:latin typeface="Corbel"/>
                <a:cs typeface="Corbel"/>
              </a:rPr>
              <a:t>Topologi</a:t>
            </a:r>
            <a:r>
              <a:rPr sz="2000" b="1" spc="-14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Jaringan</a:t>
            </a:r>
            <a:endParaRPr sz="2000">
              <a:latin typeface="Corbel"/>
              <a:cs typeface="Corbel"/>
            </a:endParaRPr>
          </a:p>
          <a:p>
            <a:pPr marL="367665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Sebuah jaringan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dibangun menggunakan suatu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topologi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jaringan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.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Tidak semua topologi jaringan sesuai untuk digunakan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sebuah  jaringan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komputer.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Hal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itu dipengaruhi dari sumber daya yang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digunakan untuk membangun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jaringan.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Oleh karena itu seorang  administrator jaringan harus cermat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memilih topologi yang cocok  untuk jaringan yang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 buatnya.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posting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kali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saya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mengulas  beberapa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jenis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topologi jaringan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umum di gunakan beserta 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kelebihan 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dan kekurangan</a:t>
            </a:r>
            <a:r>
              <a:rPr sz="20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masing-masing.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640080" indent="-273050">
              <a:lnSpc>
                <a:spcPct val="100000"/>
              </a:lnSpc>
              <a:buAutoNum type="arabicPeriod"/>
              <a:tabLst>
                <a:tab pos="640715" algn="l"/>
              </a:tabLst>
            </a:pPr>
            <a:r>
              <a:rPr sz="2000" spc="-20" dirty="0">
                <a:solidFill>
                  <a:srgbClr val="FFBF00"/>
                </a:solidFill>
                <a:latin typeface="Corbel"/>
                <a:cs typeface="Corbel"/>
              </a:rPr>
              <a:t>Topologi</a:t>
            </a:r>
            <a:r>
              <a:rPr sz="2000" spc="-40" dirty="0">
                <a:solidFill>
                  <a:srgbClr val="FFB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Bus</a:t>
            </a:r>
            <a:endParaRPr sz="2000">
              <a:latin typeface="Corbel"/>
              <a:cs typeface="Corbel"/>
            </a:endParaRPr>
          </a:p>
          <a:p>
            <a:pPr marL="640080" marR="30480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Topologi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bus ini sering juga disebut sebagai topologi backbone, dimana  ada sebuah kabel coaxial yang dibentangkan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kemudian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beberapa 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dihubungkan pada kabel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tersebut.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7411" y="4780788"/>
            <a:ext cx="3538727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956" y="427736"/>
            <a:ext cx="7885430" cy="490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Kelebihan topologi Bus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43840" indent="-231775">
              <a:lnSpc>
                <a:spcPct val="100000"/>
              </a:lnSpc>
              <a:buAutoNum type="arabicPeriod"/>
              <a:tabLst>
                <a:tab pos="24447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Layout kabel sederhana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instalasi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relatif lebih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mudah</a:t>
            </a:r>
            <a:endParaRPr sz="2000">
              <a:latin typeface="Corbel"/>
              <a:cs typeface="Corbel"/>
            </a:endParaRPr>
          </a:p>
          <a:p>
            <a:pPr marL="259715" marR="250190" indent="-25971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Kerusakan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client tidak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mempengaruhi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antar client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lainnya</a:t>
            </a:r>
            <a:endParaRPr sz="2000">
              <a:latin typeface="Corbel"/>
              <a:cs typeface="Corbel"/>
            </a:endParaRPr>
          </a:p>
          <a:p>
            <a:pPr marL="245745" indent="-233679">
              <a:lnSpc>
                <a:spcPct val="100000"/>
              </a:lnSpc>
              <a:buAutoNum type="arabicPeriod"/>
              <a:tabLst>
                <a:tab pos="246379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Hemat kabel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biaya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instalasi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relatif lebih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murah</a:t>
            </a:r>
            <a:endParaRPr sz="2000">
              <a:latin typeface="Corbel"/>
              <a:cs typeface="Corbel"/>
            </a:endParaRPr>
          </a:p>
          <a:p>
            <a:pPr marL="262890" marR="1021080" indent="-2628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Penambahan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dan pengurangan terminal dapat dilakukan tanpa  mengganggu operasi yang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berjalan.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Kekurangan topologi Bus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 :</a:t>
            </a:r>
            <a:endParaRPr sz="2000">
              <a:latin typeface="Corbel"/>
              <a:cs typeface="Corbel"/>
            </a:endParaRPr>
          </a:p>
          <a:p>
            <a:pPr marL="239395" indent="-227329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Jika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kabel utama (bus)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backbone putus maka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</a:t>
            </a:r>
            <a:r>
              <a:rPr sz="20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gagal</a:t>
            </a:r>
            <a:endParaRPr sz="2000">
              <a:latin typeface="Corbel"/>
              <a:cs typeface="Corbel"/>
            </a:endParaRPr>
          </a:p>
          <a:p>
            <a:pPr marL="259079" indent="-24701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Bila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kabel utama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sangat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panjang maka pencarian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gangguan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menjadi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sulit</a:t>
            </a:r>
            <a:endParaRPr sz="2000">
              <a:latin typeface="Corbel"/>
              <a:cs typeface="Corbel"/>
            </a:endParaRPr>
          </a:p>
          <a:p>
            <a:pPr marL="246379" marR="221615" indent="-246379">
              <a:lnSpc>
                <a:spcPct val="100000"/>
              </a:lnSpc>
              <a:buAutoNum type="arabicPeriod"/>
              <a:tabLst>
                <a:tab pos="246379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Kemungkinan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terjadi tabrakan data(data collision)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apabila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banyak  client yang mengirim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pesan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dan ini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menurunkan kecepatan  komunikasi.</a:t>
            </a:r>
            <a:endParaRPr sz="2000">
              <a:latin typeface="Corbel"/>
              <a:cs typeface="Corbel"/>
            </a:endParaRPr>
          </a:p>
          <a:p>
            <a:pPr marL="262255" indent="-2501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Keamanan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kurang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terjamin</a:t>
            </a:r>
            <a:endParaRPr sz="2000">
              <a:latin typeface="Corbel"/>
              <a:cs typeface="Corbel"/>
            </a:endParaRPr>
          </a:p>
          <a:p>
            <a:pPr marL="251460" indent="-239395">
              <a:lnSpc>
                <a:spcPct val="100000"/>
              </a:lnSpc>
              <a:buAutoNum type="arabicPeriod"/>
              <a:tabLst>
                <a:tab pos="25209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Diperlukan repeater untuk jarak</a:t>
            </a:r>
            <a:r>
              <a:rPr sz="20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jauh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271" y="427725"/>
            <a:ext cx="79800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2. </a:t>
            </a:r>
            <a:r>
              <a:rPr sz="2000" spc="-20" dirty="0">
                <a:solidFill>
                  <a:srgbClr val="FFBF00"/>
                </a:solidFill>
                <a:latin typeface="Corbel"/>
                <a:cs typeface="Corbel"/>
              </a:rPr>
              <a:t>Topologi</a:t>
            </a:r>
            <a:r>
              <a:rPr sz="2000" spc="-175" dirty="0">
                <a:solidFill>
                  <a:srgbClr val="FFB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Ring</a:t>
            </a:r>
            <a:endParaRPr sz="2000">
              <a:latin typeface="Corbel"/>
              <a:cs typeface="Corbel"/>
            </a:endParaRPr>
          </a:p>
          <a:p>
            <a:pPr marL="285115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Disebut topologi ring karena bentuknya seperti cincing yang 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melingkar.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Semua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jaringan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 hubungkan pada sebuah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cincin.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Cincin ini hampir sama fungsinya dengan concenrator pada topologi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star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menjadi pusat berkumpulnya ujung kabel dari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 terhubung.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3423" y="2478023"/>
            <a:ext cx="3592067" cy="332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931" y="427736"/>
            <a:ext cx="811974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Kelebihan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topologi ring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94640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Dapat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melayani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aliran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lalulintas data yang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padat</a:t>
            </a:r>
            <a:endParaRPr sz="2000">
              <a:latin typeface="Corbel"/>
              <a:cs typeface="Corbel"/>
            </a:endParaRPr>
          </a:p>
          <a:p>
            <a:pPr marL="285115" marR="163195" indent="-273050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Aliran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mengalir lebih cepat karena dapat melayani data dari kiri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 kanan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dari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server</a:t>
            </a:r>
            <a:endParaRPr sz="2000">
              <a:latin typeface="Corbel"/>
              <a:cs typeface="Corbel"/>
            </a:endParaRPr>
          </a:p>
          <a:p>
            <a:pPr marL="469900" marR="53975" indent="-457200">
              <a:lnSpc>
                <a:spcPct val="100000"/>
              </a:lnSpc>
              <a:buClr>
                <a:srgbClr val="D6EBFF"/>
              </a:buClr>
              <a:buSzPct val="95000"/>
              <a:buAutoNum type="arabicPeriod"/>
              <a:tabLst>
                <a:tab pos="469265" algn="l"/>
                <a:tab pos="469900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Trasmisi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yang relatif sederhana seperti perjalanan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paket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 satu arah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saja.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Kekurangan topologi ring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85115" marR="159385" indent="-27305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Kerusakan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pada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salah satu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media pengirim/terminal dapat melumpuhkan 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kerja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seluruh</a:t>
            </a:r>
            <a:r>
              <a:rPr sz="20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jaringan</a:t>
            </a:r>
            <a:endParaRPr sz="2000">
              <a:latin typeface="Corbel"/>
              <a:cs typeface="Corbel"/>
            </a:endParaRPr>
          </a:p>
          <a:p>
            <a:pPr marL="259715" marR="5080" indent="-259715">
              <a:lnSpc>
                <a:spcPct val="100000"/>
              </a:lnSpc>
              <a:buAutoNum type="arabicPeriod"/>
              <a:tabLst>
                <a:tab pos="2597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Paket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harus melewati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antara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pengirim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dan penerima,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menjadi lebih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lambat</a:t>
            </a:r>
            <a:endParaRPr sz="2000">
              <a:latin typeface="Corbel"/>
              <a:cs typeface="Corbel"/>
            </a:endParaRPr>
          </a:p>
          <a:p>
            <a:pPr marL="246379" marR="141605" indent="-246379">
              <a:lnSpc>
                <a:spcPct val="100000"/>
              </a:lnSpc>
              <a:buAutoNum type="arabicPeriod"/>
              <a:tabLst>
                <a:tab pos="246379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Pengembangan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jaringan menjadi lebih kaku karena penambahan terminal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node menjadi lebih sulit bila port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sudahhabis.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271" y="427725"/>
            <a:ext cx="7963534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BF00"/>
                </a:solidFill>
                <a:latin typeface="Corbel"/>
                <a:cs typeface="Corbel"/>
              </a:rPr>
              <a:t>3. </a:t>
            </a:r>
            <a:r>
              <a:rPr sz="2000" spc="-20" dirty="0">
                <a:solidFill>
                  <a:srgbClr val="FFBF00"/>
                </a:solidFill>
                <a:latin typeface="Corbel"/>
                <a:cs typeface="Corbel"/>
              </a:rPr>
              <a:t>Topologi</a:t>
            </a:r>
            <a:r>
              <a:rPr sz="2000" spc="-185" dirty="0">
                <a:solidFill>
                  <a:srgbClr val="FFB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Star</a:t>
            </a:r>
            <a:endParaRPr sz="2000">
              <a:latin typeface="Corbel"/>
              <a:cs typeface="Corbel"/>
            </a:endParaRPr>
          </a:p>
          <a:p>
            <a:pPr marL="285115" marR="508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Disebut topologi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star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bentuknya seperti bintang, sebuah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alat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 disebut concentrator bisa berupa hub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switch menjadi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pusat,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dimana  semua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jaringan dihubungkan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concentrator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ini.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1795" y="1758695"/>
            <a:ext cx="3880103" cy="332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931" y="427736"/>
            <a:ext cx="8122920" cy="551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Kelebihan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topologi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star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85115" marR="457200" indent="-27305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komponen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dihubungkan langsung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simpul pusat maka  pengelolaan menjadi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mudah</a:t>
            </a:r>
            <a:endParaRPr sz="2000">
              <a:latin typeface="Corbel"/>
              <a:cs typeface="Corbel"/>
            </a:endParaRPr>
          </a:p>
          <a:p>
            <a:pPr marL="311150" indent="-299085">
              <a:lnSpc>
                <a:spcPct val="100000"/>
              </a:lnSpc>
              <a:buAutoNum type="arabicPeriod"/>
              <a:tabLst>
                <a:tab pos="31178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Kegagalan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mudah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ditelusuri.</a:t>
            </a:r>
            <a:endParaRPr sz="2000">
              <a:latin typeface="Corbel"/>
              <a:cs typeface="Corbel"/>
            </a:endParaRPr>
          </a:p>
          <a:p>
            <a:pPr marL="285115" marR="5080" indent="-27305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Kegagalan pada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komponen/terminal tidak mempengaruhi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terminal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lain.</a:t>
            </a:r>
            <a:endParaRPr sz="2000">
              <a:latin typeface="Corbel"/>
              <a:cs typeface="Corbel"/>
            </a:endParaRPr>
          </a:p>
          <a:p>
            <a:pPr marL="285115" marR="910590" indent="-273050"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  <a:tabLst>
                <a:tab pos="313055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Kontrol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terpusat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memudahkan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deteksi dan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isolasi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kesalahan serta memudahkan pengelolaan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jaringan.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Kekurangan topologi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star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94640" indent="-281940" algn="just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Kegagalan pusat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kontrol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(simpul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pusat)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memutuskan semua</a:t>
            </a:r>
            <a:r>
              <a:rPr sz="20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</a:t>
            </a:r>
            <a:endParaRPr sz="2000">
              <a:latin typeface="Corbel"/>
              <a:cs typeface="Corbel"/>
            </a:endParaRPr>
          </a:p>
          <a:p>
            <a:pPr marL="285115" marR="328930" indent="-273050" algn="just"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  <a:tabLst>
                <a:tab pos="31178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Bila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digunakan sebagai pusat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kontrol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HUB maka kecepatan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berkurang sesuai dengan penambahan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komputer,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semakin banyak  semakin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lambat.</a:t>
            </a:r>
            <a:endParaRPr sz="2000">
              <a:latin typeface="Corbel"/>
              <a:cs typeface="Corbel"/>
            </a:endParaRPr>
          </a:p>
          <a:p>
            <a:pPr marL="295910" indent="-283845" algn="just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Boros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penggunaan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kabel</a:t>
            </a:r>
            <a:endParaRPr sz="2000">
              <a:latin typeface="Corbel"/>
              <a:cs typeface="Corbel"/>
            </a:endParaRPr>
          </a:p>
          <a:p>
            <a:pPr marL="285115" marR="463550" indent="-273050" algn="just"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  <a:tabLst>
                <a:tab pos="313055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Kondisi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HUB harus tetap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kondisi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baik,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kerusakan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HUB berakibat  lumpuhnya seluruh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link 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jaringan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computer tidak dapat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saling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berkomunikasi.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271" y="427725"/>
            <a:ext cx="79457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4. </a:t>
            </a:r>
            <a:r>
              <a:rPr sz="2000" spc="-20" dirty="0">
                <a:solidFill>
                  <a:srgbClr val="FFBF00"/>
                </a:solidFill>
                <a:latin typeface="Corbel"/>
                <a:cs typeface="Corbel"/>
              </a:rPr>
              <a:t>Topologi</a:t>
            </a:r>
            <a:r>
              <a:rPr sz="2000" spc="15" dirty="0">
                <a:solidFill>
                  <a:srgbClr val="FFBF00"/>
                </a:solidFill>
                <a:latin typeface="Corbel"/>
                <a:cs typeface="Corbel"/>
              </a:rPr>
              <a:t> </a:t>
            </a:r>
            <a:r>
              <a:rPr sz="2000" spc="-35" dirty="0">
                <a:solidFill>
                  <a:srgbClr val="FFBF00"/>
                </a:solidFill>
                <a:latin typeface="Corbel"/>
                <a:cs typeface="Corbel"/>
              </a:rPr>
              <a:t>Tree</a:t>
            </a:r>
            <a:endParaRPr sz="2000">
              <a:latin typeface="Corbel"/>
              <a:cs typeface="Corbel"/>
            </a:endParaRPr>
          </a:p>
          <a:p>
            <a:pPr marL="285115" marR="508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Topologi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pohon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pengembangan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generalisasi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topologi bus.  Media transmisi merupakan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kabel yang bercabang namun loop tidak  tertutup.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0395" y="1828800"/>
            <a:ext cx="3148583" cy="4116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931" y="427736"/>
            <a:ext cx="8073390" cy="581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Kelebihan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topologi tree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94640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Memungkinkan untuk memiliki jaringan point to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point</a:t>
            </a:r>
            <a:endParaRPr sz="2000">
              <a:latin typeface="Corbel"/>
              <a:cs typeface="Corbel"/>
            </a:endParaRPr>
          </a:p>
          <a:p>
            <a:pPr marL="285115" marR="256540" indent="-273050"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  <a:tabLst>
                <a:tab pos="31178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Mengatasi keterbatasan pada topologi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star,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memiliki keterbatasan  pada titik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koneksi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hub.</a:t>
            </a:r>
            <a:endParaRPr sz="2000">
              <a:latin typeface="Corbel"/>
              <a:cs typeface="Corbel"/>
            </a:endParaRPr>
          </a:p>
          <a:p>
            <a:pPr marL="285115" marR="19685" indent="-273050">
              <a:lnSpc>
                <a:spcPct val="100000"/>
              </a:lnSpc>
              <a:buAutoNum type="arabicPeriod"/>
              <a:tabLst>
                <a:tab pos="279400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Topologi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tree membagi seluruh jaringan menjadi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bagian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lebih mudah  diatur</a:t>
            </a:r>
            <a:endParaRPr sz="2000">
              <a:latin typeface="Corbel"/>
              <a:cs typeface="Corbel"/>
            </a:endParaRPr>
          </a:p>
          <a:p>
            <a:pPr marL="469900" marR="62230" indent="-457200">
              <a:lnSpc>
                <a:spcPct val="100000"/>
              </a:lnSpc>
              <a:buClr>
                <a:srgbClr val="D6EBFF"/>
              </a:buClr>
              <a:buSzPct val="95000"/>
              <a:buAutoNum type="arabicPeriod"/>
              <a:tabLst>
                <a:tab pos="469265" algn="l"/>
                <a:tab pos="469900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Topologi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tree ini memiliki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keunggulan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lebih mampu menjangkau jarak  yang lebih jauh dengan mengaktifkan fungsi Repeater yang dimiliki oleh  HUB.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Kekurangan topologi tree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85115" marR="5080" indent="-27305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bercabang maka diperlukan cara untuk menunjukkan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kemana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 dikirim,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kepada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siapa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transmisi data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ditujukan.</a:t>
            </a:r>
            <a:endParaRPr sz="2000">
              <a:latin typeface="Corbel"/>
              <a:cs typeface="Corbel"/>
            </a:endParaRPr>
          </a:p>
          <a:p>
            <a:pPr marL="285115" marR="219710" indent="-273050"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  <a:tabLst>
                <a:tab pos="311785" algn="l"/>
              </a:tabLst>
            </a:pPr>
            <a:r>
              <a:rPr dirty="0"/>
              <a:t>	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Perlu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suatu mekanisme untuk mengatur transmisi dari terminal terminal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jaringan.</a:t>
            </a:r>
            <a:endParaRPr sz="2000">
              <a:latin typeface="Corbel"/>
              <a:cs typeface="Corbel"/>
            </a:endParaRPr>
          </a:p>
          <a:p>
            <a:pPr marL="285115" marR="193040" indent="-27305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Kabel yang digunakan menjadi lebih banyak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diperlukan  perencanaan yang matang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pengaturannya, termasuk di dalamnya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tata letak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ruangan.</a:t>
            </a:r>
            <a:endParaRPr sz="2000">
              <a:latin typeface="Corbel"/>
              <a:cs typeface="Corbel"/>
            </a:endParaRPr>
          </a:p>
          <a:p>
            <a:pPr marL="312420" indent="-300355">
              <a:lnSpc>
                <a:spcPct val="100000"/>
              </a:lnSpc>
              <a:buAutoNum type="arabicPeriod"/>
              <a:tabLst>
                <a:tab pos="31305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HUB menjadi elemen</a:t>
            </a:r>
            <a:r>
              <a:rPr sz="20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kritis.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0204" y="921438"/>
            <a:ext cx="8200390" cy="581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Corbel"/>
                <a:cs typeface="Corbel"/>
              </a:rPr>
              <a:t>A. </a:t>
            </a: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Komunikasi dan</a:t>
            </a:r>
            <a:r>
              <a:rPr sz="2000" b="1"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Informasi</a:t>
            </a:r>
            <a:endParaRPr sz="2000" dirty="0">
              <a:latin typeface="Corbel"/>
              <a:cs typeface="Corbel"/>
            </a:endParaRPr>
          </a:p>
          <a:p>
            <a:pPr marL="285115" marR="5080">
              <a:lnSpc>
                <a:spcPct val="100000"/>
              </a:lnSpc>
            </a:pPr>
            <a:r>
              <a:rPr sz="2000" spc="-10" dirty="0">
                <a:solidFill>
                  <a:srgbClr val="FFBF00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data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 bagian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telekomunikasi yang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berkenaan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dengan  tranmisi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perpindahan data dan informasi antara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dan peranti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lain 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bentuk data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digital.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memegang peranan penting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kehidupan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umat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manusia,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kita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selalu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terlibat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salah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satu  bentuk dari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tersebut, misalnya</a:t>
            </a:r>
            <a:r>
              <a:rPr sz="20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 dirty="0">
              <a:latin typeface="Corbel"/>
              <a:cs typeface="Corbel"/>
            </a:endParaRPr>
          </a:p>
          <a:p>
            <a:pPr marL="516890" indent="-232410">
              <a:lnSpc>
                <a:spcPct val="100000"/>
              </a:lnSpc>
              <a:buAutoNum type="arabicPeriod"/>
              <a:tabLst>
                <a:tab pos="51752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Percakapan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antar individu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(manusia)</a:t>
            </a:r>
            <a:endParaRPr sz="2000" dirty="0">
              <a:latin typeface="Corbel"/>
              <a:cs typeface="Corbel"/>
            </a:endParaRPr>
          </a:p>
          <a:p>
            <a:pPr marL="532130" indent="-247650">
              <a:lnSpc>
                <a:spcPct val="100000"/>
              </a:lnSpc>
              <a:buAutoNum type="arabicPeriod"/>
              <a:tabLst>
                <a:tab pos="53276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Mengirim dan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menerimasurat</a:t>
            </a:r>
            <a:endParaRPr sz="2000" dirty="0">
              <a:latin typeface="Corbel"/>
              <a:cs typeface="Corbel"/>
            </a:endParaRPr>
          </a:p>
          <a:p>
            <a:pPr marL="518159" indent="-233679">
              <a:lnSpc>
                <a:spcPct val="100000"/>
              </a:lnSpc>
              <a:buAutoNum type="arabicPeriod"/>
              <a:tabLst>
                <a:tab pos="51879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Percakapan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melalui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telepon</a:t>
            </a:r>
            <a:endParaRPr sz="2000" dirty="0">
              <a:latin typeface="Corbel"/>
              <a:cs typeface="Corbel"/>
            </a:endParaRPr>
          </a:p>
          <a:p>
            <a:pPr marL="518159" indent="-233679">
              <a:lnSpc>
                <a:spcPct val="100000"/>
              </a:lnSpc>
              <a:buAutoNum type="arabicPeriod"/>
              <a:tabLst>
                <a:tab pos="51879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Menonton</a:t>
            </a:r>
            <a:r>
              <a:rPr sz="2000" spc="-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Televisi</a:t>
            </a:r>
            <a:endParaRPr sz="2000" dirty="0">
              <a:latin typeface="Corbel"/>
              <a:cs typeface="Corbel"/>
            </a:endParaRPr>
          </a:p>
          <a:p>
            <a:pPr marL="535305" indent="-250825">
              <a:lnSpc>
                <a:spcPct val="100000"/>
              </a:lnSpc>
              <a:buAutoNum type="arabicPeriod"/>
              <a:tabLst>
                <a:tab pos="53594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Mendengarkan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radio</a:t>
            </a:r>
            <a:endParaRPr sz="2000" dirty="0">
              <a:latin typeface="Corbel"/>
              <a:cs typeface="Corbel"/>
            </a:endParaRPr>
          </a:p>
          <a:p>
            <a:pPr marL="285115" marR="23431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Cara melakukan komunikasi, misalnya dengan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gerak-gerik atau lambang-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lambang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bentuk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gambar.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Sebelum ditemukannya sinyal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listrik, 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jarak jauh dilakukan dengan menggunakan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 dirty="0">
              <a:latin typeface="Corbel"/>
              <a:cs typeface="Corbel"/>
            </a:endParaRPr>
          </a:p>
          <a:p>
            <a:pPr marL="516890" indent="-232410">
              <a:lnSpc>
                <a:spcPct val="100000"/>
              </a:lnSpc>
              <a:buAutoNum type="arabicPeriod"/>
              <a:tabLst>
                <a:tab pos="51752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Bunyi-bunyian 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(Tambur,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Kentongan,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dll)</a:t>
            </a:r>
            <a:endParaRPr sz="2000" dirty="0">
              <a:latin typeface="Corbel"/>
              <a:cs typeface="Corbel"/>
            </a:endParaRPr>
          </a:p>
          <a:p>
            <a:pPr marL="521334" indent="-236854">
              <a:lnSpc>
                <a:spcPct val="100000"/>
              </a:lnSpc>
              <a:buAutoNum type="arabicPeriod"/>
              <a:tabLst>
                <a:tab pos="52197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Asap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(Suku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Indian di</a:t>
            </a:r>
            <a:r>
              <a:rPr sz="20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Amerika)</a:t>
            </a:r>
            <a:endParaRPr sz="2000" dirty="0">
              <a:latin typeface="Corbel"/>
              <a:cs typeface="Corbel"/>
            </a:endParaRPr>
          </a:p>
          <a:p>
            <a:pPr marL="518159" indent="-233679">
              <a:lnSpc>
                <a:spcPct val="100000"/>
              </a:lnSpc>
              <a:buAutoNum type="arabicPeriod"/>
              <a:tabLst>
                <a:tab pos="51879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Binatang (Merpati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Pos)</a:t>
            </a:r>
            <a:endParaRPr sz="2000" dirty="0">
              <a:latin typeface="Corbel"/>
              <a:cs typeface="Corbel"/>
            </a:endParaRPr>
          </a:p>
          <a:p>
            <a:pPr marL="535305" indent="-250825">
              <a:lnSpc>
                <a:spcPct val="100000"/>
              </a:lnSpc>
              <a:buAutoNum type="arabicPeriod"/>
              <a:tabLst>
                <a:tab pos="53594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Kurir</a:t>
            </a:r>
            <a:endParaRPr sz="2000" dirty="0">
              <a:latin typeface="Corbel"/>
              <a:cs typeface="Corbel"/>
            </a:endParaRPr>
          </a:p>
          <a:p>
            <a:pPr marL="518159" indent="-233679">
              <a:lnSpc>
                <a:spcPct val="100000"/>
              </a:lnSpc>
              <a:buAutoNum type="arabicPeriod"/>
              <a:tabLst>
                <a:tab pos="51879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Sinyal cahaya (pada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kapal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laut),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dll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271" y="427725"/>
            <a:ext cx="8107680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5. </a:t>
            </a:r>
            <a:r>
              <a:rPr sz="2000" spc="-20" dirty="0">
                <a:solidFill>
                  <a:srgbClr val="FFBF00"/>
                </a:solidFill>
                <a:latin typeface="Corbel"/>
                <a:cs typeface="Corbel"/>
              </a:rPr>
              <a:t>Topologi</a:t>
            </a:r>
            <a:r>
              <a:rPr sz="2000" spc="-175" dirty="0">
                <a:solidFill>
                  <a:srgbClr val="FFBF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Mesh</a:t>
            </a:r>
            <a:endParaRPr sz="2000">
              <a:latin typeface="Corbel"/>
              <a:cs typeface="Corbel"/>
            </a:endParaRPr>
          </a:p>
          <a:p>
            <a:pPr marL="285115" marR="508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Topologi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Mesh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topologi yang tidak memiliki aturan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koneksi.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tidak teratur maka kegagalan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menjadi sulit dideteksi,  dan ada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kemungkinan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boros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pemakaian media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transmisi. setiap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perangkat Setiap prrangkat terhubung secara langsung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perangkat  lainnya yang ada di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jaringan.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Akibatnya,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topologi mesh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perangkat dapat berkomunikasi langsung dengan perangkat yang dituju  (dedicated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links).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3739" y="2980944"/>
            <a:ext cx="4831079" cy="3613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931" y="427736"/>
            <a:ext cx="8222615" cy="551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Kelebihan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topologi mesh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94640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Dapat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berkomunikasi langsung dengan perangkat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tujuan.</a:t>
            </a:r>
            <a:endParaRPr sz="2000">
              <a:latin typeface="Corbel"/>
              <a:cs typeface="Corbel"/>
            </a:endParaRPr>
          </a:p>
          <a:p>
            <a:pPr marL="285115" marR="695960" indent="-273050"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  <a:tabLst>
                <a:tab pos="31178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dapat di kirim langsung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computer tujuan tanpa harus melalui 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lainnya lebih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cepat.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link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 gunakan khusus untuk  berkomunikasi dengan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di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tuju.</a:t>
            </a:r>
            <a:endParaRPr sz="2000">
              <a:latin typeface="Corbel"/>
              <a:cs typeface="Corbel"/>
            </a:endParaRPr>
          </a:p>
          <a:p>
            <a:pPr marL="285115" marR="5080" indent="-273050">
              <a:lnSpc>
                <a:spcPct val="100000"/>
              </a:lnSpc>
              <a:buClr>
                <a:srgbClr val="FFFFFF"/>
              </a:buClr>
              <a:buFont typeface="Corbel"/>
              <a:buAutoNum type="arabicPeriod" startAt="4"/>
              <a:tabLst>
                <a:tab pos="31305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Memiliki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sifat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Robust,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yaitu Apabila terjadi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gangguan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pada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koneksi  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rusaknya kabel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koneksi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(links)  antara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dan B, maka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gangguan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tersebut tidak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akan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mempengaruhi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koneksi  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lainnya.</a:t>
            </a:r>
            <a:endParaRPr sz="2000">
              <a:latin typeface="Corbel"/>
              <a:cs typeface="Corbel"/>
            </a:endParaRPr>
          </a:p>
          <a:p>
            <a:pPr marL="285115" marR="93980" indent="-273050">
              <a:lnSpc>
                <a:spcPct val="100000"/>
              </a:lnSpc>
              <a:buClr>
                <a:srgbClr val="D6EBFF"/>
              </a:buClr>
              <a:buSzPct val="95000"/>
              <a:buAutoNum type="arabicPeriod" startAt="4"/>
              <a:tabLst>
                <a:tab pos="28575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Mudah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proses identifikasi permasalahan pada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saat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terjadi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kerusakan  koneksi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antar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komputer.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Kekurangan topologi mesh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85115" marR="476884" indent="-273050">
              <a:lnSpc>
                <a:spcPct val="100000"/>
              </a:lnSpc>
              <a:buAutoNum type="arabicPeriod"/>
              <a:tabLst>
                <a:tab pos="28892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Setiap perangkat harus memiliki I/O port. Butuh banyak kabel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butuh banyak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biaya.</a:t>
            </a:r>
            <a:endParaRPr sz="2000">
              <a:latin typeface="Corbel"/>
              <a:cs typeface="Corbel"/>
            </a:endParaRPr>
          </a:p>
          <a:p>
            <a:pPr marL="285115" marR="6985" indent="-273050"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  <a:tabLst>
                <a:tab pos="31178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Instalasi dan konfigurasi lebih sulit karena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dengan yang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lain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harus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terkoneksi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secara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langsung.</a:t>
            </a:r>
            <a:endParaRPr sz="2000">
              <a:latin typeface="Corbel"/>
              <a:cs typeface="Corbel"/>
            </a:endParaRPr>
          </a:p>
          <a:p>
            <a:pPr marL="295910" indent="-283845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Biaya yang besar untukmemelihara hubungan yang berlebih.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9" y="427725"/>
            <a:ext cx="3260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orbel"/>
                <a:cs typeface="Corbel"/>
              </a:rPr>
              <a:t>H. </a:t>
            </a:r>
            <a:r>
              <a:rPr b="1" spc="-5" dirty="0">
                <a:solidFill>
                  <a:srgbClr val="FF0000"/>
                </a:solidFill>
                <a:latin typeface="Corbel"/>
                <a:cs typeface="Corbel"/>
              </a:rPr>
              <a:t>Piranti Jaringan</a:t>
            </a:r>
            <a:r>
              <a:rPr b="1" spc="-8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rbel"/>
                <a:cs typeface="Corbel"/>
              </a:rPr>
              <a:t>Komputer</a:t>
            </a:r>
          </a:p>
        </p:txBody>
      </p:sp>
      <p:sp>
        <p:nvSpPr>
          <p:cNvPr id="3" name="object 3"/>
          <p:cNvSpPr/>
          <p:nvPr/>
        </p:nvSpPr>
        <p:spPr>
          <a:xfrm>
            <a:off x="1595627" y="894588"/>
            <a:ext cx="8077200" cy="187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9735" y="3272028"/>
            <a:ext cx="6131051" cy="3753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975" y="427725"/>
            <a:ext cx="2491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pc="-5" dirty="0"/>
              <a:t>1.	Kartu </a:t>
            </a:r>
            <a:r>
              <a:rPr dirty="0"/>
              <a:t>Jaringan</a:t>
            </a:r>
            <a:r>
              <a:rPr spc="-125" dirty="0"/>
              <a:t> </a:t>
            </a:r>
            <a:r>
              <a:rPr spc="-5" dirty="0"/>
              <a:t>(NIC)</a:t>
            </a:r>
          </a:p>
        </p:txBody>
      </p:sp>
      <p:sp>
        <p:nvSpPr>
          <p:cNvPr id="3" name="object 3"/>
          <p:cNvSpPr/>
          <p:nvPr/>
        </p:nvSpPr>
        <p:spPr>
          <a:xfrm>
            <a:off x="4276344" y="5212079"/>
            <a:ext cx="3076955" cy="1885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5188" y="894588"/>
            <a:ext cx="7857743" cy="4186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975" y="427725"/>
            <a:ext cx="1920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pc="-5" dirty="0"/>
              <a:t>2.	Kabel</a:t>
            </a:r>
            <a:r>
              <a:rPr spc="-95" dirty="0"/>
              <a:t> </a:t>
            </a:r>
            <a:r>
              <a:rPr dirty="0"/>
              <a:t>Jaringan</a:t>
            </a:r>
          </a:p>
        </p:txBody>
      </p:sp>
      <p:sp>
        <p:nvSpPr>
          <p:cNvPr id="3" name="object 3"/>
          <p:cNvSpPr/>
          <p:nvPr/>
        </p:nvSpPr>
        <p:spPr>
          <a:xfrm>
            <a:off x="1885188" y="822960"/>
            <a:ext cx="7927847" cy="1738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6764" y="3243071"/>
            <a:ext cx="3468623" cy="2382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4855464"/>
            <a:ext cx="8147303" cy="728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5627" y="608076"/>
            <a:ext cx="8147303" cy="3991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531876"/>
            <a:ext cx="8217407" cy="570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9459" y="4206239"/>
            <a:ext cx="4087367" cy="2737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531876"/>
            <a:ext cx="8048243" cy="3435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71" y="427725"/>
            <a:ext cx="1922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dirty="0"/>
              <a:t>3.	</a:t>
            </a:r>
            <a:r>
              <a:rPr spc="-10" dirty="0"/>
              <a:t>Konektor</a:t>
            </a:r>
            <a:r>
              <a:rPr spc="-60" dirty="0"/>
              <a:t> </a:t>
            </a:r>
            <a:r>
              <a:rPr dirty="0"/>
              <a:t>RJ45</a:t>
            </a:r>
          </a:p>
        </p:txBody>
      </p:sp>
      <p:sp>
        <p:nvSpPr>
          <p:cNvPr id="3" name="object 3"/>
          <p:cNvSpPr/>
          <p:nvPr/>
        </p:nvSpPr>
        <p:spPr>
          <a:xfrm>
            <a:off x="2026919" y="894588"/>
            <a:ext cx="7786115" cy="1452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0251" y="2694431"/>
            <a:ext cx="4219955" cy="3113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71" y="427725"/>
            <a:ext cx="83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spc="-5" dirty="0"/>
              <a:t>4</a:t>
            </a:r>
            <a:r>
              <a:rPr dirty="0"/>
              <a:t>.	</a:t>
            </a:r>
            <a:r>
              <a:rPr spc="-5" dirty="0"/>
              <a:t>H</a:t>
            </a:r>
            <a:r>
              <a:rPr spc="-10" dirty="0"/>
              <a:t>u</a:t>
            </a:r>
            <a:r>
              <a:rPr dirty="0"/>
              <a:t>b</a:t>
            </a:r>
          </a:p>
        </p:txBody>
      </p:sp>
      <p:sp>
        <p:nvSpPr>
          <p:cNvPr id="3" name="object 3"/>
          <p:cNvSpPr/>
          <p:nvPr/>
        </p:nvSpPr>
        <p:spPr>
          <a:xfrm>
            <a:off x="1985772" y="822960"/>
            <a:ext cx="7827263" cy="5987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115" y="427736"/>
            <a:ext cx="8406130" cy="612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B. Bentuk</a:t>
            </a:r>
            <a:r>
              <a:rPr sz="2000" b="1" spc="-10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Komunikasi</a:t>
            </a:r>
            <a:endParaRPr sz="2000">
              <a:latin typeface="Corbel"/>
              <a:cs typeface="Corbel"/>
            </a:endParaRPr>
          </a:p>
          <a:p>
            <a:pPr marL="28511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Macam-macam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ada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544195" marR="860425" indent="-259079">
              <a:lnSpc>
                <a:spcPct val="100000"/>
              </a:lnSpc>
              <a:buAutoNum type="arabicPeriod"/>
              <a:tabLst>
                <a:tab pos="517525" algn="l"/>
              </a:tabLst>
            </a:pPr>
            <a:r>
              <a:rPr sz="2000" spc="-10" dirty="0">
                <a:solidFill>
                  <a:srgbClr val="FFBF00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Suara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merupakan jenis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paling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umum  digunakan. Contoh dari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suara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</a:t>
            </a:r>
            <a:r>
              <a:rPr sz="20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784860" lvl="1" indent="-241300">
              <a:lnSpc>
                <a:spcPct val="100000"/>
              </a:lnSpc>
              <a:buAutoNum type="alphaLcPeriod"/>
              <a:tabLst>
                <a:tab pos="78549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siaran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radio (Radio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Broadcasting)</a:t>
            </a:r>
            <a:endParaRPr sz="2000">
              <a:latin typeface="Corbel"/>
              <a:cs typeface="Corbel"/>
            </a:endParaRPr>
          </a:p>
          <a:p>
            <a:pPr marL="798830" lvl="1" indent="-255270">
              <a:lnSpc>
                <a:spcPct val="100000"/>
              </a:lnSpc>
              <a:buAutoNum type="alphaLcPeriod"/>
              <a:tabLst>
                <a:tab pos="79946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radio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amatir</a:t>
            </a:r>
            <a:endParaRPr sz="2000">
              <a:latin typeface="Corbel"/>
              <a:cs typeface="Corbel"/>
            </a:endParaRPr>
          </a:p>
          <a:p>
            <a:pPr marL="772795" lvl="1" indent="-229235">
              <a:lnSpc>
                <a:spcPct val="100000"/>
              </a:lnSpc>
              <a:buAutoNum type="alphaLcPeriod"/>
              <a:tabLst>
                <a:tab pos="773430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radio dua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arah</a:t>
            </a:r>
            <a:endParaRPr sz="2000">
              <a:latin typeface="Corbel"/>
              <a:cs typeface="Corbel"/>
            </a:endParaRPr>
          </a:p>
          <a:p>
            <a:pPr marL="798830" lvl="1" indent="-255270">
              <a:lnSpc>
                <a:spcPct val="100000"/>
              </a:lnSpc>
              <a:buAutoNum type="alphaLcPeriod"/>
              <a:tabLst>
                <a:tab pos="79946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radio antar penduduk (Citizen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Band)</a:t>
            </a:r>
            <a:endParaRPr sz="2000">
              <a:latin typeface="Corbel"/>
              <a:cs typeface="Corbel"/>
            </a:endParaRPr>
          </a:p>
          <a:p>
            <a:pPr marL="788035" lvl="1" indent="-244475">
              <a:lnSpc>
                <a:spcPct val="100000"/>
              </a:lnSpc>
              <a:buAutoNum type="alphaLcPeriod"/>
              <a:tabLst>
                <a:tab pos="788670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telepon</a:t>
            </a:r>
            <a:endParaRPr sz="2000">
              <a:latin typeface="Corbel"/>
              <a:cs typeface="Corbel"/>
            </a:endParaRPr>
          </a:p>
          <a:p>
            <a:pPr marL="544195" marR="167640" indent="-259079">
              <a:lnSpc>
                <a:spcPct val="100000"/>
              </a:lnSpc>
              <a:buAutoNum type="arabicPeriod"/>
              <a:tabLst>
                <a:tab pos="532765" algn="l"/>
              </a:tabLst>
            </a:pPr>
            <a:r>
              <a:rPr sz="2000" spc="-10" dirty="0">
                <a:solidFill>
                  <a:srgbClr val="FFBF00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Berita dan Gambar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merupakan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berupa informasi  berita tertulis ataupun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gambar.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Gambar yg dikirim berupa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gambar</a:t>
            </a:r>
            <a:endParaRPr sz="2000">
              <a:latin typeface="Corbel"/>
              <a:cs typeface="Corbel"/>
            </a:endParaRPr>
          </a:p>
          <a:p>
            <a:pPr marL="544195" marR="18859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hidup </a:t>
            </a:r>
            <a:r>
              <a:rPr sz="2000" i="1" spc="-5" dirty="0">
                <a:solidFill>
                  <a:srgbClr val="FFFFFF"/>
                </a:solidFill>
                <a:latin typeface="Corbel"/>
                <a:cs typeface="Corbel"/>
              </a:rPr>
              <a:t>(video)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ataupun gambar diam </a:t>
            </a:r>
            <a:r>
              <a:rPr sz="2000" i="1" dirty="0">
                <a:solidFill>
                  <a:srgbClr val="FFFFFF"/>
                </a:solidFill>
                <a:latin typeface="Corbel"/>
                <a:cs typeface="Corbel"/>
              </a:rPr>
              <a:t>(statis)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.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Contoh dari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berita  dan gambar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784860" lvl="1" indent="-241300">
              <a:lnSpc>
                <a:spcPct val="100000"/>
              </a:lnSpc>
              <a:buAutoNum type="alphaLcPeriod"/>
              <a:tabLst>
                <a:tab pos="78549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telegraf</a:t>
            </a:r>
            <a:endParaRPr sz="2000">
              <a:latin typeface="Corbel"/>
              <a:cs typeface="Corbel"/>
            </a:endParaRPr>
          </a:p>
          <a:p>
            <a:pPr marL="798830" lvl="1" indent="-255270">
              <a:lnSpc>
                <a:spcPct val="100000"/>
              </a:lnSpc>
              <a:buAutoNum type="alphaLcPeriod"/>
              <a:tabLst>
                <a:tab pos="79946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telex</a:t>
            </a:r>
            <a:endParaRPr sz="2000">
              <a:latin typeface="Corbel"/>
              <a:cs typeface="Corbel"/>
            </a:endParaRPr>
          </a:p>
          <a:p>
            <a:pPr marL="772795" lvl="1" indent="-229235">
              <a:lnSpc>
                <a:spcPct val="100000"/>
              </a:lnSpc>
              <a:buAutoNum type="alphaLcPeriod"/>
              <a:tabLst>
                <a:tab pos="773430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faximile</a:t>
            </a:r>
            <a:endParaRPr sz="2000">
              <a:latin typeface="Corbel"/>
              <a:cs typeface="Corbel"/>
            </a:endParaRPr>
          </a:p>
          <a:p>
            <a:pPr marL="798830" lvl="1" indent="-255270">
              <a:lnSpc>
                <a:spcPct val="100000"/>
              </a:lnSpc>
              <a:buAutoNum type="alphaLcPeriod"/>
              <a:tabLst>
                <a:tab pos="79946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siaran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televisi</a:t>
            </a:r>
            <a:endParaRPr sz="2000">
              <a:latin typeface="Corbel"/>
              <a:cs typeface="Corbel"/>
            </a:endParaRPr>
          </a:p>
          <a:p>
            <a:pPr marL="544195" marR="5080" indent="-259079">
              <a:lnSpc>
                <a:spcPct val="100000"/>
              </a:lnSpc>
              <a:buAutoNum type="arabicPeriod" startAt="3"/>
              <a:tabLst>
                <a:tab pos="518795" algn="l"/>
              </a:tabLst>
            </a:pPr>
            <a:r>
              <a:rPr sz="2000" spc="-10" dirty="0">
                <a:solidFill>
                  <a:srgbClr val="FFBF00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BF00"/>
                </a:solidFill>
                <a:latin typeface="Corbel"/>
                <a:cs typeface="Corbel"/>
              </a:rPr>
              <a:t>Data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merupakan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berupa data yang dikirimkan  melalui saluran komunikasi. Adapun yang dikirimkan dapat berupa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berita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/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informasi (data), suara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(audio)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dan gambar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(video).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71" y="427725"/>
            <a:ext cx="1109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spc="-5" dirty="0"/>
              <a:t>5.	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2026919" y="822960"/>
            <a:ext cx="7786115" cy="4977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71" y="427725"/>
            <a:ext cx="1354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dirty="0"/>
              <a:t>6.	</a:t>
            </a:r>
            <a:r>
              <a:rPr spc="-10" dirty="0"/>
              <a:t>Repeater</a:t>
            </a:r>
          </a:p>
        </p:txBody>
      </p:sp>
      <p:sp>
        <p:nvSpPr>
          <p:cNvPr id="3" name="object 3"/>
          <p:cNvSpPr/>
          <p:nvPr/>
        </p:nvSpPr>
        <p:spPr>
          <a:xfrm>
            <a:off x="2026919" y="822960"/>
            <a:ext cx="7786115" cy="5122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71" y="427725"/>
            <a:ext cx="145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spc="-10" dirty="0"/>
              <a:t>7</a:t>
            </a:r>
            <a:r>
              <a:rPr dirty="0"/>
              <a:t>.	Ga</a:t>
            </a:r>
            <a:r>
              <a:rPr spc="-5" dirty="0"/>
              <a:t>te</a:t>
            </a:r>
            <a:r>
              <a:rPr dirty="0"/>
              <a:t>a</a:t>
            </a:r>
            <a:r>
              <a:rPr spc="-5" dirty="0"/>
              <a:t>w</a:t>
            </a:r>
            <a:r>
              <a:rPr dirty="0"/>
              <a:t>ay</a:t>
            </a:r>
          </a:p>
        </p:txBody>
      </p:sp>
      <p:sp>
        <p:nvSpPr>
          <p:cNvPr id="3" name="object 3"/>
          <p:cNvSpPr/>
          <p:nvPr/>
        </p:nvSpPr>
        <p:spPr>
          <a:xfrm>
            <a:off x="3393947" y="4352544"/>
            <a:ext cx="4648200" cy="2627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19" y="844296"/>
            <a:ext cx="7786115" cy="3156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71" y="427725"/>
            <a:ext cx="2644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spc="-5" dirty="0"/>
              <a:t>8.	Wifi (wireless</a:t>
            </a:r>
            <a:r>
              <a:rPr spc="-25" dirty="0"/>
              <a:t> </a:t>
            </a:r>
            <a:r>
              <a:rPr spc="-5" dirty="0"/>
              <a:t>fidelity)</a:t>
            </a:r>
          </a:p>
        </p:txBody>
      </p:sp>
      <p:sp>
        <p:nvSpPr>
          <p:cNvPr id="3" name="object 3"/>
          <p:cNvSpPr/>
          <p:nvPr/>
        </p:nvSpPr>
        <p:spPr>
          <a:xfrm>
            <a:off x="4450079" y="5141976"/>
            <a:ext cx="2196083" cy="1452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6816" y="822960"/>
            <a:ext cx="7856219" cy="382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079" y="551169"/>
            <a:ext cx="860425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orbel"/>
                <a:cs typeface="Corbel"/>
              </a:rPr>
              <a:t>C. </a:t>
            </a:r>
            <a:r>
              <a:rPr sz="1800" b="1" spc="-10" dirty="0">
                <a:solidFill>
                  <a:srgbClr val="FF0000"/>
                </a:solidFill>
                <a:latin typeface="Corbel"/>
                <a:cs typeface="Corbel"/>
              </a:rPr>
              <a:t>Komponen </a:t>
            </a:r>
            <a:r>
              <a:rPr sz="1800" b="1" spc="-5" dirty="0">
                <a:solidFill>
                  <a:srgbClr val="FF0000"/>
                </a:solidFill>
                <a:latin typeface="Corbel"/>
                <a:cs typeface="Corbel"/>
              </a:rPr>
              <a:t>Sistem</a:t>
            </a:r>
            <a:r>
              <a:rPr sz="1800" b="1" spc="-1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rbel"/>
                <a:cs typeface="Corbel"/>
              </a:rPr>
              <a:t>Komunikasi</a:t>
            </a:r>
            <a:endParaRPr sz="1800">
              <a:latin typeface="Corbel"/>
              <a:cs typeface="Corbel"/>
            </a:endParaRPr>
          </a:p>
          <a:p>
            <a:pPr marL="2851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Komponen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sistem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yang utama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sebagai berikut</a:t>
            </a:r>
            <a:r>
              <a:rPr sz="18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 marL="628015" indent="-343535">
              <a:lnSpc>
                <a:spcPct val="100000"/>
              </a:lnSpc>
              <a:buClr>
                <a:srgbClr val="D6EBFF"/>
              </a:buClr>
              <a:buSzPct val="94444"/>
              <a:buAutoNum type="arabicPeriod"/>
              <a:tabLst>
                <a:tab pos="628015" algn="l"/>
                <a:tab pos="628650" algn="l"/>
              </a:tabLst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Sumber</a:t>
            </a:r>
            <a:endParaRPr sz="1800">
              <a:latin typeface="Corbel"/>
              <a:cs typeface="Corbel"/>
            </a:endParaRPr>
          </a:p>
          <a:p>
            <a:pPr marL="640080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Alat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piranti yang membangkitkan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mengirim data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informasi yang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akan 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ditransmisikan</a:t>
            </a:r>
            <a:endParaRPr sz="1800">
              <a:latin typeface="Corbel"/>
              <a:cs typeface="Corbel"/>
            </a:endParaRPr>
          </a:p>
          <a:p>
            <a:pPr marL="640080" indent="-355600">
              <a:lnSpc>
                <a:spcPct val="100000"/>
              </a:lnSpc>
              <a:buAutoNum type="arabicPeriod" startAt="2"/>
              <a:tabLst>
                <a:tab pos="640080" algn="l"/>
                <a:tab pos="640715" algn="l"/>
              </a:tabLst>
            </a:pPr>
            <a:r>
              <a:rPr sz="1800" b="1" spc="-20" dirty="0">
                <a:solidFill>
                  <a:srgbClr val="FFFFFF"/>
                </a:solidFill>
                <a:latin typeface="Corbel"/>
                <a:cs typeface="Corbel"/>
              </a:rPr>
              <a:t>Pengirim</a:t>
            </a:r>
            <a:r>
              <a:rPr sz="1800" b="1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orbel"/>
                <a:cs typeface="Corbel"/>
              </a:rPr>
              <a:t>(Tranceiver)</a:t>
            </a:r>
            <a:endParaRPr sz="1800">
              <a:latin typeface="Corbel"/>
              <a:cs typeface="Corbel"/>
            </a:endParaRPr>
          </a:p>
          <a:p>
            <a:pPr marL="640080" marR="762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Pihak yang mengirimkan informasi, misalnya pesawat telepon, telex, terminal,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dll. 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Tugasnya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membangkitkan berita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informasi dan menempatkannya pada  media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transmisi.</a:t>
            </a:r>
            <a:endParaRPr sz="1800">
              <a:latin typeface="Corbel"/>
              <a:cs typeface="Corbel"/>
            </a:endParaRPr>
          </a:p>
          <a:p>
            <a:pPr marL="640080" indent="-355600">
              <a:lnSpc>
                <a:spcPct val="100000"/>
              </a:lnSpc>
              <a:buAutoNum type="arabicPeriod" startAt="3"/>
              <a:tabLst>
                <a:tab pos="640080" algn="l"/>
                <a:tab pos="640715" algn="l"/>
              </a:tabLst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Media</a:t>
            </a:r>
            <a:r>
              <a:rPr sz="1800" b="1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rbel"/>
                <a:cs typeface="Corbel"/>
              </a:rPr>
              <a:t>Transmisi</a:t>
            </a:r>
            <a:endParaRPr sz="1800">
              <a:latin typeface="Corbel"/>
              <a:cs typeface="Corbel"/>
            </a:endParaRPr>
          </a:p>
          <a:p>
            <a:pPr marL="640080" marR="8915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Media yang digunakan untuk menyalurkan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(mengirimkan) ketempat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tujuan  (penerima), misalnya saluran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fisik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(kabel), udara dan</a:t>
            </a:r>
            <a:r>
              <a:rPr sz="18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cahaya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  <a:p>
            <a:pPr marL="640080" indent="-355600">
              <a:lnSpc>
                <a:spcPct val="100000"/>
              </a:lnSpc>
              <a:buAutoNum type="arabicPeriod" startAt="4"/>
              <a:tabLst>
                <a:tab pos="640080" algn="l"/>
                <a:tab pos="640715" algn="l"/>
              </a:tabLst>
            </a:pPr>
            <a:r>
              <a:rPr sz="1800" b="1" spc="-15" dirty="0">
                <a:solidFill>
                  <a:srgbClr val="FFFFFF"/>
                </a:solidFill>
                <a:latin typeface="Corbel"/>
                <a:cs typeface="Corbel"/>
              </a:rPr>
              <a:t>Penerima</a:t>
            </a:r>
            <a:r>
              <a:rPr sz="1800" b="1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orbel"/>
                <a:cs typeface="Corbel"/>
              </a:rPr>
              <a:t>(Receiver)</a:t>
            </a:r>
            <a:endParaRPr sz="1800">
              <a:latin typeface="Corbel"/>
              <a:cs typeface="Corbel"/>
            </a:endParaRPr>
          </a:p>
          <a:p>
            <a:pPr marL="640080" marR="4413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Pihak yang menerima informasi, misalnya pesawat telepon, telex, terminal,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dll. 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Tugasnya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menerima berita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informasi yang dikirimkan oleh pengirim  berita.</a:t>
            </a:r>
            <a:endParaRPr sz="1800">
              <a:latin typeface="Corbel"/>
              <a:cs typeface="Corbel"/>
            </a:endParaRPr>
          </a:p>
          <a:p>
            <a:pPr marL="640080" indent="-355600">
              <a:lnSpc>
                <a:spcPct val="100000"/>
              </a:lnSpc>
              <a:buAutoNum type="arabicPeriod" startAt="5"/>
              <a:tabLst>
                <a:tab pos="640080" algn="l"/>
                <a:tab pos="640715" algn="l"/>
              </a:tabLst>
            </a:pPr>
            <a:r>
              <a:rPr sz="1800" b="1" spc="-25" dirty="0">
                <a:solidFill>
                  <a:srgbClr val="FFFFFF"/>
                </a:solidFill>
                <a:latin typeface="Corbel"/>
                <a:cs typeface="Corbel"/>
              </a:rPr>
              <a:t>Tujuan</a:t>
            </a:r>
            <a:endParaRPr sz="1800">
              <a:latin typeface="Corbel"/>
              <a:cs typeface="Corbel"/>
            </a:endParaRPr>
          </a:p>
          <a:p>
            <a:pPr marL="640080" marR="800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menangkap informasi yang dihasilkan penerima, informasi yang diterima perangkat  tujuan selanjutnya diubah menjadi jenis informasi sama dengan informasi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yang 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dikirimkan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0511" y="6152387"/>
            <a:ext cx="5268467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516" y="336857"/>
            <a:ext cx="834263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0000"/>
                </a:solidFill>
                <a:latin typeface="Corbel"/>
                <a:cs typeface="Corbel"/>
              </a:rPr>
              <a:t>D. </a:t>
            </a:r>
            <a:r>
              <a:rPr sz="1800" b="1" spc="-5" dirty="0">
                <a:solidFill>
                  <a:srgbClr val="FF0000"/>
                </a:solidFill>
                <a:latin typeface="Corbel"/>
                <a:cs typeface="Corbel"/>
              </a:rPr>
              <a:t>Metode</a:t>
            </a:r>
            <a:r>
              <a:rPr sz="1800" b="1" spc="9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rbel"/>
                <a:cs typeface="Corbel"/>
              </a:rPr>
              <a:t>Hubungan</a:t>
            </a:r>
            <a:endParaRPr sz="1800">
              <a:latin typeface="Corbel"/>
              <a:cs typeface="Corbel"/>
            </a:endParaRPr>
          </a:p>
          <a:p>
            <a:pPr marL="285115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Dalam melakukan prosesnya, pertukaran informasi dalam bentuk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komunikasi antara 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pihak pengirim dan penerima informasi dapat dilakukan dengan cara sebagai berikut</a:t>
            </a:r>
            <a:r>
              <a:rPr sz="180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  <a:p>
            <a:pPr marL="489584" indent="-205104">
              <a:lnSpc>
                <a:spcPct val="100000"/>
              </a:lnSpc>
              <a:buAutoNum type="arabicPeriod"/>
              <a:tabLst>
                <a:tab pos="490220" algn="l"/>
              </a:tabLst>
            </a:pPr>
            <a:r>
              <a:rPr sz="1800" spc="-5" dirty="0">
                <a:solidFill>
                  <a:srgbClr val="FFBF00"/>
                </a:solidFill>
                <a:latin typeface="Corbel"/>
                <a:cs typeface="Corbel"/>
              </a:rPr>
              <a:t>Simplex</a:t>
            </a:r>
            <a:endParaRPr sz="1800">
              <a:latin typeface="Corbel"/>
              <a:cs typeface="Corbel"/>
            </a:endParaRPr>
          </a:p>
          <a:p>
            <a:pPr marL="544195" marR="374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metode simplex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metode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arah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saja, contohnya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pada  proses pengiriman informasi melalui perangkat broadcast seperti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radio, televisi,  dll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12" y="3080057"/>
            <a:ext cx="79540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BF00"/>
                </a:solidFill>
                <a:latin typeface="Corbel"/>
                <a:cs typeface="Corbel"/>
              </a:rPr>
              <a:t>2. </a:t>
            </a:r>
            <a:r>
              <a:rPr sz="1800" spc="-5" dirty="0">
                <a:solidFill>
                  <a:srgbClr val="FFBF00"/>
                </a:solidFill>
                <a:latin typeface="Corbel"/>
                <a:cs typeface="Corbel"/>
              </a:rPr>
              <a:t>Half</a:t>
            </a:r>
            <a:r>
              <a:rPr sz="1800" spc="-85" dirty="0">
                <a:solidFill>
                  <a:srgbClr val="FFB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BF00"/>
                </a:solidFill>
                <a:latin typeface="Corbel"/>
                <a:cs typeface="Corbel"/>
              </a:rPr>
              <a:t>Duplex</a:t>
            </a:r>
            <a:endParaRPr sz="1800">
              <a:latin typeface="Corbel"/>
              <a:cs typeface="Corbel"/>
            </a:endParaRPr>
          </a:p>
          <a:p>
            <a:pPr marL="273050" marR="5080" indent="120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metode half duplex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metode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dua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arah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namun tidak dapat  dilakukan pada saat yang bersamaan sehingga perlu bergantin, contohnya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 komunikasi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pada handy</a:t>
            </a:r>
            <a:r>
              <a:rPr sz="18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talky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312" y="5000297"/>
            <a:ext cx="8091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BF00"/>
                </a:solidFill>
                <a:latin typeface="Corbel"/>
                <a:cs typeface="Corbel"/>
              </a:rPr>
              <a:t>3. </a:t>
            </a:r>
            <a:r>
              <a:rPr sz="1800" dirty="0">
                <a:solidFill>
                  <a:srgbClr val="FFBF00"/>
                </a:solidFill>
                <a:latin typeface="Corbel"/>
                <a:cs typeface="Corbel"/>
              </a:rPr>
              <a:t>Full</a:t>
            </a:r>
            <a:r>
              <a:rPr sz="1800" spc="15" dirty="0">
                <a:solidFill>
                  <a:srgbClr val="FFBF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BF00"/>
                </a:solidFill>
                <a:latin typeface="Corbel"/>
                <a:cs typeface="Corbel"/>
              </a:rPr>
              <a:t>Duplex</a:t>
            </a:r>
            <a:endParaRPr sz="1800">
              <a:latin typeface="Corbel"/>
              <a:cs typeface="Corbel"/>
            </a:endParaRPr>
          </a:p>
          <a:p>
            <a:pPr marL="271145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metode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full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duplex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metode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dua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arah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namun berbeda halnya  dengan half duplex metode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full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duplex dapat dilakukan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dua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arah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secara  bersamaan, contohnya penggunaan</a:t>
            </a:r>
            <a:r>
              <a:rPr sz="180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telepon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6988" y="4136136"/>
            <a:ext cx="3825239" cy="1014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0703" y="6152387"/>
            <a:ext cx="3825239" cy="1019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0703" y="2090928"/>
            <a:ext cx="3825239" cy="973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344" y="2103120"/>
            <a:ext cx="1517903" cy="112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0315" y="4261103"/>
            <a:ext cx="1348739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9816" y="6152388"/>
            <a:ext cx="1484375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839" y="616648"/>
            <a:ext cx="8467090" cy="551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AutoNum type="alphaUcPeriod" startAt="5"/>
              <a:tabLst>
                <a:tab pos="367665" algn="l"/>
                <a:tab pos="368300" algn="l"/>
              </a:tabLst>
            </a:pP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Jaringan </a:t>
            </a:r>
            <a:r>
              <a:rPr sz="2000" b="1" spc="-10" dirty="0">
                <a:solidFill>
                  <a:srgbClr val="FF0000"/>
                </a:solidFill>
                <a:latin typeface="Corbel"/>
                <a:cs typeface="Corbel"/>
              </a:rPr>
              <a:t>Komputer </a:t>
            </a: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dan</a:t>
            </a:r>
            <a:r>
              <a:rPr sz="2000" b="1" spc="-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rbel"/>
                <a:cs typeface="Corbel"/>
              </a:rPr>
              <a:t>Manfaatnya</a:t>
            </a:r>
            <a:endParaRPr sz="2000">
              <a:latin typeface="Corbel"/>
              <a:cs typeface="Corbel"/>
            </a:endParaRPr>
          </a:p>
          <a:p>
            <a:pPr marL="367665" marR="6350">
              <a:lnSpc>
                <a:spcPct val="100000"/>
              </a:lnSpc>
            </a:pPr>
            <a:r>
              <a:rPr sz="2000" dirty="0">
                <a:solidFill>
                  <a:srgbClr val="FFBF00"/>
                </a:solidFill>
                <a:latin typeface="Corbel"/>
                <a:cs typeface="Corbel"/>
              </a:rPr>
              <a:t>Jaringan </a:t>
            </a:r>
            <a:r>
              <a:rPr sz="2000" spc="-10" dirty="0">
                <a:solidFill>
                  <a:srgbClr val="FFBF00"/>
                </a:solidFill>
                <a:latin typeface="Corbel"/>
                <a:cs typeface="Corbel"/>
              </a:rPr>
              <a:t>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adalah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suatu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sistem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didalamnya terdiri dari dua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lebih perangkat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serta perangkat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perangkat lainnya yang dibuat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dirancang untuk dapat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berkerja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sama dengan tujuan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agar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dapat  berkomunikasi, mengakses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informasi,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meminta serta memberikan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layanan  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service antara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dengan yang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lainnya.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67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Manfaat jaringan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640080" lvl="1" indent="-273050">
              <a:lnSpc>
                <a:spcPct val="100000"/>
              </a:lnSpc>
              <a:buAutoNum type="arabicPeriod"/>
              <a:tabLst>
                <a:tab pos="64071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Sharing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endParaRPr sz="2000">
              <a:latin typeface="Corbel"/>
              <a:cs typeface="Corbel"/>
            </a:endParaRPr>
          </a:p>
          <a:p>
            <a:pPr marL="640080" marR="27432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Sharing resources bertujuan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agar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seluruh program,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peralatan atau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peripheral lainnya dapat dimanfaatkan oleh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orang yang ada pada  jaringan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tanpa terpengaruh oleh lokasi maupun pengaruh dari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pemakai.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614680" lvl="1" indent="-247650">
              <a:lnSpc>
                <a:spcPct val="100000"/>
              </a:lnSpc>
              <a:buAutoNum type="arabicPeriod" startAt="2"/>
              <a:tabLst>
                <a:tab pos="61531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Media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</a:t>
            </a:r>
            <a:endParaRPr sz="2000">
              <a:latin typeface="Corbel"/>
              <a:cs typeface="Corbel"/>
            </a:endParaRPr>
          </a:p>
          <a:p>
            <a:pPr marL="640080" marR="50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Jaringan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memungkinkan terjadinya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komunikasi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antar pengguna,  baik untuk teleconference maupun untuk mengirim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pesan 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informasi  yang penting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lainnya.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931" y="561086"/>
            <a:ext cx="8047355" cy="520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8575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Integrasi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000">
              <a:latin typeface="Corbel"/>
              <a:cs typeface="Corbel"/>
            </a:endParaRPr>
          </a:p>
          <a:p>
            <a:pPr marL="285115" marR="255904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Jaringan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dapat mencegah ketergantungan pada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pusat,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proses data tidak harus dilakukan pada satu 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saja,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melainkan dapat didistribusikan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ke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tempat lainnya. Oleh  sebab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inilah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maka dapat terbentuk data yang terintegrasi yang  memudahkan pemakai untuk memperoleh dan mengolah informasi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saat.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262255" indent="-250190">
              <a:lnSpc>
                <a:spcPct val="100000"/>
              </a:lnSpc>
              <a:buAutoNum type="arabicPeriod" startAt="4"/>
              <a:tabLst>
                <a:tab pos="262890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Pengembangan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dan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Pemeliharaan</a:t>
            </a:r>
            <a:endParaRPr sz="2000">
              <a:latin typeface="Corbel"/>
              <a:cs typeface="Corbel"/>
            </a:endParaRPr>
          </a:p>
          <a:p>
            <a:pPr marL="285115" marR="508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Pengembangan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peralatan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dapat dilakukan dengan mudah dan  menghemat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biaya,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karena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pembelian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komponen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seperti 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printer,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maka tidak perlu membeli printer sejumlah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ada tetapi  cukup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satu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buah karena printer itu dapat digunakan secara bersama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–  sama.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Jaringan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juga memudahkan pemakai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merawat  harddisk dan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peralatan lainnya,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misalnya untuk memberikan perlindungan  terhadap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serangan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virus maka pemakai cukup memusatkan perhatian  pada harddisk yang ada pada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pusat.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931" y="427736"/>
            <a:ext cx="76701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81000" algn="l"/>
                <a:tab pos="38163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Keamanan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000">
              <a:latin typeface="Corbel"/>
              <a:cs typeface="Corbel"/>
            </a:endParaRPr>
          </a:p>
          <a:p>
            <a:pPr marL="3810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Sistem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Jaringan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Komputer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dapat memberikan perlindungan terhadap  data. Karena pemberian dan pengaturan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hak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akses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kepada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para 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pemakai,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serta teknik perlindungan terhadap harddisk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sehingga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data  mendapatkan perlindungan yang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efektif.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81000" indent="-368935">
              <a:lnSpc>
                <a:spcPct val="100000"/>
              </a:lnSpc>
              <a:buAutoNum type="arabicPeriod" startAt="6"/>
              <a:tabLst>
                <a:tab pos="381000" algn="l"/>
                <a:tab pos="381635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Sumber Daya Lebih Efisien dan Informasi</a:t>
            </a:r>
            <a:r>
              <a:rPr sz="2000" spc="-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Terkini</a:t>
            </a:r>
            <a:endParaRPr sz="2000">
              <a:latin typeface="Corbel"/>
              <a:cs typeface="Corbel"/>
            </a:endParaRPr>
          </a:p>
          <a:p>
            <a:pPr marL="381000" marR="431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Dengan pemakaian sumber daya secara bersama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– sama, akan 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mendapatkan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hasil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yang maksimal dan kualitas yang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tinggi. Selain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itu  data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atau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informasi yang diakses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selalu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terbaru, karena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ada  perubahan yang terjadi dapat segera langsung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diketahui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oleh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setiap  pemakai.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710" y="401246"/>
            <a:ext cx="82924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F.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Perkembangan Sistem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Jaringan</a:t>
            </a:r>
            <a:endParaRPr sz="1800">
              <a:latin typeface="Arial"/>
              <a:cs typeface="Arial"/>
            </a:endParaRPr>
          </a:p>
          <a:p>
            <a:pPr marL="367665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mempunyai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jaringan tulang belakang (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backbone network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antara  lain menghubungkan pusat-pusat super komputer nasional Amerika Serikat di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San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Diego (California), Universitas Cornell, Itacha (negara bagian New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York),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Pittsburg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(Pennsylvania),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Champaign (Illinois), dan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Boulder</a:t>
            </a: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(Colorado)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9802" y="4790366"/>
            <a:ext cx="80130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Jaringan tulang punggung ini mulai dibangun pada tahun 1969 ketika  Departemen Pertahanan Amerika Serikat dan sejumlah universitas di negara  tersebut memulai suatu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proyek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riset bersama.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Proyek 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disebut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ARPANET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ini bertujuan untuk merancang suatu jaringan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menghubungkan komputer-  komputer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letaknya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berjauhan dan memungkinkan komputer-komputer  tersebut saling bertukar informasi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(ARPA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adalah singkatan dari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Advanced  Research Project Agency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milik Departemen Pertahanan Amerika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Serikat).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0355" y="1946148"/>
            <a:ext cx="3685032" cy="2557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Komunikasi Data Dan Jaringan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</TotalTime>
  <Words>2163</Words>
  <Application>Microsoft Office PowerPoint</Application>
  <PresentationFormat>Custom</PresentationFormat>
  <Paragraphs>184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Corbel</vt:lpstr>
      <vt:lpstr>Office Theme</vt:lpstr>
      <vt:lpstr>PENGANTAR TEKNOLOGI INFORMASI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H. Piranti Jaringan Komputer</vt:lpstr>
      <vt:lpstr>1. Kartu Jaringan (NIC)</vt:lpstr>
      <vt:lpstr>2. Kabel Jaringan</vt:lpstr>
      <vt:lpstr>PowerPoint Presentation</vt:lpstr>
      <vt:lpstr>PowerPoint Presentation</vt:lpstr>
      <vt:lpstr>PowerPoint Presentation</vt:lpstr>
      <vt:lpstr>3. Konektor RJ45</vt:lpstr>
      <vt:lpstr>4. Hub</vt:lpstr>
      <vt:lpstr>5. Switch</vt:lpstr>
      <vt:lpstr>6. Repeater</vt:lpstr>
      <vt:lpstr>7. Gateaway</vt:lpstr>
      <vt:lpstr>8. Wifi (wireless fidelity)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Data Dan Jaringan</dc:title>
  <dc:creator>mnc</dc:creator>
  <cp:lastModifiedBy>Aah Sumiah</cp:lastModifiedBy>
  <cp:revision>4</cp:revision>
  <dcterms:created xsi:type="dcterms:W3CDTF">2021-11-01T00:44:34Z</dcterms:created>
  <dcterms:modified xsi:type="dcterms:W3CDTF">2021-11-01T02:44:46Z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2015-06-09T00:00:00Z</vt:filetime>
  </property>
  <property fmtid="{D5CDD505-2E9C-101B-9397-08002B2CF9AE}" pid="3" name="Creator">
    <vt:lpwstr>Nitro Pro 8  (8. 5. 5. 2)</vt:lpwstr>
  </property>
  <property fmtid="{D5CDD505-2E9C-101B-9397-08002B2CF9AE}" pid="4" name="LastSaved">
    <vt:filetime>2021-11-01T00:00:00Z</vt:filetime>
  </property>
</Properties>
</file>