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31" r:id="rId2"/>
    <p:sldId id="278" r:id="rId3"/>
    <p:sldId id="537" r:id="rId4"/>
    <p:sldId id="538" r:id="rId5"/>
    <p:sldId id="357" r:id="rId6"/>
    <p:sldId id="356" r:id="rId7"/>
    <p:sldId id="554" r:id="rId8"/>
    <p:sldId id="555" r:id="rId9"/>
    <p:sldId id="556" r:id="rId10"/>
    <p:sldId id="557" r:id="rId11"/>
    <p:sldId id="558" r:id="rId12"/>
    <p:sldId id="35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B"/>
    <a:srgbClr val="7A7A7A"/>
    <a:srgbClr val="5C9AD3"/>
    <a:srgbClr val="FE4A1E"/>
    <a:srgbClr val="0E0F11"/>
    <a:srgbClr val="939393"/>
    <a:srgbClr val="FF2B2A"/>
    <a:srgbClr val="01AA8D"/>
    <a:srgbClr val="3EB8CD"/>
    <a:srgbClr val="FFA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2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1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E0F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16" tooltip="Free PowerPoint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80" r:id="rId13"/>
    <p:sldLayoutId id="214748369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B43792-628D-4C6E-AF6A-51BF9B638CED}"/>
              </a:ext>
            </a:extLst>
          </p:cNvPr>
          <p:cNvGrpSpPr/>
          <p:nvPr/>
        </p:nvGrpSpPr>
        <p:grpSpPr>
          <a:xfrm>
            <a:off x="2927825" y="3023183"/>
            <a:ext cx="6071178" cy="2054478"/>
            <a:chOff x="6141524" y="6216420"/>
            <a:chExt cx="4024250" cy="874718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11F5BF-C799-4071-85E9-07E58516AA6E}"/>
                </a:ext>
              </a:extLst>
            </p:cNvPr>
            <p:cNvSpPr/>
            <p:nvPr/>
          </p:nvSpPr>
          <p:spPr>
            <a:xfrm rot="5400000">
              <a:off x="7716290" y="4641654"/>
              <a:ext cx="874718" cy="4024250"/>
            </a:xfrm>
            <a:custGeom>
              <a:avLst/>
              <a:gdLst>
                <a:gd name="connsiteX0" fmla="*/ 0 w 519307"/>
                <a:gd name="connsiteY0" fmla="*/ 2363812 h 2469068"/>
                <a:gd name="connsiteX1" fmla="*/ 0 w 519307"/>
                <a:gd name="connsiteY1" fmla="*/ 105256 h 2469068"/>
                <a:gd name="connsiteX2" fmla="*/ 96764 w 519307"/>
                <a:gd name="connsiteY2" fmla="*/ 0 h 2469068"/>
                <a:gd name="connsiteX3" fmla="*/ 519307 w 519307"/>
                <a:gd name="connsiteY3" fmla="*/ 0 h 2469068"/>
                <a:gd name="connsiteX4" fmla="*/ 519307 w 519307"/>
                <a:gd name="connsiteY4" fmla="*/ 2469068 h 2469068"/>
                <a:gd name="connsiteX5" fmla="*/ 96764 w 519307"/>
                <a:gd name="connsiteY5" fmla="*/ 2469068 h 2469068"/>
                <a:gd name="connsiteX6" fmla="*/ 0 w 519307"/>
                <a:gd name="connsiteY6" fmla="*/ 2363812 h 24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07" h="2469068">
                  <a:moveTo>
                    <a:pt x="0" y="2363812"/>
                  </a:moveTo>
                  <a:lnTo>
                    <a:pt x="0" y="105256"/>
                  </a:lnTo>
                  <a:cubicBezTo>
                    <a:pt x="0" y="47125"/>
                    <a:pt x="43323" y="0"/>
                    <a:pt x="96764" y="0"/>
                  </a:cubicBezTo>
                  <a:lnTo>
                    <a:pt x="519307" y="0"/>
                  </a:lnTo>
                  <a:lnTo>
                    <a:pt x="519307" y="2469068"/>
                  </a:lnTo>
                  <a:lnTo>
                    <a:pt x="96764" y="2469068"/>
                  </a:lnTo>
                  <a:cubicBezTo>
                    <a:pt x="43323" y="2469068"/>
                    <a:pt x="0" y="2421943"/>
                    <a:pt x="0" y="2363812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hlinkClick r:id="rId3"/>
              <a:extLst>
                <a:ext uri="{FF2B5EF4-FFF2-40B4-BE49-F238E27FC236}">
                  <a16:creationId xmlns:a16="http://schemas.microsoft.com/office/drawing/2014/main" id="{D3F31455-6BB4-4A6B-927A-2ED4417900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10979" y="6342210"/>
              <a:ext cx="3597750" cy="128414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endParaRPr lang="en-US" sz="1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298D1D-469A-41A8-85D1-2FF1D12A9458}"/>
              </a:ext>
            </a:extLst>
          </p:cNvPr>
          <p:cNvGrpSpPr/>
          <p:nvPr/>
        </p:nvGrpSpPr>
        <p:grpSpPr>
          <a:xfrm>
            <a:off x="2899992" y="1109654"/>
            <a:ext cx="6169351" cy="1406771"/>
            <a:chOff x="3966204" y="138223"/>
            <a:chExt cx="5291199" cy="1323358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36F87EE-8725-405E-9755-2FFA8C277BF5}"/>
                </a:ext>
              </a:extLst>
            </p:cNvPr>
            <p:cNvSpPr/>
            <p:nvPr/>
          </p:nvSpPr>
          <p:spPr>
            <a:xfrm>
              <a:off x="3966204" y="138223"/>
              <a:ext cx="5291199" cy="1323358"/>
            </a:xfrm>
            <a:custGeom>
              <a:avLst/>
              <a:gdLst>
                <a:gd name="connsiteX0" fmla="*/ 0 w 5291199"/>
                <a:gd name="connsiteY0" fmla="*/ 0 h 1323358"/>
                <a:gd name="connsiteX1" fmla="*/ 5291199 w 5291199"/>
                <a:gd name="connsiteY1" fmla="*/ 0 h 1323358"/>
                <a:gd name="connsiteX2" fmla="*/ 5291199 w 5291199"/>
                <a:gd name="connsiteY2" fmla="*/ 1226594 h 1323358"/>
                <a:gd name="connsiteX3" fmla="*/ 5194435 w 5291199"/>
                <a:gd name="connsiteY3" fmla="*/ 1323358 h 1323358"/>
                <a:gd name="connsiteX4" fmla="*/ 96764 w 5291199"/>
                <a:gd name="connsiteY4" fmla="*/ 1323358 h 1323358"/>
                <a:gd name="connsiteX5" fmla="*/ 0 w 5291199"/>
                <a:gd name="connsiteY5" fmla="*/ 1226594 h 132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1199" h="1323358">
                  <a:moveTo>
                    <a:pt x="0" y="0"/>
                  </a:moveTo>
                  <a:lnTo>
                    <a:pt x="5291199" y="0"/>
                  </a:lnTo>
                  <a:lnTo>
                    <a:pt x="5291199" y="1226594"/>
                  </a:lnTo>
                  <a:cubicBezTo>
                    <a:pt x="5291199" y="1280035"/>
                    <a:pt x="5247876" y="1323358"/>
                    <a:pt x="5194435" y="1323358"/>
                  </a:cubicBezTo>
                  <a:lnTo>
                    <a:pt x="96764" y="1323358"/>
                  </a:lnTo>
                  <a:cubicBezTo>
                    <a:pt x="43323" y="1323358"/>
                    <a:pt x="0" y="1280035"/>
                    <a:pt x="0" y="1226594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6350">
              <a:solidFill>
                <a:schemeClr val="bg1">
                  <a:alpha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B96E53-3C7C-4834-B272-83E8E6FB1FBD}"/>
                </a:ext>
              </a:extLst>
            </p:cNvPr>
            <p:cNvSpPr txBox="1"/>
            <p:nvPr/>
          </p:nvSpPr>
          <p:spPr>
            <a:xfrm>
              <a:off x="4050405" y="379338"/>
              <a:ext cx="5146671" cy="689716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4200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PRINSIP - PRINSIP</a:t>
              </a:r>
            </a:p>
            <a:p>
              <a:pPr algn="ctr"/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DESAIN GRAFIS -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91D15D-BA04-45F9-84A5-F1DBA42577DC}"/>
              </a:ext>
            </a:extLst>
          </p:cNvPr>
          <p:cNvSpPr/>
          <p:nvPr/>
        </p:nvSpPr>
        <p:spPr>
          <a:xfrm>
            <a:off x="28341" y="6602820"/>
            <a:ext cx="5176266" cy="255180"/>
          </a:xfrm>
          <a:custGeom>
            <a:avLst/>
            <a:gdLst>
              <a:gd name="connsiteX0" fmla="*/ 1942850 w 5176266"/>
              <a:gd name="connsiteY0" fmla="*/ 0 h 255180"/>
              <a:gd name="connsiteX1" fmla="*/ 4921086 w 5176266"/>
              <a:gd name="connsiteY1" fmla="*/ 0 h 255180"/>
              <a:gd name="connsiteX2" fmla="*/ 5176266 w 5176266"/>
              <a:gd name="connsiteY2" fmla="*/ 255180 h 255180"/>
              <a:gd name="connsiteX3" fmla="*/ 1687671 w 5176266"/>
              <a:gd name="connsiteY3" fmla="*/ 255180 h 255180"/>
              <a:gd name="connsiteX4" fmla="*/ 1656453 w 5176266"/>
              <a:gd name="connsiteY4" fmla="*/ 0 h 255180"/>
              <a:gd name="connsiteX5" fmla="*/ 1796751 w 5176266"/>
              <a:gd name="connsiteY5" fmla="*/ 0 h 255180"/>
              <a:gd name="connsiteX6" fmla="*/ 1541571 w 5176266"/>
              <a:gd name="connsiteY6" fmla="*/ 255180 h 255180"/>
              <a:gd name="connsiteX7" fmla="*/ 1401272 w 5176266"/>
              <a:gd name="connsiteY7" fmla="*/ 255180 h 255180"/>
              <a:gd name="connsiteX8" fmla="*/ 1364630 w 5176266"/>
              <a:gd name="connsiteY8" fmla="*/ 0 h 255180"/>
              <a:gd name="connsiteX9" fmla="*/ 1510353 w 5176266"/>
              <a:gd name="connsiteY9" fmla="*/ 0 h 255180"/>
              <a:gd name="connsiteX10" fmla="*/ 1255173 w 5176266"/>
              <a:gd name="connsiteY10" fmla="*/ 255180 h 255180"/>
              <a:gd name="connsiteX11" fmla="*/ 1109450 w 5176266"/>
              <a:gd name="connsiteY11" fmla="*/ 255180 h 255180"/>
              <a:gd name="connsiteX12" fmla="*/ 255180 w 5176266"/>
              <a:gd name="connsiteY12" fmla="*/ 0 h 255180"/>
              <a:gd name="connsiteX13" fmla="*/ 1218531 w 5176266"/>
              <a:gd name="connsiteY13" fmla="*/ 0 h 255180"/>
              <a:gd name="connsiteX14" fmla="*/ 963351 w 5176266"/>
              <a:gd name="connsiteY14" fmla="*/ 255180 h 255180"/>
              <a:gd name="connsiteX15" fmla="*/ 0 w 5176266"/>
              <a:gd name="connsiteY15" fmla="*/ 255180 h 2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6266" h="255180">
                <a:moveTo>
                  <a:pt x="1942850" y="0"/>
                </a:moveTo>
                <a:lnTo>
                  <a:pt x="4921086" y="0"/>
                </a:lnTo>
                <a:lnTo>
                  <a:pt x="5176266" y="255180"/>
                </a:lnTo>
                <a:lnTo>
                  <a:pt x="1687671" y="255180"/>
                </a:lnTo>
                <a:close/>
                <a:moveTo>
                  <a:pt x="1656453" y="0"/>
                </a:moveTo>
                <a:lnTo>
                  <a:pt x="1796751" y="0"/>
                </a:lnTo>
                <a:lnTo>
                  <a:pt x="1541571" y="255180"/>
                </a:lnTo>
                <a:lnTo>
                  <a:pt x="1401272" y="255180"/>
                </a:lnTo>
                <a:close/>
                <a:moveTo>
                  <a:pt x="1364630" y="0"/>
                </a:moveTo>
                <a:lnTo>
                  <a:pt x="1510353" y="0"/>
                </a:lnTo>
                <a:lnTo>
                  <a:pt x="1255173" y="255180"/>
                </a:lnTo>
                <a:lnTo>
                  <a:pt x="1109450" y="255180"/>
                </a:lnTo>
                <a:close/>
                <a:moveTo>
                  <a:pt x="255180" y="0"/>
                </a:moveTo>
                <a:lnTo>
                  <a:pt x="1218531" y="0"/>
                </a:lnTo>
                <a:lnTo>
                  <a:pt x="963351" y="255180"/>
                </a:lnTo>
                <a:lnTo>
                  <a:pt x="0" y="255180"/>
                </a:lnTo>
                <a:close/>
              </a:path>
            </a:pathLst>
          </a:custGeom>
          <a:solidFill>
            <a:srgbClr val="44546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522E1F0-12C7-48B6-9682-81903F839AA5}"/>
              </a:ext>
            </a:extLst>
          </p:cNvPr>
          <p:cNvSpPr/>
          <p:nvPr/>
        </p:nvSpPr>
        <p:spPr>
          <a:xfrm rot="16200000">
            <a:off x="9376693" y="4033585"/>
            <a:ext cx="5386068" cy="265815"/>
          </a:xfrm>
          <a:custGeom>
            <a:avLst/>
            <a:gdLst>
              <a:gd name="connsiteX0" fmla="*/ 5386068 w 5386068"/>
              <a:gd name="connsiteY0" fmla="*/ 265813 h 265815"/>
              <a:gd name="connsiteX1" fmla="*/ 5386068 w 5386068"/>
              <a:gd name="connsiteY1" fmla="*/ 265815 h 265815"/>
              <a:gd name="connsiteX2" fmla="*/ 0 w 5386068"/>
              <a:gd name="connsiteY2" fmla="*/ 265814 h 265815"/>
              <a:gd name="connsiteX3" fmla="*/ 265814 w 5386068"/>
              <a:gd name="connsiteY3" fmla="*/ 0 h 265815"/>
              <a:gd name="connsiteX4" fmla="*/ 3499257 w 5386068"/>
              <a:gd name="connsiteY4" fmla="*/ 1 h 265815"/>
              <a:gd name="connsiteX5" fmla="*/ 3233446 w 5386068"/>
              <a:gd name="connsiteY5" fmla="*/ 265813 h 2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6068" h="265815">
                <a:moveTo>
                  <a:pt x="5386068" y="265813"/>
                </a:moveTo>
                <a:lnTo>
                  <a:pt x="5386068" y="265815"/>
                </a:lnTo>
                <a:lnTo>
                  <a:pt x="0" y="265814"/>
                </a:lnTo>
                <a:lnTo>
                  <a:pt x="265814" y="0"/>
                </a:lnTo>
                <a:lnTo>
                  <a:pt x="3499257" y="1"/>
                </a:lnTo>
                <a:lnTo>
                  <a:pt x="3233446" y="265813"/>
                </a:lnTo>
                <a:close/>
              </a:path>
            </a:pathLst>
          </a:custGeom>
          <a:solidFill>
            <a:srgbClr val="7A7A7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4F71FE0-D747-4F7A-A175-7A6B327EA4B6}"/>
              </a:ext>
            </a:extLst>
          </p:cNvPr>
          <p:cNvSpPr/>
          <p:nvPr/>
        </p:nvSpPr>
        <p:spPr>
          <a:xfrm rot="10800000">
            <a:off x="6802662" y="0"/>
            <a:ext cx="5394479" cy="265814"/>
          </a:xfrm>
          <a:custGeom>
            <a:avLst/>
            <a:gdLst>
              <a:gd name="connsiteX0" fmla="*/ 1124312 w 5394479"/>
              <a:gd name="connsiteY0" fmla="*/ 265814 h 265814"/>
              <a:gd name="connsiteX1" fmla="*/ 0 w 5394479"/>
              <a:gd name="connsiteY1" fmla="*/ 265814 h 265814"/>
              <a:gd name="connsiteX2" fmla="*/ 265814 w 5394479"/>
              <a:gd name="connsiteY2" fmla="*/ 0 h 265814"/>
              <a:gd name="connsiteX3" fmla="*/ 1390126 w 5394479"/>
              <a:gd name="connsiteY3" fmla="*/ 0 h 265814"/>
              <a:gd name="connsiteX4" fmla="*/ 1410710 w 5394479"/>
              <a:gd name="connsiteY4" fmla="*/ 265814 h 265814"/>
              <a:gd name="connsiteX5" fmla="*/ 1270412 w 5394479"/>
              <a:gd name="connsiteY5" fmla="*/ 265814 h 265814"/>
              <a:gd name="connsiteX6" fmla="*/ 1536225 w 5394479"/>
              <a:gd name="connsiteY6" fmla="*/ 0 h 265814"/>
              <a:gd name="connsiteX7" fmla="*/ 1676523 w 5394479"/>
              <a:gd name="connsiteY7" fmla="*/ 0 h 265814"/>
              <a:gd name="connsiteX8" fmla="*/ 1702532 w 5394479"/>
              <a:gd name="connsiteY8" fmla="*/ 265814 h 265814"/>
              <a:gd name="connsiteX9" fmla="*/ 1556809 w 5394479"/>
              <a:gd name="connsiteY9" fmla="*/ 265814 h 265814"/>
              <a:gd name="connsiteX10" fmla="*/ 1822623 w 5394479"/>
              <a:gd name="connsiteY10" fmla="*/ 0 h 265814"/>
              <a:gd name="connsiteX11" fmla="*/ 1968346 w 5394479"/>
              <a:gd name="connsiteY11" fmla="*/ 0 h 265814"/>
              <a:gd name="connsiteX12" fmla="*/ 5394479 w 5394479"/>
              <a:gd name="connsiteY12" fmla="*/ 265814 h 265814"/>
              <a:gd name="connsiteX13" fmla="*/ 1848631 w 5394479"/>
              <a:gd name="connsiteY13" fmla="*/ 265814 h 265814"/>
              <a:gd name="connsiteX14" fmla="*/ 2114445 w 5394479"/>
              <a:gd name="connsiteY14" fmla="*/ 0 h 265814"/>
              <a:gd name="connsiteX15" fmla="*/ 5327726 w 5394479"/>
              <a:gd name="connsiteY15" fmla="*/ 0 h 265814"/>
              <a:gd name="connsiteX16" fmla="*/ 5005636 w 5394479"/>
              <a:gd name="connsiteY16" fmla="*/ 265813 h 265814"/>
              <a:gd name="connsiteX17" fmla="*/ 5394479 w 5394479"/>
              <a:gd name="connsiteY17" fmla="*/ 265813 h 2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94479" h="265814">
                <a:moveTo>
                  <a:pt x="1124312" y="265814"/>
                </a:moveTo>
                <a:lnTo>
                  <a:pt x="0" y="265814"/>
                </a:lnTo>
                <a:lnTo>
                  <a:pt x="265814" y="0"/>
                </a:lnTo>
                <a:lnTo>
                  <a:pt x="1390126" y="0"/>
                </a:lnTo>
                <a:close/>
                <a:moveTo>
                  <a:pt x="1410710" y="265814"/>
                </a:moveTo>
                <a:lnTo>
                  <a:pt x="1270412" y="265814"/>
                </a:lnTo>
                <a:lnTo>
                  <a:pt x="1536225" y="0"/>
                </a:lnTo>
                <a:lnTo>
                  <a:pt x="1676523" y="0"/>
                </a:lnTo>
                <a:close/>
                <a:moveTo>
                  <a:pt x="1702532" y="265814"/>
                </a:moveTo>
                <a:lnTo>
                  <a:pt x="1556809" y="265814"/>
                </a:lnTo>
                <a:lnTo>
                  <a:pt x="1822623" y="0"/>
                </a:lnTo>
                <a:lnTo>
                  <a:pt x="1968346" y="0"/>
                </a:lnTo>
                <a:close/>
                <a:moveTo>
                  <a:pt x="5394479" y="265814"/>
                </a:moveTo>
                <a:lnTo>
                  <a:pt x="1848631" y="265814"/>
                </a:lnTo>
                <a:lnTo>
                  <a:pt x="2114445" y="0"/>
                </a:lnTo>
                <a:lnTo>
                  <a:pt x="5327726" y="0"/>
                </a:lnTo>
                <a:lnTo>
                  <a:pt x="5005636" y="265813"/>
                </a:lnTo>
                <a:lnTo>
                  <a:pt x="5394479" y="265813"/>
                </a:lnTo>
                <a:close/>
              </a:path>
            </a:pathLst>
          </a:custGeom>
          <a:solidFill>
            <a:srgbClr val="5C9AD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C0BEC4-44CB-4FCB-8B51-05A32299CC8C}"/>
              </a:ext>
            </a:extLst>
          </p:cNvPr>
          <p:cNvSpPr/>
          <p:nvPr/>
        </p:nvSpPr>
        <p:spPr>
          <a:xfrm rot="10800000">
            <a:off x="11930400" y="0"/>
            <a:ext cx="272232" cy="3626080"/>
          </a:xfrm>
          <a:custGeom>
            <a:avLst/>
            <a:gdLst>
              <a:gd name="connsiteX0" fmla="*/ 6418 w 272232"/>
              <a:gd name="connsiteY0" fmla="*/ 3626080 h 3626080"/>
              <a:gd name="connsiteX1" fmla="*/ 0 w 272232"/>
              <a:gd name="connsiteY1" fmla="*/ 3626080 h 3626080"/>
              <a:gd name="connsiteX2" fmla="*/ 0 w 272232"/>
              <a:gd name="connsiteY2" fmla="*/ 3360266 h 3626080"/>
              <a:gd name="connsiteX3" fmla="*/ 1 w 272232"/>
              <a:gd name="connsiteY3" fmla="*/ 3360266 h 3626080"/>
              <a:gd name="connsiteX4" fmla="*/ 1 w 272232"/>
              <a:gd name="connsiteY4" fmla="*/ 0 h 3626080"/>
              <a:gd name="connsiteX5" fmla="*/ 265815 w 272232"/>
              <a:gd name="connsiteY5" fmla="*/ 265814 h 3626080"/>
              <a:gd name="connsiteX6" fmla="*/ 265815 w 272232"/>
              <a:gd name="connsiteY6" fmla="*/ 3360266 h 3626080"/>
              <a:gd name="connsiteX7" fmla="*/ 272232 w 272232"/>
              <a:gd name="connsiteY7" fmla="*/ 3360266 h 36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232" h="3626080">
                <a:moveTo>
                  <a:pt x="6418" y="3626080"/>
                </a:moveTo>
                <a:lnTo>
                  <a:pt x="0" y="3626080"/>
                </a:lnTo>
                <a:lnTo>
                  <a:pt x="0" y="3360266"/>
                </a:lnTo>
                <a:lnTo>
                  <a:pt x="1" y="3360266"/>
                </a:lnTo>
                <a:lnTo>
                  <a:pt x="1" y="0"/>
                </a:lnTo>
                <a:lnTo>
                  <a:pt x="265815" y="265814"/>
                </a:lnTo>
                <a:lnTo>
                  <a:pt x="265815" y="3360266"/>
                </a:lnTo>
                <a:lnTo>
                  <a:pt x="272232" y="3360266"/>
                </a:lnTo>
                <a:close/>
              </a:path>
            </a:pathLst>
          </a:custGeom>
          <a:solidFill>
            <a:srgbClr val="5C9AD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0AE2B1E-0F07-49CA-9648-B11A9EA4769E}"/>
              </a:ext>
            </a:extLst>
          </p:cNvPr>
          <p:cNvSpPr/>
          <p:nvPr/>
        </p:nvSpPr>
        <p:spPr>
          <a:xfrm>
            <a:off x="-972" y="3624317"/>
            <a:ext cx="289669" cy="3244317"/>
          </a:xfrm>
          <a:custGeom>
            <a:avLst/>
            <a:gdLst>
              <a:gd name="connsiteX0" fmla="*/ 265815 w 289669"/>
              <a:gd name="connsiteY0" fmla="*/ 0 h 3244317"/>
              <a:gd name="connsiteX1" fmla="*/ 265815 w 289669"/>
              <a:gd name="connsiteY1" fmla="*/ 2978503 h 3244317"/>
              <a:gd name="connsiteX2" fmla="*/ 289669 w 289669"/>
              <a:gd name="connsiteY2" fmla="*/ 2978503 h 3244317"/>
              <a:gd name="connsiteX3" fmla="*/ 23855 w 289669"/>
              <a:gd name="connsiteY3" fmla="*/ 3244317 h 3244317"/>
              <a:gd name="connsiteX4" fmla="*/ 0 w 289669"/>
              <a:gd name="connsiteY4" fmla="*/ 3244317 h 3244317"/>
              <a:gd name="connsiteX5" fmla="*/ 0 w 289669"/>
              <a:gd name="connsiteY5" fmla="*/ 2978503 h 3244317"/>
              <a:gd name="connsiteX6" fmla="*/ 1 w 289669"/>
              <a:gd name="connsiteY6" fmla="*/ 2978503 h 3244317"/>
              <a:gd name="connsiteX7" fmla="*/ 1 w 289669"/>
              <a:gd name="connsiteY7" fmla="*/ 221228 h 3244317"/>
              <a:gd name="connsiteX8" fmla="*/ 265814 w 289669"/>
              <a:gd name="connsiteY8" fmla="*/ 1859 h 3244317"/>
              <a:gd name="connsiteX9" fmla="*/ 265814 w 289669"/>
              <a:gd name="connsiteY9" fmla="*/ 0 h 32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669" h="3244317">
                <a:moveTo>
                  <a:pt x="265815" y="0"/>
                </a:moveTo>
                <a:lnTo>
                  <a:pt x="265815" y="2978503"/>
                </a:lnTo>
                <a:lnTo>
                  <a:pt x="289669" y="2978503"/>
                </a:lnTo>
                <a:lnTo>
                  <a:pt x="23855" y="3244317"/>
                </a:lnTo>
                <a:lnTo>
                  <a:pt x="0" y="3244317"/>
                </a:lnTo>
                <a:lnTo>
                  <a:pt x="0" y="2978503"/>
                </a:lnTo>
                <a:lnTo>
                  <a:pt x="1" y="2978503"/>
                </a:lnTo>
                <a:lnTo>
                  <a:pt x="1" y="221228"/>
                </a:lnTo>
                <a:lnTo>
                  <a:pt x="265814" y="1859"/>
                </a:lnTo>
                <a:lnTo>
                  <a:pt x="265814" y="0"/>
                </a:lnTo>
                <a:close/>
              </a:path>
            </a:pathLst>
          </a:custGeom>
          <a:solidFill>
            <a:srgbClr val="44546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32A120-3D60-4503-88DD-9135BDBE9D3A}"/>
              </a:ext>
            </a:extLst>
          </p:cNvPr>
          <p:cNvSpPr/>
          <p:nvPr/>
        </p:nvSpPr>
        <p:spPr>
          <a:xfrm rot="5400000">
            <a:off x="-1762500" y="1786607"/>
            <a:ext cx="3820466" cy="276146"/>
          </a:xfrm>
          <a:custGeom>
            <a:avLst/>
            <a:gdLst>
              <a:gd name="connsiteX0" fmla="*/ 0 w 3820466"/>
              <a:gd name="connsiteY0" fmla="*/ 276146 h 276146"/>
              <a:gd name="connsiteX1" fmla="*/ 0 w 3820466"/>
              <a:gd name="connsiteY1" fmla="*/ 274237 h 276146"/>
              <a:gd name="connsiteX2" fmla="*/ 254244 w 3820466"/>
              <a:gd name="connsiteY2" fmla="*/ 19993 h 276146"/>
              <a:gd name="connsiteX3" fmla="*/ 248720 w 3820466"/>
              <a:gd name="connsiteY3" fmla="*/ 19993 h 276146"/>
              <a:gd name="connsiteX4" fmla="*/ 248720 w 3820466"/>
              <a:gd name="connsiteY4" fmla="*/ 2648 h 276146"/>
              <a:gd name="connsiteX5" fmla="*/ 251368 w 3820466"/>
              <a:gd name="connsiteY5" fmla="*/ 0 h 276146"/>
              <a:gd name="connsiteX6" fmla="*/ 251368 w 3820466"/>
              <a:gd name="connsiteY6" fmla="*/ 10332 h 276146"/>
              <a:gd name="connsiteX7" fmla="*/ 3601096 w 3820466"/>
              <a:gd name="connsiteY7" fmla="*/ 10332 h 276146"/>
              <a:gd name="connsiteX8" fmla="*/ 3820466 w 3820466"/>
              <a:gd name="connsiteY8" fmla="*/ 276146 h 27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0466" h="276146">
                <a:moveTo>
                  <a:pt x="0" y="276146"/>
                </a:moveTo>
                <a:lnTo>
                  <a:pt x="0" y="274237"/>
                </a:lnTo>
                <a:lnTo>
                  <a:pt x="254244" y="19993"/>
                </a:lnTo>
                <a:lnTo>
                  <a:pt x="248720" y="19993"/>
                </a:lnTo>
                <a:lnTo>
                  <a:pt x="248720" y="2648"/>
                </a:lnTo>
                <a:lnTo>
                  <a:pt x="251368" y="0"/>
                </a:lnTo>
                <a:lnTo>
                  <a:pt x="251368" y="10332"/>
                </a:lnTo>
                <a:lnTo>
                  <a:pt x="3601096" y="10332"/>
                </a:lnTo>
                <a:lnTo>
                  <a:pt x="3820466" y="276146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A3E7D2-661A-48E3-AFCA-04E6E600BBA1}"/>
              </a:ext>
            </a:extLst>
          </p:cNvPr>
          <p:cNvSpPr/>
          <p:nvPr/>
        </p:nvSpPr>
        <p:spPr>
          <a:xfrm rot="16200000">
            <a:off x="8189744" y="2849907"/>
            <a:ext cx="766735" cy="7259045"/>
          </a:xfrm>
          <a:custGeom>
            <a:avLst/>
            <a:gdLst>
              <a:gd name="connsiteX0" fmla="*/ 766735 w 766735"/>
              <a:gd name="connsiteY0" fmla="*/ 4626272 h 7259045"/>
              <a:gd name="connsiteX1" fmla="*/ 766735 w 766735"/>
              <a:gd name="connsiteY1" fmla="*/ 4772372 h 7259045"/>
              <a:gd name="connsiteX2" fmla="*/ 265815 w 766735"/>
              <a:gd name="connsiteY2" fmla="*/ 4271451 h 7259045"/>
              <a:gd name="connsiteX3" fmla="*/ 265815 w 766735"/>
              <a:gd name="connsiteY3" fmla="*/ 4411750 h 7259045"/>
              <a:gd name="connsiteX4" fmla="*/ 766734 w 766735"/>
              <a:gd name="connsiteY4" fmla="*/ 4912669 h 7259045"/>
              <a:gd name="connsiteX5" fmla="*/ 766734 w 766735"/>
              <a:gd name="connsiteY5" fmla="*/ 5058768 h 7259045"/>
              <a:gd name="connsiteX6" fmla="*/ 265815 w 766735"/>
              <a:gd name="connsiteY6" fmla="*/ 4557849 h 7259045"/>
              <a:gd name="connsiteX7" fmla="*/ 265815 w 766735"/>
              <a:gd name="connsiteY7" fmla="*/ 6993231 h 7259045"/>
              <a:gd name="connsiteX8" fmla="*/ 274189 w 766735"/>
              <a:gd name="connsiteY8" fmla="*/ 6993231 h 7259045"/>
              <a:gd name="connsiteX9" fmla="*/ 8375 w 766735"/>
              <a:gd name="connsiteY9" fmla="*/ 7259045 h 7259045"/>
              <a:gd name="connsiteX10" fmla="*/ 0 w 766735"/>
              <a:gd name="connsiteY10" fmla="*/ 7259045 h 7259045"/>
              <a:gd name="connsiteX11" fmla="*/ 0 w 766735"/>
              <a:gd name="connsiteY11" fmla="*/ 6993231 h 7259045"/>
              <a:gd name="connsiteX12" fmla="*/ 1 w 766735"/>
              <a:gd name="connsiteY12" fmla="*/ 6993231 h 7259045"/>
              <a:gd name="connsiteX13" fmla="*/ 1 w 766735"/>
              <a:gd name="connsiteY13" fmla="*/ 265814 h 7259045"/>
              <a:gd name="connsiteX14" fmla="*/ 265815 w 766735"/>
              <a:gd name="connsiteY14" fmla="*/ 0 h 7259045"/>
              <a:gd name="connsiteX15" fmla="*/ 265815 w 766735"/>
              <a:gd name="connsiteY15" fmla="*/ 3833530 h 7259045"/>
              <a:gd name="connsiteX16" fmla="*/ 766734 w 766735"/>
              <a:gd name="connsiteY16" fmla="*/ 4334448 h 7259045"/>
              <a:gd name="connsiteX17" fmla="*/ 766733 w 766735"/>
              <a:gd name="connsiteY17" fmla="*/ 4480547 h 7259045"/>
              <a:gd name="connsiteX18" fmla="*/ 265815 w 766735"/>
              <a:gd name="connsiteY18" fmla="*/ 3979629 h 7259045"/>
              <a:gd name="connsiteX19" fmla="*/ 265815 w 766735"/>
              <a:gd name="connsiteY19" fmla="*/ 4125351 h 725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6735" h="7259045">
                <a:moveTo>
                  <a:pt x="766735" y="4626272"/>
                </a:moveTo>
                <a:lnTo>
                  <a:pt x="766735" y="4772372"/>
                </a:lnTo>
                <a:lnTo>
                  <a:pt x="265815" y="4271451"/>
                </a:lnTo>
                <a:lnTo>
                  <a:pt x="265815" y="4411750"/>
                </a:lnTo>
                <a:lnTo>
                  <a:pt x="766734" y="4912669"/>
                </a:lnTo>
                <a:lnTo>
                  <a:pt x="766734" y="5058768"/>
                </a:lnTo>
                <a:lnTo>
                  <a:pt x="265815" y="4557849"/>
                </a:lnTo>
                <a:lnTo>
                  <a:pt x="265815" y="6993231"/>
                </a:lnTo>
                <a:lnTo>
                  <a:pt x="274189" y="6993231"/>
                </a:lnTo>
                <a:lnTo>
                  <a:pt x="8375" y="7259045"/>
                </a:lnTo>
                <a:lnTo>
                  <a:pt x="0" y="7259045"/>
                </a:lnTo>
                <a:lnTo>
                  <a:pt x="0" y="6993231"/>
                </a:lnTo>
                <a:lnTo>
                  <a:pt x="1" y="6993231"/>
                </a:lnTo>
                <a:lnTo>
                  <a:pt x="1" y="265814"/>
                </a:lnTo>
                <a:lnTo>
                  <a:pt x="265815" y="0"/>
                </a:lnTo>
                <a:lnTo>
                  <a:pt x="265815" y="3833530"/>
                </a:lnTo>
                <a:lnTo>
                  <a:pt x="766734" y="4334448"/>
                </a:lnTo>
                <a:lnTo>
                  <a:pt x="766733" y="4480547"/>
                </a:lnTo>
                <a:lnTo>
                  <a:pt x="265815" y="3979629"/>
                </a:lnTo>
                <a:lnTo>
                  <a:pt x="265815" y="4125351"/>
                </a:lnTo>
                <a:close/>
              </a:path>
            </a:pathLst>
          </a:custGeom>
          <a:solidFill>
            <a:srgbClr val="7A7A7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ADE239-6F1E-45DF-8116-BFA07D571AE6}"/>
              </a:ext>
            </a:extLst>
          </p:cNvPr>
          <p:cNvSpPr/>
          <p:nvPr/>
        </p:nvSpPr>
        <p:spPr>
          <a:xfrm rot="5400000">
            <a:off x="3203142" y="-3205791"/>
            <a:ext cx="786192" cy="7192477"/>
          </a:xfrm>
          <a:custGeom>
            <a:avLst/>
            <a:gdLst>
              <a:gd name="connsiteX0" fmla="*/ 0 w 786192"/>
              <a:gd name="connsiteY0" fmla="*/ 7192477 h 7192477"/>
              <a:gd name="connsiteX1" fmla="*/ 0 w 786192"/>
              <a:gd name="connsiteY1" fmla="*/ 6926663 h 7192477"/>
              <a:gd name="connsiteX2" fmla="*/ 1 w 786192"/>
              <a:gd name="connsiteY2" fmla="*/ 6926663 h 7192477"/>
              <a:gd name="connsiteX3" fmla="*/ 1 w 786192"/>
              <a:gd name="connsiteY3" fmla="*/ 0 h 7192477"/>
              <a:gd name="connsiteX4" fmla="*/ 265815 w 786192"/>
              <a:gd name="connsiteY4" fmla="*/ 322091 h 7192477"/>
              <a:gd name="connsiteX5" fmla="*/ 265815 w 786192"/>
              <a:gd name="connsiteY5" fmla="*/ 3248509 h 7192477"/>
              <a:gd name="connsiteX6" fmla="*/ 786192 w 786192"/>
              <a:gd name="connsiteY6" fmla="*/ 3768886 h 7192477"/>
              <a:gd name="connsiteX7" fmla="*/ 786192 w 786192"/>
              <a:gd name="connsiteY7" fmla="*/ 3914985 h 7192477"/>
              <a:gd name="connsiteX8" fmla="*/ 265815 w 786192"/>
              <a:gd name="connsiteY8" fmla="*/ 3394608 h 7192477"/>
              <a:gd name="connsiteX9" fmla="*/ 265815 w 786192"/>
              <a:gd name="connsiteY9" fmla="*/ 3534907 h 7192477"/>
              <a:gd name="connsiteX10" fmla="*/ 786192 w 786192"/>
              <a:gd name="connsiteY10" fmla="*/ 4055283 h 7192477"/>
              <a:gd name="connsiteX11" fmla="*/ 786192 w 786192"/>
              <a:gd name="connsiteY11" fmla="*/ 4201383 h 7192477"/>
              <a:gd name="connsiteX12" fmla="*/ 265815 w 786192"/>
              <a:gd name="connsiteY12" fmla="*/ 3681006 h 7192477"/>
              <a:gd name="connsiteX13" fmla="*/ 265815 w 786192"/>
              <a:gd name="connsiteY13" fmla="*/ 3826729 h 7192477"/>
              <a:gd name="connsiteX14" fmla="*/ 786192 w 786192"/>
              <a:gd name="connsiteY14" fmla="*/ 4347105 h 7192477"/>
              <a:gd name="connsiteX15" fmla="*/ 786192 w 786192"/>
              <a:gd name="connsiteY15" fmla="*/ 4493205 h 7192477"/>
              <a:gd name="connsiteX16" fmla="*/ 265815 w 786192"/>
              <a:gd name="connsiteY16" fmla="*/ 3972828 h 7192477"/>
              <a:gd name="connsiteX17" fmla="*/ 265815 w 786192"/>
              <a:gd name="connsiteY17" fmla="*/ 6926663 h 7192477"/>
              <a:gd name="connsiteX18" fmla="*/ 271339 w 786192"/>
              <a:gd name="connsiteY18" fmla="*/ 6926663 h 7192477"/>
              <a:gd name="connsiteX19" fmla="*/ 17095 w 786192"/>
              <a:gd name="connsiteY19" fmla="*/ 7180907 h 7192477"/>
              <a:gd name="connsiteX20" fmla="*/ 17095 w 786192"/>
              <a:gd name="connsiteY20" fmla="*/ 7191238 h 7192477"/>
              <a:gd name="connsiteX21" fmla="*/ 29791 w 786192"/>
              <a:gd name="connsiteY21" fmla="*/ 7191238 h 7192477"/>
              <a:gd name="connsiteX22" fmla="*/ 29791 w 786192"/>
              <a:gd name="connsiteY22" fmla="*/ 7192477 h 719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6192" h="7192477">
                <a:moveTo>
                  <a:pt x="0" y="7192477"/>
                </a:moveTo>
                <a:lnTo>
                  <a:pt x="0" y="6926663"/>
                </a:lnTo>
                <a:lnTo>
                  <a:pt x="1" y="6926663"/>
                </a:lnTo>
                <a:lnTo>
                  <a:pt x="1" y="0"/>
                </a:lnTo>
                <a:lnTo>
                  <a:pt x="265815" y="322091"/>
                </a:lnTo>
                <a:lnTo>
                  <a:pt x="265815" y="3248509"/>
                </a:lnTo>
                <a:lnTo>
                  <a:pt x="786192" y="3768886"/>
                </a:lnTo>
                <a:lnTo>
                  <a:pt x="786192" y="3914985"/>
                </a:lnTo>
                <a:lnTo>
                  <a:pt x="265815" y="3394608"/>
                </a:lnTo>
                <a:lnTo>
                  <a:pt x="265815" y="3534907"/>
                </a:lnTo>
                <a:lnTo>
                  <a:pt x="786192" y="4055283"/>
                </a:lnTo>
                <a:lnTo>
                  <a:pt x="786192" y="4201383"/>
                </a:lnTo>
                <a:lnTo>
                  <a:pt x="265815" y="3681006"/>
                </a:lnTo>
                <a:lnTo>
                  <a:pt x="265815" y="3826729"/>
                </a:lnTo>
                <a:lnTo>
                  <a:pt x="786192" y="4347105"/>
                </a:lnTo>
                <a:lnTo>
                  <a:pt x="786192" y="4493205"/>
                </a:lnTo>
                <a:lnTo>
                  <a:pt x="265815" y="3972828"/>
                </a:lnTo>
                <a:lnTo>
                  <a:pt x="265815" y="6926663"/>
                </a:lnTo>
                <a:lnTo>
                  <a:pt x="271339" y="6926663"/>
                </a:lnTo>
                <a:lnTo>
                  <a:pt x="17095" y="7180907"/>
                </a:lnTo>
                <a:lnTo>
                  <a:pt x="17095" y="7191238"/>
                </a:lnTo>
                <a:lnTo>
                  <a:pt x="29791" y="7191238"/>
                </a:lnTo>
                <a:lnTo>
                  <a:pt x="29791" y="7192477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D231B-6D9C-4901-ADAE-171BB5477FE8}"/>
              </a:ext>
            </a:extLst>
          </p:cNvPr>
          <p:cNvSpPr txBox="1"/>
          <p:nvPr/>
        </p:nvSpPr>
        <p:spPr>
          <a:xfrm>
            <a:off x="3049172" y="3224070"/>
            <a:ext cx="60201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NAMA : WIRA SUKMA SAPUTRA</a:t>
            </a:r>
          </a:p>
          <a:p>
            <a:r>
              <a:rPr lang="en-US" sz="3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NIM : 20210810075</a:t>
            </a:r>
          </a:p>
          <a:p>
            <a:r>
              <a:rPr lang="en-US" sz="3200" i="1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KELAS : TI 01</a:t>
            </a:r>
          </a:p>
        </p:txBody>
      </p:sp>
    </p:spTree>
    <p:extLst>
      <p:ext uri="{BB962C8B-B14F-4D97-AF65-F5344CB8AC3E}">
        <p14:creationId xmlns:p14="http://schemas.microsoft.com/office/powerpoint/2010/main" val="30177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9" grpId="0" animBg="1"/>
      <p:bldP spid="99" grpId="0" animBg="1"/>
      <p:bldP spid="76" grpId="0" animBg="1"/>
      <p:bldP spid="87" grpId="0" animBg="1"/>
      <p:bldP spid="32" grpId="0" animBg="1"/>
      <p:bldP spid="31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658" y="1467683"/>
            <a:ext cx="115704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1 : A ∧ ¬A </a:t>
            </a:r>
            <a:r>
              <a:rPr lang="en-ID" sz="3600" dirty="0" err="1">
                <a:solidFill>
                  <a:schemeClr val="bg2"/>
                </a:solidFill>
              </a:rPr>
              <a:t>apakah</a:t>
            </a:r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kontradiksi</a:t>
            </a:r>
            <a:r>
              <a:rPr lang="en-ID" sz="3600" dirty="0">
                <a:solidFill>
                  <a:schemeClr val="bg2"/>
                </a:solidFill>
              </a:rPr>
              <a:t> ? </a:t>
            </a:r>
          </a:p>
          <a:p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2 : ((A∨ B) ∧ ¬A)∧ ¬B </a:t>
            </a:r>
          </a:p>
          <a:p>
            <a:r>
              <a:rPr lang="en-ID" sz="3600" dirty="0">
                <a:solidFill>
                  <a:schemeClr val="bg2"/>
                </a:solidFill>
              </a:rPr>
              <a:t> Buat </a:t>
            </a:r>
            <a:r>
              <a:rPr lang="en-ID" sz="3600" dirty="0" err="1">
                <a:solidFill>
                  <a:schemeClr val="bg2"/>
                </a:solidFill>
              </a:rPr>
              <a:t>tabel</a:t>
            </a:r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kebenarannya</a:t>
            </a:r>
            <a:endParaRPr lang="en-ID" sz="3600" dirty="0">
              <a:solidFill>
                <a:schemeClr val="bg2"/>
              </a:solidFill>
            </a:endParaRP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045" y="304456"/>
            <a:ext cx="690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>
                <a:solidFill>
                  <a:schemeClr val="bg2"/>
                </a:solidFill>
              </a:rPr>
              <a:t>Kontradiks</a:t>
            </a:r>
            <a:endParaRPr lang="en-US" sz="44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658" y="1467683"/>
            <a:ext cx="1157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1 : ((A ∧ B) ⇒ C) ⇒ A  Buat </a:t>
            </a:r>
            <a:r>
              <a:rPr lang="en-ID" sz="3600" dirty="0" err="1">
                <a:solidFill>
                  <a:schemeClr val="bg2"/>
                </a:solidFill>
              </a:rPr>
              <a:t>tabel</a:t>
            </a:r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kebenarannya</a:t>
            </a:r>
            <a:r>
              <a:rPr lang="en-ID" sz="3600" dirty="0">
                <a:solidFill>
                  <a:schemeClr val="bg2"/>
                </a:solidFill>
              </a:rPr>
              <a:t>!  </a:t>
            </a:r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2 : ((A ⇒ B) ∧ (¬B ⇒ C)) ⇒ (¬C ⇒ A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45" y="304456"/>
            <a:ext cx="690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2"/>
                </a:solidFill>
              </a:rPr>
              <a:t>Contingent</a:t>
            </a:r>
            <a:endParaRPr lang="en-US" sz="44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4488" y="3617607"/>
            <a:ext cx="414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Lorem ipsum dolor sit amet, consectetur adipiscing elit, sed do eiusmod tempor incididunt ut labore et dolore magna aliqua.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E4A1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5C9AD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7A7A7A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04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78367" y="1258391"/>
            <a:ext cx="64352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Delete this slide if you do not need a works cited slide.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24" y="2162287"/>
            <a:ext cx="11298622" cy="416743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Sager, J. (October 5, 2016). SageFox PowerPoint. Retrieved June 2017, from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hlinkClick r:id="rId3"/>
              </a:rPr>
              <a:t>http://slides.sage-fox.com/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, F. (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n.d.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). Chapter title. In </a:t>
            </a:r>
            <a:r>
              <a:rPr lang="en-US" i="1" dirty="0" err="1">
                <a:solidFill>
                  <a:schemeClr val="tx1"/>
                </a:solidFill>
                <a:latin typeface="Candara" panose="020E0502030303020204" pitchFamily="34" charset="0"/>
              </a:rPr>
              <a:t>Booktitle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 (Edition ed., Vol. Volume#, p. Page#). City, State: Publisher.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, F. (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n.d.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).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Articletitle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. </a:t>
            </a:r>
            <a:r>
              <a:rPr lang="en-US" i="1" dirty="0" err="1">
                <a:solidFill>
                  <a:schemeClr val="tx1"/>
                </a:solidFill>
                <a:latin typeface="Candara" panose="020E0502030303020204" pitchFamily="34" charset="0"/>
              </a:rPr>
              <a:t>Journaltitle</a:t>
            </a:r>
            <a:r>
              <a:rPr lang="en-US" i="1" dirty="0">
                <a:solidFill>
                  <a:schemeClr val="tx1"/>
                </a:solidFill>
                <a:latin typeface="Candara" panose="020E0502030303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Candara" panose="020E0502030303020204" pitchFamily="34" charset="0"/>
              </a:rPr>
              <a:t>Volume#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(Issue#), Page#-Page#. Retrieved from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websiteurl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WORKS CITED</a:t>
            </a:r>
          </a:p>
        </p:txBody>
      </p:sp>
    </p:spTree>
    <p:extLst>
      <p:ext uri="{BB962C8B-B14F-4D97-AF65-F5344CB8AC3E}">
        <p14:creationId xmlns:p14="http://schemas.microsoft.com/office/powerpoint/2010/main" val="8318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LOGIKA INFORMATIKA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Logika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diciptakan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meneliti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ketepatan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penalaran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Dan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mencegah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kesesatan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berpikir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sedangkan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informatika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displin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sains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mengkaji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struktur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ciri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informasi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ilmiah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teori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sejarah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metodologi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, dan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Organisasi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informasi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ilmiah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 </a:t>
            </a:r>
          </a:p>
          <a:p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http://slides.sage-fox.com/color-sets/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56317" y="1935329"/>
            <a:ext cx="2377440" cy="467127"/>
            <a:chOff x="2696381" y="6137360"/>
            <a:chExt cx="2377440" cy="467127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696381" y="6137360"/>
              <a:ext cx="2377440" cy="457200"/>
            </a:xfrm>
            <a:prstGeom prst="rect">
              <a:avLst/>
            </a:prstGeom>
            <a:solidFill>
              <a:srgbClr val="0E0F1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771745" y="6150580"/>
              <a:ext cx="1490427" cy="419533"/>
              <a:chOff x="2771745" y="6150580"/>
              <a:chExt cx="1490427" cy="41953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771745" y="6158692"/>
                <a:ext cx="228601" cy="411421"/>
              </a:xfrm>
              <a:prstGeom prst="roundRect">
                <a:avLst/>
              </a:prstGeom>
              <a:solidFill>
                <a:srgbClr val="FE4A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24326" y="6158633"/>
                <a:ext cx="228601" cy="411421"/>
              </a:xfrm>
              <a:prstGeom prst="roundRect">
                <a:avLst/>
              </a:prstGeom>
              <a:solidFill>
                <a:srgbClr val="5C9AD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274945" y="6158692"/>
                <a:ext cx="228600" cy="411421"/>
              </a:xfrm>
              <a:prstGeom prst="roundRect">
                <a:avLst/>
              </a:prstGeom>
              <a:solidFill>
                <a:srgbClr val="7A7A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27551" y="6158633"/>
                <a:ext cx="228600" cy="411421"/>
              </a:xfrm>
              <a:prstGeom prst="roundRect">
                <a:avLst/>
              </a:prstGeom>
              <a:solidFill>
                <a:srgbClr val="93939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780966" y="6150639"/>
                <a:ext cx="228600" cy="411421"/>
              </a:xfrm>
              <a:prstGeom prst="roundRect">
                <a:avLst/>
              </a:prstGeom>
              <a:solidFill>
                <a:srgbClr val="BFBF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33572" y="6150580"/>
                <a:ext cx="228600" cy="411421"/>
              </a:xfrm>
              <a:prstGeom prst="roundRect">
                <a:avLst/>
              </a:prstGeom>
              <a:solidFill>
                <a:srgbClr val="44546B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280176" y="6150580"/>
              <a:ext cx="731520" cy="4539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latin typeface="Candara" panose="020E0502030303020204" pitchFamily="34" charset="0"/>
                </a:rPr>
                <a:t>COLOR SET 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4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Materi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0B9296-5B98-4453-81BF-0E3A05DF17C1}"/>
              </a:ext>
            </a:extLst>
          </p:cNvPr>
          <p:cNvSpPr/>
          <p:nvPr/>
        </p:nvSpPr>
        <p:spPr>
          <a:xfrm>
            <a:off x="1270894" y="2612799"/>
            <a:ext cx="3012863" cy="399641"/>
          </a:xfrm>
          <a:custGeom>
            <a:avLst/>
            <a:gdLst>
              <a:gd name="connsiteX0" fmla="*/ 0 w 3012863"/>
              <a:gd name="connsiteY0" fmla="*/ 0 h 399641"/>
              <a:gd name="connsiteX1" fmla="*/ 3012863 w 3012863"/>
              <a:gd name="connsiteY1" fmla="*/ 0 h 399641"/>
              <a:gd name="connsiteX2" fmla="*/ 2887444 w 3012863"/>
              <a:gd name="connsiteY2" fmla="*/ 399641 h 399641"/>
              <a:gd name="connsiteX3" fmla="*/ 126829 w 3012863"/>
              <a:gd name="connsiteY3" fmla="*/ 399641 h 39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863" h="399641">
                <a:moveTo>
                  <a:pt x="0" y="0"/>
                </a:moveTo>
                <a:lnTo>
                  <a:pt x="3012863" y="0"/>
                </a:lnTo>
                <a:lnTo>
                  <a:pt x="2887444" y="399641"/>
                </a:lnTo>
                <a:lnTo>
                  <a:pt x="126829" y="399641"/>
                </a:lnTo>
                <a:close/>
              </a:path>
            </a:pathLst>
          </a:custGeom>
          <a:solidFill>
            <a:srgbClr val="FE4A1E"/>
          </a:solidFill>
          <a:ln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Majemuk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40C175-A572-45F1-BEF4-374DAD8A4ECA}"/>
              </a:ext>
            </a:extLst>
          </p:cNvPr>
          <p:cNvSpPr/>
          <p:nvPr/>
        </p:nvSpPr>
        <p:spPr>
          <a:xfrm>
            <a:off x="1408430" y="3056814"/>
            <a:ext cx="2739318" cy="402675"/>
          </a:xfrm>
          <a:custGeom>
            <a:avLst/>
            <a:gdLst>
              <a:gd name="connsiteX0" fmla="*/ 0 w 2739318"/>
              <a:gd name="connsiteY0" fmla="*/ 0 h 402675"/>
              <a:gd name="connsiteX1" fmla="*/ 2739318 w 2739318"/>
              <a:gd name="connsiteY1" fmla="*/ 0 h 402675"/>
              <a:gd name="connsiteX2" fmla="*/ 2612948 w 2739318"/>
              <a:gd name="connsiteY2" fmla="*/ 402675 h 402675"/>
              <a:gd name="connsiteX3" fmla="*/ 127791 w 2739318"/>
              <a:gd name="connsiteY3" fmla="*/ 402675 h 40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318" h="402675">
                <a:moveTo>
                  <a:pt x="0" y="0"/>
                </a:moveTo>
                <a:lnTo>
                  <a:pt x="2739318" y="0"/>
                </a:lnTo>
                <a:lnTo>
                  <a:pt x="2612948" y="402675"/>
                </a:lnTo>
                <a:lnTo>
                  <a:pt x="127791" y="402675"/>
                </a:lnTo>
                <a:close/>
              </a:path>
            </a:pathLst>
          </a:custGeom>
          <a:solidFill>
            <a:srgbClr val="5C9AD3"/>
          </a:solidFill>
          <a:ln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Precedence Rules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90642B-B5B8-436E-B416-9AE1F5558704}"/>
              </a:ext>
            </a:extLst>
          </p:cNvPr>
          <p:cNvSpPr/>
          <p:nvPr/>
        </p:nvSpPr>
        <p:spPr>
          <a:xfrm>
            <a:off x="1548865" y="3499328"/>
            <a:ext cx="2460010" cy="392803"/>
          </a:xfrm>
          <a:custGeom>
            <a:avLst/>
            <a:gdLst>
              <a:gd name="connsiteX0" fmla="*/ 0 w 2460010"/>
              <a:gd name="connsiteY0" fmla="*/ 0 h 392803"/>
              <a:gd name="connsiteX1" fmla="*/ 2460010 w 2460010"/>
              <a:gd name="connsiteY1" fmla="*/ 0 h 392803"/>
              <a:gd name="connsiteX2" fmla="*/ 2336737 w 2460010"/>
              <a:gd name="connsiteY2" fmla="*/ 392803 h 392803"/>
              <a:gd name="connsiteX3" fmla="*/ 124658 w 2460010"/>
              <a:gd name="connsiteY3" fmla="*/ 392803 h 39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0010" h="392803">
                <a:moveTo>
                  <a:pt x="0" y="0"/>
                </a:moveTo>
                <a:lnTo>
                  <a:pt x="2460010" y="0"/>
                </a:lnTo>
                <a:lnTo>
                  <a:pt x="2336737" y="392803"/>
                </a:lnTo>
                <a:lnTo>
                  <a:pt x="124658" y="392803"/>
                </a:lnTo>
                <a:close/>
              </a:path>
            </a:pathLst>
          </a:custGeom>
          <a:solidFill>
            <a:srgbClr val="44546B"/>
          </a:solidFill>
          <a:ln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Tautologi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B6F4FEF-C02E-43DC-B1D5-CFB1B39AFB42}"/>
              </a:ext>
            </a:extLst>
          </p:cNvPr>
          <p:cNvSpPr/>
          <p:nvPr/>
        </p:nvSpPr>
        <p:spPr>
          <a:xfrm>
            <a:off x="1684733" y="3938087"/>
            <a:ext cx="2189784" cy="353860"/>
          </a:xfrm>
          <a:custGeom>
            <a:avLst/>
            <a:gdLst>
              <a:gd name="connsiteX0" fmla="*/ 0 w 2189784"/>
              <a:gd name="connsiteY0" fmla="*/ 0 h 353860"/>
              <a:gd name="connsiteX1" fmla="*/ 2189784 w 2189784"/>
              <a:gd name="connsiteY1" fmla="*/ 0 h 353860"/>
              <a:gd name="connsiteX2" fmla="*/ 2078732 w 2189784"/>
              <a:gd name="connsiteY2" fmla="*/ 353860 h 353860"/>
              <a:gd name="connsiteX3" fmla="*/ 112300 w 2189784"/>
              <a:gd name="connsiteY3" fmla="*/ 353860 h 3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84" h="353860">
                <a:moveTo>
                  <a:pt x="0" y="0"/>
                </a:moveTo>
                <a:lnTo>
                  <a:pt x="2189784" y="0"/>
                </a:lnTo>
                <a:lnTo>
                  <a:pt x="2078732" y="353860"/>
                </a:lnTo>
                <a:lnTo>
                  <a:pt x="112300" y="353860"/>
                </a:lnTo>
                <a:close/>
              </a:path>
            </a:pathLst>
          </a:custGeom>
          <a:solidFill>
            <a:srgbClr val="7A7A7A"/>
          </a:solidFill>
          <a:ln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Kontradiksi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C6788D-1077-4E8B-BD87-65C93DA797CF}"/>
              </a:ext>
            </a:extLst>
          </p:cNvPr>
          <p:cNvCxnSpPr>
            <a:cxnSpLocks/>
          </p:cNvCxnSpPr>
          <p:nvPr/>
        </p:nvCxnSpPr>
        <p:spPr>
          <a:xfrm flipV="1">
            <a:off x="4382948" y="2464941"/>
            <a:ext cx="1935788" cy="375796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2C7F83-E742-48E4-AAF3-7AF7161BEF2A}"/>
              </a:ext>
            </a:extLst>
          </p:cNvPr>
          <p:cNvCxnSpPr>
            <a:cxnSpLocks/>
          </p:cNvCxnSpPr>
          <p:nvPr/>
        </p:nvCxnSpPr>
        <p:spPr>
          <a:xfrm>
            <a:off x="4246939" y="3251510"/>
            <a:ext cx="1813996" cy="254632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2019A7-4907-4394-A90C-353E12184C7E}"/>
              </a:ext>
            </a:extLst>
          </p:cNvPr>
          <p:cNvCxnSpPr>
            <a:cxnSpLocks/>
          </p:cNvCxnSpPr>
          <p:nvPr/>
        </p:nvCxnSpPr>
        <p:spPr>
          <a:xfrm>
            <a:off x="4108066" y="3747490"/>
            <a:ext cx="1652101" cy="745388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E06E18-0420-4880-A7EF-13BC3E698DAC}"/>
              </a:ext>
            </a:extLst>
          </p:cNvPr>
          <p:cNvCxnSpPr>
            <a:cxnSpLocks/>
          </p:cNvCxnSpPr>
          <p:nvPr/>
        </p:nvCxnSpPr>
        <p:spPr>
          <a:xfrm>
            <a:off x="3927870" y="4161038"/>
            <a:ext cx="1622512" cy="1328977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785E9E7-280E-4A99-84B7-AE7212A6524E}"/>
              </a:ext>
            </a:extLst>
          </p:cNvPr>
          <p:cNvSpPr>
            <a:spLocks noChangeAspect="1"/>
          </p:cNvSpPr>
          <p:nvPr/>
        </p:nvSpPr>
        <p:spPr>
          <a:xfrm>
            <a:off x="6469289" y="2178872"/>
            <a:ext cx="457200" cy="457200"/>
          </a:xfrm>
          <a:custGeom>
            <a:avLst/>
            <a:gdLst>
              <a:gd name="connsiteX0" fmla="*/ 229518 w 457200"/>
              <a:gd name="connsiteY0" fmla="*/ 101644 h 457200"/>
              <a:gd name="connsiteX1" fmla="*/ 194642 w 457200"/>
              <a:gd name="connsiteY1" fmla="*/ 181514 h 457200"/>
              <a:gd name="connsiteX2" fmla="*/ 105156 w 457200"/>
              <a:gd name="connsiteY2" fmla="*/ 190694 h 457200"/>
              <a:gd name="connsiteX3" fmla="*/ 173532 w 457200"/>
              <a:gd name="connsiteY3" fmla="*/ 247153 h 457200"/>
              <a:gd name="connsiteX4" fmla="*/ 152423 w 457200"/>
              <a:gd name="connsiteY4" fmla="*/ 333908 h 457200"/>
              <a:gd name="connsiteX5" fmla="*/ 229518 w 457200"/>
              <a:gd name="connsiteY5" fmla="*/ 289383 h 457200"/>
              <a:gd name="connsiteX6" fmla="*/ 304778 w 457200"/>
              <a:gd name="connsiteY6" fmla="*/ 333908 h 457200"/>
              <a:gd name="connsiteX7" fmla="*/ 285963 w 457200"/>
              <a:gd name="connsiteY7" fmla="*/ 247153 h 457200"/>
              <a:gd name="connsiteX8" fmla="*/ 351585 w 457200"/>
              <a:gd name="connsiteY8" fmla="*/ 190694 h 457200"/>
              <a:gd name="connsiteX9" fmla="*/ 262559 w 457200"/>
              <a:gd name="connsiteY9" fmla="*/ 181514 h 457200"/>
              <a:gd name="connsiteX10" fmla="*/ 228600 w 457200"/>
              <a:gd name="connsiteY10" fmla="*/ 0 h 457200"/>
              <a:gd name="connsiteX11" fmla="*/ 457200 w 457200"/>
              <a:gd name="connsiteY11" fmla="*/ 228600 h 457200"/>
              <a:gd name="connsiteX12" fmla="*/ 228600 w 457200"/>
              <a:gd name="connsiteY12" fmla="*/ 457200 h 457200"/>
              <a:gd name="connsiteX13" fmla="*/ 0 w 457200"/>
              <a:gd name="connsiteY13" fmla="*/ 228600 h 457200"/>
              <a:gd name="connsiteX14" fmla="*/ 228600 w 457200"/>
              <a:gd name="connsiteY1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457200">
                <a:moveTo>
                  <a:pt x="229518" y="101644"/>
                </a:moveTo>
                <a:lnTo>
                  <a:pt x="194642" y="181514"/>
                </a:lnTo>
                <a:lnTo>
                  <a:pt x="105156" y="190694"/>
                </a:lnTo>
                <a:lnTo>
                  <a:pt x="173532" y="247153"/>
                </a:lnTo>
                <a:lnTo>
                  <a:pt x="152423" y="333908"/>
                </a:lnTo>
                <a:lnTo>
                  <a:pt x="229518" y="289383"/>
                </a:lnTo>
                <a:lnTo>
                  <a:pt x="304778" y="333908"/>
                </a:lnTo>
                <a:lnTo>
                  <a:pt x="285963" y="247153"/>
                </a:lnTo>
                <a:lnTo>
                  <a:pt x="351585" y="190694"/>
                </a:lnTo>
                <a:lnTo>
                  <a:pt x="262559" y="181514"/>
                </a:ln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FE4A1E"/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6FAFEE-8DDF-4E1B-86A2-E10F090F43DD}"/>
              </a:ext>
            </a:extLst>
          </p:cNvPr>
          <p:cNvSpPr>
            <a:spLocks noChangeAspect="1"/>
          </p:cNvSpPr>
          <p:nvPr/>
        </p:nvSpPr>
        <p:spPr>
          <a:xfrm>
            <a:off x="6194407" y="3320222"/>
            <a:ext cx="457200" cy="457200"/>
          </a:xfrm>
          <a:custGeom>
            <a:avLst/>
            <a:gdLst>
              <a:gd name="connsiteX0" fmla="*/ 229518 w 457200"/>
              <a:gd name="connsiteY0" fmla="*/ 101644 h 457200"/>
              <a:gd name="connsiteX1" fmla="*/ 194642 w 457200"/>
              <a:gd name="connsiteY1" fmla="*/ 181514 h 457200"/>
              <a:gd name="connsiteX2" fmla="*/ 105156 w 457200"/>
              <a:gd name="connsiteY2" fmla="*/ 190694 h 457200"/>
              <a:gd name="connsiteX3" fmla="*/ 173532 w 457200"/>
              <a:gd name="connsiteY3" fmla="*/ 247153 h 457200"/>
              <a:gd name="connsiteX4" fmla="*/ 152423 w 457200"/>
              <a:gd name="connsiteY4" fmla="*/ 333908 h 457200"/>
              <a:gd name="connsiteX5" fmla="*/ 229518 w 457200"/>
              <a:gd name="connsiteY5" fmla="*/ 289383 h 457200"/>
              <a:gd name="connsiteX6" fmla="*/ 304778 w 457200"/>
              <a:gd name="connsiteY6" fmla="*/ 333908 h 457200"/>
              <a:gd name="connsiteX7" fmla="*/ 285963 w 457200"/>
              <a:gd name="connsiteY7" fmla="*/ 247153 h 457200"/>
              <a:gd name="connsiteX8" fmla="*/ 351585 w 457200"/>
              <a:gd name="connsiteY8" fmla="*/ 190694 h 457200"/>
              <a:gd name="connsiteX9" fmla="*/ 262559 w 457200"/>
              <a:gd name="connsiteY9" fmla="*/ 181514 h 457200"/>
              <a:gd name="connsiteX10" fmla="*/ 228600 w 457200"/>
              <a:gd name="connsiteY10" fmla="*/ 0 h 457200"/>
              <a:gd name="connsiteX11" fmla="*/ 457200 w 457200"/>
              <a:gd name="connsiteY11" fmla="*/ 228600 h 457200"/>
              <a:gd name="connsiteX12" fmla="*/ 228600 w 457200"/>
              <a:gd name="connsiteY12" fmla="*/ 457200 h 457200"/>
              <a:gd name="connsiteX13" fmla="*/ 0 w 457200"/>
              <a:gd name="connsiteY13" fmla="*/ 228600 h 457200"/>
              <a:gd name="connsiteX14" fmla="*/ 228600 w 457200"/>
              <a:gd name="connsiteY1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457200">
                <a:moveTo>
                  <a:pt x="229518" y="101644"/>
                </a:moveTo>
                <a:lnTo>
                  <a:pt x="194642" y="181514"/>
                </a:lnTo>
                <a:lnTo>
                  <a:pt x="105156" y="190694"/>
                </a:lnTo>
                <a:lnTo>
                  <a:pt x="173532" y="247153"/>
                </a:lnTo>
                <a:lnTo>
                  <a:pt x="152423" y="333908"/>
                </a:lnTo>
                <a:lnTo>
                  <a:pt x="229518" y="289383"/>
                </a:lnTo>
                <a:lnTo>
                  <a:pt x="304778" y="333908"/>
                </a:lnTo>
                <a:lnTo>
                  <a:pt x="285963" y="247153"/>
                </a:lnTo>
                <a:lnTo>
                  <a:pt x="351585" y="190694"/>
                </a:lnTo>
                <a:lnTo>
                  <a:pt x="262559" y="181514"/>
                </a:ln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5C9AD3"/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16EE4E-E962-43F6-8727-D593A0D985E7}"/>
              </a:ext>
            </a:extLst>
          </p:cNvPr>
          <p:cNvSpPr>
            <a:spLocks noChangeAspect="1"/>
          </p:cNvSpPr>
          <p:nvPr/>
        </p:nvSpPr>
        <p:spPr>
          <a:xfrm>
            <a:off x="5861536" y="4412517"/>
            <a:ext cx="457200" cy="457200"/>
          </a:xfrm>
          <a:custGeom>
            <a:avLst/>
            <a:gdLst>
              <a:gd name="connsiteX0" fmla="*/ 229518 w 457200"/>
              <a:gd name="connsiteY0" fmla="*/ 101644 h 457200"/>
              <a:gd name="connsiteX1" fmla="*/ 194642 w 457200"/>
              <a:gd name="connsiteY1" fmla="*/ 181514 h 457200"/>
              <a:gd name="connsiteX2" fmla="*/ 105156 w 457200"/>
              <a:gd name="connsiteY2" fmla="*/ 190694 h 457200"/>
              <a:gd name="connsiteX3" fmla="*/ 173532 w 457200"/>
              <a:gd name="connsiteY3" fmla="*/ 247153 h 457200"/>
              <a:gd name="connsiteX4" fmla="*/ 152423 w 457200"/>
              <a:gd name="connsiteY4" fmla="*/ 333908 h 457200"/>
              <a:gd name="connsiteX5" fmla="*/ 229518 w 457200"/>
              <a:gd name="connsiteY5" fmla="*/ 289383 h 457200"/>
              <a:gd name="connsiteX6" fmla="*/ 304778 w 457200"/>
              <a:gd name="connsiteY6" fmla="*/ 333908 h 457200"/>
              <a:gd name="connsiteX7" fmla="*/ 285963 w 457200"/>
              <a:gd name="connsiteY7" fmla="*/ 247153 h 457200"/>
              <a:gd name="connsiteX8" fmla="*/ 351585 w 457200"/>
              <a:gd name="connsiteY8" fmla="*/ 190694 h 457200"/>
              <a:gd name="connsiteX9" fmla="*/ 262559 w 457200"/>
              <a:gd name="connsiteY9" fmla="*/ 181514 h 457200"/>
              <a:gd name="connsiteX10" fmla="*/ 228600 w 457200"/>
              <a:gd name="connsiteY10" fmla="*/ 0 h 457200"/>
              <a:gd name="connsiteX11" fmla="*/ 457200 w 457200"/>
              <a:gd name="connsiteY11" fmla="*/ 228600 h 457200"/>
              <a:gd name="connsiteX12" fmla="*/ 228600 w 457200"/>
              <a:gd name="connsiteY12" fmla="*/ 457200 h 457200"/>
              <a:gd name="connsiteX13" fmla="*/ 0 w 457200"/>
              <a:gd name="connsiteY13" fmla="*/ 228600 h 457200"/>
              <a:gd name="connsiteX14" fmla="*/ 228600 w 457200"/>
              <a:gd name="connsiteY1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457200">
                <a:moveTo>
                  <a:pt x="229518" y="101644"/>
                </a:moveTo>
                <a:lnTo>
                  <a:pt x="194642" y="181514"/>
                </a:lnTo>
                <a:lnTo>
                  <a:pt x="105156" y="190694"/>
                </a:lnTo>
                <a:lnTo>
                  <a:pt x="173532" y="247153"/>
                </a:lnTo>
                <a:lnTo>
                  <a:pt x="152423" y="333908"/>
                </a:lnTo>
                <a:lnTo>
                  <a:pt x="229518" y="289383"/>
                </a:lnTo>
                <a:lnTo>
                  <a:pt x="304778" y="333908"/>
                </a:lnTo>
                <a:lnTo>
                  <a:pt x="285963" y="247153"/>
                </a:lnTo>
                <a:lnTo>
                  <a:pt x="351585" y="190694"/>
                </a:lnTo>
                <a:lnTo>
                  <a:pt x="262559" y="181514"/>
                </a:ln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44546B"/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FBE1893-2686-4753-8A4A-D3B42C1690AB}"/>
              </a:ext>
            </a:extLst>
          </p:cNvPr>
          <p:cNvSpPr>
            <a:spLocks noChangeAspect="1"/>
          </p:cNvSpPr>
          <p:nvPr/>
        </p:nvSpPr>
        <p:spPr>
          <a:xfrm>
            <a:off x="5603735" y="5490015"/>
            <a:ext cx="457200" cy="457200"/>
          </a:xfrm>
          <a:custGeom>
            <a:avLst/>
            <a:gdLst>
              <a:gd name="connsiteX0" fmla="*/ 229518 w 457200"/>
              <a:gd name="connsiteY0" fmla="*/ 101644 h 457200"/>
              <a:gd name="connsiteX1" fmla="*/ 194642 w 457200"/>
              <a:gd name="connsiteY1" fmla="*/ 181514 h 457200"/>
              <a:gd name="connsiteX2" fmla="*/ 105156 w 457200"/>
              <a:gd name="connsiteY2" fmla="*/ 190694 h 457200"/>
              <a:gd name="connsiteX3" fmla="*/ 173532 w 457200"/>
              <a:gd name="connsiteY3" fmla="*/ 247153 h 457200"/>
              <a:gd name="connsiteX4" fmla="*/ 152423 w 457200"/>
              <a:gd name="connsiteY4" fmla="*/ 333908 h 457200"/>
              <a:gd name="connsiteX5" fmla="*/ 229518 w 457200"/>
              <a:gd name="connsiteY5" fmla="*/ 289383 h 457200"/>
              <a:gd name="connsiteX6" fmla="*/ 304778 w 457200"/>
              <a:gd name="connsiteY6" fmla="*/ 333908 h 457200"/>
              <a:gd name="connsiteX7" fmla="*/ 285963 w 457200"/>
              <a:gd name="connsiteY7" fmla="*/ 247153 h 457200"/>
              <a:gd name="connsiteX8" fmla="*/ 351585 w 457200"/>
              <a:gd name="connsiteY8" fmla="*/ 190694 h 457200"/>
              <a:gd name="connsiteX9" fmla="*/ 262559 w 457200"/>
              <a:gd name="connsiteY9" fmla="*/ 181514 h 457200"/>
              <a:gd name="connsiteX10" fmla="*/ 228600 w 457200"/>
              <a:gd name="connsiteY10" fmla="*/ 0 h 457200"/>
              <a:gd name="connsiteX11" fmla="*/ 457200 w 457200"/>
              <a:gd name="connsiteY11" fmla="*/ 228600 h 457200"/>
              <a:gd name="connsiteX12" fmla="*/ 228600 w 457200"/>
              <a:gd name="connsiteY12" fmla="*/ 457200 h 457200"/>
              <a:gd name="connsiteX13" fmla="*/ 0 w 457200"/>
              <a:gd name="connsiteY13" fmla="*/ 228600 h 457200"/>
              <a:gd name="connsiteX14" fmla="*/ 228600 w 457200"/>
              <a:gd name="connsiteY1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7200" h="457200">
                <a:moveTo>
                  <a:pt x="229518" y="101644"/>
                </a:moveTo>
                <a:lnTo>
                  <a:pt x="194642" y="181514"/>
                </a:lnTo>
                <a:lnTo>
                  <a:pt x="105156" y="190694"/>
                </a:lnTo>
                <a:lnTo>
                  <a:pt x="173532" y="247153"/>
                </a:lnTo>
                <a:lnTo>
                  <a:pt x="152423" y="333908"/>
                </a:lnTo>
                <a:lnTo>
                  <a:pt x="229518" y="289383"/>
                </a:lnTo>
                <a:lnTo>
                  <a:pt x="304778" y="333908"/>
                </a:lnTo>
                <a:lnTo>
                  <a:pt x="285963" y="247153"/>
                </a:lnTo>
                <a:lnTo>
                  <a:pt x="351585" y="190694"/>
                </a:lnTo>
                <a:lnTo>
                  <a:pt x="262559" y="181514"/>
                </a:ln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7A7A7A"/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5A6DA3-5ED6-4858-BCF2-31B6DD87A1CE}"/>
              </a:ext>
            </a:extLst>
          </p:cNvPr>
          <p:cNvSpPr txBox="1"/>
          <p:nvPr/>
        </p:nvSpPr>
        <p:spPr>
          <a:xfrm>
            <a:off x="7050816" y="2143629"/>
            <a:ext cx="514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Majemuk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atas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, Satu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subjek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1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predikat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4E9516-1279-4620-B386-2F0D5385F2AD}"/>
              </a:ext>
            </a:extLst>
          </p:cNvPr>
          <p:cNvSpPr txBox="1"/>
          <p:nvPr/>
        </p:nvSpPr>
        <p:spPr>
          <a:xfrm>
            <a:off x="6759221" y="3285235"/>
            <a:ext cx="5254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menjaga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kebenaran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pernyataan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Operator/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Penghubung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diberikan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aturan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7F048E-FD53-4ACB-9817-B8CD83FA0F96}"/>
              </a:ext>
            </a:extLst>
          </p:cNvPr>
          <p:cNvSpPr txBox="1"/>
          <p:nvPr/>
        </p:nvSpPr>
        <p:spPr>
          <a:xfrm>
            <a:off x="6405176" y="4315881"/>
            <a:ext cx="43809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Tautologi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adalah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majemuk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selalu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bernilai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true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perduli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apa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akan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nilai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kebenaran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penyusunannya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7EDBCF-DDA5-4BFE-9D2A-7E8D99EAA4DA}"/>
              </a:ext>
            </a:extLst>
          </p:cNvPr>
          <p:cNvSpPr txBox="1"/>
          <p:nvPr/>
        </p:nvSpPr>
        <p:spPr>
          <a:xfrm>
            <a:off x="6194407" y="5422310"/>
            <a:ext cx="43809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Kontradiksi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adalah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mejemuk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 yang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selalu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bernilai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fase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perduli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andara" panose="020E0502030303020204" pitchFamily="34" charset="0"/>
              </a:rPr>
              <a:t>apapun</a:t>
            </a:r>
            <a:r>
              <a:rPr lang="en-US" sz="13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1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4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258228"/>
            <a:ext cx="64355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Menganalisis</a:t>
            </a:r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Majemuk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2EDE7-22D7-4052-A076-DBA0CD864B64}"/>
              </a:ext>
            </a:extLst>
          </p:cNvPr>
          <p:cNvSpPr txBox="1"/>
          <p:nvPr/>
        </p:nvSpPr>
        <p:spPr>
          <a:xfrm>
            <a:off x="8559189" y="2725103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E4A1E"/>
                </a:solidFill>
                <a:latin typeface="Candara" panose="020E0502030303020204" pitchFamily="34" charset="0"/>
              </a:rPr>
              <a:t>Contoh</a:t>
            </a:r>
            <a:r>
              <a:rPr lang="en-US" b="1" dirty="0">
                <a:solidFill>
                  <a:srgbClr val="FE4A1E"/>
                </a:solidFill>
                <a:latin typeface="Candara" panose="020E0502030303020204" pitchFamily="34" charset="0"/>
              </a:rPr>
              <a:t> 1</a:t>
            </a: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Jiika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Dewilulus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sarjana</a:t>
            </a:r>
            <a:r>
              <a:rPr lang="en-ID" dirty="0">
                <a:solidFill>
                  <a:schemeClr val="bg1"/>
                </a:solidFill>
              </a:rPr>
              <a:t> PTI, </a:t>
            </a:r>
            <a:r>
              <a:rPr lang="en-ID" dirty="0" err="1">
                <a:solidFill>
                  <a:schemeClr val="bg1"/>
                </a:solidFill>
              </a:rPr>
              <a:t>orangtuanya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senang</a:t>
            </a:r>
            <a:r>
              <a:rPr lang="en-ID" dirty="0">
                <a:solidFill>
                  <a:schemeClr val="bg1"/>
                </a:solidFill>
              </a:rPr>
              <a:t>,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dan </a:t>
            </a:r>
            <a:r>
              <a:rPr lang="en-ID" dirty="0" err="1">
                <a:solidFill>
                  <a:schemeClr val="bg1"/>
                </a:solidFill>
              </a:rPr>
              <a:t>diadapat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segera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bekerja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tetapi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klulus</a:t>
            </a:r>
            <a:r>
              <a:rPr lang="en-ID" dirty="0">
                <a:solidFill>
                  <a:schemeClr val="bg1"/>
                </a:solidFill>
              </a:rPr>
              <a:t>,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uasahanya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sia-sia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0CB20-74E1-420B-B6FF-8CB242933D61}"/>
              </a:ext>
            </a:extLst>
          </p:cNvPr>
          <p:cNvSpPr txBox="1"/>
          <p:nvPr/>
        </p:nvSpPr>
        <p:spPr>
          <a:xfrm>
            <a:off x="1268509" y="251560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C9AD3"/>
                </a:solidFill>
                <a:latin typeface="Candara" panose="020E0502030303020204" pitchFamily="34" charset="0"/>
              </a:rPr>
              <a:t>Analisis</a:t>
            </a:r>
            <a:r>
              <a:rPr lang="en-US" b="1" dirty="0">
                <a:solidFill>
                  <a:srgbClr val="5C9AD3"/>
                </a:solidFill>
                <a:latin typeface="Candara" panose="020E0502030303020204" pitchFamily="34" charset="0"/>
              </a:rPr>
              <a:t> 1.1</a:t>
            </a:r>
          </a:p>
          <a:p>
            <a:pPr algn="ctr"/>
            <a:r>
              <a:rPr lang="en-ID" dirty="0">
                <a:solidFill>
                  <a:schemeClr val="bg1"/>
                </a:solidFill>
              </a:rPr>
              <a:t>Jika </a:t>
            </a:r>
            <a:r>
              <a:rPr lang="en-ID" dirty="0" err="1">
                <a:solidFill>
                  <a:schemeClr val="bg1"/>
                </a:solidFill>
              </a:rPr>
              <a:t>Dewilulus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sarjana</a:t>
            </a:r>
            <a:r>
              <a:rPr lang="en-ID" dirty="0">
                <a:solidFill>
                  <a:schemeClr val="bg1"/>
                </a:solidFill>
              </a:rPr>
              <a:t> PTI, orang </a:t>
            </a:r>
            <a:r>
              <a:rPr lang="en-ID" dirty="0" err="1">
                <a:solidFill>
                  <a:schemeClr val="bg1"/>
                </a:solidFill>
              </a:rPr>
              <a:t>tuanya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senang</a:t>
            </a:r>
            <a:r>
              <a:rPr lang="en-ID" dirty="0">
                <a:solidFill>
                  <a:schemeClr val="bg1"/>
                </a:solidFill>
              </a:rPr>
              <a:t>,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dan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segera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bekerja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dengan</a:t>
            </a:r>
            <a:endParaRPr lang="en-US" sz="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B68CA-0947-4D67-9F49-BD8E1D5F6C39}"/>
              </a:ext>
            </a:extLst>
          </p:cNvPr>
          <p:cNvSpPr txBox="1"/>
          <p:nvPr/>
        </p:nvSpPr>
        <p:spPr>
          <a:xfrm>
            <a:off x="6414849" y="500734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Candara" panose="020E0502030303020204" pitchFamily="34" charset="0"/>
              </a:rPr>
              <a:t>Analisis</a:t>
            </a:r>
            <a:r>
              <a:rPr lang="en-US" b="1" dirty="0">
                <a:solidFill>
                  <a:srgbClr val="FFFF00"/>
                </a:solidFill>
                <a:latin typeface="Candara" panose="020E0502030303020204" pitchFamily="34" charset="0"/>
              </a:rPr>
              <a:t> 1.2</a:t>
            </a:r>
          </a:p>
          <a:p>
            <a:pPr algn="ctr"/>
            <a:r>
              <a:rPr lang="en-ID" dirty="0">
                <a:solidFill>
                  <a:schemeClr val="bg1"/>
                </a:solidFill>
              </a:rPr>
              <a:t>Jika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lulus,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uasahanya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sia-sia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89C996-1BCB-4237-8466-6EAF0F7791A7}"/>
              </a:ext>
            </a:extLst>
          </p:cNvPr>
          <p:cNvGrpSpPr/>
          <p:nvPr/>
        </p:nvGrpSpPr>
        <p:grpSpPr>
          <a:xfrm>
            <a:off x="5876949" y="2541516"/>
            <a:ext cx="2682240" cy="1384746"/>
            <a:chOff x="5876949" y="2541516"/>
            <a:chExt cx="2682240" cy="1384746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5BAA4D1-A058-4F34-A70B-01B07DE8C007}"/>
                </a:ext>
              </a:extLst>
            </p:cNvPr>
            <p:cNvSpPr/>
            <p:nvPr/>
          </p:nvSpPr>
          <p:spPr>
            <a:xfrm rot="10800000">
              <a:off x="5876949" y="2541516"/>
              <a:ext cx="2682240" cy="1384746"/>
            </a:xfrm>
            <a:prstGeom prst="triangle">
              <a:avLst/>
            </a:prstGeom>
            <a:solidFill>
              <a:srgbClr val="FE4A1E"/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994A98-874C-4EBD-88D7-4263CCAE876B}"/>
                </a:ext>
              </a:extLst>
            </p:cNvPr>
            <p:cNvSpPr txBox="1"/>
            <p:nvPr/>
          </p:nvSpPr>
          <p:spPr>
            <a:xfrm rot="18860546">
              <a:off x="7044665" y="3038588"/>
              <a:ext cx="123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Contoh</a:t>
              </a:r>
              <a:r>
                <a:rPr lang="en-US" dirty="0">
                  <a:solidFill>
                    <a:schemeClr val="bg1"/>
                  </a:solidFill>
                </a:rPr>
                <a:t>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9D3ADF-24CE-45F5-93E8-F7B9204ED5AB}"/>
              </a:ext>
            </a:extLst>
          </p:cNvPr>
          <p:cNvGrpSpPr/>
          <p:nvPr/>
        </p:nvGrpSpPr>
        <p:grpSpPr>
          <a:xfrm>
            <a:off x="4436244" y="2637912"/>
            <a:ext cx="2682240" cy="1430871"/>
            <a:chOff x="4436244" y="2637912"/>
            <a:chExt cx="2682240" cy="1430871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D6464B0-B5CE-440F-AB9B-4ED1018A89F4}"/>
                </a:ext>
              </a:extLst>
            </p:cNvPr>
            <p:cNvSpPr/>
            <p:nvPr/>
          </p:nvSpPr>
          <p:spPr>
            <a:xfrm>
              <a:off x="4436244" y="2637912"/>
              <a:ext cx="2682240" cy="1384746"/>
            </a:xfrm>
            <a:prstGeom prst="triangle">
              <a:avLst/>
            </a:prstGeom>
            <a:solidFill>
              <a:srgbClr val="5C9AD3"/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3BD0A-F44D-4F9A-865A-C8C1174004F9}"/>
                </a:ext>
              </a:extLst>
            </p:cNvPr>
            <p:cNvSpPr txBox="1"/>
            <p:nvPr/>
          </p:nvSpPr>
          <p:spPr>
            <a:xfrm rot="18828787">
              <a:off x="4649609" y="3267429"/>
              <a:ext cx="123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Analisis</a:t>
              </a:r>
              <a:r>
                <a:rPr lang="en-US" dirty="0">
                  <a:solidFill>
                    <a:schemeClr val="bg1"/>
                  </a:solidFill>
                </a:rPr>
                <a:t> 1.1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D44A6-D629-4105-9B57-9019292332F6}"/>
              </a:ext>
            </a:extLst>
          </p:cNvPr>
          <p:cNvGrpSpPr/>
          <p:nvPr/>
        </p:nvGrpSpPr>
        <p:grpSpPr>
          <a:xfrm>
            <a:off x="4329789" y="4154870"/>
            <a:ext cx="2682240" cy="1384746"/>
            <a:chOff x="4329789" y="4154870"/>
            <a:chExt cx="2682240" cy="1384746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E73B82C-C100-422B-A65F-D04D51409A7A}"/>
                </a:ext>
              </a:extLst>
            </p:cNvPr>
            <p:cNvSpPr/>
            <p:nvPr/>
          </p:nvSpPr>
          <p:spPr>
            <a:xfrm rot="10800000">
              <a:off x="4329789" y="4154870"/>
              <a:ext cx="2682240" cy="1384746"/>
            </a:xfrm>
            <a:prstGeom prst="triangle">
              <a:avLst/>
            </a:prstGeom>
            <a:solidFill>
              <a:srgbClr val="44546B"/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DC497C-74AB-48FD-B5DA-265DD96754CB}"/>
                </a:ext>
              </a:extLst>
            </p:cNvPr>
            <p:cNvSpPr txBox="1"/>
            <p:nvPr/>
          </p:nvSpPr>
          <p:spPr>
            <a:xfrm rot="18843262">
              <a:off x="5475043" y="4656945"/>
              <a:ext cx="123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Analisis 1.2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0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504" y="1073897"/>
            <a:ext cx="394572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[1] Jika </a:t>
            </a:r>
            <a:r>
              <a:rPr lang="en-ID" dirty="0" err="1">
                <a:solidFill>
                  <a:schemeClr val="bg1"/>
                </a:solidFill>
              </a:rPr>
              <a:t>Dewilulus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sarjana</a:t>
            </a:r>
            <a:r>
              <a:rPr lang="en-ID" dirty="0">
                <a:solidFill>
                  <a:schemeClr val="bg1"/>
                </a:solidFill>
              </a:rPr>
              <a:t> PTI, orang </a:t>
            </a:r>
            <a:r>
              <a:rPr lang="en-ID" dirty="0" err="1">
                <a:solidFill>
                  <a:schemeClr val="bg1"/>
                </a:solidFill>
              </a:rPr>
              <a:t>tuanya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senang</a:t>
            </a:r>
            <a:r>
              <a:rPr lang="en-ID" dirty="0">
                <a:solidFill>
                  <a:schemeClr val="bg1"/>
                </a:solidFill>
              </a:rPr>
              <a:t>,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dan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segera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bekerja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tetapi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jika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lulus,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usahanya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sia-sia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 err="1">
                <a:solidFill>
                  <a:schemeClr val="bg1"/>
                </a:solidFill>
              </a:rPr>
              <a:t>Analisis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[1.1] Jika </a:t>
            </a:r>
            <a:r>
              <a:rPr lang="en-ID" dirty="0" err="1">
                <a:solidFill>
                  <a:schemeClr val="bg1"/>
                </a:solidFill>
              </a:rPr>
              <a:t>Dewi</a:t>
            </a:r>
            <a:r>
              <a:rPr lang="en-ID" dirty="0">
                <a:solidFill>
                  <a:schemeClr val="bg1"/>
                </a:solidFill>
              </a:rPr>
              <a:t> lulus </a:t>
            </a:r>
            <a:r>
              <a:rPr lang="en-ID" dirty="0" err="1">
                <a:solidFill>
                  <a:schemeClr val="bg1"/>
                </a:solidFill>
              </a:rPr>
              <a:t>sarjana</a:t>
            </a:r>
            <a:r>
              <a:rPr lang="en-ID" dirty="0">
                <a:solidFill>
                  <a:schemeClr val="bg1"/>
                </a:solidFill>
              </a:rPr>
              <a:t> PTI, orang </a:t>
            </a:r>
            <a:r>
              <a:rPr lang="en-ID" dirty="0" err="1">
                <a:solidFill>
                  <a:schemeClr val="bg1"/>
                </a:solidFill>
              </a:rPr>
              <a:t>tuanya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senang</a:t>
            </a:r>
            <a:r>
              <a:rPr lang="en-ID" dirty="0">
                <a:solidFill>
                  <a:schemeClr val="bg1"/>
                </a:solidFill>
              </a:rPr>
              <a:t>,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dan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segera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bekerja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dengan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[1.2] Jika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lulus,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usahanya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sia-sia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Sub </a:t>
            </a:r>
            <a:r>
              <a:rPr lang="en-ID" dirty="0" err="1">
                <a:solidFill>
                  <a:schemeClr val="bg1"/>
                </a:solidFill>
              </a:rPr>
              <a:t>proposisi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skop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kiri</a:t>
            </a:r>
            <a:r>
              <a:rPr lang="en-ID" dirty="0">
                <a:solidFill>
                  <a:schemeClr val="bg1"/>
                </a:solidFill>
              </a:rPr>
              <a:t>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[1.1.1] Jika </a:t>
            </a:r>
            <a:r>
              <a:rPr lang="en-ID" dirty="0" err="1">
                <a:solidFill>
                  <a:schemeClr val="bg1"/>
                </a:solidFill>
              </a:rPr>
              <a:t>Dewilulus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sarjana</a:t>
            </a:r>
            <a:r>
              <a:rPr lang="en-ID" dirty="0">
                <a:solidFill>
                  <a:schemeClr val="bg1"/>
                </a:solidFill>
              </a:rPr>
              <a:t> PTI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dengan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[1.1.2] Orang </a:t>
            </a:r>
            <a:r>
              <a:rPr lang="en-ID" dirty="0" err="1">
                <a:solidFill>
                  <a:schemeClr val="bg1"/>
                </a:solidFill>
              </a:rPr>
              <a:t>tuanya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senang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segera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bekerja</a:t>
            </a:r>
            <a:br>
              <a:rPr lang="en-ID" dirty="0">
                <a:solidFill>
                  <a:schemeClr val="bg1"/>
                </a:solidFill>
              </a:rPr>
            </a:br>
            <a:endParaRPr lang="en-ID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045" y="304456"/>
            <a:ext cx="8830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Menganalisis</a:t>
            </a:r>
            <a:r>
              <a:rPr lang="en-ID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Proposisi</a:t>
            </a:r>
            <a:r>
              <a:rPr lang="en-ID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ID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Majemuk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15773" y="1096303"/>
            <a:ext cx="34747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Sub </a:t>
            </a:r>
            <a:r>
              <a:rPr lang="en-ID" dirty="0" err="1">
                <a:solidFill>
                  <a:schemeClr val="bg1"/>
                </a:solidFill>
              </a:rPr>
              <a:t>subproposisi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skop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kiri</a:t>
            </a:r>
            <a:r>
              <a:rPr lang="en-ID" dirty="0">
                <a:solidFill>
                  <a:schemeClr val="bg1"/>
                </a:solidFill>
              </a:rPr>
              <a:t>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[1.1.2.1] Orang </a:t>
            </a:r>
            <a:r>
              <a:rPr lang="en-ID" dirty="0" err="1">
                <a:solidFill>
                  <a:schemeClr val="bg1"/>
                </a:solidFill>
              </a:rPr>
              <a:t>tuanya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senang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dengan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[1.1.2.2]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segera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bekerja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>
                <a:solidFill>
                  <a:schemeClr val="bg1"/>
                </a:solidFill>
              </a:rPr>
              <a:t>Sub </a:t>
            </a:r>
            <a:r>
              <a:rPr lang="en-ID" dirty="0" err="1">
                <a:solidFill>
                  <a:schemeClr val="bg1"/>
                </a:solidFill>
              </a:rPr>
              <a:t>proposisi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skop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kanan</a:t>
            </a:r>
            <a:r>
              <a:rPr lang="en-ID" dirty="0">
                <a:solidFill>
                  <a:schemeClr val="bg1"/>
                </a:solidFill>
              </a:rPr>
              <a:t>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[1.2.1] Jika </a:t>
            </a:r>
            <a:r>
              <a:rPr lang="en-ID" dirty="0" err="1">
                <a:solidFill>
                  <a:schemeClr val="bg1"/>
                </a:solidFill>
              </a:rPr>
              <a:t>dia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lulus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dengan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[1.2.2]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usahanya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sia-sia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Teknik </a:t>
            </a:r>
            <a:r>
              <a:rPr lang="en-ID" dirty="0" err="1">
                <a:solidFill>
                  <a:schemeClr val="bg1"/>
                </a:solidFill>
              </a:rPr>
              <a:t>memilah-milah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kalimat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proposisi-proposisi</a:t>
            </a:r>
            <a:r>
              <a:rPr lang="en-ID" dirty="0">
                <a:solidFill>
                  <a:schemeClr val="bg1"/>
                </a:solidFill>
              </a:rPr>
              <a:t> yang atomic </a:t>
            </a:r>
            <a:r>
              <a:rPr lang="en-ID" dirty="0" err="1">
                <a:solidFill>
                  <a:schemeClr val="bg1"/>
                </a:solidFill>
              </a:rPr>
              <a:t>disebut</a:t>
            </a:r>
            <a:r>
              <a:rPr lang="en-ID" dirty="0">
                <a:solidFill>
                  <a:schemeClr val="bg1"/>
                </a:solidFill>
              </a:rPr>
              <a:t> Parsing.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</a:t>
            </a:r>
            <a:r>
              <a:rPr lang="en-ID" dirty="0" err="1">
                <a:solidFill>
                  <a:schemeClr val="bg1"/>
                </a:solidFill>
              </a:rPr>
              <a:t>Hasilnya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diwujudkan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bentuk</a:t>
            </a:r>
            <a:r>
              <a:rPr lang="en-ID" dirty="0">
                <a:solidFill>
                  <a:schemeClr val="bg1"/>
                </a:solidFill>
              </a:rPr>
              <a:t> Parse Tree </a:t>
            </a:r>
            <a:r>
              <a:rPr lang="en-ID" dirty="0" err="1">
                <a:solidFill>
                  <a:schemeClr val="bg1"/>
                </a:solidFill>
              </a:rPr>
              <a:t>diubah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fpe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berikut</a:t>
            </a:r>
            <a:r>
              <a:rPr lang="en-ID" dirty="0">
                <a:solidFill>
                  <a:schemeClr val="bg1"/>
                </a:solidFill>
              </a:rPr>
              <a:t>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A = </a:t>
            </a:r>
            <a:r>
              <a:rPr lang="en-ID" dirty="0" err="1">
                <a:solidFill>
                  <a:schemeClr val="bg1"/>
                </a:solidFill>
              </a:rPr>
              <a:t>Dewi</a:t>
            </a:r>
            <a:r>
              <a:rPr lang="en-ID" dirty="0">
                <a:solidFill>
                  <a:schemeClr val="bg1"/>
                </a:solidFill>
              </a:rPr>
              <a:t> lulus </a:t>
            </a:r>
            <a:r>
              <a:rPr lang="en-ID" dirty="0" err="1">
                <a:solidFill>
                  <a:schemeClr val="bg1"/>
                </a:solidFill>
              </a:rPr>
              <a:t>sarjana</a:t>
            </a:r>
            <a:r>
              <a:rPr lang="en-ID" dirty="0">
                <a:solidFill>
                  <a:schemeClr val="bg1"/>
                </a:solidFill>
              </a:rPr>
              <a:t> PTI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B = Orang </a:t>
            </a:r>
            <a:r>
              <a:rPr lang="en-ID" dirty="0" err="1">
                <a:solidFill>
                  <a:schemeClr val="bg1"/>
                </a:solidFill>
              </a:rPr>
              <a:t>tua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Dewisenang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C = </a:t>
            </a:r>
            <a:r>
              <a:rPr lang="en-ID" dirty="0" err="1">
                <a:solidFill>
                  <a:schemeClr val="bg1"/>
                </a:solidFill>
              </a:rPr>
              <a:t>Dewi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bekerja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D = Usaha </a:t>
            </a:r>
            <a:r>
              <a:rPr lang="en-ID" dirty="0" err="1">
                <a:solidFill>
                  <a:schemeClr val="bg1"/>
                </a:solidFill>
              </a:rPr>
              <a:t>Dewi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</a:t>
            </a:r>
            <a:r>
              <a:rPr lang="en-ID" dirty="0">
                <a:solidFill>
                  <a:schemeClr val="bg1"/>
                </a:solidFill>
              </a:rPr>
              <a:t>—</a:t>
            </a:r>
            <a:r>
              <a:rPr lang="en-ID" dirty="0" err="1">
                <a:solidFill>
                  <a:schemeClr val="bg1"/>
                </a:solidFill>
              </a:rPr>
              <a:t>sia</a:t>
            </a:r>
            <a:endParaRPr lang="en-ID" dirty="0">
              <a:solidFill>
                <a:schemeClr val="bg1"/>
              </a:solidFill>
            </a:endParaRPr>
          </a:p>
          <a:p>
            <a:endParaRPr lang="en-ID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5839" y="1111148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Contoh2 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Jika </a:t>
            </a:r>
            <a:r>
              <a:rPr lang="en-ID" dirty="0" err="1">
                <a:solidFill>
                  <a:schemeClr val="bg1"/>
                </a:solidFill>
              </a:rPr>
              <a:t>anda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belajar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rajin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sehat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makan</a:t>
            </a:r>
            <a:r>
              <a:rPr lang="en-ID" dirty="0">
                <a:solidFill>
                  <a:schemeClr val="bg1"/>
                </a:solidFill>
              </a:rPr>
              <a:t> dan lulus </a:t>
            </a:r>
            <a:r>
              <a:rPr lang="en-ID" dirty="0" err="1">
                <a:solidFill>
                  <a:schemeClr val="bg1"/>
                </a:solidFill>
              </a:rPr>
              <a:t>ujian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jika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belajar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rajin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sehat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makan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lulus </a:t>
            </a:r>
            <a:r>
              <a:rPr lang="en-ID" dirty="0" err="1">
                <a:solidFill>
                  <a:schemeClr val="bg1"/>
                </a:solidFill>
              </a:rPr>
              <a:t>ujian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 err="1">
                <a:solidFill>
                  <a:schemeClr val="bg1"/>
                </a:solidFill>
              </a:rPr>
              <a:t>Variabelproposisinya</a:t>
            </a:r>
            <a:r>
              <a:rPr lang="en-ID" dirty="0">
                <a:solidFill>
                  <a:schemeClr val="bg1"/>
                </a:solidFill>
              </a:rPr>
              <a:t>: 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A = </a:t>
            </a:r>
            <a:r>
              <a:rPr lang="en-ID" dirty="0" err="1">
                <a:solidFill>
                  <a:schemeClr val="bg1"/>
                </a:solidFill>
              </a:rPr>
              <a:t>anda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belajar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rajin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B = </a:t>
            </a:r>
            <a:r>
              <a:rPr lang="en-ID" dirty="0" err="1">
                <a:solidFill>
                  <a:schemeClr val="bg1"/>
                </a:solidFill>
              </a:rPr>
              <a:t>anda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sehat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C = </a:t>
            </a:r>
            <a:r>
              <a:rPr lang="en-ID" dirty="0" err="1">
                <a:solidFill>
                  <a:schemeClr val="bg1"/>
                </a:solidFill>
              </a:rPr>
              <a:t>anda</a:t>
            </a:r>
            <a:r>
              <a:rPr lang="en-ID" dirty="0">
                <a:solidFill>
                  <a:schemeClr val="bg1"/>
                </a:solidFill>
              </a:rPr>
              <a:t> lulus </a:t>
            </a:r>
            <a:r>
              <a:rPr lang="en-ID" dirty="0" err="1">
                <a:solidFill>
                  <a:schemeClr val="bg1"/>
                </a:solidFill>
              </a:rPr>
              <a:t>ujian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 err="1">
                <a:solidFill>
                  <a:schemeClr val="bg1"/>
                </a:solidFill>
              </a:rPr>
              <a:t>Ekspresilogika</a:t>
            </a:r>
            <a:r>
              <a:rPr lang="en-ID" dirty="0">
                <a:solidFill>
                  <a:schemeClr val="bg1"/>
                </a:solidFill>
              </a:rPr>
              <a:t>: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((A ∧B) →C) ∨(¬A ∧¬B) →¬C) 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658" y="1467683"/>
            <a:ext cx="11570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err="1">
                <a:solidFill>
                  <a:schemeClr val="bg1"/>
                </a:solidFill>
              </a:rPr>
              <a:t>Untuk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menjaga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kebenaran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sebuah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pernyataan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maka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setiap</a:t>
            </a:r>
            <a:br>
              <a:rPr lang="en-ID" sz="3200" dirty="0">
                <a:solidFill>
                  <a:schemeClr val="bg1"/>
                </a:solidFill>
              </a:rPr>
            </a:br>
            <a:r>
              <a:rPr lang="en-ID" sz="3200" dirty="0">
                <a:solidFill>
                  <a:schemeClr val="bg1"/>
                </a:solidFill>
              </a:rPr>
              <a:t>operator/</a:t>
            </a:r>
            <a:r>
              <a:rPr lang="en-ID" sz="3200" dirty="0" err="1">
                <a:solidFill>
                  <a:schemeClr val="bg1"/>
                </a:solidFill>
              </a:rPr>
              <a:t>penghubung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diberikan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aturan</a:t>
            </a:r>
            <a:r>
              <a:rPr lang="en-ID" sz="3200" dirty="0">
                <a:solidFill>
                  <a:schemeClr val="bg1"/>
                </a:solidFill>
              </a:rPr>
              <a:t> yang </a:t>
            </a:r>
            <a:r>
              <a:rPr lang="en-ID" sz="3200" dirty="0" err="1">
                <a:solidFill>
                  <a:schemeClr val="bg1"/>
                </a:solidFill>
              </a:rPr>
              <a:t>lebih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tinggi</a:t>
            </a:r>
            <a:br>
              <a:rPr lang="en-ID" sz="3200" dirty="0">
                <a:solidFill>
                  <a:schemeClr val="bg1"/>
                </a:solidFill>
              </a:rPr>
            </a:br>
            <a:r>
              <a:rPr lang="en-ID" sz="3200" dirty="0">
                <a:solidFill>
                  <a:schemeClr val="bg1"/>
                </a:solidFill>
              </a:rPr>
              <a:t>¬ V </a:t>
            </a:r>
            <a:r>
              <a:rPr lang="en-ID" sz="3200" dirty="0" err="1">
                <a:solidFill>
                  <a:schemeClr val="bg1"/>
                </a:solidFill>
              </a:rPr>
              <a:t>V</a:t>
            </a:r>
            <a:r>
              <a:rPr lang="en-ID" sz="3200" dirty="0">
                <a:solidFill>
                  <a:schemeClr val="bg1"/>
                </a:solidFill>
              </a:rPr>
              <a:t> ⊕ → ↔ </a:t>
            </a:r>
            <a:br>
              <a:rPr lang="en-ID" sz="3200" dirty="0"/>
            </a:br>
            <a:endParaRPr lang="en-US" sz="32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ID" sz="3200" dirty="0" err="1">
                <a:solidFill>
                  <a:schemeClr val="bg1"/>
                </a:solidFill>
              </a:rPr>
              <a:t>Contoh</a:t>
            </a:r>
            <a:r>
              <a:rPr lang="en-ID" sz="3200" dirty="0">
                <a:solidFill>
                  <a:schemeClr val="bg1"/>
                </a:solidFill>
              </a:rPr>
              <a:t>: </a:t>
            </a:r>
            <a:br>
              <a:rPr lang="en-ID" sz="3200" dirty="0">
                <a:solidFill>
                  <a:schemeClr val="bg1"/>
                </a:solidFill>
              </a:rPr>
            </a:br>
            <a:r>
              <a:rPr lang="en-ID" sz="3200" dirty="0">
                <a:solidFill>
                  <a:schemeClr val="bg1"/>
                </a:solidFill>
              </a:rPr>
              <a:t>¬p V q ≡(¬p ) V q </a:t>
            </a:r>
            <a:br>
              <a:rPr lang="en-ID" sz="3200" dirty="0">
                <a:solidFill>
                  <a:schemeClr val="bg1"/>
                </a:solidFill>
              </a:rPr>
            </a:br>
            <a:r>
              <a:rPr lang="en-ID" sz="3200" dirty="0">
                <a:solidFill>
                  <a:schemeClr val="bg1"/>
                </a:solidFill>
              </a:rPr>
              <a:t>p</a:t>
            </a:r>
            <a:r>
              <a:rPr lang="el-GR" sz="3200" dirty="0">
                <a:solidFill>
                  <a:schemeClr val="bg1"/>
                </a:solidFill>
              </a:rPr>
              <a:t>Λ</a:t>
            </a:r>
            <a:r>
              <a:rPr lang="en-ID" sz="3200" dirty="0" err="1">
                <a:solidFill>
                  <a:schemeClr val="bg1"/>
                </a:solidFill>
              </a:rPr>
              <a:t>qV</a:t>
            </a:r>
            <a:r>
              <a:rPr lang="en-ID" sz="3200" dirty="0">
                <a:solidFill>
                  <a:schemeClr val="bg1"/>
                </a:solidFill>
              </a:rPr>
              <a:t> r ≡(p</a:t>
            </a:r>
            <a:r>
              <a:rPr lang="el-GR" sz="3200" dirty="0">
                <a:solidFill>
                  <a:schemeClr val="bg1"/>
                </a:solidFill>
              </a:rPr>
              <a:t>Λ</a:t>
            </a:r>
            <a:r>
              <a:rPr lang="en-ID" sz="3200" dirty="0">
                <a:solidFill>
                  <a:schemeClr val="bg1"/>
                </a:solidFill>
              </a:rPr>
              <a:t>q) V r</a:t>
            </a:r>
            <a:br>
              <a:rPr lang="en-ID" sz="3200" dirty="0">
                <a:solidFill>
                  <a:schemeClr val="bg1"/>
                </a:solidFill>
              </a:rPr>
            </a:br>
            <a:r>
              <a:rPr lang="en-ID" sz="3200" dirty="0">
                <a:solidFill>
                  <a:schemeClr val="bg1"/>
                </a:solidFill>
              </a:rPr>
              <a:t>p →q V r ≡p →(q V r)</a:t>
            </a:r>
            <a:br>
              <a:rPr lang="en-ID" sz="3200" dirty="0">
                <a:solidFill>
                  <a:schemeClr val="bg1"/>
                </a:solidFill>
              </a:rPr>
            </a:br>
            <a:r>
              <a:rPr lang="en-ID" sz="3200" dirty="0">
                <a:solidFill>
                  <a:schemeClr val="bg1"/>
                </a:solidFill>
              </a:rPr>
              <a:t>p ↔q →r ≡p ↔(q →r)</a:t>
            </a:r>
            <a:endParaRPr lang="en-US" sz="3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46" y="30445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Precedence Rules</a:t>
            </a:r>
          </a:p>
        </p:txBody>
      </p:sp>
    </p:spTree>
    <p:extLst>
      <p:ext uri="{BB962C8B-B14F-4D97-AF65-F5344CB8AC3E}">
        <p14:creationId xmlns:p14="http://schemas.microsoft.com/office/powerpoint/2010/main" val="2398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658" y="1467683"/>
            <a:ext cx="11570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Untuk</a:t>
            </a:r>
            <a:r>
              <a:rPr lang="en-US" sz="3600" dirty="0">
                <a:solidFill>
                  <a:schemeClr val="bg1"/>
                </a:solidFill>
              </a:rPr>
              <a:t> operator/</a:t>
            </a:r>
            <a:r>
              <a:rPr lang="en-US" sz="3600" dirty="0" err="1">
                <a:solidFill>
                  <a:schemeClr val="bg1"/>
                </a:solidFill>
              </a:rPr>
              <a:t>penghubung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setara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digunakan</a:t>
            </a:r>
            <a:r>
              <a:rPr lang="en-US" sz="3600" dirty="0">
                <a:solidFill>
                  <a:schemeClr val="bg1"/>
                </a:solidFill>
              </a:rPr>
              <a:t> left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associate rule </a:t>
            </a:r>
            <a:r>
              <a:rPr lang="en-US" sz="3600" dirty="0" err="1">
                <a:solidFill>
                  <a:schemeClr val="bg1"/>
                </a:solidFill>
              </a:rPr>
              <a:t>dimana</a:t>
            </a:r>
            <a:r>
              <a:rPr lang="en-US" sz="3600" dirty="0">
                <a:solidFill>
                  <a:schemeClr val="bg1"/>
                </a:solidFill>
              </a:rPr>
              <a:t> operator </a:t>
            </a:r>
            <a:r>
              <a:rPr lang="en-US" sz="3600" dirty="0" err="1">
                <a:solidFill>
                  <a:schemeClr val="bg1"/>
                </a:solidFill>
              </a:rPr>
              <a:t>sebelah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kiri</a:t>
            </a:r>
            <a:r>
              <a:rPr lang="en-US" sz="3600" dirty="0">
                <a:solidFill>
                  <a:schemeClr val="bg1"/>
                </a:solidFill>
              </a:rPr>
              <a:t> punya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precedence </a:t>
            </a:r>
            <a:r>
              <a:rPr lang="en-US" sz="3600" dirty="0" err="1">
                <a:solidFill>
                  <a:schemeClr val="bg1"/>
                </a:solidFill>
              </a:rPr>
              <a:t>lebih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tinggi</a:t>
            </a:r>
            <a:br>
              <a:rPr lang="en-ID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ID" sz="4000" dirty="0" err="1">
                <a:solidFill>
                  <a:schemeClr val="bg1"/>
                </a:solidFill>
              </a:rPr>
              <a:t>Contoh</a:t>
            </a:r>
            <a:r>
              <a:rPr lang="en-ID" sz="4000" dirty="0">
                <a:solidFill>
                  <a:schemeClr val="bg1"/>
                </a:solidFill>
              </a:rPr>
              <a:t>: </a:t>
            </a:r>
            <a:br>
              <a:rPr lang="en-ID" sz="4000" dirty="0">
                <a:solidFill>
                  <a:schemeClr val="bg1"/>
                </a:solidFill>
              </a:rPr>
            </a:br>
            <a:r>
              <a:rPr lang="en-ID" sz="4000" dirty="0" err="1">
                <a:solidFill>
                  <a:schemeClr val="bg1"/>
                </a:solidFill>
              </a:rPr>
              <a:t>pV</a:t>
            </a:r>
            <a:r>
              <a:rPr lang="en-ID" sz="4000" dirty="0">
                <a:solidFill>
                  <a:schemeClr val="bg1"/>
                </a:solidFill>
              </a:rPr>
              <a:t> </a:t>
            </a:r>
            <a:r>
              <a:rPr lang="en-ID" sz="4000" dirty="0" err="1">
                <a:solidFill>
                  <a:schemeClr val="bg1"/>
                </a:solidFill>
              </a:rPr>
              <a:t>qV</a:t>
            </a:r>
            <a:r>
              <a:rPr lang="en-ID" sz="4000" dirty="0">
                <a:solidFill>
                  <a:schemeClr val="bg1"/>
                </a:solidFill>
              </a:rPr>
              <a:t> r ≡(</a:t>
            </a:r>
            <a:r>
              <a:rPr lang="en-ID" sz="4000" dirty="0" err="1">
                <a:solidFill>
                  <a:schemeClr val="bg1"/>
                </a:solidFill>
              </a:rPr>
              <a:t>pV</a:t>
            </a:r>
            <a:r>
              <a:rPr lang="en-ID" sz="4000" dirty="0">
                <a:solidFill>
                  <a:schemeClr val="bg1"/>
                </a:solidFill>
              </a:rPr>
              <a:t> q) V r</a:t>
            </a:r>
            <a:br>
              <a:rPr lang="en-ID" sz="4000" dirty="0">
                <a:solidFill>
                  <a:schemeClr val="bg1"/>
                </a:solidFill>
              </a:rPr>
            </a:br>
            <a:r>
              <a:rPr lang="en-ID" sz="4000" dirty="0">
                <a:solidFill>
                  <a:schemeClr val="bg1"/>
                </a:solidFill>
              </a:rPr>
              <a:t>p →q →r≡(p →q) →r</a:t>
            </a:r>
            <a:endParaRPr lang="en-US" sz="4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46" y="30445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chemeClr val="bg1"/>
                </a:solidFill>
              </a:rPr>
              <a:t>Left Associate Rules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658" y="1467683"/>
            <a:ext cx="11570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operator/</a:t>
            </a:r>
            <a:r>
              <a:rPr lang="en-US" sz="2800" dirty="0" err="1">
                <a:solidFill>
                  <a:schemeClr val="bg1"/>
                </a:solidFill>
              </a:rPr>
              <a:t>penghubung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setara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digunakan</a:t>
            </a:r>
            <a:r>
              <a:rPr lang="en-US" sz="2800" dirty="0">
                <a:solidFill>
                  <a:schemeClr val="bg1"/>
                </a:solidFill>
              </a:rPr>
              <a:t> left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associate rule </a:t>
            </a:r>
            <a:r>
              <a:rPr lang="en-US" sz="2800" dirty="0" err="1">
                <a:solidFill>
                  <a:schemeClr val="bg1"/>
                </a:solidFill>
              </a:rPr>
              <a:t>dimana</a:t>
            </a:r>
            <a:r>
              <a:rPr lang="en-US" sz="2800" dirty="0">
                <a:solidFill>
                  <a:schemeClr val="bg1"/>
                </a:solidFill>
              </a:rPr>
              <a:t> operator </a:t>
            </a:r>
            <a:r>
              <a:rPr lang="en-US" sz="2800" dirty="0" err="1">
                <a:solidFill>
                  <a:schemeClr val="bg1"/>
                </a:solidFill>
              </a:rPr>
              <a:t>sebelah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kiri</a:t>
            </a:r>
            <a:r>
              <a:rPr lang="en-US" sz="2800" dirty="0">
                <a:solidFill>
                  <a:schemeClr val="bg1"/>
                </a:solidFill>
              </a:rPr>
              <a:t> punya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precedence </a:t>
            </a:r>
            <a:r>
              <a:rPr lang="en-US" sz="2800" dirty="0" err="1">
                <a:solidFill>
                  <a:schemeClr val="bg1"/>
                </a:solidFill>
              </a:rPr>
              <a:t>lebih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tinggi</a:t>
            </a:r>
            <a:br>
              <a:rPr lang="en-ID" sz="2800" dirty="0">
                <a:solidFill>
                  <a:schemeClr val="bg1"/>
                </a:solidFill>
              </a:rPr>
            </a:br>
            <a:endParaRPr lang="en-ID" sz="2800" dirty="0">
              <a:solidFill>
                <a:schemeClr val="bg1"/>
              </a:solidFill>
            </a:endParaRPr>
          </a:p>
          <a:p>
            <a:r>
              <a:rPr lang="en-ID" sz="2800" dirty="0">
                <a:solidFill>
                  <a:schemeClr val="bg1"/>
                </a:solidFill>
              </a:rPr>
              <a:t>Tautology </a:t>
            </a:r>
            <a:r>
              <a:rPr lang="en-ID" sz="2800" dirty="0" err="1">
                <a:solidFill>
                  <a:schemeClr val="bg1"/>
                </a:solidFill>
              </a:rPr>
              <a:t>adalah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proposisi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majemuk</a:t>
            </a:r>
            <a:r>
              <a:rPr lang="en-ID" sz="2800" dirty="0">
                <a:solidFill>
                  <a:schemeClr val="bg1"/>
                </a:solidFill>
              </a:rPr>
              <a:t> yang </a:t>
            </a:r>
            <a:r>
              <a:rPr lang="en-ID" sz="2800" dirty="0" err="1">
                <a:solidFill>
                  <a:schemeClr val="bg1"/>
                </a:solidFill>
              </a:rPr>
              <a:t>selalu</a:t>
            </a:r>
            <a:br>
              <a:rPr lang="en-ID" sz="2800" dirty="0">
                <a:solidFill>
                  <a:schemeClr val="bg1"/>
                </a:solidFill>
              </a:rPr>
            </a:br>
            <a:r>
              <a:rPr lang="en-ID" sz="2800" dirty="0" err="1">
                <a:solidFill>
                  <a:schemeClr val="bg1"/>
                </a:solidFill>
              </a:rPr>
              <a:t>bernilai</a:t>
            </a:r>
            <a:r>
              <a:rPr lang="en-ID" sz="2800" dirty="0">
                <a:solidFill>
                  <a:schemeClr val="bg1"/>
                </a:solidFill>
              </a:rPr>
              <a:t> true </a:t>
            </a:r>
            <a:r>
              <a:rPr lang="en-ID" sz="2800" dirty="0" err="1">
                <a:solidFill>
                  <a:schemeClr val="bg1"/>
                </a:solidFill>
              </a:rPr>
              <a:t>tidak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peduli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apa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nilai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kebenaran</a:t>
            </a:r>
            <a:br>
              <a:rPr lang="en-ID" sz="2800" dirty="0">
                <a:solidFill>
                  <a:schemeClr val="bg1"/>
                </a:solidFill>
              </a:rPr>
            </a:br>
            <a:r>
              <a:rPr lang="en-ID" sz="2800" dirty="0" err="1">
                <a:solidFill>
                  <a:schemeClr val="bg1"/>
                </a:solidFill>
              </a:rPr>
              <a:t>proposisi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penyusunnya</a:t>
            </a:r>
            <a:r>
              <a:rPr lang="en-ID" sz="2800" dirty="0"/>
              <a:t>!</a:t>
            </a:r>
          </a:p>
          <a:p>
            <a:endParaRPr lang="en-ID" sz="28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ID" sz="2800" dirty="0" err="1">
                <a:solidFill>
                  <a:schemeClr val="bg2"/>
                </a:solidFill>
              </a:rPr>
              <a:t>Contoh</a:t>
            </a:r>
            <a:r>
              <a:rPr lang="en-ID" sz="2800" dirty="0">
                <a:solidFill>
                  <a:schemeClr val="bg2"/>
                </a:solidFill>
              </a:rPr>
              <a:t>: p ∨ ¬p [</a:t>
            </a:r>
            <a:r>
              <a:rPr lang="en-ID" sz="2800" dirty="0" err="1">
                <a:solidFill>
                  <a:schemeClr val="bg2"/>
                </a:solidFill>
              </a:rPr>
              <a:t>Apa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tabel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kebenarannya</a:t>
            </a:r>
            <a:r>
              <a:rPr lang="en-ID" sz="2800" dirty="0">
                <a:solidFill>
                  <a:schemeClr val="bg2"/>
                </a:solidFill>
              </a:rPr>
              <a:t>?]  </a:t>
            </a:r>
            <a:r>
              <a:rPr lang="en-ID" sz="2800" dirty="0" err="1">
                <a:solidFill>
                  <a:schemeClr val="bg2"/>
                </a:solidFill>
              </a:rPr>
              <a:t>Kontradiksi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adalah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proposisi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majemuk</a:t>
            </a:r>
            <a:r>
              <a:rPr lang="en-ID" sz="2800" dirty="0">
                <a:solidFill>
                  <a:schemeClr val="bg2"/>
                </a:solidFill>
              </a:rPr>
              <a:t> yang </a:t>
            </a:r>
            <a:r>
              <a:rPr lang="en-ID" sz="2800" dirty="0" err="1">
                <a:solidFill>
                  <a:schemeClr val="bg2"/>
                </a:solidFill>
              </a:rPr>
              <a:t>selalu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bernilai</a:t>
            </a:r>
            <a:r>
              <a:rPr lang="en-ID" sz="2800" dirty="0">
                <a:solidFill>
                  <a:schemeClr val="bg2"/>
                </a:solidFill>
              </a:rPr>
              <a:t> false </a:t>
            </a:r>
            <a:r>
              <a:rPr lang="en-ID" sz="2800" dirty="0" err="1">
                <a:solidFill>
                  <a:schemeClr val="bg2"/>
                </a:solidFill>
              </a:rPr>
              <a:t>tidak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peduli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apapun</a:t>
            </a:r>
            <a:r>
              <a:rPr lang="en-ID" sz="2800" dirty="0">
                <a:solidFill>
                  <a:schemeClr val="bg2"/>
                </a:solidFill>
              </a:rPr>
              <a:t>!  </a:t>
            </a:r>
            <a:r>
              <a:rPr lang="en-ID" sz="2800" dirty="0" err="1">
                <a:solidFill>
                  <a:schemeClr val="bg2"/>
                </a:solidFill>
              </a:rPr>
              <a:t>Contoh</a:t>
            </a:r>
            <a:r>
              <a:rPr lang="en-ID" sz="2800" dirty="0">
                <a:solidFill>
                  <a:schemeClr val="bg2"/>
                </a:solidFill>
              </a:rPr>
              <a:t>: p ∧ ¬p [</a:t>
            </a:r>
            <a:r>
              <a:rPr lang="en-ID" sz="2800" dirty="0" err="1">
                <a:solidFill>
                  <a:schemeClr val="bg2"/>
                </a:solidFill>
              </a:rPr>
              <a:t>tabel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kebenaran</a:t>
            </a:r>
            <a:r>
              <a:rPr lang="en-ID" sz="2800" dirty="0">
                <a:solidFill>
                  <a:schemeClr val="bg2"/>
                </a:solidFill>
              </a:rPr>
              <a:t>?]  </a:t>
            </a:r>
            <a:r>
              <a:rPr lang="en-ID" sz="2800" dirty="0" err="1">
                <a:solidFill>
                  <a:schemeClr val="bg2"/>
                </a:solidFill>
              </a:rPr>
              <a:t>Proposisi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majemuk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selain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itu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disebut</a:t>
            </a:r>
            <a:r>
              <a:rPr lang="en-ID" sz="2800" dirty="0">
                <a:solidFill>
                  <a:schemeClr val="bg2"/>
                </a:solidFill>
              </a:rPr>
              <a:t> </a:t>
            </a:r>
            <a:r>
              <a:rPr lang="en-ID" sz="2800" dirty="0" err="1">
                <a:solidFill>
                  <a:schemeClr val="bg2"/>
                </a:solidFill>
              </a:rPr>
              <a:t>contingencie</a:t>
            </a:r>
            <a:endParaRPr lang="en-US" sz="2800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45" y="304456"/>
            <a:ext cx="690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Tautologi</a:t>
            </a:r>
            <a:r>
              <a:rPr lang="en-ID" sz="4400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ID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Kontradiks</a:t>
            </a:r>
            <a:r>
              <a:rPr lang="en-ID" dirty="0" err="1">
                <a:solidFill>
                  <a:schemeClr val="bg1"/>
                </a:solidFill>
              </a:rPr>
              <a:t>i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658" y="1467683"/>
            <a:ext cx="115704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1: A∨ ¬A </a:t>
            </a:r>
            <a:r>
              <a:rPr lang="en-ID" sz="3600" dirty="0" err="1">
                <a:solidFill>
                  <a:schemeClr val="bg2"/>
                </a:solidFill>
              </a:rPr>
              <a:t>apakah</a:t>
            </a:r>
            <a:r>
              <a:rPr lang="en-ID" sz="3600" dirty="0">
                <a:solidFill>
                  <a:schemeClr val="bg2"/>
                </a:solidFill>
              </a:rPr>
              <a:t> tautology?  Buat </a:t>
            </a:r>
            <a:r>
              <a:rPr lang="en-ID" sz="3600" dirty="0" err="1">
                <a:solidFill>
                  <a:schemeClr val="bg2"/>
                </a:solidFill>
              </a:rPr>
              <a:t>tabel</a:t>
            </a:r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kebenarannya</a:t>
            </a:r>
            <a:r>
              <a:rPr lang="en-ID" sz="3600" dirty="0">
                <a:solidFill>
                  <a:schemeClr val="bg2"/>
                </a:solidFill>
              </a:rPr>
              <a:t>! </a:t>
            </a:r>
          </a:p>
          <a:p>
            <a:r>
              <a:rPr lang="en-ID" sz="3600" dirty="0">
                <a:solidFill>
                  <a:schemeClr val="bg2"/>
                </a:solidFill>
              </a:rPr>
              <a:t> </a:t>
            </a:r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2 </a:t>
            </a:r>
            <a:r>
              <a:rPr lang="pl-PL" sz="3600" dirty="0">
                <a:solidFill>
                  <a:schemeClr val="bg2"/>
                </a:solidFill>
              </a:rPr>
              <a:t>¬(A∧B)∨B apakah Tautolog</a:t>
            </a:r>
            <a:r>
              <a:rPr lang="en-US" sz="3600" dirty="0">
                <a:solidFill>
                  <a:schemeClr val="bg2"/>
                </a:solidFill>
              </a:rPr>
              <a:t>y</a:t>
            </a:r>
          </a:p>
          <a:p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3 : (A∧B) ⇒ (C∨ (¬B⇒ ¬C))  Buat </a:t>
            </a:r>
            <a:r>
              <a:rPr lang="en-ID" sz="3600" dirty="0" err="1">
                <a:solidFill>
                  <a:schemeClr val="bg2"/>
                </a:solidFill>
              </a:rPr>
              <a:t>tabel</a:t>
            </a:r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kebenarannya</a:t>
            </a:r>
            <a:endParaRPr lang="en-ID" sz="3600" dirty="0">
              <a:solidFill>
                <a:schemeClr val="bg2"/>
              </a:solidFill>
            </a:endParaRPr>
          </a:p>
          <a:p>
            <a:r>
              <a:rPr lang="en-ID" sz="3600" dirty="0" err="1">
                <a:solidFill>
                  <a:schemeClr val="bg2"/>
                </a:solidFill>
              </a:rPr>
              <a:t>Contoh</a:t>
            </a:r>
            <a:r>
              <a:rPr lang="en-ID" sz="3600" dirty="0">
                <a:solidFill>
                  <a:schemeClr val="bg2"/>
                </a:solidFill>
              </a:rPr>
              <a:t> 4 : Jika ¬(A∧B)∨B </a:t>
            </a:r>
            <a:r>
              <a:rPr lang="en-ID" sz="3600" dirty="0" err="1">
                <a:solidFill>
                  <a:schemeClr val="bg2"/>
                </a:solidFill>
              </a:rPr>
              <a:t>adalah</a:t>
            </a:r>
            <a:r>
              <a:rPr lang="en-ID" sz="3600" dirty="0">
                <a:solidFill>
                  <a:schemeClr val="bg2"/>
                </a:solidFill>
              </a:rPr>
              <a:t> Tautology, </a:t>
            </a:r>
            <a:r>
              <a:rPr lang="en-ID" sz="3600" dirty="0" err="1">
                <a:solidFill>
                  <a:schemeClr val="bg2"/>
                </a:solidFill>
              </a:rPr>
              <a:t>buktikan</a:t>
            </a:r>
            <a:r>
              <a:rPr lang="en-ID" sz="3600" dirty="0">
                <a:solidFill>
                  <a:schemeClr val="bg2"/>
                </a:solidFill>
              </a:rPr>
              <a:t> ¬(A∨B)∧C)∨C juga Tautology – </a:t>
            </a:r>
            <a:r>
              <a:rPr lang="en-ID" sz="3600" dirty="0" err="1">
                <a:solidFill>
                  <a:schemeClr val="bg2"/>
                </a:solidFill>
              </a:rPr>
              <a:t>Substitusi</a:t>
            </a:r>
            <a:r>
              <a:rPr lang="en-ID" sz="3600" dirty="0">
                <a:solidFill>
                  <a:schemeClr val="bg2"/>
                </a:solidFill>
              </a:rPr>
              <a:t> ¬(A∧B)∨B </a:t>
            </a:r>
            <a:r>
              <a:rPr lang="en-ID" sz="3600" dirty="0" err="1">
                <a:solidFill>
                  <a:schemeClr val="bg2"/>
                </a:solidFill>
              </a:rPr>
              <a:t>menjadi</a:t>
            </a:r>
            <a:r>
              <a:rPr lang="en-ID" sz="3600" dirty="0">
                <a:solidFill>
                  <a:schemeClr val="bg2"/>
                </a:solidFill>
              </a:rPr>
              <a:t> ¬(P∧Q)∨Q – </a:t>
            </a:r>
            <a:r>
              <a:rPr lang="en-ID" sz="3600" dirty="0" err="1">
                <a:solidFill>
                  <a:schemeClr val="bg2"/>
                </a:solidFill>
              </a:rPr>
              <a:t>Misal</a:t>
            </a:r>
            <a:r>
              <a:rPr lang="en-ID" sz="3600" dirty="0">
                <a:solidFill>
                  <a:schemeClr val="bg2"/>
                </a:solidFill>
              </a:rPr>
              <a:t> P = ¬(A∨B) dan Q = C – ¬(A∨B)∧C)∨C </a:t>
            </a:r>
            <a:r>
              <a:rPr lang="en-ID" sz="3600" dirty="0" err="1">
                <a:solidFill>
                  <a:schemeClr val="bg2"/>
                </a:solidFill>
              </a:rPr>
              <a:t>akan</a:t>
            </a:r>
            <a:r>
              <a:rPr lang="en-ID" sz="3600" dirty="0">
                <a:solidFill>
                  <a:schemeClr val="bg2"/>
                </a:solidFill>
              </a:rPr>
              <a:t> </a:t>
            </a:r>
            <a:r>
              <a:rPr lang="en-ID" sz="3600" dirty="0" err="1">
                <a:solidFill>
                  <a:schemeClr val="bg2"/>
                </a:solidFill>
              </a:rPr>
              <a:t>menjadi</a:t>
            </a:r>
            <a:r>
              <a:rPr lang="en-ID" sz="3600" dirty="0">
                <a:solidFill>
                  <a:schemeClr val="bg2"/>
                </a:solidFill>
              </a:rPr>
              <a:t> ¬(P∧Q)∨</a:t>
            </a:r>
            <a:endParaRPr lang="en-US" sz="3600" dirty="0">
              <a:solidFill>
                <a:schemeClr val="bg2"/>
              </a:solidFill>
            </a:endParaRP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045" y="304456"/>
            <a:ext cx="690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>
                <a:solidFill>
                  <a:schemeClr val="bg2"/>
                </a:solidFill>
              </a:rPr>
              <a:t>Tautologi</a:t>
            </a:r>
            <a:endParaRPr lang="en-US" sz="44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1019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Wingdings</vt:lpstr>
      <vt:lpstr>Office Theme</vt:lpstr>
      <vt:lpstr>PowerPoint Presentation</vt:lpstr>
      <vt:lpstr>LOGIKA INFORMATIKA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WIRA SUKMA SAPUTRA</cp:lastModifiedBy>
  <cp:revision>479</cp:revision>
  <dcterms:created xsi:type="dcterms:W3CDTF">2016-09-28T22:08:47Z</dcterms:created>
  <dcterms:modified xsi:type="dcterms:W3CDTF">2021-10-20T11:42:31Z</dcterms:modified>
</cp:coreProperties>
</file>