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2950-B6BC-4BE4-A3AC-E023E6789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6C621-01AE-468F-B988-24DC5F549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F11E-9D8F-4F4E-BB2B-762EF6EF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C8DD-35B1-447E-8346-32253DB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FA4B-15A8-462B-BA47-CA7C4B21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1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AF33-DFBD-4988-97C8-0F2D6CF0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54C43-30BA-4DAA-86C7-372BC9DA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C542E-E980-45EE-AA0D-AC84A9AD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999F-6CF7-4C03-917C-C0B7207E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D9F0-2315-4CDD-AAF7-7EF394C0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6CEC1-907B-4CEA-99F4-5AA3AB27F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008D-00E0-439B-A288-31BA5041A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B3AEA-C511-43D0-A323-126BB463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AE00-AA24-4643-8B95-971A0EEE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8942-958D-4521-BD17-493794C4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4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E35A-2CA2-47C9-B297-E94D20F0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740B-1869-4929-B0D0-7D9F23D3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71CA-447C-4EE9-921C-7BBB5BF5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6DE4-8E63-496B-A68C-F52AE83D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EEFA-632E-43B0-8537-E21736B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4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6034-539C-4C61-A07A-8EC15BA4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102FD-4E81-41D1-A5ED-93150780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5C58-AAC4-41FE-8C5D-C8E2D47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A430-8998-4C49-9E2F-A268CADC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25EF-151A-4FCE-A07A-B84F7568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6793-AF4D-43CB-A7F5-0FD7F188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0EEC-E811-4C92-870D-91C79FED3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88266-A28D-4282-9E59-F2935B8E4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8B394-33F4-4F50-8CD9-4BCC12D6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3F0C8-BF69-41F2-9936-4DFC8A21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696D0-3E41-4DFE-ABE8-9EE30283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2266-5DB7-48C6-B1AF-C494DF34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222B8-1935-4142-BDA1-D0728E3EA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32A3-BA45-420B-B35D-4C04B44F8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D86AE-372F-46D9-9ABF-F0DD51EA1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74F16-A28E-43A2-94AA-3EA121545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9E6D0-8235-41BA-B89D-300B1080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BE8BC-2175-4C9A-B84A-77767B74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E17B1-1FAE-40C0-99C8-15064157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0DF-D250-490C-B52B-F3706A41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A4479-27A7-45C0-ABB8-F78182AE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23E8-F2C8-4151-805A-E7E87CE5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FA5C7-4BC5-4B89-BA85-5B4BEB0D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53657-FB02-4BA5-8912-22B4E67C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5CF5-DBAD-47D8-9D6F-372F204A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83025-F8AC-4DBD-A225-7ACF2CD6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A4EA-BF2E-4102-8748-A58D639C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AA6A-48F3-4BE9-A03A-99B1DF29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B4B4C-744B-44E6-A71D-65F82855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F1333-FD78-4927-9AEF-148795B7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EB3DF-89BB-415E-8C7C-B8299B34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688A-7310-493F-9823-14057567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700F-F580-445B-B411-221DC9B2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6EB6A-C77D-4077-92FA-9305A6C59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A705E-63DF-476A-ABC0-E84A71938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530CA-9D91-4381-957D-3C8C64C8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EDFF7-EAE3-436D-AC1B-D1488363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1C976-A7F7-4600-9C22-4F53E1C0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7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F3854-EBF3-497B-B126-06E69688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A525-1BB9-4F9E-88B0-443D69AD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7421-D09C-4605-8840-945F92AF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70C0-27C9-4191-9CF2-C6AF23AECE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C544-4F5E-4492-8D69-EE5BF7CDE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B6BF-AEB4-4195-BAC9-5C6795819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AE3D-A0A6-4113-9DFF-49BB8A07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ffice.microsoft.com/acc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anisa.com/tag/aplikasi/" TargetMode="External"/><Relationship Id="rId2" Type="http://schemas.openxmlformats.org/officeDocument/2006/relationships/hyperlink" Target="https://id.wikipedia.org/wiki/Microsoft_Acc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6467-8C96-4D5B-8880-33F38E272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65CE9-7F31-492E-AF68-912715E2E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Oleh : Aah Sumiah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90D6-3A6B-4F81-8D2E-096E44BE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–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Tabel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A530-47F0-4E2C-BBD7-B55C96F4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Menubar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 Create → Table Design</a:t>
            </a:r>
          </a:p>
          <a:p>
            <a:r>
              <a:rPr lang="en-US" dirty="0"/>
              <a:t>Setelah</a:t>
            </a:r>
            <a:r>
              <a:rPr lang="id-ID" dirty="0"/>
              <a:t> itu isilah </a:t>
            </a:r>
            <a:r>
              <a:rPr lang="en-US" b="1" dirty="0"/>
              <a:t>field name </a:t>
            </a:r>
            <a:r>
              <a:rPr lang="en-US" dirty="0"/>
              <a:t>dan </a:t>
            </a:r>
            <a:r>
              <a:rPr lang="en-US" b="1" dirty="0"/>
              <a:t>Data Type </a:t>
            </a:r>
            <a:r>
              <a:rPr lang="en-US" dirty="0" err="1"/>
              <a:t>sesuai</a:t>
            </a:r>
            <a:r>
              <a:rPr lang="en-US" dirty="0"/>
              <a:t> format </a:t>
            </a:r>
            <a:r>
              <a:rPr lang="id-ID" dirty="0"/>
              <a:t>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id-ID" dirty="0"/>
              <a:t>dan berikan </a:t>
            </a:r>
            <a:r>
              <a:rPr lang="en-US" b="1" dirty="0"/>
              <a:t>Primary Key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b="1" dirty="0"/>
              <a:t>(Save) mis: </a:t>
            </a:r>
            <a:r>
              <a:rPr lang="en-US" b="1" dirty="0" err="1"/>
              <a:t>Tabel_Penduduk</a:t>
            </a:r>
            <a:r>
              <a:rPr lang="en-US" b="1" dirty="0"/>
              <a:t> → 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AAF4-0665-47E6-80D4-4520C114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4AB564-467C-40B3-AC5F-0B6EFE393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552590"/>
              </p:ext>
            </p:extLst>
          </p:nvPr>
        </p:nvGraphicFramePr>
        <p:xfrm>
          <a:off x="1871003" y="2131060"/>
          <a:ext cx="7974037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699">
                  <a:extLst>
                    <a:ext uri="{9D8B030D-6E8A-4147-A177-3AD203B41FA5}">
                      <a16:colId xmlns:a16="http://schemas.microsoft.com/office/drawing/2014/main" val="1424415137"/>
                    </a:ext>
                  </a:extLst>
                </a:gridCol>
                <a:gridCol w="3880338">
                  <a:extLst>
                    <a:ext uri="{9D8B030D-6E8A-4147-A177-3AD203B41FA5}">
                      <a16:colId xmlns:a16="http://schemas.microsoft.com/office/drawing/2014/main" val="1192476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Type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8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1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Nama_Penduduk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Long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2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Long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0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Tempat_Lahir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Short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Tanggal_Lahir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Date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Pekerjaan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Short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5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01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43DB-7438-4F95-8364-895CFEDD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- </a:t>
            </a:r>
            <a:r>
              <a:rPr lang="en-US" dirty="0" err="1"/>
              <a:t>Mengisi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C3A3-9706-44AD-9892-FECE24A2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Cara 1 :</a:t>
            </a:r>
          </a:p>
          <a:p>
            <a:pPr marL="0" indent="0">
              <a:buNone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Pada </a:t>
            </a:r>
            <a:r>
              <a:rPr lang="en-US" dirty="0" err="1"/>
              <a:t>Tabel_Penduduk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Open  Setelah </a:t>
            </a:r>
            <a:r>
              <a:rPr lang="en-US" dirty="0" err="1">
                <a:sym typeface="Wingdings" panose="05000000000000000000" pitchFamily="2" charset="2"/>
              </a:rPr>
              <a:t>itu</a:t>
            </a:r>
            <a:r>
              <a:rPr lang="en-US" dirty="0">
                <a:sym typeface="Wingdings" panose="05000000000000000000" pitchFamily="2" charset="2"/>
              </a:rPr>
              <a:t> Isi Data </a:t>
            </a:r>
            <a:r>
              <a:rPr lang="en-US" dirty="0" err="1">
                <a:sym typeface="Wingdings" panose="05000000000000000000" pitchFamily="2" charset="2"/>
              </a:rPr>
              <a:t>nya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22B4D-64F1-4E6A-9FCA-A002D81A721B}"/>
              </a:ext>
            </a:extLst>
          </p:cNvPr>
          <p:cNvPicPr/>
          <p:nvPr/>
        </p:nvPicPr>
        <p:blipFill rotWithShape="1">
          <a:blip r:embed="rId2"/>
          <a:srcRect t="19954" r="19070" b="56671"/>
          <a:stretch/>
        </p:blipFill>
        <p:spPr bwMode="auto">
          <a:xfrm>
            <a:off x="1125415" y="2799471"/>
            <a:ext cx="10228385" cy="36934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664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BFA1-B43E-4749-A309-E1778E7F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950634"/>
          </a:xfrm>
        </p:spPr>
        <p:txBody>
          <a:bodyPr/>
          <a:lstStyle/>
          <a:p>
            <a:r>
              <a:rPr lang="en-US" dirty="0"/>
              <a:t>Cara 2 : </a:t>
            </a:r>
            <a:r>
              <a:rPr lang="en-US" dirty="0" err="1"/>
              <a:t>Mengunakan</a:t>
            </a:r>
            <a:r>
              <a:rPr lang="en-US" dirty="0"/>
              <a:t> Form Wizard</a:t>
            </a:r>
          </a:p>
          <a:p>
            <a:r>
              <a:rPr lang="en-US" dirty="0"/>
              <a:t>Pada menu </a:t>
            </a:r>
            <a:r>
              <a:rPr lang="en-US" dirty="0" err="1"/>
              <a:t>Menubar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 </a:t>
            </a:r>
            <a:r>
              <a:rPr lang="en-US" b="1" dirty="0"/>
              <a:t>Create</a:t>
            </a:r>
            <a:r>
              <a:rPr lang="en-US" dirty="0"/>
              <a:t> →</a:t>
            </a:r>
            <a:r>
              <a:rPr lang="id-ID" dirty="0"/>
              <a:t> pilih </a:t>
            </a:r>
            <a:r>
              <a:rPr lang="en-US" b="1" dirty="0"/>
              <a:t>Form Wizard</a:t>
            </a:r>
            <a:r>
              <a:rPr lang="id-ID" b="1" dirty="0"/>
              <a:t> , </a:t>
            </a:r>
            <a:r>
              <a:rPr lang="id-ID" dirty="0"/>
              <a:t>Pilih tabel</a:t>
            </a:r>
            <a:r>
              <a:rPr lang="id-ID" b="1" dirty="0"/>
              <a:t> </a:t>
            </a:r>
            <a:r>
              <a:rPr lang="en-US" b="1" dirty="0" err="1"/>
              <a:t>Tabel_Penduduk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 Next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CBC3F-B310-459C-96BF-6ABA37C13DAB}"/>
              </a:ext>
            </a:extLst>
          </p:cNvPr>
          <p:cNvPicPr/>
          <p:nvPr/>
        </p:nvPicPr>
        <p:blipFill rotWithShape="1">
          <a:blip r:embed="rId2"/>
          <a:srcRect l="32051" t="15678" r="32051" b="37002"/>
          <a:stretch/>
        </p:blipFill>
        <p:spPr bwMode="auto">
          <a:xfrm>
            <a:off x="1188719" y="1862834"/>
            <a:ext cx="3930751" cy="2254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DFF25-355C-49BF-BC9A-CCD025D47CF9}"/>
              </a:ext>
            </a:extLst>
          </p:cNvPr>
          <p:cNvPicPr/>
          <p:nvPr/>
        </p:nvPicPr>
        <p:blipFill rotWithShape="1">
          <a:blip r:embed="rId3"/>
          <a:srcRect l="31730" t="14823" r="31891" b="35861"/>
          <a:stretch/>
        </p:blipFill>
        <p:spPr bwMode="auto">
          <a:xfrm>
            <a:off x="5908431" y="1862834"/>
            <a:ext cx="4149970" cy="2254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4001E-EF65-4F34-B1BC-A33D4CF4CC7E}"/>
              </a:ext>
            </a:extLst>
          </p:cNvPr>
          <p:cNvPicPr/>
          <p:nvPr/>
        </p:nvPicPr>
        <p:blipFill rotWithShape="1">
          <a:blip r:embed="rId4"/>
          <a:srcRect l="31731" t="14823" r="31571" b="36432"/>
          <a:stretch/>
        </p:blipFill>
        <p:spPr bwMode="auto">
          <a:xfrm>
            <a:off x="1188719" y="4527819"/>
            <a:ext cx="4058530" cy="19644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B3995-B5DE-433F-B12E-703E55943877}"/>
              </a:ext>
            </a:extLst>
          </p:cNvPr>
          <p:cNvPicPr/>
          <p:nvPr/>
        </p:nvPicPr>
        <p:blipFill rotWithShape="1">
          <a:blip r:embed="rId5"/>
          <a:srcRect l="31891" t="14823" r="31891" b="36432"/>
          <a:stretch/>
        </p:blipFill>
        <p:spPr bwMode="auto">
          <a:xfrm>
            <a:off x="6044417" y="4527819"/>
            <a:ext cx="4058529" cy="19644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6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05B0-B14A-42D2-82A3-1B2663C3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5712729"/>
          </a:xfrm>
        </p:spPr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Layout form </a:t>
            </a:r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b="1" dirty="0" err="1"/>
              <a:t>Columnar→Next</a:t>
            </a:r>
            <a:endParaRPr lang="en-US" dirty="0"/>
          </a:p>
          <a:p>
            <a:r>
              <a:rPr lang="en-US" dirty="0" err="1"/>
              <a:t>Selanjutnya</a:t>
            </a:r>
            <a:r>
              <a:rPr lang="en-US" dirty="0"/>
              <a:t>  </a:t>
            </a:r>
            <a:r>
              <a:rPr lang="en-US" dirty="0" err="1"/>
              <a:t>pilih</a:t>
            </a:r>
            <a:r>
              <a:rPr lang="en-US" dirty="0"/>
              <a:t>  </a:t>
            </a:r>
            <a:r>
              <a:rPr lang="en-US" b="1" dirty="0"/>
              <a:t>Style  </a:t>
            </a:r>
            <a:r>
              <a:rPr lang="en-US" b="1" dirty="0" err="1"/>
              <a:t>form</a:t>
            </a:r>
            <a:r>
              <a:rPr lang="en-US" dirty="0" err="1"/>
              <a:t>→</a:t>
            </a:r>
            <a:r>
              <a:rPr lang="en-US" b="1" dirty="0" err="1"/>
              <a:t>Next</a:t>
            </a:r>
            <a:r>
              <a:rPr lang="en-US" b="1" dirty="0"/>
              <a:t>  </a:t>
            </a:r>
            <a:r>
              <a:rPr lang="en-US" dirty="0"/>
              <a:t>dan  </a:t>
            </a:r>
            <a:r>
              <a:rPr lang="en-US" dirty="0" err="1"/>
              <a:t>isikan</a:t>
            </a:r>
            <a:r>
              <a:rPr lang="en-US" dirty="0"/>
              <a:t>  title  </a:t>
            </a:r>
            <a:r>
              <a:rPr lang="en-US" dirty="0" err="1"/>
              <a:t>untuk</a:t>
            </a:r>
            <a:r>
              <a:rPr lang="en-US" dirty="0"/>
              <a:t>  form  </a:t>
            </a:r>
            <a:r>
              <a:rPr lang="en-US" dirty="0" err="1"/>
              <a:t>misal</a:t>
            </a:r>
            <a:r>
              <a:rPr lang="en-US" dirty="0"/>
              <a:t>  :  </a:t>
            </a:r>
            <a:r>
              <a:rPr lang="en-US" dirty="0" err="1"/>
              <a:t>Tabel_Penduduk→</a:t>
            </a:r>
            <a:r>
              <a:rPr lang="en-US" b="1" dirty="0" err="1"/>
              <a:t>Finish</a:t>
            </a:r>
            <a:r>
              <a:rPr lang="id-ID" b="1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04D78-549F-43FD-8FB7-70EBFEEAB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6"/>
          <a:stretch/>
        </p:blipFill>
        <p:spPr>
          <a:xfrm>
            <a:off x="1125414" y="1969477"/>
            <a:ext cx="9819251" cy="39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4546-D244-4CB6-8D73-FF203149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-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D446-1D61-4B7D-97DB-17A92185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b="1" dirty="0"/>
              <a:t> </a:t>
            </a:r>
            <a:r>
              <a:rPr lang="en-US" b="1" dirty="0" err="1"/>
              <a:t>Create→Report</a:t>
            </a:r>
            <a:r>
              <a:rPr lang="en-US" b="1" dirty="0"/>
              <a:t> Wizard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</a:t>
            </a:r>
            <a:r>
              <a:rPr lang="en-US" b="1" dirty="0"/>
              <a:t>report wizard </a:t>
            </a:r>
            <a:r>
              <a:rPr lang="en-US" dirty="0" err="1"/>
              <a:t>pertama</a:t>
            </a:r>
            <a:r>
              <a:rPr lang="id-ID" dirty="0"/>
              <a:t>.</a:t>
            </a:r>
            <a:endParaRPr lang="en-US" dirty="0"/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 field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b="1" dirty="0"/>
              <a:t>Available Fields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b="1" dirty="0"/>
              <a:t>Selected Fields </a:t>
            </a:r>
            <a:r>
              <a:rPr lang="en-US" dirty="0"/>
              <a:t>(</a:t>
            </a:r>
            <a:r>
              <a:rPr lang="en-US" i="1" dirty="0" err="1"/>
              <a:t>caranya</a:t>
            </a:r>
            <a:r>
              <a:rPr lang="en-US" i="1" dirty="0"/>
              <a:t> </a:t>
            </a:r>
            <a:r>
              <a:rPr lang="en-US" i="1" dirty="0" err="1"/>
              <a:t>seperti</a:t>
            </a:r>
            <a:r>
              <a:rPr lang="en-US" i="1" dirty="0"/>
              <a:t> </a:t>
            </a:r>
            <a:r>
              <a:rPr lang="en-US" i="1" dirty="0" err="1"/>
              <a:t>pembuatan</a:t>
            </a:r>
            <a:r>
              <a:rPr lang="en-US" i="1" dirty="0"/>
              <a:t> Form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2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0" name="Picture 1">
            <a:extLst>
              <a:ext uri="{FF2B5EF4-FFF2-40B4-BE49-F238E27FC236}">
                <a16:creationId xmlns:a16="http://schemas.microsoft.com/office/drawing/2014/main" id="{0F2EF0A5-7121-4010-9290-B33A2ED1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1" t="14822" r="31891" b="36432"/>
          <a:stretch>
            <a:fillRect/>
          </a:stretch>
        </p:blipFill>
        <p:spPr bwMode="auto">
          <a:xfrm>
            <a:off x="2389018" y="730497"/>
            <a:ext cx="3952875" cy="178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7">
            <a:extLst>
              <a:ext uri="{FF2B5EF4-FFF2-40B4-BE49-F238E27FC236}">
                <a16:creationId xmlns:a16="http://schemas.microsoft.com/office/drawing/2014/main" id="{116F0DD4-DE3E-440F-B1EC-2304489B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1" t="15108" r="31891" b="36716"/>
          <a:stretch>
            <a:fillRect/>
          </a:stretch>
        </p:blipFill>
        <p:spPr bwMode="auto">
          <a:xfrm>
            <a:off x="7160455" y="656561"/>
            <a:ext cx="3721197" cy="18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9">
            <a:extLst>
              <a:ext uri="{FF2B5EF4-FFF2-40B4-BE49-F238E27FC236}">
                <a16:creationId xmlns:a16="http://schemas.microsoft.com/office/drawing/2014/main" id="{EE25E073-B60E-401B-9177-100153D17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829" y="1432337"/>
            <a:ext cx="410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F1AEE2D0-1F6C-4B5E-B9FE-06FF9BE7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48" y="2205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7999AA8B-FC1F-444F-B9D2-B7F1BD769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48" y="38152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95" name="Picture 8">
            <a:extLst>
              <a:ext uri="{FF2B5EF4-FFF2-40B4-BE49-F238E27FC236}">
                <a16:creationId xmlns:a16="http://schemas.microsoft.com/office/drawing/2014/main" id="{B9C9702B-9F4D-483A-B00D-BA4BE900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1" t="14822" r="31891" b="36147"/>
          <a:stretch>
            <a:fillRect/>
          </a:stretch>
        </p:blipFill>
        <p:spPr bwMode="auto">
          <a:xfrm>
            <a:off x="2340074" y="2795223"/>
            <a:ext cx="3952874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9">
            <a:extLst>
              <a:ext uri="{FF2B5EF4-FFF2-40B4-BE49-F238E27FC236}">
                <a16:creationId xmlns:a16="http://schemas.microsoft.com/office/drawing/2014/main" id="{55D4D2AE-395C-484F-8BA7-7738CE07A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1" t="14822" r="31731" b="36430"/>
          <a:stretch>
            <a:fillRect/>
          </a:stretch>
        </p:blipFill>
        <p:spPr bwMode="auto">
          <a:xfrm>
            <a:off x="7160456" y="2754990"/>
            <a:ext cx="3721196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4">
            <a:extLst>
              <a:ext uri="{FF2B5EF4-FFF2-40B4-BE49-F238E27FC236}">
                <a16:creationId xmlns:a16="http://schemas.microsoft.com/office/drawing/2014/main" id="{7184AB34-B3C2-4B35-AF98-9F1D87A10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10" y="27952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D2E0AE0D-F2E4-4058-A4C7-98A973B3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10" y="44335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D736F0D0-1EEC-4D10-895B-0B7A85AF5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10" y="60622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00" name="Picture 10">
            <a:extLst>
              <a:ext uri="{FF2B5EF4-FFF2-40B4-BE49-F238E27FC236}">
                <a16:creationId xmlns:a16="http://schemas.microsoft.com/office/drawing/2014/main" id="{1803CD38-7161-4B6C-BD09-37718871D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1" t="15395" r="31891" b="36430"/>
          <a:stretch>
            <a:fillRect/>
          </a:stretch>
        </p:blipFill>
        <p:spPr bwMode="auto">
          <a:xfrm>
            <a:off x="2340074" y="4733419"/>
            <a:ext cx="3952874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9" name="Picture 11">
            <a:extLst>
              <a:ext uri="{FF2B5EF4-FFF2-40B4-BE49-F238E27FC236}">
                <a16:creationId xmlns:a16="http://schemas.microsoft.com/office/drawing/2014/main" id="{D2C981EB-8A67-4150-9316-5A83B900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1" t="14824" r="31891" b="37001"/>
          <a:stretch>
            <a:fillRect/>
          </a:stretch>
        </p:blipFill>
        <p:spPr bwMode="auto">
          <a:xfrm>
            <a:off x="7160456" y="4598954"/>
            <a:ext cx="3721196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0">
            <a:extLst>
              <a:ext uri="{FF2B5EF4-FFF2-40B4-BE49-F238E27FC236}">
                <a16:creationId xmlns:a16="http://schemas.microsoft.com/office/drawing/2014/main" id="{E36E73CA-04CC-419D-933F-7AA32C9B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6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0F8E87FE-886D-432F-8EBB-27E940BFB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4302" y="3206281"/>
            <a:ext cx="410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0045DD15-8BD4-4AC4-94FF-B47E0C95E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4301" y="5403816"/>
            <a:ext cx="410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6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A925-9E43-4A17-BA3B-1E41DDCB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501FE5-D086-4F4A-A4BA-71720EFB0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01"/>
          <a:stretch/>
        </p:blipFill>
        <p:spPr>
          <a:xfrm>
            <a:off x="1406769" y="1825625"/>
            <a:ext cx="9284677" cy="44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285C-2AE9-462F-88A1-E9D85204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ECCC-5678-4121-A279-B1E43E1A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PRAKTEK 2 : MEMBUAT LAPORAN GRAFIK DARI DATA ACCESS</a:t>
            </a:r>
          </a:p>
          <a:p>
            <a:pPr lvl="1"/>
            <a:r>
              <a:rPr lang="en-US" dirty="0"/>
              <a:t>PRAKTEK 3 : MEMBUAT PROGRAM SEDERHANA </a:t>
            </a:r>
            <a:r>
              <a:rPr lang="en-US"/>
              <a:t>MENGGUNAKAN VBA dan ACCESS</a:t>
            </a:r>
            <a:endParaRPr lang="en-US" dirty="0"/>
          </a:p>
          <a:p>
            <a:pPr lvl="1"/>
            <a:r>
              <a:rPr lang="en-US" dirty="0"/>
              <a:t>PRAKTEK 4 : MEMBUAT MAIL MERGE MENGGUNAKAN DATA ACCESS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4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F859-6CBA-43EE-A416-740E8281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Microsoft </a:t>
            </a:r>
            <a:r>
              <a:rPr lang="en-US" dirty="0" err="1"/>
              <a:t>Acces</a:t>
            </a:r>
            <a:r>
              <a:rPr lang="en-US" dirty="0"/>
              <a:t> 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C7CDDD8-46EB-493F-848B-29B77F41E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995703"/>
              </p:ext>
            </p:extLst>
          </p:nvPr>
        </p:nvGraphicFramePr>
        <p:xfrm>
          <a:off x="2133600" y="1934817"/>
          <a:ext cx="7500730" cy="4081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4348">
                  <a:extLst>
                    <a:ext uri="{9D8B030D-6E8A-4147-A177-3AD203B41FA5}">
                      <a16:colId xmlns:a16="http://schemas.microsoft.com/office/drawing/2014/main" val="3160726827"/>
                    </a:ext>
                  </a:extLst>
                </a:gridCol>
                <a:gridCol w="3856382">
                  <a:extLst>
                    <a:ext uri="{9D8B030D-6E8A-4147-A177-3AD203B41FA5}">
                      <a16:colId xmlns:a16="http://schemas.microsoft.com/office/drawing/2014/main" val="1298562808"/>
                    </a:ext>
                  </a:extLst>
                </a:gridCol>
              </a:tblGrid>
              <a:tr h="816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Pengembang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Microsoft Corporation</a:t>
                      </a:r>
                      <a:endParaRPr 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034719"/>
                  </a:ext>
                </a:extLst>
              </a:tr>
              <a:tr h="816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Rilis</a:t>
                      </a:r>
                      <a:r>
                        <a:rPr lang="en-US" sz="1800" dirty="0">
                          <a:effectLst/>
                        </a:rPr>
                        <a:t> Perdana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November 1992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2689367186"/>
                  </a:ext>
                </a:extLst>
              </a:tr>
              <a:tr h="816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Sistem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Operasi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Microsoft Windows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1169531332"/>
                  </a:ext>
                </a:extLst>
              </a:tr>
              <a:tr h="816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Jenis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DBMS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4018824687"/>
                  </a:ext>
                </a:extLst>
              </a:tr>
              <a:tr h="816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Situs Web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  <a:hlinkClick r:id="rId2"/>
                        </a:rPr>
                        <a:t>office.microsoft.com/access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422883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73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1D29-69BC-4F86-BA45-15DFD54C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Microsoft </a:t>
            </a:r>
            <a:r>
              <a:rPr lang="en-US" dirty="0" err="1"/>
              <a:t>Acces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0480-262B-44CB-810B-16B7B695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7766"/>
          </a:xfrm>
        </p:spPr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Microsoft Access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u="sng" dirty="0" err="1">
                <a:hlinkClick r:id="rId3"/>
              </a:rPr>
              <a:t>aplikasi</a:t>
            </a:r>
            <a:r>
              <a:rPr lang="en-US" dirty="0"/>
              <a:t> database yang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, dan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cepat</a:t>
            </a:r>
            <a:r>
              <a:rPr lang="en-US" dirty="0"/>
              <a:t> 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perkantoran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. </a:t>
            </a:r>
          </a:p>
          <a:p>
            <a:r>
              <a:rPr lang="en-US" dirty="0"/>
              <a:t>Microsoft Access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Microsoft Office.</a:t>
            </a:r>
          </a:p>
        </p:txBody>
      </p:sp>
    </p:spTree>
    <p:extLst>
      <p:ext uri="{BB962C8B-B14F-4D97-AF65-F5344CB8AC3E}">
        <p14:creationId xmlns:p14="http://schemas.microsoft.com/office/powerpoint/2010/main" val="25176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89C2-68CC-4063-AFA4-ED6083D9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8206-33A5-4651-B584-14372EE5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951"/>
            <a:ext cx="10515600" cy="3024554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Basis data </a:t>
            </a:r>
            <a:r>
              <a:rPr lang="en-US" sz="4000" b="1" dirty="0" err="1"/>
              <a:t>atau</a:t>
            </a:r>
            <a:r>
              <a:rPr lang="en-US" sz="4000" b="1" dirty="0"/>
              <a:t> </a:t>
            </a:r>
            <a:r>
              <a:rPr lang="en-US" sz="4000" b="1" i="1" dirty="0"/>
              <a:t>database 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dirty="0" err="1"/>
              <a:t>kumpulan</a:t>
            </a:r>
            <a:r>
              <a:rPr lang="en-US" sz="4000" dirty="0"/>
              <a:t> data yang </a:t>
            </a:r>
            <a:r>
              <a:rPr lang="en-US" sz="4000" dirty="0" err="1"/>
              <a:t>terorganisir</a:t>
            </a:r>
            <a:r>
              <a:rPr lang="en-US" sz="4000" dirty="0"/>
              <a:t>, </a:t>
            </a:r>
            <a:r>
              <a:rPr lang="en-US" sz="4000" dirty="0" err="1"/>
              <a:t>sehingga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menghasilkan</a:t>
            </a:r>
            <a:r>
              <a:rPr lang="en-US" sz="4000" dirty="0"/>
              <a:t> </a:t>
            </a:r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6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D75E-1768-4A83-BC36-3E084D43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8479-9707-47DB-AAF5-3FFC9AFB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u="sng" dirty="0" err="1"/>
              <a:t>Manfaat</a:t>
            </a:r>
            <a:r>
              <a:rPr lang="en-US" sz="3200" u="sng" dirty="0"/>
              <a:t> Database 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 err="1"/>
              <a:t>Tidak</a:t>
            </a:r>
            <a:r>
              <a:rPr lang="en-US" dirty="0"/>
              <a:t> Ada </a:t>
            </a:r>
            <a:r>
              <a:rPr lang="en-US" dirty="0" err="1"/>
              <a:t>Redudansi</a:t>
            </a:r>
            <a:r>
              <a:rPr lang="en-US" dirty="0"/>
              <a:t> Data ( Data </a:t>
            </a:r>
            <a:r>
              <a:rPr lang="en-US" dirty="0" err="1"/>
              <a:t>berulang</a:t>
            </a:r>
            <a:r>
              <a:rPr lang="en-US" dirty="0"/>
              <a:t> / data </a:t>
            </a:r>
            <a:r>
              <a:rPr lang="en-US" dirty="0" err="1"/>
              <a:t>rangkap</a:t>
            </a:r>
            <a:r>
              <a:rPr lang="en-US" dirty="0"/>
              <a:t> )</a:t>
            </a:r>
          </a:p>
          <a:p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inkonsistensi</a:t>
            </a:r>
            <a:r>
              <a:rPr lang="en-US" dirty="0"/>
              <a:t> data</a:t>
            </a:r>
          </a:p>
          <a:p>
            <a:r>
              <a:rPr lang="id-ID" altLang="en-US" dirty="0"/>
              <a:t>Data dapat dipakai secara bersama (shared) Data dapat dipakai secara bersama-sama oleh beberapa program aplikasi (secara batch maupun on-line) pada saat bersamaan</a:t>
            </a:r>
            <a:r>
              <a:rPr lang="en-US" altLang="en-US" dirty="0"/>
              <a:t> (Multiuser)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0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2B34-8DEC-41C1-B7DA-52811358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Utama Microsoft Access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27617C-F3A3-48F6-AC9B-C1115DF8B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53622"/>
              </p:ext>
            </p:extLst>
          </p:nvPr>
        </p:nvGraphicFramePr>
        <p:xfrm>
          <a:off x="838199" y="1786034"/>
          <a:ext cx="10725444" cy="4461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6859">
                  <a:extLst>
                    <a:ext uri="{9D8B030D-6E8A-4147-A177-3AD203B41FA5}">
                      <a16:colId xmlns:a16="http://schemas.microsoft.com/office/drawing/2014/main" val="3365358361"/>
                    </a:ext>
                  </a:extLst>
                </a:gridCol>
                <a:gridCol w="8018585">
                  <a:extLst>
                    <a:ext uri="{9D8B030D-6E8A-4147-A177-3AD203B41FA5}">
                      <a16:colId xmlns:a16="http://schemas.microsoft.com/office/drawing/2014/main" val="4243871437"/>
                    </a:ext>
                  </a:extLst>
                </a:gridCol>
              </a:tblGrid>
              <a:tr h="3563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Fitur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Keterangan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41147"/>
                  </a:ext>
                </a:extLst>
              </a:tr>
              <a:tr h="4985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Query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Fitur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melakukan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manipulasi</a:t>
                      </a:r>
                      <a:r>
                        <a:rPr lang="en-US" sz="1800" dirty="0">
                          <a:effectLst/>
                        </a:rPr>
                        <a:t> database, </a:t>
                      </a:r>
                      <a:r>
                        <a:rPr lang="en-US" sz="1800" dirty="0" err="1">
                          <a:effectLst/>
                        </a:rPr>
                        <a:t>mulai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mengubah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menampilkan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menghapus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menganalisa</a:t>
                      </a:r>
                      <a:r>
                        <a:rPr lang="en-US" sz="1800" dirty="0">
                          <a:effectLst/>
                        </a:rPr>
                        <a:t> data </a:t>
                      </a:r>
                      <a:r>
                        <a:rPr lang="en-US" sz="1800" dirty="0" err="1">
                          <a:effectLst/>
                        </a:rPr>
                        <a:t>serta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lainnya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b"/>
                </a:tc>
                <a:extLst>
                  <a:ext uri="{0D108BD9-81ED-4DB2-BD59-A6C34878D82A}">
                    <a16:rowId xmlns:a16="http://schemas.microsoft.com/office/drawing/2014/main" val="1315824672"/>
                  </a:ext>
                </a:extLst>
              </a:tr>
              <a:tr h="602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Form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Digunakan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memeriksa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membuat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ataupun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memperbarui</a:t>
                      </a:r>
                      <a:r>
                        <a:rPr lang="en-US" sz="1800" dirty="0">
                          <a:effectLst/>
                        </a:rPr>
                        <a:t> data.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b"/>
                </a:tc>
                <a:extLst>
                  <a:ext uri="{0D108BD9-81ED-4DB2-BD59-A6C34878D82A}">
                    <a16:rowId xmlns:a16="http://schemas.microsoft.com/office/drawing/2014/main" val="385977903"/>
                  </a:ext>
                </a:extLst>
              </a:tr>
              <a:tr h="602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Report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Digunakan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menampilkan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mencetak</a:t>
                      </a:r>
                      <a:r>
                        <a:rPr lang="en-US" sz="1800" dirty="0">
                          <a:effectLst/>
                        </a:rPr>
                        <a:t> data yang </a:t>
                      </a:r>
                      <a:r>
                        <a:rPr lang="en-US" sz="1800" dirty="0" err="1">
                          <a:effectLst/>
                        </a:rPr>
                        <a:t>telah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dibuat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b"/>
                </a:tc>
                <a:extLst>
                  <a:ext uri="{0D108BD9-81ED-4DB2-BD59-A6C34878D82A}">
                    <a16:rowId xmlns:a16="http://schemas.microsoft.com/office/drawing/2014/main" val="3478181965"/>
                  </a:ext>
                </a:extLst>
              </a:tr>
              <a:tr h="8481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Macro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Berfungsi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menyimpan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seluruh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perintah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secara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otomatis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berkaitan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dengan</a:t>
                      </a:r>
                      <a:r>
                        <a:rPr lang="en-US" sz="1800" dirty="0">
                          <a:effectLst/>
                        </a:rPr>
                        <a:t> database yang </a:t>
                      </a:r>
                      <a:r>
                        <a:rPr lang="en-US" sz="1800" dirty="0" err="1">
                          <a:effectLst/>
                        </a:rPr>
                        <a:t>telah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dibuat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b"/>
                </a:tc>
                <a:extLst>
                  <a:ext uri="{0D108BD9-81ED-4DB2-BD59-A6C34878D82A}">
                    <a16:rowId xmlns:a16="http://schemas.microsoft.com/office/drawing/2014/main" val="2382666970"/>
                  </a:ext>
                </a:extLst>
              </a:tr>
              <a:tr h="8481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Tempat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melaksanakan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pemrograman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terhadap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beberapa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aspek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ada</a:t>
                      </a:r>
                      <a:r>
                        <a:rPr lang="en-US" sz="1800" dirty="0">
                          <a:effectLst/>
                        </a:rPr>
                        <a:t> di Microsoft Access.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94" marR="85394" marT="68315" marB="68315" anchor="b"/>
                </a:tc>
                <a:extLst>
                  <a:ext uri="{0D108BD9-81ED-4DB2-BD59-A6C34878D82A}">
                    <a16:rowId xmlns:a16="http://schemas.microsoft.com/office/drawing/2014/main" val="4792152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BFE41B3-1E7C-4031-8EC6-A7B33498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92C4-8967-4326-B6BC-4E61D474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EEB7-A535-4C9E-99D2-C312CD05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2523"/>
            <a:ext cx="10515600" cy="17865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PRAKTEK</a:t>
            </a:r>
          </a:p>
        </p:txBody>
      </p:sp>
    </p:spTree>
    <p:extLst>
      <p:ext uri="{BB962C8B-B14F-4D97-AF65-F5344CB8AC3E}">
        <p14:creationId xmlns:p14="http://schemas.microsoft.com/office/powerpoint/2010/main" val="104532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5FAA-BFF5-4935-B9E6-4B9B9D5E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7" y="337625"/>
            <a:ext cx="11197883" cy="6119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PRAKTEK 1 :</a:t>
            </a:r>
          </a:p>
          <a:p>
            <a:pPr lvl="1"/>
            <a:r>
              <a:rPr lang="en-US" dirty="0"/>
              <a:t>MEMBUAT DATABASE</a:t>
            </a:r>
          </a:p>
          <a:p>
            <a:pPr lvl="1"/>
            <a:r>
              <a:rPr lang="en-US" dirty="0"/>
              <a:t>MEMBUAT TABEL</a:t>
            </a:r>
          </a:p>
          <a:p>
            <a:pPr lvl="1"/>
            <a:r>
              <a:rPr lang="en-US" dirty="0"/>
              <a:t>MENGISI DATA  TABEL</a:t>
            </a:r>
          </a:p>
          <a:p>
            <a:pPr lvl="1"/>
            <a:r>
              <a:rPr lang="en-US" dirty="0"/>
              <a:t>MEMBUAT LAPORAN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PRAKTEK 2 :</a:t>
            </a:r>
          </a:p>
          <a:p>
            <a:pPr lvl="1"/>
            <a:r>
              <a:rPr lang="en-US" dirty="0"/>
              <a:t> MEMBUAT GRAFIK </a:t>
            </a:r>
            <a:r>
              <a:rPr lang="en-US" dirty="0" err="1"/>
              <a:t>DARi</a:t>
            </a:r>
            <a:r>
              <a:rPr lang="en-US" dirty="0"/>
              <a:t> Data ACCESS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PRAKTEK 3 :</a:t>
            </a:r>
          </a:p>
          <a:p>
            <a:pPr lvl="1"/>
            <a:r>
              <a:rPr lang="en-US" dirty="0"/>
              <a:t>MEMBUAT PROGRAM SEDERHANA MENGGUNAKAN VBA dan ACCESS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PRAKTEK 4 :</a:t>
            </a:r>
          </a:p>
          <a:p>
            <a:pPr lvl="1"/>
            <a:r>
              <a:rPr lang="en-US" dirty="0"/>
              <a:t>MEMBUAT MAIL MERGE DARI Data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0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780A-ACE9-4C6A-9401-E324DFEB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Praktek</a:t>
            </a:r>
            <a:r>
              <a:rPr lang="en-US" b="1" dirty="0"/>
              <a:t> - </a:t>
            </a:r>
            <a:r>
              <a:rPr lang="en-US" b="1" dirty="0" err="1"/>
              <a:t>Membuat</a:t>
            </a:r>
            <a:r>
              <a:rPr lang="en-US" b="1" dirty="0"/>
              <a:t>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32B4-73BA-494F-A162-37B313B2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Klik </a:t>
            </a:r>
            <a:r>
              <a:rPr lang="id-ID" b="1" dirty="0"/>
              <a:t>NEW </a:t>
            </a:r>
            <a:r>
              <a:rPr lang="id-ID" dirty="0">
                <a:sym typeface="Wingdings" panose="05000000000000000000" pitchFamily="2" charset="2"/>
              </a:rPr>
              <a:t></a:t>
            </a:r>
            <a:r>
              <a:rPr lang="id-ID" dirty="0"/>
              <a:t> </a:t>
            </a:r>
            <a:r>
              <a:rPr lang="en-US" b="1" dirty="0"/>
              <a:t>Blank Database→ File Name </a:t>
            </a:r>
            <a:r>
              <a:rPr lang="id-ID" b="1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id-ID" dirty="0"/>
              <a:t>kemudian isilah dengan nama database “</a:t>
            </a:r>
            <a:r>
              <a:rPr lang="en-US" dirty="0" err="1"/>
              <a:t>Penduduk</a:t>
            </a:r>
            <a:r>
              <a:rPr lang="id-ID" dirty="0"/>
              <a:t>” , kemudian simpan pada directori yang dipi</a:t>
            </a:r>
            <a:r>
              <a:rPr lang="en-US" dirty="0"/>
              <a:t>li</a:t>
            </a:r>
            <a:r>
              <a:rPr lang="id-ID" dirty="0"/>
              <a:t>h.</a:t>
            </a:r>
            <a:endParaRPr lang="en-US" dirty="0"/>
          </a:p>
          <a:p>
            <a:r>
              <a:rPr lang="id-ID" b="1" dirty="0"/>
              <a:t>Klik </a:t>
            </a:r>
            <a:r>
              <a:rPr lang="en-US" b="1" dirty="0"/>
              <a:t>Create  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database dan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Microsoft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2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538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MICROSOFT ACCESS</vt:lpstr>
      <vt:lpstr>Apa Itu Microsoft Acces ?</vt:lpstr>
      <vt:lpstr>Apa Itu Microsoft Acces ?</vt:lpstr>
      <vt:lpstr>Mengenal Database</vt:lpstr>
      <vt:lpstr>Mengenal Database</vt:lpstr>
      <vt:lpstr>Fitur Utama Microsoft Access</vt:lpstr>
      <vt:lpstr>PowerPoint Presentation</vt:lpstr>
      <vt:lpstr>PowerPoint Presentation</vt:lpstr>
      <vt:lpstr>Praktek - Membuat Database </vt:lpstr>
      <vt:lpstr>Praktek – Pembuatan Tabel </vt:lpstr>
      <vt:lpstr>Contoh :  </vt:lpstr>
      <vt:lpstr>Praktek - Mengisi Data</vt:lpstr>
      <vt:lpstr>PowerPoint Presentation</vt:lpstr>
      <vt:lpstr>PowerPoint Presentation</vt:lpstr>
      <vt:lpstr>Praktek - Membuat Laporan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Aah Sumiah</dc:creator>
  <cp:lastModifiedBy>Aah Sumiah</cp:lastModifiedBy>
  <cp:revision>40</cp:revision>
  <dcterms:created xsi:type="dcterms:W3CDTF">2021-12-16T09:27:32Z</dcterms:created>
  <dcterms:modified xsi:type="dcterms:W3CDTF">2022-01-07T06:57:35Z</dcterms:modified>
</cp:coreProperties>
</file>