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107555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865155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347368" name="Google Shape;63;g22b2027fbdf_0_18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156490" name="Google Shape;64;g22b2027fbdf_0_18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400399" name="Google Shape;150;g22c1c188e0a_0_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84798" name="Google Shape;151;g22c1c188e0a_0_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1508963" name="Google Shape;69;g22b2027fbdf_0_23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399220" name="Google Shape;70;g22b2027fbdf_0_2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411597" name="Google Shape;78;g22b2027fbdf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000340" name="Google Shape;79;g22b2027fbdf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046697" name="Google Shape;85;g22b2027fbdf_0_28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8418" name="Google Shape;86;g22b2027fbdf_0_28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27886" name="Google Shape;94;g22b2027fbdf_0_48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822365" name="Google Shape;95;g22b2027fbdf_0_48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9609948" name="Google Shape;103;g22b2027fbdf_0_65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08063" name="Google Shape;104;g22b2027fbdf_0_6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162836" name="Google Shape;111;g22b2027fbdf_0_7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327472" name="Google Shape;112;g22b2027fbdf_0_7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937604" name="Google Shape;134;g22a84683393_0_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891022" name="Google Shape;135;g22a84683393_0_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454999" name="Google Shape;143;g22c1c188e0a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208834" name="Google Shape;144;g22c1c188e0a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0901653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628370070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54702435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61532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2585183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8225577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245861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456952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778882420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7594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0766643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1516290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555911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615692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74557385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498575846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10687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2997192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915548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69457747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837808722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403319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2079975976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484821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426591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744352861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73264501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6935080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0483349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35158961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75099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19320038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7797233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881712" name="Google Shape;66;p1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Метод “Замены палитры”</a:t>
            </a:r>
            <a:endParaRPr/>
          </a:p>
        </p:txBody>
      </p:sp>
      <p:sp>
        <p:nvSpPr>
          <p:cNvPr id="1313124612" name="Google Shape;67;p15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ru"/>
              <a:t>Метод заключается в том</a:t>
            </a:r>
            <a:r>
              <a:rPr lang="ru"/>
              <a:t>, что</a:t>
            </a:r>
            <a:r>
              <a:rPr lang="ru"/>
              <a:t> порядок цветов в палитре не важен для восстановления общего изображения, конфиденциальная информация может быть скрыта путем перестановки цветов в палитре. Существует N! различных способов перестановки N-цветной палитры, чего вполне достаточно для скрытия небольшого сообщения. Однако методы скрытия, в основе которых лежит порядок формирования палитры, также являются неустойчивыми: любая атака, связанная со сменой палитры, уничтожает встроенное сообщение. Чаще всего соседние цвета в палитре не обязательно похожи, поэтому некоторые стеганометоды перед скрытием данных упорядочивают палитру таким образом, что смежные цвета становятся подобными.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9793361" name="Google Shape;153;p2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Восстановление</a:t>
            </a:r>
            <a:r>
              <a:rPr lang="ru"/>
              <a:t> ЦВЗ</a:t>
            </a:r>
            <a:endParaRPr/>
          </a:p>
        </p:txBody>
      </p:sp>
      <p:sp>
        <p:nvSpPr>
          <p:cNvPr id="812112856" name="Google Shape;154;p24"/>
          <p:cNvSpPr txBox="1"/>
          <p:nvPr/>
        </p:nvSpPr>
        <p:spPr bwMode="auto">
          <a:xfrm>
            <a:off x="470100" y="1352975"/>
            <a:ext cx="3588900" cy="1616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Палитра</a:t>
            </a:r>
            <a:endParaRPr sz="18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</a:t>
            </a:r>
            <a:r>
              <a:rPr lang="ru" sz="1500">
                <a:solidFill>
                  <a:srgbClr val="FF0000"/>
                </a:solidFill>
                <a:latin typeface="Source Code Pro SemiBold"/>
                <a:ea typeface="Source Code Pro SemiBold"/>
                <a:cs typeface="Source Code Pro SemiBold"/>
              </a:rPr>
              <a:t>8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 </a:t>
            </a:r>
            <a:r>
              <a:rPr lang="ru" sz="15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</a:rPr>
              <a:t>19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) (10,  25) (11,  27)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(12,  60) (</a:t>
            </a:r>
            <a:r>
              <a:rPr lang="ru" sz="1500">
                <a:solidFill>
                  <a:schemeClr val="accent4"/>
                </a:solidFill>
                <a:latin typeface="Source Code Pro SemiBold"/>
                <a:ea typeface="Source Code Pro SemiBold"/>
                <a:cs typeface="Source Code Pro SemiBold"/>
              </a:rPr>
              <a:t>13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 </a:t>
            </a:r>
            <a:r>
              <a:rPr lang="ru" sz="1500">
                <a:solidFill>
                  <a:srgbClr val="9900FF"/>
                </a:solidFill>
                <a:latin typeface="Source Code Pro SemiBold"/>
                <a:ea typeface="Source Code Pro SemiBold"/>
                <a:cs typeface="Source Code Pro SemiBold"/>
              </a:rPr>
              <a:t>63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) ( 0,  66)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( 4,  71) ( 6,  79) ( 1,  99)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( 2, 101) ( 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5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104) (14, 126) 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( 7, 145) ( 3, 167) ( 9, 184) </a:t>
            </a:r>
            <a:endParaRPr sz="1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</p:txBody>
      </p:sp>
      <p:sp>
        <p:nvSpPr>
          <p:cNvPr id="2030891442" name="Google Shape;155;p24"/>
          <p:cNvSpPr txBox="1"/>
          <p:nvPr/>
        </p:nvSpPr>
        <p:spPr bwMode="auto">
          <a:xfrm>
            <a:off x="6088750" y="1930175"/>
            <a:ext cx="15990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800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</a:rPr>
              <a:t>19</a:t>
            </a:r>
            <a:r>
              <a:rPr lang="ru" sz="18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</a:t>
            </a:r>
            <a:r>
              <a:rPr lang="ru" sz="1800" b="1">
                <a:solidFill>
                  <a:srgbClr val="9900FF"/>
                </a:solidFill>
                <a:latin typeface="Source Code Pro"/>
                <a:ea typeface="Source Code Pro"/>
                <a:cs typeface="Source Code Pro"/>
              </a:rPr>
              <a:t>63</a:t>
            </a:r>
            <a:r>
              <a:rPr lang="ru" sz="18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…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0399599" name="Google Shape;156;p24"/>
          <p:cNvSpPr txBox="1"/>
          <p:nvPr/>
        </p:nvSpPr>
        <p:spPr bwMode="auto">
          <a:xfrm>
            <a:off x="5150650" y="1468475"/>
            <a:ext cx="37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Значения синего канала</a:t>
            </a:r>
            <a:endParaRPr sz="18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</p:txBody>
      </p:sp>
      <p:sp>
        <p:nvSpPr>
          <p:cNvPr id="659135854" name="Google Shape;157;p24"/>
          <p:cNvSpPr txBox="1"/>
          <p:nvPr/>
        </p:nvSpPr>
        <p:spPr bwMode="auto">
          <a:xfrm>
            <a:off x="700463" y="3755025"/>
            <a:ext cx="1320599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/>
              <a:t>НЗБ(</a:t>
            </a:r>
            <a:r>
              <a:rPr lang="ru" sz="1800">
                <a:solidFill>
                  <a:srgbClr val="FF0000"/>
                </a:solidFill>
                <a:latin typeface="Source Code Pro SemiBold"/>
                <a:ea typeface="Source Code Pro SemiBold"/>
                <a:cs typeface="Source Code Pro SemiBold"/>
              </a:rPr>
              <a:t>8</a:t>
            </a:r>
            <a:r>
              <a:rPr lang="ru" b="1"/>
              <a:t>) =&gt; </a:t>
            </a:r>
            <a:r>
              <a:rPr lang="ru" sz="1800" b="1">
                <a:solidFill>
                  <a:srgbClr val="FF0000"/>
                </a:solidFill>
              </a:rPr>
              <a:t>0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29984786" name="Google Shape;158;p24"/>
          <p:cNvSpPr txBox="1"/>
          <p:nvPr/>
        </p:nvSpPr>
        <p:spPr bwMode="auto">
          <a:xfrm>
            <a:off x="2569428" y="3755025"/>
            <a:ext cx="16833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/>
              <a:t>НЗБ(</a:t>
            </a:r>
            <a:r>
              <a:rPr lang="ru" sz="1800">
                <a:solidFill>
                  <a:schemeClr val="accent4"/>
                </a:solidFill>
                <a:latin typeface="Source Code Pro SemiBold"/>
                <a:ea typeface="Source Code Pro SemiBold"/>
                <a:cs typeface="Source Code Pro SemiBold"/>
              </a:rPr>
              <a:t>13</a:t>
            </a:r>
            <a:r>
              <a:rPr lang="ru" b="1"/>
              <a:t>) =&gt; </a:t>
            </a:r>
            <a:r>
              <a:rPr lang="ru" sz="1800" b="1">
                <a:solidFill>
                  <a:schemeClr val="accent4"/>
                </a:solidFill>
              </a:rPr>
              <a:t>1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504946256" name="Google Shape;159;p24"/>
          <p:cNvSpPr txBox="1"/>
          <p:nvPr/>
        </p:nvSpPr>
        <p:spPr bwMode="auto">
          <a:xfrm>
            <a:off x="5294950" y="3485475"/>
            <a:ext cx="3475200" cy="13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Текст в представлении битов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5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</a:rPr>
              <a:t>0</a:t>
            </a:r>
            <a:r>
              <a:rPr lang="ru" sz="1500" b="1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</a:rPr>
              <a:t>1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001000  01100101  01101100  01101100  01101111  00100000  01010011  01110100  01100101  01100111  01100001  00100001 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</p:txBody>
      </p:sp>
      <p:cxnSp>
        <p:nvCxnSpPr>
          <p:cNvPr id="1257576535" name="Google Shape;160;p24"/>
          <p:cNvCxnSpPr>
            <a:stCxn id="2030891442" idx="1"/>
            <a:endCxn id="812112856" idx="3"/>
          </p:cNvCxnSpPr>
          <p:nvPr/>
        </p:nvCxnSpPr>
        <p:spPr bwMode="auto">
          <a:xfrm rot="10800000">
            <a:off x="4058950" y="2161025"/>
            <a:ext cx="202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45226280" name="Google Shape;161;p24"/>
          <p:cNvSpPr txBox="1"/>
          <p:nvPr/>
        </p:nvSpPr>
        <p:spPr bwMode="auto">
          <a:xfrm>
            <a:off x="3899950" y="2161025"/>
            <a:ext cx="234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Поиск индекса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значения</a:t>
            </a:r>
            <a:endParaRPr/>
          </a:p>
        </p:txBody>
      </p:sp>
      <p:cxnSp>
        <p:nvCxnSpPr>
          <p:cNvPr id="1033705978" name="Google Shape;162;p24"/>
          <p:cNvCxnSpPr>
            <a:stCxn id="812112856" idx="2"/>
            <a:endCxn id="659135854" idx="0"/>
          </p:cNvCxnSpPr>
          <p:nvPr/>
        </p:nvCxnSpPr>
        <p:spPr bwMode="auto">
          <a:xfrm flipH="1">
            <a:off x="1360650" y="2969075"/>
            <a:ext cx="903900" cy="78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6691436" name="Google Shape;163;p24"/>
          <p:cNvCxnSpPr>
            <a:stCxn id="812112856" idx="2"/>
            <a:endCxn id="1329984786" idx="0"/>
          </p:cNvCxnSpPr>
          <p:nvPr/>
        </p:nvCxnSpPr>
        <p:spPr bwMode="auto">
          <a:xfrm>
            <a:off x="2264550" y="2969075"/>
            <a:ext cx="1146600" cy="78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9089552" name="Google Shape;164;p24"/>
          <p:cNvCxnSpPr>
            <a:stCxn id="659135854" idx="2"/>
          </p:cNvCxnSpPr>
          <p:nvPr/>
        </p:nvCxnSpPr>
        <p:spPr bwMode="auto">
          <a:xfrm rot="-5400000" flipH="1">
            <a:off x="3156863" y="2420625"/>
            <a:ext cx="365700" cy="3957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01005097" name="Google Shape;165;p24"/>
          <p:cNvCxnSpPr>
            <a:stCxn id="1329984786" idx="2"/>
            <a:endCxn id="1504946256" idx="1"/>
          </p:cNvCxnSpPr>
          <p:nvPr/>
        </p:nvCxnSpPr>
        <p:spPr bwMode="auto">
          <a:xfrm rot="-5400000">
            <a:off x="4322178" y="3243825"/>
            <a:ext cx="61799" cy="1884000"/>
          </a:xfrm>
          <a:prstGeom prst="bentConnector4">
            <a:avLst>
              <a:gd name="adj1" fmla="val -385316"/>
              <a:gd name="adj2" fmla="val 7233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849673" name="Google Shape;72;p16"/>
          <p:cNvSpPr txBox="1"/>
          <p:nvPr>
            <p:ph type="title"/>
          </p:nvPr>
        </p:nvSpPr>
        <p:spPr bwMode="auto">
          <a:xfrm>
            <a:off x="311700" y="15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Исходные данные</a:t>
            </a:r>
            <a:endParaRPr/>
          </a:p>
        </p:txBody>
      </p:sp>
      <p:pic>
        <p:nvPicPr>
          <p:cNvPr id="2040860922" name="Google Shape;73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572000" y="1028925"/>
            <a:ext cx="3993350" cy="19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97187" name="Google Shape;74;p16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311700" y="8188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7446681" name="Google Shape;75;p16"/>
          <p:cNvSpPr txBox="1"/>
          <p:nvPr/>
        </p:nvSpPr>
        <p:spPr bwMode="auto">
          <a:xfrm>
            <a:off x="311700" y="4144550"/>
            <a:ext cx="34164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900">
                <a:solidFill>
                  <a:schemeClr val="dk1"/>
                </a:solidFill>
              </a:rPr>
              <a:t>Контейнер-изображение формата .bmp 16x16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484060854" name="Google Shape;76;p16"/>
          <p:cNvSpPr txBox="1"/>
          <p:nvPr/>
        </p:nvSpPr>
        <p:spPr bwMode="auto">
          <a:xfrm>
            <a:off x="4664725" y="2991375"/>
            <a:ext cx="3807900" cy="17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900">
                <a:solidFill>
                  <a:schemeClr val="dk1"/>
                </a:solidFill>
              </a:rPr>
              <a:t>Сообщение</a:t>
            </a:r>
            <a:r>
              <a:rPr lang="ru"/>
              <a:t> </a:t>
            </a:r>
            <a:r>
              <a:rPr lang="ru" sz="1900">
                <a:solidFill>
                  <a:schemeClr val="dk1"/>
                </a:solidFill>
              </a:rPr>
              <a:t>формата .txt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ct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900">
                <a:solidFill>
                  <a:schemeClr val="dk1"/>
                </a:solidFill>
              </a:rPr>
              <a:t>Количество бит (в кодировке ASCII): 96</a:t>
            </a:r>
            <a:endParaRPr sz="1900">
              <a:solidFill>
                <a:schemeClr val="dk1"/>
              </a:solidFill>
            </a:endParaRPr>
          </a:p>
          <a:p>
            <a:pPr marL="0" lvl="0" indent="0" algn="ctr"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923020" name="Google Shape;81;p17"/>
          <p:cNvSpPr txBox="1"/>
          <p:nvPr>
            <p:ph type="title"/>
          </p:nvPr>
        </p:nvSpPr>
        <p:spPr bwMode="auto">
          <a:xfrm>
            <a:off x="3801624" y="1977300"/>
            <a:ext cx="4754400" cy="1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Алгоритм работы метода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“Замена палитры”</a:t>
            </a:r>
            <a:endParaRPr/>
          </a:p>
        </p:txBody>
      </p:sp>
      <p:pic>
        <p:nvPicPr>
          <p:cNvPr id="562875748" name="Google Shape;82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82550" y="51663"/>
            <a:ext cx="2772900" cy="50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5444872" name="Google Shape;88;p18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Извлечения синего канала</a:t>
            </a:r>
            <a:endParaRPr/>
          </a:p>
        </p:txBody>
      </p:sp>
      <p:sp>
        <p:nvSpPr>
          <p:cNvPr id="972068207" name="Google Shape;89;p18"/>
          <p:cNvSpPr txBox="1"/>
          <p:nvPr>
            <p:ph type="body" idx="1"/>
          </p:nvPr>
        </p:nvSpPr>
        <p:spPr bwMode="auto">
          <a:xfrm>
            <a:off x="5713550" y="2320825"/>
            <a:ext cx="3210000" cy="1430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(66, 170, </a:t>
            </a:r>
            <a:r>
              <a:rPr lang="ru" b="1"/>
              <a:t>167</a:t>
            </a:r>
            <a:r>
              <a:rPr lang="ru"/>
              <a:t>), (255, 173, </a:t>
            </a:r>
            <a:r>
              <a:rPr lang="ru" b="1"/>
              <a:t>101</a:t>
            </a:r>
            <a:r>
              <a:rPr lang="ru"/>
              <a:t>), (66, 170, </a:t>
            </a:r>
            <a:r>
              <a:rPr lang="ru" b="1"/>
              <a:t>167</a:t>
            </a:r>
            <a:r>
              <a:rPr lang="ru"/>
              <a:t>), (66, 170, </a:t>
            </a:r>
            <a:r>
              <a:rPr lang="ru" b="1"/>
              <a:t>167</a:t>
            </a:r>
            <a:r>
              <a:rPr lang="ru"/>
              <a:t>), (66, 170, </a:t>
            </a:r>
            <a:r>
              <a:rPr lang="ru" b="1"/>
              <a:t>184</a:t>
            </a:r>
            <a:r>
              <a:rPr lang="ru"/>
              <a:t>), (66, 170, </a:t>
            </a:r>
            <a:r>
              <a:rPr lang="ru" b="1"/>
              <a:t>184</a:t>
            </a:r>
            <a:r>
              <a:rPr lang="ru"/>
              <a:t>),</a:t>
            </a:r>
            <a:endParaRPr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50"/>
              <a:t>...</a:t>
            </a:r>
            <a:endParaRPr sz="3850"/>
          </a:p>
        </p:txBody>
      </p:sp>
      <p:pic>
        <p:nvPicPr>
          <p:cNvPr id="17887661" name="Google Shape;90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503625" y="1174750"/>
            <a:ext cx="320992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761326" name="Google Shape;91;p1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311700" y="2297375"/>
            <a:ext cx="2133600" cy="160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848311" name="Google Shape;92;p18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5766325" y="1017724"/>
            <a:ext cx="3157225" cy="11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9589670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7225694" name="Google Shape;76;p16"/>
          <p:cNvSpPr txBox="1"/>
          <p:nvPr/>
        </p:nvSpPr>
        <p:spPr bwMode="auto">
          <a:xfrm flipH="0" flipV="0">
            <a:off x="5551639" y="3674724"/>
            <a:ext cx="3586594" cy="68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9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Пример полученных данных</a:t>
            </a:r>
            <a:endParaRPr sz="19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092443" name="Google Shape;97;p19"/>
          <p:cNvSpPr txBox="1"/>
          <p:nvPr>
            <p:ph type="title"/>
          </p:nvPr>
        </p:nvSpPr>
        <p:spPr bwMode="auto">
          <a:xfrm>
            <a:off x="311700" y="189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Выделение уникальных значений и Индексация</a:t>
            </a:r>
            <a:endParaRPr/>
          </a:p>
        </p:txBody>
      </p:sp>
      <p:sp>
        <p:nvSpPr>
          <p:cNvPr id="1623603753" name="Google Shape;98;p19"/>
          <p:cNvSpPr txBox="1"/>
          <p:nvPr>
            <p:ph type="body" idx="1"/>
          </p:nvPr>
        </p:nvSpPr>
        <p:spPr bwMode="auto">
          <a:xfrm>
            <a:off x="2784875" y="1333500"/>
            <a:ext cx="3243000" cy="1611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(0,   66), (1, 99), (2, 101), </a:t>
            </a:r>
            <a:endParaRPr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(3, 167), (4, 71), (5, 104), </a:t>
            </a:r>
            <a:endParaRPr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(6, 79), (7, 145), (8, 19), </a:t>
            </a:r>
            <a:endParaRPr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(9, 184), (10, 25), (11, 27), (12, 60), (14, 126), (13, 63)</a:t>
            </a:r>
            <a:endParaRPr b="1"/>
          </a:p>
        </p:txBody>
      </p:sp>
      <p:sp>
        <p:nvSpPr>
          <p:cNvPr id="2098953580" name="Google Shape;99;p19"/>
          <p:cNvSpPr txBox="1"/>
          <p:nvPr>
            <p:ph type="title"/>
          </p:nvPr>
        </p:nvSpPr>
        <p:spPr bwMode="auto">
          <a:xfrm>
            <a:off x="449875" y="2972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Сортировка значения синего по возрастанию</a:t>
            </a:r>
            <a:endParaRPr/>
          </a:p>
        </p:txBody>
      </p:sp>
      <p:sp>
        <p:nvSpPr>
          <p:cNvPr id="1891187014" name="Google Shape;100;p19"/>
          <p:cNvSpPr txBox="1"/>
          <p:nvPr/>
        </p:nvSpPr>
        <p:spPr bwMode="auto">
          <a:xfrm>
            <a:off x="2784875" y="3516050"/>
            <a:ext cx="3243000" cy="15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2"/>
                </a:solidFill>
              </a:rPr>
              <a:t>(8, 19), (10, 25), (11, 27), </a:t>
            </a:r>
            <a:endParaRPr sz="1800">
              <a:solidFill>
                <a:schemeClr val="dk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2"/>
                </a:solidFill>
              </a:rPr>
              <a:t>(12, 60), (13, 63), (0, 66), </a:t>
            </a:r>
            <a:endParaRPr sz="1800">
              <a:solidFill>
                <a:schemeClr val="dk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2"/>
                </a:solidFill>
              </a:rPr>
              <a:t>(4, 71), (6, 79), (1, 99), </a:t>
            </a:r>
            <a:endParaRPr sz="1800">
              <a:solidFill>
                <a:schemeClr val="dk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2"/>
                </a:solidFill>
              </a:rPr>
              <a:t>(2, 101), (5, 104), (14, 126), (7, 145), (3, 167), (9, 184)</a:t>
            </a:r>
            <a:endParaRPr/>
          </a:p>
        </p:txBody>
      </p:sp>
      <p:sp>
        <p:nvSpPr>
          <p:cNvPr id="628493715" name="Google Shape;101;p19"/>
          <p:cNvSpPr txBox="1"/>
          <p:nvPr/>
        </p:nvSpPr>
        <p:spPr bwMode="auto">
          <a:xfrm>
            <a:off x="2469150" y="761950"/>
            <a:ext cx="420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ru" sz="1800" b="1">
                <a:solidFill>
                  <a:schemeClr val="dk2"/>
                </a:solidFill>
              </a:rPr>
              <a:t>(индекс, значение синего канала)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603199" name="Google Shape;106;p20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Извлечения текста и перевод в биты</a:t>
            </a:r>
            <a:endParaRPr/>
          </a:p>
        </p:txBody>
      </p:sp>
      <p:pic>
        <p:nvPicPr>
          <p:cNvPr id="721467945" name="Google Shape;107;p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52400" y="1170125"/>
            <a:ext cx="566310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89432" name="Google Shape;108;p20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815500" y="1170125"/>
            <a:ext cx="33337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7947803" name="Google Shape;109;p20"/>
          <p:cNvSpPr txBox="1"/>
          <p:nvPr/>
        </p:nvSpPr>
        <p:spPr bwMode="auto">
          <a:xfrm>
            <a:off x="6095475" y="2808424"/>
            <a:ext cx="2736900" cy="18470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latin typeface="Source Code Pro SemiBold"/>
                <a:ea typeface="Source Code Pro SemiBold"/>
                <a:cs typeface="Source Code Pro SemiBold"/>
              </a:rPr>
              <a:t>01001000  01100101  01101100  01101100  01101111  00100000  01010011  01110100  01100101  01100111  01100001  00100001  </a:t>
            </a:r>
            <a:endParaRPr sz="1800">
              <a:latin typeface="Source Code Pro SemiBold"/>
              <a:ea typeface="Source Code Pro SemiBold"/>
              <a:cs typeface="Source Code Pro SemiBold"/>
            </a:endParaRPr>
          </a:p>
        </p:txBody>
      </p:sp>
      <p:sp>
        <p:nvSpPr>
          <p:cNvPr id="386745098" name="Google Shape;76;p16"/>
          <p:cNvSpPr txBox="1"/>
          <p:nvPr/>
        </p:nvSpPr>
        <p:spPr bwMode="auto">
          <a:xfrm flipH="0" flipV="0">
            <a:off x="5618314" y="4543259"/>
            <a:ext cx="3586954" cy="68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9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Пример полученных данных</a:t>
            </a:r>
            <a:endParaRPr sz="19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29701" name="Google Shape;114;p21"/>
          <p:cNvSpPr txBox="1"/>
          <p:nvPr>
            <p:ph type="title"/>
          </p:nvPr>
        </p:nvSpPr>
        <p:spPr bwMode="auto">
          <a:xfrm>
            <a:off x="324850" y="104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Новые</a:t>
            </a:r>
            <a:r>
              <a:rPr lang="ru"/>
              <a:t> значения синего канала</a:t>
            </a:r>
            <a:endParaRPr/>
          </a:p>
        </p:txBody>
      </p:sp>
      <p:sp>
        <p:nvSpPr>
          <p:cNvPr id="424115863" name="Google Shape;115;p21"/>
          <p:cNvSpPr txBox="1"/>
          <p:nvPr/>
        </p:nvSpPr>
        <p:spPr bwMode="auto">
          <a:xfrm>
            <a:off x="116550" y="2898550"/>
            <a:ext cx="3475200" cy="133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Текст в представлении битов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500" b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</a:rPr>
              <a:t>0</a:t>
            </a:r>
            <a:r>
              <a:rPr lang="ru" sz="1500" b="1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</a:rPr>
              <a:t>1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001000  01100101  01101100  01101100  01101111  00100000  01010011  01110100  01100101  01100111  01100001  00100001 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</p:txBody>
      </p:sp>
      <p:sp>
        <p:nvSpPr>
          <p:cNvPr id="121456427" name="Google Shape;116;p21"/>
          <p:cNvSpPr txBox="1"/>
          <p:nvPr/>
        </p:nvSpPr>
        <p:spPr bwMode="auto">
          <a:xfrm>
            <a:off x="2709750" y="781474"/>
            <a:ext cx="3588900" cy="1616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Палитра</a:t>
            </a:r>
            <a:endParaRPr sz="18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</a:t>
            </a:r>
            <a:r>
              <a:rPr lang="ru" sz="1500">
                <a:solidFill>
                  <a:srgbClr val="0000FF"/>
                </a:solidFill>
                <a:latin typeface="Source Code Pro SemiBold"/>
                <a:ea typeface="Source Code Pro SemiBold"/>
                <a:cs typeface="Source Code Pro SemiBold"/>
              </a:rPr>
              <a:t>8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 19) (10,  25) (11,  27)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(12,  60) (</a:t>
            </a:r>
            <a:r>
              <a:rPr lang="ru" sz="1500">
                <a:solidFill>
                  <a:srgbClr val="9900FF"/>
                </a:solidFill>
                <a:latin typeface="Source Code Pro SemiBold"/>
                <a:ea typeface="Source Code Pro SemiBold"/>
                <a:cs typeface="Source Code Pro SemiBold"/>
              </a:rPr>
              <a:t>13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 63) (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 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0,  66)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( 4,  71) ( </a:t>
            </a:r>
            <a:r>
              <a:rPr lang="ru" sz="1500">
                <a:solidFill>
                  <a:schemeClr val="accent5"/>
                </a:solidFill>
                <a:latin typeface="Source Code Pro SemiBold"/>
                <a:ea typeface="Source Code Pro SemiBold"/>
                <a:cs typeface="Source Code Pro SemiBold"/>
              </a:rPr>
              <a:t>6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 79) ( 1,  99)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( 2, 101)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 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</a:t>
            </a:r>
            <a:r>
              <a:rPr lang="ru" sz="15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rPr>
              <a:t>5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, 104)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 </a:t>
            </a: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(14, 126)  </a:t>
            </a:r>
            <a:endParaRPr sz="15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( 7, 145) ( 3, 167) ( 9, 184) </a:t>
            </a:r>
            <a:endParaRPr sz="1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</a:endParaRPr>
          </a:p>
        </p:txBody>
      </p:sp>
      <p:pic>
        <p:nvPicPr>
          <p:cNvPr id="275976728" name="Google Shape;117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06774" y="726249"/>
            <a:ext cx="1720513" cy="1720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5831783" name="Google Shape;118;p21"/>
          <p:cNvSpPr txBox="1"/>
          <p:nvPr/>
        </p:nvSpPr>
        <p:spPr bwMode="auto">
          <a:xfrm>
            <a:off x="5109600" y="4068700"/>
            <a:ext cx="15990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8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</a:rPr>
              <a:t>19, 63, …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3037307" name="Google Shape;119;p21"/>
          <p:cNvSpPr txBox="1"/>
          <p:nvPr/>
        </p:nvSpPr>
        <p:spPr bwMode="auto">
          <a:xfrm>
            <a:off x="3635188" y="2936400"/>
            <a:ext cx="1320599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/>
              <a:t>НЗБ</a:t>
            </a:r>
            <a:r>
              <a:rPr lang="ru" b="1"/>
              <a:t>(</a:t>
            </a:r>
            <a:r>
              <a:rPr lang="ru" sz="1800">
                <a:solidFill>
                  <a:srgbClr val="0000FF"/>
                </a:solidFill>
                <a:latin typeface="Source Code Pro SemiBold"/>
                <a:ea typeface="Source Code Pro SemiBold"/>
                <a:cs typeface="Source Code Pro SemiBold"/>
              </a:rPr>
              <a:t>8</a:t>
            </a:r>
            <a:r>
              <a:rPr lang="ru" b="1"/>
              <a:t>) =&gt; </a:t>
            </a:r>
            <a:r>
              <a:rPr lang="ru" sz="1800" b="1">
                <a:solidFill>
                  <a:srgbClr val="0000FF"/>
                </a:solidFill>
              </a:rPr>
              <a:t>0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>
                <a:solidFill>
                  <a:srgbClr val="FF0000"/>
                </a:solidFill>
              </a:rPr>
              <a:t>0</a:t>
            </a:r>
            <a:r>
              <a:rPr lang="ru" sz="1800" b="1">
                <a:solidFill>
                  <a:srgbClr val="0000FF"/>
                </a:solidFill>
              </a:rPr>
              <a:t> </a:t>
            </a:r>
            <a:r>
              <a:rPr lang="ru" sz="1800" b="1">
                <a:solidFill>
                  <a:schemeClr val="dk1"/>
                </a:solidFill>
              </a:rPr>
              <a:t>=?</a:t>
            </a:r>
            <a:r>
              <a:rPr lang="ru" sz="1800" b="1">
                <a:solidFill>
                  <a:srgbClr val="0000FF"/>
                </a:solidFill>
              </a:rPr>
              <a:t> 0</a:t>
            </a:r>
            <a:r>
              <a:rPr lang="ru" b="1" u="sng"/>
              <a:t> </a:t>
            </a:r>
            <a:r>
              <a:rPr lang="ru" b="1"/>
              <a:t> </a:t>
            </a:r>
            <a:endParaRPr b="1"/>
          </a:p>
        </p:txBody>
      </p:sp>
      <p:sp>
        <p:nvSpPr>
          <p:cNvPr id="189917039" name="Google Shape;120;p21"/>
          <p:cNvSpPr txBox="1"/>
          <p:nvPr/>
        </p:nvSpPr>
        <p:spPr bwMode="auto">
          <a:xfrm>
            <a:off x="5524675" y="2936388"/>
            <a:ext cx="1320599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</a:rPr>
              <a:t>НЗБ(</a:t>
            </a:r>
            <a:r>
              <a:rPr lang="ru" sz="1800">
                <a:solidFill>
                  <a:schemeClr val="accent5"/>
                </a:solidFill>
                <a:latin typeface="Source Code Pro SemiBold"/>
                <a:ea typeface="Source Code Pro SemiBold"/>
                <a:cs typeface="Source Code Pro SemiBold"/>
              </a:rPr>
              <a:t>6</a:t>
            </a:r>
            <a:r>
              <a:rPr lang="ru" b="1">
                <a:solidFill>
                  <a:schemeClr val="dk1"/>
                </a:solidFill>
              </a:rPr>
              <a:t>) =&gt; </a:t>
            </a:r>
            <a:r>
              <a:rPr lang="ru" sz="1800" b="1">
                <a:solidFill>
                  <a:schemeClr val="accent5"/>
                </a:solidFill>
              </a:rPr>
              <a:t>0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>
                <a:solidFill>
                  <a:schemeClr val="accent4"/>
                </a:solidFill>
              </a:rPr>
              <a:t>1</a:t>
            </a:r>
            <a:r>
              <a:rPr lang="ru" sz="1800" b="1">
                <a:solidFill>
                  <a:srgbClr val="0000FF"/>
                </a:solidFill>
              </a:rPr>
              <a:t> </a:t>
            </a:r>
            <a:r>
              <a:rPr lang="ru" sz="1800" b="1">
                <a:solidFill>
                  <a:schemeClr val="dk1"/>
                </a:solidFill>
              </a:rPr>
              <a:t>=?</a:t>
            </a:r>
            <a:r>
              <a:rPr lang="ru" sz="1800" b="1">
                <a:solidFill>
                  <a:srgbClr val="0000FF"/>
                </a:solidFill>
              </a:rPr>
              <a:t> </a:t>
            </a:r>
            <a:r>
              <a:rPr lang="ru" sz="1800" b="1">
                <a:solidFill>
                  <a:schemeClr val="accent5"/>
                </a:solidFill>
              </a:rPr>
              <a:t>0</a:t>
            </a:r>
            <a:endParaRPr sz="1800" b="1">
              <a:solidFill>
                <a:schemeClr val="accent5"/>
              </a:solidFill>
            </a:endParaRPr>
          </a:p>
        </p:txBody>
      </p:sp>
      <p:sp>
        <p:nvSpPr>
          <p:cNvPr id="498474269" name="Google Shape;121;p21"/>
          <p:cNvSpPr txBox="1"/>
          <p:nvPr/>
        </p:nvSpPr>
        <p:spPr bwMode="auto">
          <a:xfrm>
            <a:off x="7520075" y="2936400"/>
            <a:ext cx="14754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</a:rPr>
              <a:t>НЗБ(</a:t>
            </a:r>
            <a:r>
              <a:rPr lang="ru" sz="1800">
                <a:solidFill>
                  <a:srgbClr val="9900FF"/>
                </a:solidFill>
                <a:latin typeface="Source Code Pro SemiBold"/>
                <a:ea typeface="Source Code Pro SemiBold"/>
                <a:cs typeface="Source Code Pro SemiBold"/>
              </a:rPr>
              <a:t>13</a:t>
            </a:r>
            <a:r>
              <a:rPr lang="ru" b="1">
                <a:solidFill>
                  <a:schemeClr val="dk1"/>
                </a:solidFill>
              </a:rPr>
              <a:t>) =&gt; </a:t>
            </a:r>
            <a:r>
              <a:rPr lang="ru" sz="1800" b="1">
                <a:solidFill>
                  <a:srgbClr val="9900FF"/>
                </a:solidFill>
              </a:rPr>
              <a:t>1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b="1">
                <a:solidFill>
                  <a:schemeClr val="accent4"/>
                </a:solidFill>
              </a:rPr>
              <a:t>1</a:t>
            </a:r>
            <a:r>
              <a:rPr lang="ru" sz="1800" b="1">
                <a:solidFill>
                  <a:srgbClr val="0000FF"/>
                </a:solidFill>
              </a:rPr>
              <a:t> </a:t>
            </a:r>
            <a:r>
              <a:rPr lang="ru" sz="1800" b="1">
                <a:solidFill>
                  <a:schemeClr val="dk1"/>
                </a:solidFill>
              </a:rPr>
              <a:t>=?</a:t>
            </a:r>
            <a:r>
              <a:rPr lang="ru" sz="1800" b="1">
                <a:solidFill>
                  <a:srgbClr val="0000FF"/>
                </a:solidFill>
              </a:rPr>
              <a:t> </a:t>
            </a:r>
            <a:r>
              <a:rPr lang="ru" sz="1800" b="1">
                <a:solidFill>
                  <a:srgbClr val="9900FF"/>
                </a:solidFill>
              </a:rPr>
              <a:t>1</a:t>
            </a:r>
            <a:endParaRPr sz="1800" b="1">
              <a:solidFill>
                <a:srgbClr val="9900FF"/>
              </a:solidFill>
            </a:endParaRPr>
          </a:p>
        </p:txBody>
      </p:sp>
      <p:sp>
        <p:nvSpPr>
          <p:cNvPr id="1550103389" name="Google Shape;122;p21"/>
          <p:cNvSpPr txBox="1"/>
          <p:nvPr/>
        </p:nvSpPr>
        <p:spPr bwMode="auto">
          <a:xfrm>
            <a:off x="4313938" y="3787338"/>
            <a:ext cx="7772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/>
              <a:t>Равны</a:t>
            </a:r>
            <a:endParaRPr b="1"/>
          </a:p>
        </p:txBody>
      </p:sp>
      <p:sp>
        <p:nvSpPr>
          <p:cNvPr id="1733332337" name="Google Shape;123;p21"/>
          <p:cNvSpPr txBox="1"/>
          <p:nvPr/>
        </p:nvSpPr>
        <p:spPr bwMode="auto">
          <a:xfrm>
            <a:off x="6432875" y="2046563"/>
            <a:ext cx="10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</a:rPr>
              <a:t>Не р</a:t>
            </a:r>
            <a:r>
              <a:rPr lang="ru" b="1">
                <a:solidFill>
                  <a:schemeClr val="dk1"/>
                </a:solidFill>
              </a:rPr>
              <a:t>авны</a:t>
            </a:r>
            <a:endParaRPr/>
          </a:p>
        </p:txBody>
      </p:sp>
      <p:pic>
        <p:nvPicPr>
          <p:cNvPr id="736682839" name="Google Shape;124;p21"/>
          <p:cNvPicPr/>
          <p:nvPr/>
        </p:nvPicPr>
        <p:blipFill>
          <a:blip r:embed="rId4">
            <a:alphaModFix/>
          </a:blip>
          <a:stretch/>
        </p:blipFill>
        <p:spPr bwMode="auto">
          <a:xfrm rot="5400000">
            <a:off x="1416150" y="1399013"/>
            <a:ext cx="17145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969846" name="Google Shape;125;p21"/>
          <p:cNvCxnSpPr>
            <a:stCxn id="293037307" idx="2"/>
            <a:endCxn id="305831783" idx="1"/>
          </p:cNvCxnSpPr>
          <p:nvPr/>
        </p:nvCxnSpPr>
        <p:spPr bwMode="auto">
          <a:xfrm rot="-5400000" flipH="1">
            <a:off x="4390438" y="3580350"/>
            <a:ext cx="624299" cy="814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3510944" name="Google Shape;126;p21"/>
          <p:cNvSpPr txBox="1"/>
          <p:nvPr/>
        </p:nvSpPr>
        <p:spPr bwMode="auto">
          <a:xfrm>
            <a:off x="6544500" y="838725"/>
            <a:ext cx="24012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Ищем в палитре ближайшие значение синего канала с  нужным индексом</a:t>
            </a:r>
            <a:endParaRPr/>
          </a:p>
        </p:txBody>
      </p:sp>
      <p:cxnSp>
        <p:nvCxnSpPr>
          <p:cNvPr id="659295656" name="Google Shape;127;p21"/>
          <p:cNvCxnSpPr/>
          <p:nvPr/>
        </p:nvCxnSpPr>
        <p:spPr bwMode="auto">
          <a:xfrm rot="-5400000">
            <a:off x="6486275" y="1925199"/>
            <a:ext cx="980400" cy="9662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8627234" name="Google Shape;128;p21"/>
          <p:cNvCxnSpPr>
            <a:endCxn id="498474269" idx="0"/>
          </p:cNvCxnSpPr>
          <p:nvPr/>
        </p:nvCxnSpPr>
        <p:spPr bwMode="auto">
          <a:xfrm rot="-5400000" flipH="1">
            <a:off x="7733075" y="2411699"/>
            <a:ext cx="1046700" cy="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833041" name="Google Shape;129;p21"/>
          <p:cNvSpPr txBox="1"/>
          <p:nvPr/>
        </p:nvSpPr>
        <p:spPr bwMode="auto">
          <a:xfrm>
            <a:off x="8255075" y="2180075"/>
            <a:ext cx="5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rgbClr val="9900FF"/>
                </a:solidFill>
                <a:latin typeface="Source Code Pro SemiBold"/>
                <a:ea typeface="Source Code Pro SemiBold"/>
                <a:cs typeface="Source Code Pro SemiBold"/>
              </a:rPr>
              <a:t>13</a:t>
            </a:r>
            <a:endParaRPr/>
          </a:p>
        </p:txBody>
      </p:sp>
      <p:cxnSp>
        <p:nvCxnSpPr>
          <p:cNvPr id="164297672" name="Google Shape;130;p21"/>
          <p:cNvCxnSpPr>
            <a:stCxn id="498474269" idx="2"/>
            <a:endCxn id="305831783" idx="3"/>
          </p:cNvCxnSpPr>
          <p:nvPr/>
        </p:nvCxnSpPr>
        <p:spPr bwMode="auto">
          <a:xfrm rot="5400000">
            <a:off x="7171025" y="3212850"/>
            <a:ext cx="624299" cy="1549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301831" name="Google Shape;131;p21"/>
          <p:cNvSpPr txBox="1"/>
          <p:nvPr/>
        </p:nvSpPr>
        <p:spPr bwMode="auto">
          <a:xfrm>
            <a:off x="7356437" y="3815763"/>
            <a:ext cx="7772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/>
              <a:t>Равны</a:t>
            </a:r>
            <a:endParaRPr b="1"/>
          </a:p>
        </p:txBody>
      </p:sp>
      <p:sp>
        <p:nvSpPr>
          <p:cNvPr id="1685041828" name="Google Shape;132;p21"/>
          <p:cNvSpPr txBox="1"/>
          <p:nvPr/>
        </p:nvSpPr>
        <p:spPr bwMode="auto">
          <a:xfrm>
            <a:off x="4313950" y="4617225"/>
            <a:ext cx="30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/>
              <a:t>Новые значения синего канала</a:t>
            </a:r>
            <a:endParaRPr b="1"/>
          </a:p>
        </p:txBody>
      </p:sp>
      <p:sp>
        <p:nvSpPr>
          <p:cNvPr id="23449679" name=""/>
          <p:cNvSpPr txBox="1"/>
          <p:nvPr/>
        </p:nvSpPr>
        <p:spPr bwMode="auto">
          <a:xfrm flipH="0" flipV="0">
            <a:off x="116537" y="2489194"/>
            <a:ext cx="234844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0"/>
              <a:t>Пример того, что имеется ввиду под палитрой</a:t>
            </a:r>
            <a:endParaRPr sz="1000"/>
          </a:p>
        </p:txBody>
      </p:sp>
      <p:sp>
        <p:nvSpPr>
          <p:cNvPr id="740234100" name=""/>
          <p:cNvSpPr/>
          <p:nvPr/>
        </p:nvSpPr>
        <p:spPr bwMode="auto">
          <a:xfrm flipH="0" flipV="0">
            <a:off x="97199" y="677574"/>
            <a:ext cx="2476499" cy="216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808733" name="Google Shape;137;p22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Сравнение</a:t>
            </a:r>
            <a:endParaRPr/>
          </a:p>
        </p:txBody>
      </p:sp>
      <p:pic>
        <p:nvPicPr>
          <p:cNvPr id="1207770919" name="Google Shape;138;p2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13875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014600" name="Google Shape;139;p2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53375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942811" name="Google Shape;140;p22"/>
          <p:cNvSpPr txBox="1"/>
          <p:nvPr/>
        </p:nvSpPr>
        <p:spPr bwMode="auto">
          <a:xfrm>
            <a:off x="913875" y="4568875"/>
            <a:ext cx="3416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900">
                <a:solidFill>
                  <a:schemeClr val="dk1"/>
                </a:solidFill>
              </a:rPr>
              <a:t>До встраивания</a:t>
            </a:r>
            <a:endParaRPr/>
          </a:p>
        </p:txBody>
      </p:sp>
      <p:sp>
        <p:nvSpPr>
          <p:cNvPr id="779427861" name="Google Shape;141;p22"/>
          <p:cNvSpPr txBox="1"/>
          <p:nvPr/>
        </p:nvSpPr>
        <p:spPr bwMode="auto">
          <a:xfrm>
            <a:off x="5053375" y="4568875"/>
            <a:ext cx="3416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900">
                <a:solidFill>
                  <a:schemeClr val="dk1"/>
                </a:solidFill>
              </a:rPr>
              <a:t>После</a:t>
            </a:r>
            <a:r>
              <a:rPr lang="ru" sz="1900">
                <a:solidFill>
                  <a:schemeClr val="dk1"/>
                </a:solidFill>
              </a:rPr>
              <a:t> встраивания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996310" name="Google Shape;146;p23"/>
          <p:cNvSpPr txBox="1"/>
          <p:nvPr>
            <p:ph type="title"/>
          </p:nvPr>
        </p:nvSpPr>
        <p:spPr bwMode="auto">
          <a:xfrm>
            <a:off x="902250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Извлечение ЦВЗ</a:t>
            </a:r>
            <a:endParaRPr/>
          </a:p>
        </p:txBody>
      </p:sp>
      <p:pic>
        <p:nvPicPr>
          <p:cNvPr id="978571460" name="Google Shape;148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85675" y="1017724"/>
            <a:ext cx="26242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