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sldIdLst>
    <p:sldId id="256" r:id="rId2"/>
    <p:sldId id="257" r:id="rId3"/>
    <p:sldId id="258" r:id="rId4"/>
    <p:sldId id="259" r:id="rId5"/>
    <p:sldId id="261" r:id="rId6"/>
    <p:sldId id="267" r:id="rId7"/>
    <p:sldId id="260" r:id="rId8"/>
    <p:sldId id="262" r:id="rId9"/>
    <p:sldId id="264" r:id="rId10"/>
    <p:sldId id="263" r:id="rId11"/>
    <p:sldId id="266" r:id="rId12"/>
    <p:sldId id="265" r:id="rId13"/>
    <p:sldId id="268" r:id="rId14"/>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10/20/2019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‹Nº›</a:t>
            </a:fld>
            <a:endParaRPr lang="en-US" dirty="0"/>
          </a:p>
        </p:txBody>
      </p:sp>
    </p:spTree>
    <p:extLst>
      <p:ext uri="{BB962C8B-B14F-4D97-AF65-F5344CB8AC3E}">
        <p14:creationId xmlns:p14="http://schemas.microsoft.com/office/powerpoint/2010/main" val="3562553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10/20/2019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606939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10/20/2019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2834641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10/20/2019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536974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10/20/2019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8665523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10/20/2019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5283274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10/20/2019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231452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10/20/2019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6547142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10/20/2019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175222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10/20/2019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800603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10/20/2019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‹Nº›</a:t>
            </a:fld>
            <a:endParaRPr lang="en-US" dirty="0"/>
          </a:p>
        </p:txBody>
      </p:sp>
    </p:spTree>
    <p:extLst>
      <p:ext uri="{BB962C8B-B14F-4D97-AF65-F5344CB8AC3E}">
        <p14:creationId xmlns:p14="http://schemas.microsoft.com/office/powerpoint/2010/main" val="323680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10/20/2019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632819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10/20/2019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783076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10/20/2019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982675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10/20/2019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350967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10/20/2019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‹Nº›</a:t>
            </a:fld>
            <a:endParaRPr lang="en-US" dirty="0"/>
          </a:p>
        </p:txBody>
      </p:sp>
    </p:spTree>
    <p:extLst>
      <p:ext uri="{BB962C8B-B14F-4D97-AF65-F5344CB8AC3E}">
        <p14:creationId xmlns:p14="http://schemas.microsoft.com/office/powerpoint/2010/main" val="85374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10/20/2019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532191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10/20/2019</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828643438"/>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62" r:id="rId6"/>
    <p:sldLayoutId id="2147483663" r:id="rId7"/>
    <p:sldLayoutId id="2147483664" r:id="rId8"/>
    <p:sldLayoutId id="2147483665" r:id="rId9"/>
    <p:sldLayoutId id="2147483666" r:id="rId10"/>
    <p:sldLayoutId id="2147483673" r:id="rId11"/>
    <p:sldLayoutId id="2147483667" r:id="rId12"/>
    <p:sldLayoutId id="2147483668" r:id="rId13"/>
    <p:sldLayoutId id="2147483669" r:id="rId14"/>
    <p:sldLayoutId id="2147483670" r:id="rId15"/>
    <p:sldLayoutId id="2147483671" r:id="rId16"/>
    <p:sldLayoutId id="2147483672" r:id="rId17"/>
  </p:sldLayoutIdLst>
  <p:hf sldNum="0" hdr="0" ftr="0" dt="0"/>
  <p:txStyles>
    <p:titleStyle>
      <a:lvl1pPr algn="ctr" defTabSz="457200" rtl="0" eaLnBrk="1" latinLnBrk="0" hangingPunct="1">
        <a:lnSpc>
          <a:spcPct val="100000"/>
        </a:lnSpc>
        <a:spcBef>
          <a:spcPct val="0"/>
        </a:spcBef>
        <a:buNone/>
        <a:defRPr sz="4000" i="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jf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jf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F8631D1-3527-4F8A-8EA1-229373EC530C}"/>
              </a:ext>
            </a:extLst>
          </p:cNvPr>
          <p:cNvPicPr>
            <a:picLocks noChangeAspect="1"/>
          </p:cNvPicPr>
          <p:nvPr/>
        </p:nvPicPr>
        <p:blipFill rotWithShape="1">
          <a:blip r:embed="rId3"/>
          <a:srcRect/>
          <a:stretch/>
        </p:blipFill>
        <p:spPr>
          <a:xfrm>
            <a:off x="0" y="10"/>
            <a:ext cx="12192001" cy="6857990"/>
          </a:xfrm>
          <a:prstGeom prst="rect">
            <a:avLst/>
          </a:prstGeom>
        </p:spPr>
      </p:pic>
      <p:sp useBgFill="1">
        <p:nvSpPr>
          <p:cNvPr id="9"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 name="Título 1">
            <a:extLst>
              <a:ext uri="{FF2B5EF4-FFF2-40B4-BE49-F238E27FC236}">
                <a16:creationId xmlns:a16="http://schemas.microsoft.com/office/drawing/2014/main" id="{ADD59209-AA81-4986-B7D1-99E3836FE143}"/>
              </a:ext>
            </a:extLst>
          </p:cNvPr>
          <p:cNvSpPr>
            <a:spLocks noGrp="1"/>
          </p:cNvSpPr>
          <p:nvPr>
            <p:ph type="ctrTitle"/>
          </p:nvPr>
        </p:nvSpPr>
        <p:spPr>
          <a:xfrm>
            <a:off x="7389962" y="1673524"/>
            <a:ext cx="3485073" cy="2420504"/>
          </a:xfrm>
        </p:spPr>
        <p:txBody>
          <a:bodyPr>
            <a:normAutofit/>
          </a:bodyPr>
          <a:lstStyle/>
          <a:p>
            <a:pPr algn="l"/>
            <a:r>
              <a:rPr lang="es-MX" sz="4000" b="1" dirty="0"/>
              <a:t>Fly-by-Wireless</a:t>
            </a:r>
            <a:br>
              <a:rPr lang="es-MX" sz="4000" b="1" dirty="0"/>
            </a:br>
            <a:endParaRPr lang="es-MX" sz="4000" dirty="0"/>
          </a:p>
        </p:txBody>
      </p:sp>
      <p:sp>
        <p:nvSpPr>
          <p:cNvPr id="3" name="Subtítulo 2">
            <a:extLst>
              <a:ext uri="{FF2B5EF4-FFF2-40B4-BE49-F238E27FC236}">
                <a16:creationId xmlns:a16="http://schemas.microsoft.com/office/drawing/2014/main" id="{175F7633-F73C-4575-A517-07A7C8D11BA2}"/>
              </a:ext>
            </a:extLst>
          </p:cNvPr>
          <p:cNvSpPr>
            <a:spLocks noGrp="1"/>
          </p:cNvSpPr>
          <p:nvPr>
            <p:ph type="subTitle" idx="1"/>
          </p:nvPr>
        </p:nvSpPr>
        <p:spPr>
          <a:xfrm>
            <a:off x="7389965" y="4157933"/>
            <a:ext cx="3485072" cy="1026544"/>
          </a:xfrm>
        </p:spPr>
        <p:txBody>
          <a:bodyPr>
            <a:normAutofit/>
          </a:bodyPr>
          <a:lstStyle/>
          <a:p>
            <a:pPr algn="l"/>
            <a:r>
              <a:rPr lang="es-MX" dirty="0" err="1">
                <a:solidFill>
                  <a:srgbClr val="3EBFD1"/>
                </a:solidFill>
              </a:rPr>
              <a:t>Wired</a:t>
            </a:r>
            <a:r>
              <a:rPr lang="es-MX" dirty="0">
                <a:solidFill>
                  <a:srgbClr val="3EBFD1"/>
                </a:solidFill>
              </a:rPr>
              <a:t> </a:t>
            </a:r>
            <a:r>
              <a:rPr lang="es-MX" dirty="0" err="1">
                <a:solidFill>
                  <a:srgbClr val="3EBFD1"/>
                </a:solidFill>
              </a:rPr>
              <a:t>out</a:t>
            </a:r>
            <a:endParaRPr lang="es-MX" dirty="0">
              <a:solidFill>
                <a:srgbClr val="3EBFD1"/>
              </a:solidFill>
            </a:endParaRPr>
          </a:p>
        </p:txBody>
      </p:sp>
      <p:pic>
        <p:nvPicPr>
          <p:cNvPr id="6" name="Imagen 5">
            <a:extLst>
              <a:ext uri="{FF2B5EF4-FFF2-40B4-BE49-F238E27FC236}">
                <a16:creationId xmlns:a16="http://schemas.microsoft.com/office/drawing/2014/main" id="{366773ED-B2A2-451F-9DE1-CE67189DF2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5854" y="1894771"/>
            <a:ext cx="3318448" cy="2776434"/>
          </a:xfrm>
          <a:prstGeom prst="rect">
            <a:avLst/>
          </a:prstGeom>
        </p:spPr>
      </p:pic>
    </p:spTree>
    <p:extLst>
      <p:ext uri="{BB962C8B-B14F-4D97-AF65-F5344CB8AC3E}">
        <p14:creationId xmlns:p14="http://schemas.microsoft.com/office/powerpoint/2010/main" val="2319332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A398B6-3348-4943-B3EF-F0BC1B26BC5D}"/>
              </a:ext>
            </a:extLst>
          </p:cNvPr>
          <p:cNvSpPr>
            <a:spLocks noGrp="1"/>
          </p:cNvSpPr>
          <p:nvPr>
            <p:ph type="title"/>
          </p:nvPr>
        </p:nvSpPr>
        <p:spPr/>
        <p:txBody>
          <a:bodyPr/>
          <a:lstStyle/>
          <a:p>
            <a:r>
              <a:rPr lang="es-MX" dirty="0"/>
              <a:t>En comparación con el cobre</a:t>
            </a:r>
          </a:p>
        </p:txBody>
      </p:sp>
      <p:sp>
        <p:nvSpPr>
          <p:cNvPr id="3" name="Marcador de contenido 2">
            <a:extLst>
              <a:ext uri="{FF2B5EF4-FFF2-40B4-BE49-F238E27FC236}">
                <a16:creationId xmlns:a16="http://schemas.microsoft.com/office/drawing/2014/main" id="{E259BB79-26FE-42EB-AF47-90C21960769E}"/>
              </a:ext>
            </a:extLst>
          </p:cNvPr>
          <p:cNvSpPr>
            <a:spLocks noGrp="1"/>
          </p:cNvSpPr>
          <p:nvPr>
            <p:ph idx="1"/>
          </p:nvPr>
        </p:nvSpPr>
        <p:spPr>
          <a:xfrm>
            <a:off x="913795" y="2076450"/>
            <a:ext cx="10353762" cy="719759"/>
          </a:xfrm>
        </p:spPr>
        <p:txBody>
          <a:bodyPr numCol="2">
            <a:normAutofit fontScale="92500" lnSpcReduction="10000"/>
          </a:bodyPr>
          <a:lstStyle/>
          <a:p>
            <a:r>
              <a:rPr lang="es-MX" dirty="0"/>
              <a:t>El </a:t>
            </a:r>
            <a:r>
              <a:rPr lang="es-MX" i="1" dirty="0"/>
              <a:t>cobre</a:t>
            </a:r>
            <a:r>
              <a:rPr lang="es-MX" dirty="0"/>
              <a:t> tiene una densidad de </a:t>
            </a:r>
            <a:r>
              <a:rPr lang="es-MX" b="1" dirty="0"/>
              <a:t>8900 kg/m^3</a:t>
            </a:r>
          </a:p>
          <a:p>
            <a:r>
              <a:rPr lang="es-MX" dirty="0"/>
              <a:t>La </a:t>
            </a:r>
            <a:r>
              <a:rPr lang="es-MX" i="1" dirty="0" err="1"/>
              <a:t>polianilina</a:t>
            </a:r>
            <a:r>
              <a:rPr lang="es-MX" dirty="0"/>
              <a:t> tiene una densidad de </a:t>
            </a:r>
            <a:r>
              <a:rPr lang="es-MX" b="1" dirty="0"/>
              <a:t>1100 kg/m^3</a:t>
            </a:r>
          </a:p>
        </p:txBody>
      </p:sp>
      <p:pic>
        <p:nvPicPr>
          <p:cNvPr id="5" name="Imagen 4">
            <a:extLst>
              <a:ext uri="{FF2B5EF4-FFF2-40B4-BE49-F238E27FC236}">
                <a16:creationId xmlns:a16="http://schemas.microsoft.com/office/drawing/2014/main" id="{02BE677C-58F9-4AD6-B22E-FCE21C3499C3}"/>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928" b="89892" l="361" r="89892">
                        <a14:foregroundMark x1="1444" y1="18412" x2="361" y2="18412"/>
                        <a14:backgroundMark x1="15343" y1="20939" x2="3971" y2="17329"/>
                        <a14:backgroundMark x1="13357" y1="18953" x2="1444" y2="18412"/>
                        <a14:backgroundMark x1="18953" y1="18953" x2="8845" y2="16968"/>
                      </a14:backgroundRemoval>
                    </a14:imgEffect>
                  </a14:imgLayer>
                </a14:imgProps>
              </a:ext>
            </a:extLst>
          </a:blip>
          <a:stretch>
            <a:fillRect/>
          </a:stretch>
        </p:blipFill>
        <p:spPr>
          <a:xfrm>
            <a:off x="1046922" y="1742662"/>
            <a:ext cx="5300870" cy="5300870"/>
          </a:xfrm>
          <a:prstGeom prst="rect">
            <a:avLst/>
          </a:prstGeom>
        </p:spPr>
      </p:pic>
      <p:sp>
        <p:nvSpPr>
          <p:cNvPr id="4" name="CuadroTexto 3">
            <a:extLst>
              <a:ext uri="{FF2B5EF4-FFF2-40B4-BE49-F238E27FC236}">
                <a16:creationId xmlns:a16="http://schemas.microsoft.com/office/drawing/2014/main" id="{A8C9F05E-1392-44E1-99E8-0DD598874FF7}"/>
              </a:ext>
            </a:extLst>
          </p:cNvPr>
          <p:cNvSpPr txBox="1"/>
          <p:nvPr/>
        </p:nvSpPr>
        <p:spPr>
          <a:xfrm>
            <a:off x="6586330" y="3187221"/>
            <a:ext cx="4558748" cy="369332"/>
          </a:xfrm>
          <a:prstGeom prst="rect">
            <a:avLst/>
          </a:prstGeom>
          <a:noFill/>
        </p:spPr>
        <p:txBody>
          <a:bodyPr wrap="square" rtlCol="0">
            <a:spAutoFit/>
          </a:bodyPr>
          <a:lstStyle/>
          <a:p>
            <a:r>
              <a:rPr lang="es-MX" dirty="0"/>
              <a:t>Peso de los cables de un a380 es de 5700kg</a:t>
            </a:r>
          </a:p>
        </p:txBody>
      </p:sp>
      <p:sp>
        <p:nvSpPr>
          <p:cNvPr id="6" name="CuadroTexto 5">
            <a:extLst>
              <a:ext uri="{FF2B5EF4-FFF2-40B4-BE49-F238E27FC236}">
                <a16:creationId xmlns:a16="http://schemas.microsoft.com/office/drawing/2014/main" id="{C30D68A9-98B7-43C2-AC89-302BC9C209B2}"/>
              </a:ext>
            </a:extLst>
          </p:cNvPr>
          <p:cNvSpPr txBox="1"/>
          <p:nvPr/>
        </p:nvSpPr>
        <p:spPr>
          <a:xfrm>
            <a:off x="6586330" y="3947565"/>
            <a:ext cx="5300870" cy="646331"/>
          </a:xfrm>
          <a:prstGeom prst="rect">
            <a:avLst/>
          </a:prstGeom>
          <a:noFill/>
        </p:spPr>
        <p:txBody>
          <a:bodyPr wrap="square" rtlCol="0">
            <a:spAutoFit/>
          </a:bodyPr>
          <a:lstStyle/>
          <a:p>
            <a:r>
              <a:rPr lang="es-MX" dirty="0"/>
              <a:t>Si se quita el 30% de cables remplazables por RF, se obtiene un total de 3990 kg</a:t>
            </a:r>
          </a:p>
        </p:txBody>
      </p:sp>
      <p:sp>
        <p:nvSpPr>
          <p:cNvPr id="7" name="CuadroTexto 6">
            <a:extLst>
              <a:ext uri="{FF2B5EF4-FFF2-40B4-BE49-F238E27FC236}">
                <a16:creationId xmlns:a16="http://schemas.microsoft.com/office/drawing/2014/main" id="{F474FE40-C828-4CFA-B5C2-BC7A0B406580}"/>
              </a:ext>
            </a:extLst>
          </p:cNvPr>
          <p:cNvSpPr txBox="1"/>
          <p:nvPr/>
        </p:nvSpPr>
        <p:spPr>
          <a:xfrm>
            <a:off x="6732104" y="4863548"/>
            <a:ext cx="4969566" cy="1077218"/>
          </a:xfrm>
          <a:prstGeom prst="rect">
            <a:avLst/>
          </a:prstGeom>
          <a:noFill/>
        </p:spPr>
        <p:txBody>
          <a:bodyPr wrap="square" rtlCol="0">
            <a:spAutoFit/>
          </a:bodyPr>
          <a:lstStyle/>
          <a:p>
            <a:r>
              <a:rPr lang="es-MX" dirty="0"/>
              <a:t>Y  a este restante se cambia el cableado de cobre por la </a:t>
            </a:r>
            <a:r>
              <a:rPr lang="es-MX" dirty="0" err="1"/>
              <a:t>polianilina</a:t>
            </a:r>
            <a:r>
              <a:rPr lang="es-MX" dirty="0"/>
              <a:t>,  el cableado total del avión seria </a:t>
            </a:r>
            <a:r>
              <a:rPr lang="es-MX" sz="2800" i="1" u="sng" dirty="0">
                <a:solidFill>
                  <a:schemeClr val="tx2"/>
                </a:solidFill>
              </a:rPr>
              <a:t>493.146 kg.</a:t>
            </a:r>
            <a:endParaRPr lang="es-MX" i="1" u="sng" dirty="0">
              <a:solidFill>
                <a:schemeClr val="tx2"/>
              </a:solidFill>
            </a:endParaRPr>
          </a:p>
        </p:txBody>
      </p:sp>
    </p:spTree>
    <p:extLst>
      <p:ext uri="{BB962C8B-B14F-4D97-AF65-F5344CB8AC3E}">
        <p14:creationId xmlns:p14="http://schemas.microsoft.com/office/powerpoint/2010/main" val="2234676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6FAD24-1673-4C98-B9D7-F91B5FE8AA73}"/>
              </a:ext>
            </a:extLst>
          </p:cNvPr>
          <p:cNvSpPr>
            <a:spLocks noGrp="1"/>
          </p:cNvSpPr>
          <p:nvPr>
            <p:ph type="title"/>
          </p:nvPr>
        </p:nvSpPr>
        <p:spPr>
          <a:xfrm>
            <a:off x="913795" y="185530"/>
            <a:ext cx="10353762" cy="1257300"/>
          </a:xfrm>
        </p:spPr>
        <p:txBody>
          <a:bodyPr/>
          <a:lstStyle/>
          <a:p>
            <a:r>
              <a:rPr lang="es-MX" dirty="0"/>
              <a:t>Polianilina</a:t>
            </a:r>
          </a:p>
        </p:txBody>
      </p:sp>
      <p:sp>
        <p:nvSpPr>
          <p:cNvPr id="3" name="Marcador de contenido 2">
            <a:extLst>
              <a:ext uri="{FF2B5EF4-FFF2-40B4-BE49-F238E27FC236}">
                <a16:creationId xmlns:a16="http://schemas.microsoft.com/office/drawing/2014/main" id="{1B4389F0-7E4A-4D79-82A5-9D27D3F0542C}"/>
              </a:ext>
            </a:extLst>
          </p:cNvPr>
          <p:cNvSpPr>
            <a:spLocks noGrp="1"/>
          </p:cNvSpPr>
          <p:nvPr>
            <p:ph idx="1"/>
          </p:nvPr>
        </p:nvSpPr>
        <p:spPr>
          <a:xfrm>
            <a:off x="913795" y="1307824"/>
            <a:ext cx="10353762" cy="3714749"/>
          </a:xfrm>
        </p:spPr>
        <p:txBody>
          <a:bodyPr>
            <a:normAutofit/>
          </a:bodyPr>
          <a:lstStyle/>
          <a:p>
            <a:pPr algn="just"/>
            <a:r>
              <a:rPr lang="es-MX" sz="2800" dirty="0">
                <a:effectLst/>
              </a:rPr>
              <a:t>La versión carguera de el a380 avión puede llevar hasta 150 toneladas, con la mejora de estos cables se reduce el peso de este, por lo que ahora podrá llevar hasta 155,206.854 una mejora de un 3% de carga que se puede ingresar al avión. </a:t>
            </a:r>
            <a:endParaRPr lang="es-MX" sz="2800" dirty="0"/>
          </a:p>
        </p:txBody>
      </p:sp>
      <p:pic>
        <p:nvPicPr>
          <p:cNvPr id="5" name="Imagen 4">
            <a:extLst>
              <a:ext uri="{FF2B5EF4-FFF2-40B4-BE49-F238E27FC236}">
                <a16:creationId xmlns:a16="http://schemas.microsoft.com/office/drawing/2014/main" id="{7B41EA91-7DEB-46AD-BE14-DBB6D4B787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9554" y="3699012"/>
            <a:ext cx="2647121" cy="2647121"/>
          </a:xfrm>
          <a:prstGeom prst="rect">
            <a:avLst/>
          </a:prstGeom>
        </p:spPr>
      </p:pic>
    </p:spTree>
    <p:extLst>
      <p:ext uri="{BB962C8B-B14F-4D97-AF65-F5344CB8AC3E}">
        <p14:creationId xmlns:p14="http://schemas.microsoft.com/office/powerpoint/2010/main" val="1204306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633B36D-A962-43A4-A507-4EBF70C66BF2}"/>
              </a:ext>
            </a:extLst>
          </p:cNvPr>
          <p:cNvSpPr>
            <a:spLocks noGrp="1"/>
          </p:cNvSpPr>
          <p:nvPr>
            <p:ph idx="1"/>
          </p:nvPr>
        </p:nvSpPr>
        <p:spPr>
          <a:xfrm>
            <a:off x="919119" y="641902"/>
            <a:ext cx="10353762" cy="2618133"/>
          </a:xfrm>
        </p:spPr>
        <p:txBody>
          <a:bodyPr>
            <a:normAutofit/>
          </a:bodyPr>
          <a:lstStyle/>
          <a:p>
            <a:r>
              <a:rPr lang="es-MX" sz="2400" dirty="0" err="1">
                <a:effectLst/>
              </a:rPr>
              <a:t>Emirates</a:t>
            </a:r>
            <a:r>
              <a:rPr lang="es-MX" sz="2400" dirty="0">
                <a:effectLst/>
              </a:rPr>
              <a:t>, la aerolínea que cuenta con más Airbus A380 con los cuales genera 26 euros por kilo por las 150 toneladas que puede transportar obtiene una ganancia de 3,900,000 € , y si se implementa la reducción de cables tiene una capacidad de 155,206.854 toneladas obteniendo una ganancia de 4,035,378.294 € siendo una ganancia de un 3% por vuelo.</a:t>
            </a:r>
            <a:endParaRPr lang="es-MX" sz="2400" dirty="0"/>
          </a:p>
        </p:txBody>
      </p:sp>
      <p:pic>
        <p:nvPicPr>
          <p:cNvPr id="5" name="Imagen 4">
            <a:extLst>
              <a:ext uri="{FF2B5EF4-FFF2-40B4-BE49-F238E27FC236}">
                <a16:creationId xmlns:a16="http://schemas.microsoft.com/office/drawing/2014/main" id="{725B2A39-0AB1-4E6A-A510-2C629B8F35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0" y="3260035"/>
            <a:ext cx="3810000" cy="3429000"/>
          </a:xfrm>
          <a:prstGeom prst="rect">
            <a:avLst/>
          </a:prstGeom>
        </p:spPr>
      </p:pic>
    </p:spTree>
    <p:extLst>
      <p:ext uri="{BB962C8B-B14F-4D97-AF65-F5344CB8AC3E}">
        <p14:creationId xmlns:p14="http://schemas.microsoft.com/office/powerpoint/2010/main" val="3438024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D3A62C-E2AF-43B9-A2B2-F465121C1459}"/>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3C1739EB-39B1-4ABF-AD17-36ACEE39A151}"/>
              </a:ext>
            </a:extLst>
          </p:cNvPr>
          <p:cNvSpPr>
            <a:spLocks noGrp="1"/>
          </p:cNvSpPr>
          <p:nvPr>
            <p:ph idx="1"/>
          </p:nvPr>
        </p:nvSpPr>
        <p:spPr/>
        <p:txBody>
          <a:bodyPr/>
          <a:lstStyle/>
          <a:p>
            <a:endParaRPr lang="es-MX"/>
          </a:p>
        </p:txBody>
      </p:sp>
    </p:spTree>
    <p:extLst>
      <p:ext uri="{BB962C8B-B14F-4D97-AF65-F5344CB8AC3E}">
        <p14:creationId xmlns:p14="http://schemas.microsoft.com/office/powerpoint/2010/main" val="2053258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1" name="Rectangle 8">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C1212A2-05C1-4BA9-9C3F-67A77847015D}"/>
              </a:ext>
            </a:extLst>
          </p:cNvPr>
          <p:cNvSpPr>
            <a:spLocks noGrp="1"/>
          </p:cNvSpPr>
          <p:nvPr>
            <p:ph type="title"/>
          </p:nvPr>
        </p:nvSpPr>
        <p:spPr>
          <a:xfrm>
            <a:off x="913796" y="643465"/>
            <a:ext cx="3382638" cy="1370605"/>
          </a:xfrm>
        </p:spPr>
        <p:txBody>
          <a:bodyPr>
            <a:normAutofit/>
          </a:bodyPr>
          <a:lstStyle/>
          <a:p>
            <a:pPr algn="l"/>
            <a:r>
              <a:rPr lang="es-MX" sz="3000"/>
              <a:t>¿Cuál es la problemática?</a:t>
            </a:r>
          </a:p>
        </p:txBody>
      </p:sp>
      <p:sp>
        <p:nvSpPr>
          <p:cNvPr id="3" name="Marcador de contenido 2">
            <a:extLst>
              <a:ext uri="{FF2B5EF4-FFF2-40B4-BE49-F238E27FC236}">
                <a16:creationId xmlns:a16="http://schemas.microsoft.com/office/drawing/2014/main" id="{F2BA9FF9-345B-4AF3-AD5D-ADE5DF49C3D3}"/>
              </a:ext>
            </a:extLst>
          </p:cNvPr>
          <p:cNvSpPr>
            <a:spLocks noGrp="1"/>
          </p:cNvSpPr>
          <p:nvPr>
            <p:ph idx="1"/>
          </p:nvPr>
        </p:nvSpPr>
        <p:spPr>
          <a:xfrm>
            <a:off x="913796" y="2247153"/>
            <a:ext cx="3358084" cy="3544046"/>
          </a:xfrm>
        </p:spPr>
        <p:txBody>
          <a:bodyPr>
            <a:normAutofit/>
          </a:bodyPr>
          <a:lstStyle/>
          <a:p>
            <a:r>
              <a:rPr lang="es-MX" sz="2400" dirty="0"/>
              <a:t>Reducir la mayor cantidad posible de cables dentro de una aeronave.</a:t>
            </a:r>
          </a:p>
          <a:p>
            <a:pPr marL="36900" indent="0">
              <a:buNone/>
            </a:pPr>
            <a:endParaRPr lang="es-MX" sz="1800" dirty="0"/>
          </a:p>
          <a:p>
            <a:endParaRPr lang="es-MX" sz="1800" dirty="0"/>
          </a:p>
        </p:txBody>
      </p:sp>
      <p:pic>
        <p:nvPicPr>
          <p:cNvPr id="4" name="Imagen 3">
            <a:extLst>
              <a:ext uri="{FF2B5EF4-FFF2-40B4-BE49-F238E27FC236}">
                <a16:creationId xmlns:a16="http://schemas.microsoft.com/office/drawing/2014/main" id="{465CCF8B-A6FC-47C0-86CD-5EABA8616F03}"/>
              </a:ext>
            </a:extLst>
          </p:cNvPr>
          <p:cNvPicPr>
            <a:picLocks noChangeAspect="1"/>
          </p:cNvPicPr>
          <p:nvPr/>
        </p:nvPicPr>
        <p:blipFill>
          <a:blip r:embed="rId3"/>
          <a:stretch>
            <a:fillRect/>
          </a:stretch>
        </p:blipFill>
        <p:spPr>
          <a:xfrm>
            <a:off x="4915348" y="1243960"/>
            <a:ext cx="6633184" cy="3946744"/>
          </a:xfrm>
          <a:prstGeom prst="rect">
            <a:avLst/>
          </a:prstGeom>
        </p:spPr>
      </p:pic>
    </p:spTree>
    <p:extLst>
      <p:ext uri="{BB962C8B-B14F-4D97-AF65-F5344CB8AC3E}">
        <p14:creationId xmlns:p14="http://schemas.microsoft.com/office/powerpoint/2010/main" val="585483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89BD233-33DF-4540-8C1A-C01523C94F85}"/>
              </a:ext>
            </a:extLst>
          </p:cNvPr>
          <p:cNvSpPr>
            <a:spLocks noGrp="1"/>
          </p:cNvSpPr>
          <p:nvPr>
            <p:ph idx="1"/>
          </p:nvPr>
        </p:nvSpPr>
        <p:spPr>
          <a:xfrm>
            <a:off x="821030" y="724728"/>
            <a:ext cx="10353762" cy="3714749"/>
          </a:xfrm>
        </p:spPr>
        <p:txBody>
          <a:bodyPr>
            <a:normAutofit/>
          </a:bodyPr>
          <a:lstStyle/>
          <a:p>
            <a:pPr algn="ctr"/>
            <a:r>
              <a:rPr lang="es-MX" sz="2400"/>
              <a:t>El Airbus A380, cuenta con 100 000 cables en su interior, con una longitud aproximada de 470 km, un peso de 5 toneladas y 700 kilos, donde el 30% del cableado puede ser remplazado por tecnología Wireless.</a:t>
            </a:r>
            <a:endParaRPr lang="es-MX" sz="2400" dirty="0"/>
          </a:p>
        </p:txBody>
      </p:sp>
      <p:pic>
        <p:nvPicPr>
          <p:cNvPr id="5" name="Imagen 4">
            <a:extLst>
              <a:ext uri="{FF2B5EF4-FFF2-40B4-BE49-F238E27FC236}">
                <a16:creationId xmlns:a16="http://schemas.microsoft.com/office/drawing/2014/main" id="{8B1B69E6-43A1-4753-9AFA-2B7C9538E0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4575" y="2605293"/>
            <a:ext cx="7562850" cy="3676650"/>
          </a:xfrm>
          <a:prstGeom prst="rect">
            <a:avLst/>
          </a:prstGeom>
        </p:spPr>
      </p:pic>
    </p:spTree>
    <p:extLst>
      <p:ext uri="{BB962C8B-B14F-4D97-AF65-F5344CB8AC3E}">
        <p14:creationId xmlns:p14="http://schemas.microsoft.com/office/powerpoint/2010/main" val="1099912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D43FA2-0FAB-4D73-BCCE-B4DB54C7BA46}"/>
              </a:ext>
            </a:extLst>
          </p:cNvPr>
          <p:cNvSpPr>
            <a:spLocks noGrp="1"/>
          </p:cNvSpPr>
          <p:nvPr>
            <p:ph type="title"/>
          </p:nvPr>
        </p:nvSpPr>
        <p:spPr/>
        <p:txBody>
          <a:bodyPr/>
          <a:lstStyle/>
          <a:p>
            <a:r>
              <a:rPr lang="es-MX" dirty="0"/>
              <a:t>¿Qué cableado es reemplazable?</a:t>
            </a:r>
          </a:p>
        </p:txBody>
      </p:sp>
      <p:sp>
        <p:nvSpPr>
          <p:cNvPr id="3" name="Marcador de contenido 2">
            <a:extLst>
              <a:ext uri="{FF2B5EF4-FFF2-40B4-BE49-F238E27FC236}">
                <a16:creationId xmlns:a16="http://schemas.microsoft.com/office/drawing/2014/main" id="{240DBFCD-CBDC-4369-8639-688096E30FA9}"/>
              </a:ext>
            </a:extLst>
          </p:cNvPr>
          <p:cNvSpPr>
            <a:spLocks noGrp="1"/>
          </p:cNvSpPr>
          <p:nvPr>
            <p:ph idx="1"/>
          </p:nvPr>
        </p:nvSpPr>
        <p:spPr/>
        <p:txBody>
          <a:bodyPr/>
          <a:lstStyle/>
          <a:p>
            <a:r>
              <a:rPr lang="es-MX" dirty="0"/>
              <a:t>El cableado que es utilizado en los megáfonos de azafatas, asistencia a pasajeros, iluminación de cabina de pasajeros y las pantallas de entretenimiento son candidatos a remplazo. </a:t>
            </a:r>
          </a:p>
        </p:txBody>
      </p:sp>
      <p:pic>
        <p:nvPicPr>
          <p:cNvPr id="13" name="Imagen 12">
            <a:extLst>
              <a:ext uri="{FF2B5EF4-FFF2-40B4-BE49-F238E27FC236}">
                <a16:creationId xmlns:a16="http://schemas.microsoft.com/office/drawing/2014/main" id="{7FF5D51F-BFDD-4AE1-9750-889557C48D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7138" y="3119231"/>
            <a:ext cx="3267075" cy="3429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59175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a:extLst>
              <a:ext uri="{FF2B5EF4-FFF2-40B4-BE49-F238E27FC236}">
                <a16:creationId xmlns:a16="http://schemas.microsoft.com/office/drawing/2014/main" id="{7DE1C28F-AC0F-43AE-B913-AA35C753D142}"/>
              </a:ext>
            </a:extLst>
          </p:cNvPr>
          <p:cNvPicPr>
            <a:picLocks noChangeAspect="1"/>
          </p:cNvPicPr>
          <p:nvPr/>
        </p:nvPicPr>
        <p:blipFill rotWithShape="1">
          <a:blip r:embed="rId3"/>
          <a:srcRect l="28814" r="4962" b="-2"/>
          <a:stretch/>
        </p:blipFill>
        <p:spPr>
          <a:xfrm>
            <a:off x="-8622" y="10"/>
            <a:ext cx="6096000" cy="6857990"/>
          </a:xfrm>
          <a:prstGeom prst="rect">
            <a:avLst/>
          </a:prstGeom>
        </p:spPr>
      </p:pic>
      <p:pic>
        <p:nvPicPr>
          <p:cNvPr id="11" name="Picture 10">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6257026" y="1"/>
            <a:ext cx="5934973" cy="6858000"/>
          </a:xfrm>
          <a:prstGeom prst="rect">
            <a:avLst/>
          </a:prstGeom>
        </p:spPr>
      </p:pic>
      <p:sp>
        <p:nvSpPr>
          <p:cNvPr id="2" name="Título 1">
            <a:extLst>
              <a:ext uri="{FF2B5EF4-FFF2-40B4-BE49-F238E27FC236}">
                <a16:creationId xmlns:a16="http://schemas.microsoft.com/office/drawing/2014/main" id="{6E49BE60-8CB1-41BB-B7C3-6DE81B874D57}"/>
              </a:ext>
            </a:extLst>
          </p:cNvPr>
          <p:cNvSpPr>
            <a:spLocks noGrp="1"/>
          </p:cNvSpPr>
          <p:nvPr>
            <p:ph type="title"/>
          </p:nvPr>
        </p:nvSpPr>
        <p:spPr>
          <a:xfrm>
            <a:off x="6900493" y="609600"/>
            <a:ext cx="4538124" cy="970450"/>
          </a:xfrm>
        </p:spPr>
        <p:txBody>
          <a:bodyPr anchor="b">
            <a:normAutofit/>
          </a:bodyPr>
          <a:lstStyle/>
          <a:p>
            <a:pPr algn="l"/>
            <a:r>
              <a:rPr lang="es-MX" sz="3200"/>
              <a:t>Radiofrecuencia </a:t>
            </a:r>
          </a:p>
        </p:txBody>
      </p:sp>
      <p:sp>
        <p:nvSpPr>
          <p:cNvPr id="3" name="Marcador de contenido 2">
            <a:extLst>
              <a:ext uri="{FF2B5EF4-FFF2-40B4-BE49-F238E27FC236}">
                <a16:creationId xmlns:a16="http://schemas.microsoft.com/office/drawing/2014/main" id="{CCD21C00-7E6A-493F-B958-D40EF60D4BFA}"/>
              </a:ext>
            </a:extLst>
          </p:cNvPr>
          <p:cNvSpPr>
            <a:spLocks noGrp="1"/>
          </p:cNvSpPr>
          <p:nvPr>
            <p:ph idx="1"/>
          </p:nvPr>
        </p:nvSpPr>
        <p:spPr>
          <a:xfrm>
            <a:off x="6900493" y="1732449"/>
            <a:ext cx="4403596" cy="4058751"/>
          </a:xfrm>
        </p:spPr>
        <p:txBody>
          <a:bodyPr anchor="t">
            <a:normAutofit/>
          </a:bodyPr>
          <a:lstStyle/>
          <a:p>
            <a:r>
              <a:rPr lang="es-MX" sz="1800"/>
              <a:t>Se utilizarían radiofrecuencias entre 4.2 y 4.4 GHz para sustituir lo mencionado anteriormente.</a:t>
            </a:r>
          </a:p>
          <a:p>
            <a:r>
              <a:rPr lang="es-MX" sz="1800">
                <a:effectLst/>
              </a:rPr>
              <a:t>Se utilizará un chip TX-2B/RX-2B el cual es bifuncional y llevará a cabo la codificación y la decodificación de los datos. Todas las demás funciones, incluyendo la transmisión y la recepción  mediante circuitos de transistores directos.</a:t>
            </a:r>
            <a:endParaRPr lang="es-MX" sz="1800"/>
          </a:p>
        </p:txBody>
      </p:sp>
    </p:spTree>
    <p:extLst>
      <p:ext uri="{BB962C8B-B14F-4D97-AF65-F5344CB8AC3E}">
        <p14:creationId xmlns:p14="http://schemas.microsoft.com/office/powerpoint/2010/main" val="3972436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53D242-89B5-4C81-B409-2AA8B5BE8924}"/>
              </a:ext>
            </a:extLst>
          </p:cNvPr>
          <p:cNvSpPr>
            <a:spLocks noGrp="1"/>
          </p:cNvSpPr>
          <p:nvPr>
            <p:ph type="title"/>
          </p:nvPr>
        </p:nvSpPr>
        <p:spPr/>
        <p:txBody>
          <a:bodyPr/>
          <a:lstStyle/>
          <a:p>
            <a:endParaRPr lang="es-MX"/>
          </a:p>
        </p:txBody>
      </p:sp>
      <p:pic>
        <p:nvPicPr>
          <p:cNvPr id="5" name="Marcador de contenido 4">
            <a:extLst>
              <a:ext uri="{FF2B5EF4-FFF2-40B4-BE49-F238E27FC236}">
                <a16:creationId xmlns:a16="http://schemas.microsoft.com/office/drawing/2014/main" id="{CCDD7357-D026-4877-9554-BAC1B30BD0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8102" y="-44281"/>
            <a:ext cx="10045148" cy="6902281"/>
          </a:xfrm>
        </p:spPr>
      </p:pic>
    </p:spTree>
    <p:extLst>
      <p:ext uri="{BB962C8B-B14F-4D97-AF65-F5344CB8AC3E}">
        <p14:creationId xmlns:p14="http://schemas.microsoft.com/office/powerpoint/2010/main" val="1687879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06DE95-54C2-4284-AC2A-F39C8B14C438}"/>
              </a:ext>
            </a:extLst>
          </p:cNvPr>
          <p:cNvSpPr>
            <a:spLocks noGrp="1"/>
          </p:cNvSpPr>
          <p:nvPr>
            <p:ph type="title"/>
          </p:nvPr>
        </p:nvSpPr>
        <p:spPr/>
        <p:txBody>
          <a:bodyPr>
            <a:normAutofit fontScale="90000"/>
          </a:bodyPr>
          <a:lstStyle/>
          <a:p>
            <a:r>
              <a:rPr lang="es-ES" dirty="0"/>
              <a:t>Polianilina</a:t>
            </a:r>
            <a:br>
              <a:rPr lang="es-ES" dirty="0"/>
            </a:br>
            <a:endParaRPr lang="es-MX" dirty="0"/>
          </a:p>
        </p:txBody>
      </p:sp>
      <p:pic>
        <p:nvPicPr>
          <p:cNvPr id="7" name="Marcador de contenido 6">
            <a:extLst>
              <a:ext uri="{FF2B5EF4-FFF2-40B4-BE49-F238E27FC236}">
                <a16:creationId xmlns:a16="http://schemas.microsoft.com/office/drawing/2014/main" id="{1D63E00E-2791-46FC-8B89-7B6B1AFA5D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7307" y="4673974"/>
            <a:ext cx="8096250" cy="2076450"/>
          </a:xfrm>
        </p:spPr>
      </p:pic>
      <p:sp>
        <p:nvSpPr>
          <p:cNvPr id="8" name="CuadroTexto 7">
            <a:extLst>
              <a:ext uri="{FF2B5EF4-FFF2-40B4-BE49-F238E27FC236}">
                <a16:creationId xmlns:a16="http://schemas.microsoft.com/office/drawing/2014/main" id="{0CFBB732-C888-4661-8300-816E3851D4D8}"/>
              </a:ext>
            </a:extLst>
          </p:cNvPr>
          <p:cNvSpPr txBox="1"/>
          <p:nvPr/>
        </p:nvSpPr>
        <p:spPr>
          <a:xfrm>
            <a:off x="2087794" y="1524000"/>
            <a:ext cx="8005763" cy="1200329"/>
          </a:xfrm>
          <a:prstGeom prst="rect">
            <a:avLst/>
          </a:prstGeom>
          <a:noFill/>
        </p:spPr>
        <p:txBody>
          <a:bodyPr wrap="square" rtlCol="0">
            <a:spAutoFit/>
          </a:bodyPr>
          <a:lstStyle/>
          <a:p>
            <a:r>
              <a:rPr lang="es-MX" dirty="0"/>
              <a:t>Es un polímero conductor semiflexible, tiene gran conductividad, bajo costo y baja densidad, es adecuado para hacer hilos conductores de electricidad.</a:t>
            </a:r>
          </a:p>
          <a:p>
            <a:endParaRPr lang="es-MX" dirty="0"/>
          </a:p>
          <a:p>
            <a:r>
              <a:rPr lang="es-MX" dirty="0"/>
              <a:t> </a:t>
            </a:r>
          </a:p>
        </p:txBody>
      </p:sp>
      <p:graphicFrame>
        <p:nvGraphicFramePr>
          <p:cNvPr id="3" name="Table 3">
            <a:extLst>
              <a:ext uri="{FF2B5EF4-FFF2-40B4-BE49-F238E27FC236}">
                <a16:creationId xmlns:a16="http://schemas.microsoft.com/office/drawing/2014/main" id="{672E672F-0A3E-4C43-BAA7-2E3C59A344BF}"/>
              </a:ext>
            </a:extLst>
          </p:cNvPr>
          <p:cNvGraphicFramePr>
            <a:graphicFrameLocks noGrp="1"/>
          </p:cNvGraphicFramePr>
          <p:nvPr>
            <p:extLst>
              <p:ext uri="{D42A27DB-BD31-4B8C-83A1-F6EECF244321}">
                <p14:modId xmlns:p14="http://schemas.microsoft.com/office/powerpoint/2010/main" val="964872665"/>
              </p:ext>
            </p:extLst>
          </p:nvPr>
        </p:nvGraphicFramePr>
        <p:xfrm>
          <a:off x="1965557" y="2155369"/>
          <a:ext cx="8128000" cy="2966720"/>
        </p:xfrm>
        <a:graphic>
          <a:graphicData uri="http://schemas.openxmlformats.org/drawingml/2006/table">
            <a:tbl>
              <a:tblPr firstRow="1" bandRow="1">
                <a:tableStyleId>{9D7B26C5-4107-4FEC-AEDC-1716B250A1EF}</a:tableStyleId>
              </a:tblPr>
              <a:tblGrid>
                <a:gridCol w="4064000">
                  <a:extLst>
                    <a:ext uri="{9D8B030D-6E8A-4147-A177-3AD203B41FA5}">
                      <a16:colId xmlns:a16="http://schemas.microsoft.com/office/drawing/2014/main" val="3457152472"/>
                    </a:ext>
                  </a:extLst>
                </a:gridCol>
                <a:gridCol w="4064000">
                  <a:extLst>
                    <a:ext uri="{9D8B030D-6E8A-4147-A177-3AD203B41FA5}">
                      <a16:colId xmlns:a16="http://schemas.microsoft.com/office/drawing/2014/main" val="1545900307"/>
                    </a:ext>
                  </a:extLst>
                </a:gridCol>
              </a:tblGrid>
              <a:tr h="370840">
                <a:tc>
                  <a:txBody>
                    <a:bodyPr/>
                    <a:lstStyle/>
                    <a:p>
                      <a:r>
                        <a:rPr lang="es-MX" b="0" noProof="0" dirty="0" err="1"/>
                        <a:t>Estabili</a:t>
                      </a:r>
                      <a:r>
                        <a:rPr lang="en-US" b="0" dirty="0"/>
                        <a:t>dad </a:t>
                      </a:r>
                      <a:r>
                        <a:rPr lang="es-MX" b="0" noProof="0" dirty="0"/>
                        <a:t>térmica</a:t>
                      </a:r>
                    </a:p>
                  </a:txBody>
                  <a:tcPr/>
                </a:tc>
                <a:tc>
                  <a:txBody>
                    <a:bodyPr/>
                    <a:lstStyle/>
                    <a:p>
                      <a:r>
                        <a:rPr lang="en-US" b="0" dirty="0"/>
                        <a:t>420</a:t>
                      </a:r>
                      <a:r>
                        <a:rPr lang="es-MX" sz="1800" b="0" i="0" u="none" strike="noStrike" kern="1200" dirty="0" err="1">
                          <a:solidFill>
                            <a:schemeClr val="tx1"/>
                          </a:solidFill>
                          <a:effectLst/>
                          <a:latin typeface="+mn-lt"/>
                          <a:ea typeface="+mn-ea"/>
                          <a:cs typeface="+mn-cs"/>
                        </a:rPr>
                        <a:t>ºC</a:t>
                      </a:r>
                      <a:endParaRPr lang="es-MX" b="0" dirty="0"/>
                    </a:p>
                  </a:txBody>
                  <a:tcPr/>
                </a:tc>
                <a:extLst>
                  <a:ext uri="{0D108BD9-81ED-4DB2-BD59-A6C34878D82A}">
                    <a16:rowId xmlns:a16="http://schemas.microsoft.com/office/drawing/2014/main" val="4152316557"/>
                  </a:ext>
                </a:extLst>
              </a:tr>
              <a:tr h="370840">
                <a:tc>
                  <a:txBody>
                    <a:bodyPr/>
                    <a:lstStyle/>
                    <a:p>
                      <a:r>
                        <a:rPr lang="en-US" dirty="0"/>
                        <a:t>Buena </a:t>
                      </a:r>
                      <a:r>
                        <a:rPr lang="es-MX" noProof="0" dirty="0"/>
                        <a:t>conductividad</a:t>
                      </a:r>
                      <a:r>
                        <a:rPr lang="en-US" dirty="0"/>
                        <a:t> </a:t>
                      </a:r>
                      <a:r>
                        <a:rPr lang="es-MX" noProof="0" dirty="0"/>
                        <a:t>térmica</a:t>
                      </a:r>
                    </a:p>
                  </a:txBody>
                  <a:tcPr/>
                </a:tc>
                <a:tc>
                  <a:txBody>
                    <a:bodyPr/>
                    <a:lstStyle/>
                    <a:p>
                      <a:endParaRPr lang="es-MX" dirty="0"/>
                    </a:p>
                  </a:txBody>
                  <a:tcPr/>
                </a:tc>
                <a:extLst>
                  <a:ext uri="{0D108BD9-81ED-4DB2-BD59-A6C34878D82A}">
                    <a16:rowId xmlns:a16="http://schemas.microsoft.com/office/drawing/2014/main" val="2475418174"/>
                  </a:ext>
                </a:extLst>
              </a:tr>
              <a:tr h="370840">
                <a:tc>
                  <a:txBody>
                    <a:bodyPr/>
                    <a:lstStyle/>
                    <a:p>
                      <a:r>
                        <a:rPr lang="en-US" dirty="0" err="1"/>
                        <a:t>Estructura</a:t>
                      </a:r>
                      <a:r>
                        <a:rPr lang="en-US" dirty="0"/>
                        <a:t> </a:t>
                      </a:r>
                      <a:r>
                        <a:rPr lang="en-US" dirty="0" err="1"/>
                        <a:t>polimérica</a:t>
                      </a:r>
                      <a:endParaRPr lang="es-MX" dirty="0"/>
                    </a:p>
                  </a:txBody>
                  <a:tcPr/>
                </a:tc>
                <a:tc>
                  <a:txBody>
                    <a:bodyPr/>
                    <a:lstStyle/>
                    <a:p>
                      <a:endParaRPr lang="es-MX" dirty="0"/>
                    </a:p>
                  </a:txBody>
                  <a:tcPr/>
                </a:tc>
                <a:extLst>
                  <a:ext uri="{0D108BD9-81ED-4DB2-BD59-A6C34878D82A}">
                    <a16:rowId xmlns:a16="http://schemas.microsoft.com/office/drawing/2014/main" val="222567385"/>
                  </a:ext>
                </a:extLst>
              </a:tr>
              <a:tr h="370840">
                <a:tc>
                  <a:txBody>
                    <a:bodyPr/>
                    <a:lstStyle/>
                    <a:p>
                      <a:r>
                        <a:rPr lang="es-MX" sz="1800" b="0" i="0" u="none" strike="noStrike" kern="1200" dirty="0">
                          <a:solidFill>
                            <a:schemeClr val="tx1"/>
                          </a:solidFill>
                          <a:effectLst/>
                          <a:latin typeface="+mn-lt"/>
                          <a:ea typeface="+mn-ea"/>
                          <a:cs typeface="+mn-cs"/>
                        </a:rPr>
                        <a:t>Facilidad de sintetizar </a:t>
                      </a:r>
                      <a:endParaRPr lang="es-MX" dirty="0"/>
                    </a:p>
                  </a:txBody>
                  <a:tcPr/>
                </a:tc>
                <a:tc>
                  <a:txBody>
                    <a:bodyPr/>
                    <a:lstStyle/>
                    <a:p>
                      <a:endParaRPr lang="es-MX" dirty="0"/>
                    </a:p>
                  </a:txBody>
                  <a:tcPr/>
                </a:tc>
                <a:extLst>
                  <a:ext uri="{0D108BD9-81ED-4DB2-BD59-A6C34878D82A}">
                    <a16:rowId xmlns:a16="http://schemas.microsoft.com/office/drawing/2014/main" val="676807214"/>
                  </a:ext>
                </a:extLst>
              </a:tr>
              <a:tr h="370840">
                <a:tc>
                  <a:txBody>
                    <a:bodyPr/>
                    <a:lstStyle/>
                    <a:p>
                      <a:r>
                        <a:rPr lang="es-MX" sz="1800" b="0" i="0" u="none" strike="noStrike" kern="1200" dirty="0">
                          <a:solidFill>
                            <a:schemeClr val="tx1"/>
                          </a:solidFill>
                          <a:effectLst/>
                          <a:latin typeface="+mn-lt"/>
                          <a:ea typeface="+mn-ea"/>
                          <a:cs typeface="+mn-cs"/>
                        </a:rPr>
                        <a:t>Propiedades </a:t>
                      </a:r>
                      <a:r>
                        <a:rPr lang="es-MX" sz="1800" b="0" i="0" u="none" strike="noStrike" kern="1200" dirty="0" err="1">
                          <a:solidFill>
                            <a:schemeClr val="tx1"/>
                          </a:solidFill>
                          <a:effectLst/>
                          <a:latin typeface="+mn-lt"/>
                          <a:ea typeface="+mn-ea"/>
                          <a:cs typeface="+mn-cs"/>
                        </a:rPr>
                        <a:t>tuneable</a:t>
                      </a:r>
                      <a:endParaRPr lang="es-MX" dirty="0"/>
                    </a:p>
                  </a:txBody>
                  <a:tcPr/>
                </a:tc>
                <a:tc>
                  <a:txBody>
                    <a:bodyPr/>
                    <a:lstStyle/>
                    <a:p>
                      <a:endParaRPr lang="es-MX" dirty="0"/>
                    </a:p>
                  </a:txBody>
                  <a:tcPr/>
                </a:tc>
                <a:extLst>
                  <a:ext uri="{0D108BD9-81ED-4DB2-BD59-A6C34878D82A}">
                    <a16:rowId xmlns:a16="http://schemas.microsoft.com/office/drawing/2014/main" val="209469119"/>
                  </a:ext>
                </a:extLst>
              </a:tr>
              <a:tr h="370840">
                <a:tc>
                  <a:txBody>
                    <a:bodyPr/>
                    <a:lstStyle/>
                    <a:p>
                      <a:r>
                        <a:rPr lang="en-US" dirty="0" err="1"/>
                        <a:t>Menor</a:t>
                      </a:r>
                      <a:r>
                        <a:rPr lang="en-US" dirty="0"/>
                        <a:t> </a:t>
                      </a:r>
                      <a:r>
                        <a:rPr lang="en-US" dirty="0" err="1"/>
                        <a:t>densidad</a:t>
                      </a:r>
                      <a:endParaRPr lang="es-MX" dirty="0"/>
                    </a:p>
                  </a:txBody>
                  <a:tcPr/>
                </a:tc>
                <a:tc>
                  <a:txBody>
                    <a:bodyPr/>
                    <a:lstStyle/>
                    <a:p>
                      <a:r>
                        <a:rPr lang="es-MX" b="0" dirty="0"/>
                        <a:t>1100 kg/m^3</a:t>
                      </a:r>
                    </a:p>
                  </a:txBody>
                  <a:tcPr/>
                </a:tc>
                <a:extLst>
                  <a:ext uri="{0D108BD9-81ED-4DB2-BD59-A6C34878D82A}">
                    <a16:rowId xmlns:a16="http://schemas.microsoft.com/office/drawing/2014/main" val="1977001922"/>
                  </a:ext>
                </a:extLst>
              </a:tr>
              <a:tr h="370840">
                <a:tc>
                  <a:txBody>
                    <a:bodyPr/>
                    <a:lstStyle/>
                    <a:p>
                      <a:endParaRPr lang="es-MX" dirty="0"/>
                    </a:p>
                  </a:txBody>
                  <a:tcPr/>
                </a:tc>
                <a:tc>
                  <a:txBody>
                    <a:bodyPr/>
                    <a:lstStyle/>
                    <a:p>
                      <a:endParaRPr lang="es-MX" dirty="0"/>
                    </a:p>
                  </a:txBody>
                  <a:tcPr/>
                </a:tc>
                <a:extLst>
                  <a:ext uri="{0D108BD9-81ED-4DB2-BD59-A6C34878D82A}">
                    <a16:rowId xmlns:a16="http://schemas.microsoft.com/office/drawing/2014/main" val="2501505404"/>
                  </a:ext>
                </a:extLst>
              </a:tr>
              <a:tr h="370840">
                <a:tc>
                  <a:txBody>
                    <a:bodyPr/>
                    <a:lstStyle/>
                    <a:p>
                      <a:endParaRPr lang="es-MX"/>
                    </a:p>
                  </a:txBody>
                  <a:tcPr/>
                </a:tc>
                <a:tc>
                  <a:txBody>
                    <a:bodyPr/>
                    <a:lstStyle/>
                    <a:p>
                      <a:endParaRPr lang="es-MX" dirty="0"/>
                    </a:p>
                  </a:txBody>
                  <a:tcPr/>
                </a:tc>
                <a:extLst>
                  <a:ext uri="{0D108BD9-81ED-4DB2-BD59-A6C34878D82A}">
                    <a16:rowId xmlns:a16="http://schemas.microsoft.com/office/drawing/2014/main" val="2071190877"/>
                  </a:ext>
                </a:extLst>
              </a:tr>
            </a:tbl>
          </a:graphicData>
        </a:graphic>
      </p:graphicFrame>
    </p:spTree>
    <p:extLst>
      <p:ext uri="{BB962C8B-B14F-4D97-AF65-F5344CB8AC3E}">
        <p14:creationId xmlns:p14="http://schemas.microsoft.com/office/powerpoint/2010/main" val="3494601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1" name="Rectangle 8">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D39D0D9-F6B5-4BD8-B5CC-CB99CC25CC1E}"/>
              </a:ext>
            </a:extLst>
          </p:cNvPr>
          <p:cNvSpPr>
            <a:spLocks noGrp="1"/>
          </p:cNvSpPr>
          <p:nvPr>
            <p:ph type="title"/>
          </p:nvPr>
        </p:nvSpPr>
        <p:spPr>
          <a:xfrm>
            <a:off x="913796" y="643465"/>
            <a:ext cx="3382638" cy="1370605"/>
          </a:xfrm>
        </p:spPr>
        <p:txBody>
          <a:bodyPr>
            <a:normAutofit/>
          </a:bodyPr>
          <a:lstStyle/>
          <a:p>
            <a:pPr algn="l"/>
            <a:r>
              <a:rPr lang="es-MX" sz="3000" dirty="0"/>
              <a:t>Polianilina</a:t>
            </a:r>
          </a:p>
        </p:txBody>
      </p:sp>
      <p:sp>
        <p:nvSpPr>
          <p:cNvPr id="3" name="Marcador de contenido 2">
            <a:extLst>
              <a:ext uri="{FF2B5EF4-FFF2-40B4-BE49-F238E27FC236}">
                <a16:creationId xmlns:a16="http://schemas.microsoft.com/office/drawing/2014/main" id="{320B3903-847C-4323-806D-20864FDA06E4}"/>
              </a:ext>
            </a:extLst>
          </p:cNvPr>
          <p:cNvSpPr>
            <a:spLocks noGrp="1"/>
          </p:cNvSpPr>
          <p:nvPr>
            <p:ph idx="1"/>
          </p:nvPr>
        </p:nvSpPr>
        <p:spPr>
          <a:xfrm>
            <a:off x="913796" y="2247153"/>
            <a:ext cx="3358084" cy="3544046"/>
          </a:xfrm>
        </p:spPr>
        <p:txBody>
          <a:bodyPr>
            <a:normAutofit lnSpcReduction="10000"/>
          </a:bodyPr>
          <a:lstStyle/>
          <a:p>
            <a:r>
              <a:rPr lang="es-MX" sz="1800" dirty="0"/>
              <a:t>Se piensa utilizarlo en todas aquellas funciones principales de una aeronave. Por ejemplo en los instrumentos de control en cabina </a:t>
            </a:r>
          </a:p>
          <a:p>
            <a:r>
              <a:rPr lang="es-MX" sz="1800" dirty="0"/>
              <a:t>Tiene varias aplicaciones en LED, fotodiodos , electrocromismo, sensores conductores, de rayos ultra violeta  y aplicaciones biomédicas.</a:t>
            </a:r>
          </a:p>
        </p:txBody>
      </p:sp>
      <p:pic>
        <p:nvPicPr>
          <p:cNvPr id="4" name="Imagen 3">
            <a:extLst>
              <a:ext uri="{FF2B5EF4-FFF2-40B4-BE49-F238E27FC236}">
                <a16:creationId xmlns:a16="http://schemas.microsoft.com/office/drawing/2014/main" id="{EE2FDE5D-F544-481D-8740-B50764D1BB47}"/>
              </a:ext>
            </a:extLst>
          </p:cNvPr>
          <p:cNvPicPr>
            <a:picLocks noChangeAspect="1"/>
          </p:cNvPicPr>
          <p:nvPr/>
        </p:nvPicPr>
        <p:blipFill>
          <a:blip r:embed="rId3"/>
          <a:stretch>
            <a:fillRect/>
          </a:stretch>
        </p:blipFill>
        <p:spPr>
          <a:xfrm>
            <a:off x="4915348" y="1351749"/>
            <a:ext cx="6633184" cy="3731166"/>
          </a:xfrm>
          <a:prstGeom prst="rect">
            <a:avLst/>
          </a:prstGeom>
        </p:spPr>
      </p:pic>
    </p:spTree>
    <p:extLst>
      <p:ext uri="{BB962C8B-B14F-4D97-AF65-F5344CB8AC3E}">
        <p14:creationId xmlns:p14="http://schemas.microsoft.com/office/powerpoint/2010/main" val="2030068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1026" name="Picture 2" descr="Resultado de imagen para maintenance aircraft">
            <a:extLst>
              <a:ext uri="{FF2B5EF4-FFF2-40B4-BE49-F238E27FC236}">
                <a16:creationId xmlns:a16="http://schemas.microsoft.com/office/drawing/2014/main" id="{82C884D1-CC21-40A5-9359-FA3085C9C0F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574" r="7537"/>
          <a:stretch/>
        </p:blipFill>
        <p:spPr bwMode="auto">
          <a:xfrm>
            <a:off x="1" y="10"/>
            <a:ext cx="12192000" cy="685799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028"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64F1FC3-E80E-4761-B8F6-FD32B78FB764}"/>
              </a:ext>
            </a:extLst>
          </p:cNvPr>
          <p:cNvSpPr>
            <a:spLocks noGrp="1"/>
          </p:cNvSpPr>
          <p:nvPr>
            <p:ph type="title"/>
          </p:nvPr>
        </p:nvSpPr>
        <p:spPr>
          <a:xfrm>
            <a:off x="913795" y="845388"/>
            <a:ext cx="3596420" cy="979016"/>
          </a:xfrm>
        </p:spPr>
        <p:txBody>
          <a:bodyPr anchor="b">
            <a:normAutofit/>
          </a:bodyPr>
          <a:lstStyle/>
          <a:p>
            <a:pPr algn="l"/>
            <a:r>
              <a:rPr lang="en-US" sz="2400"/>
              <a:t>Mantenimiento</a:t>
            </a:r>
            <a:endParaRPr lang="es-MX" sz="2400"/>
          </a:p>
        </p:txBody>
      </p:sp>
      <p:sp>
        <p:nvSpPr>
          <p:cNvPr id="3" name="Content Placeholder 2">
            <a:extLst>
              <a:ext uri="{FF2B5EF4-FFF2-40B4-BE49-F238E27FC236}">
                <a16:creationId xmlns:a16="http://schemas.microsoft.com/office/drawing/2014/main" id="{10CCD44E-F111-4547-8863-854F8058109C}"/>
              </a:ext>
            </a:extLst>
          </p:cNvPr>
          <p:cNvSpPr>
            <a:spLocks noGrp="1"/>
          </p:cNvSpPr>
          <p:nvPr>
            <p:ph idx="1"/>
          </p:nvPr>
        </p:nvSpPr>
        <p:spPr>
          <a:xfrm>
            <a:off x="913795" y="1968237"/>
            <a:ext cx="3531684" cy="3679189"/>
          </a:xfrm>
        </p:spPr>
        <p:txBody>
          <a:bodyPr anchor="t">
            <a:normAutofit/>
          </a:bodyPr>
          <a:lstStyle/>
          <a:p>
            <a:r>
              <a:rPr lang="es-MX" sz="1600">
                <a:effectLst/>
              </a:rPr>
              <a:t>Un</a:t>
            </a:r>
            <a:r>
              <a:rPr lang="es-MX" sz="1600" b="1">
                <a:effectLst/>
              </a:rPr>
              <a:t> </a:t>
            </a:r>
            <a:r>
              <a:rPr lang="es-MX" sz="1600">
                <a:effectLst/>
              </a:rPr>
              <a:t>Mantenimiento preventivo</a:t>
            </a:r>
            <a:r>
              <a:rPr lang="es-MX" sz="1600" b="1">
                <a:effectLst/>
              </a:rPr>
              <a:t> </a:t>
            </a:r>
            <a:r>
              <a:rPr lang="es-MX" sz="1600">
                <a:effectLst/>
              </a:rPr>
              <a:t>de la red de cableado estructurado de voz y datos.</a:t>
            </a:r>
          </a:p>
          <a:p>
            <a:pPr lvl="1" fontAlgn="base"/>
            <a:r>
              <a:rPr lang="es-MX" sz="1600">
                <a:effectLst/>
              </a:rPr>
              <a:t>Se realizan visita periódicas.</a:t>
            </a:r>
          </a:p>
          <a:p>
            <a:pPr lvl="1" fontAlgn="base"/>
            <a:r>
              <a:rPr lang="es-MX" sz="1600">
                <a:effectLst/>
              </a:rPr>
              <a:t>Se comprueba el estado de los nodos.</a:t>
            </a:r>
          </a:p>
          <a:p>
            <a:pPr lvl="1" fontAlgn="base"/>
            <a:r>
              <a:rPr lang="es-MX" sz="1600">
                <a:effectLst/>
              </a:rPr>
              <a:t>Actualización de los planos en los casos necesarios.</a:t>
            </a:r>
          </a:p>
          <a:p>
            <a:endParaRPr lang="es-MX" sz="1600"/>
          </a:p>
        </p:txBody>
      </p:sp>
    </p:spTree>
    <p:extLst>
      <p:ext uri="{BB962C8B-B14F-4D97-AF65-F5344CB8AC3E}">
        <p14:creationId xmlns:p14="http://schemas.microsoft.com/office/powerpoint/2010/main" val="25293042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
      <a:dk1>
        <a:srgbClr val="000000"/>
      </a:dk1>
      <a:lt1>
        <a:srgbClr val="FFFFFF"/>
      </a:lt1>
      <a:dk2>
        <a:srgbClr val="243741"/>
      </a:dk2>
      <a:lt2>
        <a:srgbClr val="E4E8E2"/>
      </a:lt2>
      <a:accent1>
        <a:srgbClr val="9645CB"/>
      </a:accent1>
      <a:accent2>
        <a:srgbClr val="644EC3"/>
      </a:accent2>
      <a:accent3>
        <a:srgbClr val="4564CB"/>
      </a:accent3>
      <a:accent4>
        <a:srgbClr val="338AB9"/>
      </a:accent4>
      <a:accent5>
        <a:srgbClr val="3DB5AD"/>
      </a:accent5>
      <a:accent6>
        <a:srgbClr val="33B979"/>
      </a:accent6>
      <a:hlink>
        <a:srgbClr val="338F9A"/>
      </a:hlink>
      <a:folHlink>
        <a:srgbClr val="7F7F7F"/>
      </a:folHlink>
    </a:clrScheme>
    <a:fontScheme name="Slate">
      <a:majorFont>
        <a:latin typeface="Bookman Old Style"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otalTime>95</TotalTime>
  <Words>473</Words>
  <Application>Microsoft Office PowerPoint</Application>
  <PresentationFormat>Panorámica</PresentationFormat>
  <Paragraphs>39</Paragraphs>
  <Slides>13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Bookman Old Style</vt:lpstr>
      <vt:lpstr>Franklin Gothic Book</vt:lpstr>
      <vt:lpstr>Wingdings 2</vt:lpstr>
      <vt:lpstr>SlateVTI</vt:lpstr>
      <vt:lpstr>Fly-by-Wireless </vt:lpstr>
      <vt:lpstr>¿Cuál es la problemática?</vt:lpstr>
      <vt:lpstr>Presentación de PowerPoint</vt:lpstr>
      <vt:lpstr>¿Qué cableado es reemplazable?</vt:lpstr>
      <vt:lpstr>Radiofrecuencia </vt:lpstr>
      <vt:lpstr>Presentación de PowerPoint</vt:lpstr>
      <vt:lpstr>Polianilina </vt:lpstr>
      <vt:lpstr>Polianilina</vt:lpstr>
      <vt:lpstr>Mantenimiento</vt:lpstr>
      <vt:lpstr>En comparación con el cobre</vt:lpstr>
      <vt:lpstr>Polianilina</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Fly-by-Wireless </dc:title>
  <dc:creator>Michelle Holguín</dc:creator>
  <cp:lastModifiedBy>Jesus Abraham Suárez López</cp:lastModifiedBy>
  <cp:revision>9</cp:revision>
  <dcterms:created xsi:type="dcterms:W3CDTF">2019-10-20T17:11:53Z</dcterms:created>
  <dcterms:modified xsi:type="dcterms:W3CDTF">2019-10-20T20:43:06Z</dcterms:modified>
</cp:coreProperties>
</file>