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789" r:id="rId2"/>
    <p:sldId id="790" r:id="rId3"/>
    <p:sldId id="638" r:id="rId4"/>
    <p:sldId id="791" r:id="rId5"/>
    <p:sldId id="792" r:id="rId6"/>
    <p:sldId id="799" r:id="rId7"/>
    <p:sldId id="798" r:id="rId8"/>
    <p:sldId id="800" r:id="rId9"/>
    <p:sldId id="796" r:id="rId10"/>
    <p:sldId id="795" r:id="rId11"/>
    <p:sldId id="797" r:id="rId12"/>
    <p:sldId id="793" r:id="rId13"/>
    <p:sldId id="794" r:id="rId14"/>
    <p:sldId id="788" r:id="rId15"/>
  </p:sldIdLst>
  <p:sldSz cx="9144000" cy="5143500" type="screen16x9"/>
  <p:notesSz cx="10234613" cy="7099300"/>
  <p:custDataLst>
    <p:tags r:id="rId1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A0000"/>
    <a:srgbClr val="336699"/>
    <a:srgbClr val="99FFCC"/>
    <a:srgbClr val="CCFF99"/>
    <a:srgbClr val="FFFFFF"/>
    <a:srgbClr val="E8DD00"/>
    <a:srgbClr val="FFF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4036F-2DEC-4A75-9765-495EC91D4F6F}" v="40" dt="2023-02-21T08:02:26.576"/>
    <p1510:client id="{7D3139A7-3C7F-4DAE-9D24-CEECA7843FEF}" v="231" dt="2023-02-20T11:26:46.654"/>
    <p1510:client id="{7EC74CDB-5574-4EBB-8F19-277C5A763B79}" v="4" dt="2023-02-20T13:07:29.864"/>
    <p1510:client id="{CCC3ED64-49AB-4FD6-B492-864C17E6F383}" v="243" dt="2023-02-19T09:09:40.066"/>
    <p1510:client id="{D8FAE0DA-836D-4A0F-A07F-EB87C0B99BC9}" v="340" dt="2023-02-19T10:13:08.659"/>
    <p1510:client id="{E3AE9F4C-CF58-491A-8C52-940FA2657662}" v="853" dt="2023-02-20T04:01:30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 autoAdjust="0"/>
    <p:restoredTop sz="75574" autoAdjust="0"/>
  </p:normalViewPr>
  <p:slideViewPr>
    <p:cSldViewPr>
      <p:cViewPr>
        <p:scale>
          <a:sx n="70" d="100"/>
          <a:sy n="70" d="100"/>
        </p:scale>
        <p:origin x="-1714" y="-36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30"/>
    </p:cViewPr>
  </p:sorterViewPr>
  <p:notesViewPr>
    <p:cSldViewPr snapToGrid="0" snapToObjects="1">
      <p:cViewPr varScale="1">
        <p:scale>
          <a:sx n="86" d="100"/>
          <a:sy n="86" d="100"/>
        </p:scale>
        <p:origin x="-1843" y="-77"/>
      </p:cViewPr>
      <p:guideLst>
        <p:guide orient="horz" pos="2236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023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DBEC1-03D6-8C41-96E3-520E1D7FD62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023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A035C-FB08-0242-AF90-D9F53D6B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7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31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6188" y="409575"/>
            <a:ext cx="5202237" cy="2927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59164" y="3445645"/>
            <a:ext cx="8116288" cy="312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44721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311" y="6744721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D72F1E3-2578-1242-A6A3-72B7E9BB2E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8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857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1pPr>
    <a:lvl2pPr marL="6159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2pPr>
    <a:lvl3pPr marL="903288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3pPr>
    <a:lvl4pPr marL="1262063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4pPr>
    <a:lvl5pPr marL="16065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-Considering</a:t>
            </a:r>
            <a:r>
              <a:rPr lang="en-US" baseline="0" dirty="0"/>
              <a:t> these challenges, we introduced the </a:t>
            </a:r>
            <a:r>
              <a:rPr lang="en-US" baseline="0" dirty="0" err="1"/>
              <a:t>AdapNet</a:t>
            </a:r>
            <a:r>
              <a:rPr lang="en-US" baseline="0" dirty="0"/>
              <a:t>++ architecture that provides effective solutions these problems</a:t>
            </a:r>
          </a:p>
          <a:p>
            <a:r>
              <a:rPr lang="en-US" dirty="0"/>
              <a:t>-Our architecture has a encoder-decoder topology with the </a:t>
            </a:r>
            <a:r>
              <a:rPr lang="en-US" baseline="0" dirty="0"/>
              <a:t>ResNet-50 structure as our encoder backbone</a:t>
            </a:r>
          </a:p>
          <a:p>
            <a:r>
              <a:rPr lang="en-US" baseline="0" dirty="0"/>
              <a:t>-We introduced new multiscale residual units that are used in our encoder for efficiently learning multiscale features throughout the network without increasing the number of </a:t>
            </a:r>
            <a:r>
              <a:rPr lang="en-US" baseline="0" dirty="0" err="1"/>
              <a:t>params</a:t>
            </a:r>
            <a:endParaRPr lang="en-US" baseline="0" dirty="0"/>
          </a:p>
          <a:p>
            <a:r>
              <a:rPr lang="en-US" baseline="0" dirty="0"/>
              <a:t>-and the new </a:t>
            </a:r>
            <a:r>
              <a:rPr lang="en-US" baseline="0" dirty="0" err="1"/>
              <a:t>eASPP</a:t>
            </a:r>
            <a:r>
              <a:rPr lang="en-US" baseline="0" dirty="0"/>
              <a:t> or the efficient </a:t>
            </a:r>
            <a:r>
              <a:rPr lang="en-US" baseline="0" dirty="0" err="1"/>
              <a:t>Atrous</a:t>
            </a:r>
            <a:r>
              <a:rPr lang="en-US" baseline="0" dirty="0"/>
              <a:t> spatial pyramid pooling module to </a:t>
            </a:r>
            <a:r>
              <a:rPr lang="en-US" dirty="0"/>
              <a:t>further</a:t>
            </a:r>
            <a:r>
              <a:rPr lang="en-US" baseline="0" dirty="0"/>
              <a:t> learn multiscale features and to capture long range context</a:t>
            </a:r>
          </a:p>
          <a:p>
            <a:r>
              <a:rPr lang="en-US" b="0" baseline="0" dirty="0"/>
              <a:t>-Finally, in order to </a:t>
            </a:r>
            <a:r>
              <a:rPr lang="en-US" b="0" baseline="0" dirty="0" err="1"/>
              <a:t>unsample</a:t>
            </a:r>
            <a:r>
              <a:rPr lang="en-US" b="0" baseline="0" dirty="0"/>
              <a:t> the features back to the input dimensions, we also proposed a new decoder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0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9"/>
          <p:cNvSpPr>
            <a:spLocks noChangeShapeType="1"/>
          </p:cNvSpPr>
          <p:nvPr userDrawn="1"/>
        </p:nvSpPr>
        <p:spPr bwMode="auto">
          <a:xfrm flipV="1">
            <a:off x="0" y="3382566"/>
            <a:ext cx="7848600" cy="0"/>
          </a:xfrm>
          <a:prstGeom prst="line">
            <a:avLst/>
          </a:prstGeom>
          <a:noFill/>
          <a:ln w="349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18879"/>
            <a:ext cx="8545672" cy="523220"/>
          </a:xfrm>
        </p:spPr>
        <p:txBody>
          <a:bodyPr anchor="b"/>
          <a:lstStyle>
            <a:lvl1pPr>
              <a:defRPr sz="2800" baseline="0"/>
            </a:lvl1pPr>
          </a:lstStyle>
          <a:p>
            <a:r>
              <a:rPr lang="en-US" dirty="0"/>
              <a:t>Click to edit the title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800350"/>
            <a:ext cx="6705600" cy="400050"/>
          </a:xfrm>
        </p:spPr>
        <p:txBody>
          <a:bodyPr anchor="b"/>
          <a:lstStyle>
            <a:lvl1pPr marL="0" indent="0">
              <a:buNone/>
              <a:defRPr lang="en-US" sz="1800" b="1" dirty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chemeClr val="folHlink"/>
                </a:solidFill>
                <a:cs typeface="+mn-cs"/>
              </a:rPr>
              <a:t>Authors</a:t>
            </a:r>
          </a:p>
        </p:txBody>
      </p:sp>
      <p:pic>
        <p:nvPicPr>
          <p:cNvPr id="7" name="Picture 18" descr="logo-aiscolor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842" y="2513838"/>
            <a:ext cx="1149004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53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120432"/>
            <a:ext cx="8424863" cy="6463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1" y="971550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92676" y="971550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1" y="2828925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2676" y="2828925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531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2063532"/>
            <a:ext cx="8534400" cy="6463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19485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8" b="7920"/>
          <a:stretch/>
        </p:blipFill>
        <p:spPr>
          <a:xfrm>
            <a:off x="2853" y="1"/>
            <a:ext cx="9138294" cy="5143500"/>
          </a:xfrm>
          <a:prstGeom prst="rect">
            <a:avLst/>
          </a:prstGeom>
        </p:spPr>
      </p:pic>
      <p:sp>
        <p:nvSpPr>
          <p:cNvPr id="21507" name="Textplatzhalter 2"/>
          <p:cNvSpPr>
            <a:spLocks noGrp="1"/>
          </p:cNvSpPr>
          <p:nvPr>
            <p:ph type="subTitle" idx="1" hasCustomPrompt="1"/>
          </p:nvPr>
        </p:nvSpPr>
        <p:spPr>
          <a:xfrm>
            <a:off x="539749" y="1743641"/>
            <a:ext cx="6985002" cy="1620441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 bearbeiten</a:t>
            </a:r>
          </a:p>
        </p:txBody>
      </p:sp>
      <p:sp>
        <p:nvSpPr>
          <p:cNvPr id="21511" name="Titelplatzhalter 6"/>
          <p:cNvSpPr>
            <a:spLocks noGrp="1"/>
          </p:cNvSpPr>
          <p:nvPr>
            <p:ph type="ctrTitle" hasCustomPrompt="1"/>
          </p:nvPr>
        </p:nvSpPr>
        <p:spPr>
          <a:xfrm>
            <a:off x="539749" y="759888"/>
            <a:ext cx="7345363" cy="769441"/>
          </a:xfrm>
          <a:prstGeom prst="rect">
            <a:avLst/>
          </a:prstGeom>
        </p:spPr>
        <p:txBody>
          <a:bodyPr lIns="0"/>
          <a:lstStyle>
            <a:lvl1pPr>
              <a:defRPr sz="4400"/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39750" y="4084310"/>
            <a:ext cx="7416800" cy="863867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461262" y="3645895"/>
            <a:ext cx="2808288" cy="24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chemeClr val="bg1"/>
                </a:solidFill>
                <a:latin typeface="Times New Roman" pitchFamily="18" charset="0"/>
              </a:rPr>
              <a:t>Albert-Ludwigs-Universität Freiburg</a:t>
            </a:r>
          </a:p>
        </p:txBody>
      </p:sp>
    </p:spTree>
    <p:extLst>
      <p:ext uri="{BB962C8B-B14F-4D97-AF65-F5344CB8AC3E}">
        <p14:creationId xmlns:p14="http://schemas.microsoft.com/office/powerpoint/2010/main" val="302891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the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3943350"/>
          </a:xfrm>
        </p:spPr>
        <p:txBody>
          <a:bodyPr/>
          <a:lstStyle>
            <a:lvl2pPr>
              <a:defRPr sz="2100"/>
            </a:lvl2pPr>
            <a:lvl3pPr>
              <a:defRPr sz="20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479742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6BC48003-D90B-4677-A057-B663AA3C6C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 dirty="0"/>
              <a:t>Click to edit the title - this is a 2-line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14450"/>
            <a:ext cx="8534400" cy="3543300"/>
          </a:xfrm>
        </p:spPr>
        <p:txBody>
          <a:bodyPr/>
          <a:lstStyle>
            <a:lvl4pPr>
              <a:defRPr sz="2400" baseline="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475932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6BC48003-D90B-4677-A057-B663AA3C6C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the title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475932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6BC48003-D90B-4677-A057-B663AA3C6C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3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 dirty="0"/>
              <a:t>Click to edit the title - this is a 2-line heading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475932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6BC48003-D90B-4677-A057-B663AA3C6C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2-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1"/>
            <a:ext cx="8545672" cy="646331"/>
          </a:xfrm>
        </p:spPr>
        <p:txBody>
          <a:bodyPr anchor="t"/>
          <a:lstStyle>
            <a:lvl1pPr algn="ctr">
              <a:defRPr baseline="0"/>
            </a:lvl1pPr>
          </a:lstStyle>
          <a:p>
            <a:r>
              <a:rPr lang="en-US" dirty="0"/>
              <a:t>Click to edit the title (centered) 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475932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6BC48003-D90B-4677-A057-B663AA3C6C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0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475932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6BC48003-D90B-4677-A057-B663AA3C6C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3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71550"/>
            <a:ext cx="4130675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1" y="971550"/>
            <a:ext cx="4130675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08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 2-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 dirty="0"/>
              <a:t>Click to edit the title - this is a 2-line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30675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1" y="1371600"/>
            <a:ext cx="4130675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55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43543"/>
            <a:ext cx="85456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71550"/>
            <a:ext cx="85344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Level 1</a:t>
            </a:r>
            <a:endParaRPr lang="en-US" dirty="0"/>
          </a:p>
          <a:p>
            <a:pPr lvl="1"/>
            <a:r>
              <a:rPr lang="de-DE" dirty="0"/>
              <a:t>Level 2</a:t>
            </a:r>
            <a:endParaRPr lang="en-US" dirty="0"/>
          </a:p>
          <a:p>
            <a:pPr lvl="2"/>
            <a:r>
              <a:rPr lang="de-DE" dirty="0"/>
              <a:t>Level 3</a:t>
            </a:r>
            <a:endParaRPr lang="en-US" dirty="0"/>
          </a:p>
          <a:p>
            <a:pPr lvl="3"/>
            <a:r>
              <a:rPr lang="de-DE" dirty="0"/>
              <a:t>Level 4</a:t>
            </a:r>
            <a:endParaRPr lang="en-US" dirty="0"/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475932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6BC48003-D90B-4677-A057-B663AA3C6C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80" r:id="rId3"/>
    <p:sldLayoutId id="2147483684" r:id="rId4"/>
    <p:sldLayoutId id="2147483693" r:id="rId5"/>
    <p:sldLayoutId id="2147483695" r:id="rId6"/>
    <p:sldLayoutId id="2147483685" r:id="rId7"/>
    <p:sldLayoutId id="2147483682" r:id="rId8"/>
    <p:sldLayoutId id="2147483694" r:id="rId9"/>
    <p:sldLayoutId id="2147483690" r:id="rId10"/>
    <p:sldLayoutId id="2147483696" r:id="rId11"/>
    <p:sldLayoutId id="214748369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5mOEGj48Pc?feature=oembed" TargetMode="External"/><Relationship Id="rId4" Type="http://schemas.openxmlformats.org/officeDocument/2006/relationships/hyperlink" Target="https://www.youtube.com/watch?v=l5mOEGj48Pc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ech.kuleuven.be/meco-software/rockit" TargetMode="External"/><Relationship Id="rId2" Type="http://schemas.openxmlformats.org/officeDocument/2006/relationships/hyperlink" Target="https://doi.org/10.1109/med.2018.844296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ohamadSayegh/MPC_Quadrotor" TargetMode="External"/><Relationship Id="rId4" Type="http://schemas.openxmlformats.org/officeDocument/2006/relationships/hyperlink" Target="https://github.com/meco-group/rock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resharkIO/Flight-Control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iresharkIO/Flight-Control/blob/421b3a1ac418810615e98aaf1570ec37372be3a9/MPC_Integration/MPC_reformulation_Obstacle.py#L1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Usq-DM8A8M?feature=oembed" TargetMode="External"/><Relationship Id="rId4" Type="http://schemas.openxmlformats.org/officeDocument/2006/relationships/hyperlink" Target="https://www.youtube.com/watch?v=KUsq-DM8A8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 txBox="1">
            <a:spLocks/>
          </p:cNvSpPr>
          <p:nvPr/>
        </p:nvSpPr>
        <p:spPr bwMode="auto">
          <a:xfrm>
            <a:off x="208643" y="1115421"/>
            <a:ext cx="7810887" cy="96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Verdana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Verdana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Verdana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800" b="0" kern="0" dirty="0">
                <a:solidFill>
                  <a:schemeClr val="accent3"/>
                </a:solidFill>
              </a:rPr>
              <a:t>Obstacle Avoidance by Crazyflie drone using Model Predictive Control(MPC) 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56BEE1-0CAC-102B-AF6D-5AE2FC0EF399}"/>
              </a:ext>
            </a:extLst>
          </p:cNvPr>
          <p:cNvSpPr txBox="1"/>
          <p:nvPr/>
        </p:nvSpPr>
        <p:spPr>
          <a:xfrm>
            <a:off x="4204607" y="4263571"/>
            <a:ext cx="40004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Verdana"/>
                <a:ea typeface="ＭＳ Ｐゴシック"/>
              </a:rPr>
              <a:t>Presented By:</a:t>
            </a:r>
            <a:endParaRPr lang="en-US" sz="1800"/>
          </a:p>
          <a:p>
            <a:r>
              <a:rPr lang="en-US" sz="1800" dirty="0">
                <a:latin typeface="Verdana"/>
                <a:ea typeface="ＭＳ Ｐゴシック"/>
              </a:rPr>
              <a:t>Vishal Sivakumar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169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Crazyflie Drone avoiding static obstacle using Model Predictive Control">
            <a:hlinkClick r:id="" action="ppaction://media"/>
            <a:extLst>
              <a:ext uri="{FF2B5EF4-FFF2-40B4-BE49-F238E27FC236}">
                <a16:creationId xmlns:a16="http://schemas.microsoft.com/office/drawing/2014/main" id="{4E2B4E3F-9EBB-AA86-5C86-21776F41A35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57914" y="1053646"/>
            <a:ext cx="4572000" cy="3429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27754-FEB4-5004-43CA-2F1E01B008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8003-D90B-4677-A057-B663AA3C6CC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84255-9174-E180-5403-1A48F44FD039}"/>
              </a:ext>
            </a:extLst>
          </p:cNvPr>
          <p:cNvSpPr txBox="1"/>
          <p:nvPr/>
        </p:nvSpPr>
        <p:spPr>
          <a:xfrm>
            <a:off x="379186" y="1055007"/>
            <a:ext cx="36956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latin typeface="Verdana"/>
                <a:ea typeface="ＭＳ Ｐゴシック"/>
                <a:cs typeface="Segoe UI"/>
              </a:rPr>
              <a:t>Movement from origin O(0, 0, 0) to a point A(0.5, 0.5, 0.5) with an obstacle at (0.3, 0.2)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5A84A3-56FF-02C8-E5DB-1B6B8E0F439A}"/>
              </a:ext>
            </a:extLst>
          </p:cNvPr>
          <p:cNvSpPr txBox="1"/>
          <p:nvPr/>
        </p:nvSpPr>
        <p:spPr>
          <a:xfrm>
            <a:off x="342901" y="4021364"/>
            <a:ext cx="3886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Verdana"/>
                <a:ea typeface="ＭＳ Ｐゴシック"/>
                <a:hlinkClick r:id="rId4"/>
              </a:rPr>
              <a:t>ClosedloopWithObstacle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C592-8C81-EDCD-7B75-5D81FE9A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advancements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B5BB-1833-3968-9D16-B5718E99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Include Dynamic obstacle constraints.</a:t>
            </a:r>
          </a:p>
          <a:p>
            <a:pPr algn="just"/>
            <a:r>
              <a:rPr lang="en-US" sz="1600" dirty="0"/>
              <a:t>Use of different solvers and packages to produce a comparative results for better performance and latency, this could be for example SNOPT, KNITRO, APOPT, ACADOS and BONMIN.</a:t>
            </a:r>
          </a:p>
          <a:p>
            <a:r>
              <a:rPr lang="en-US" sz="1600" dirty="0"/>
              <a:t>Inclusion of Utility theory(RL) considering similar finite horizon problems to have a reward based agent, environment interaction.</a:t>
            </a:r>
          </a:p>
          <a:p>
            <a:r>
              <a:rPr lang="en-US" sz="1600" dirty="0">
                <a:ea typeface="+mn-lt"/>
                <a:cs typeface="+mn-lt"/>
              </a:rPr>
              <a:t>Include multiple shooting with other techniques, such as direct collocation, to improve the accuracy and efficiency of the solution. 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EDD63-A947-25ED-2016-6CFB3AE84D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8003-D90B-4677-A057-B663AA3C6C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2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934E-51E2-D519-A79D-17DC6302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21DA-E931-7BD5-865D-EAF7EA91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ea typeface="+mn-lt"/>
                <a:cs typeface="+mn-lt"/>
              </a:rPr>
              <a:t>Castillo-Lopez, M., Sajadi-</a:t>
            </a:r>
            <a:r>
              <a:rPr lang="en-US" sz="1600" dirty="0" err="1">
                <a:ea typeface="+mn-lt"/>
                <a:cs typeface="+mn-lt"/>
              </a:rPr>
              <a:t>Alamdari</a:t>
            </a:r>
            <a:r>
              <a:rPr lang="en-US" sz="1600" dirty="0">
                <a:ea typeface="+mn-lt"/>
                <a:cs typeface="+mn-lt"/>
              </a:rPr>
              <a:t>, S. A., Sanchez-Lopez, J. L., Olivares-Mendez, M. A., &amp; Voos, H. (2018). Model Predictive Control for Aerial Collision Avoidance in Dynamic Environments. </a:t>
            </a:r>
            <a:r>
              <a:rPr lang="en-US" sz="1600" i="1" dirty="0">
                <a:ea typeface="+mn-lt"/>
                <a:cs typeface="+mn-lt"/>
              </a:rPr>
              <a:t>Mediterranean Conference on Control and Automation</a:t>
            </a:r>
            <a:r>
              <a:rPr lang="en-US" sz="1600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sz="1600" dirty="0">
                <a:ea typeface="+mn-lt"/>
                <a:cs typeface="+mn-lt"/>
                <a:hlinkClick r:id="rId2"/>
              </a:rPr>
              <a:t>https://doi.org/10.1109/med.2018.8442967</a:t>
            </a:r>
            <a:endParaRPr lang="en-US" sz="1600"/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 err="1">
                <a:ea typeface="+mn-lt"/>
                <a:cs typeface="+mn-lt"/>
              </a:rPr>
              <a:t>meco</a:t>
            </a:r>
            <a:r>
              <a:rPr lang="en-US" sz="1600" dirty="0">
                <a:ea typeface="+mn-lt"/>
                <a:cs typeface="+mn-lt"/>
              </a:rPr>
              <a:t>-group. (n.d.). </a:t>
            </a:r>
            <a:r>
              <a:rPr lang="en-US" sz="1600" i="1" dirty="0">
                <a:ea typeface="+mn-lt"/>
                <a:cs typeface="+mn-lt"/>
              </a:rPr>
              <a:t>GitHub - </a:t>
            </a:r>
            <a:r>
              <a:rPr lang="en-US" sz="1600" i="1" dirty="0" err="1">
                <a:ea typeface="+mn-lt"/>
                <a:cs typeface="+mn-lt"/>
              </a:rPr>
              <a:t>meco</a:t>
            </a:r>
            <a:r>
              <a:rPr lang="en-US" sz="1600" i="1" dirty="0">
                <a:ea typeface="+mn-lt"/>
                <a:cs typeface="+mn-lt"/>
              </a:rPr>
              <a:t>-group/</a:t>
            </a:r>
            <a:r>
              <a:rPr lang="en-US" sz="1600" i="1" dirty="0" err="1">
                <a:ea typeface="+mn-lt"/>
                <a:cs typeface="+mn-lt"/>
              </a:rPr>
              <a:t>rockit</a:t>
            </a:r>
            <a:r>
              <a:rPr lang="en-US" sz="1600" i="1" dirty="0">
                <a:ea typeface="+mn-lt"/>
                <a:cs typeface="+mn-lt"/>
              </a:rPr>
              <a:t>: </a:t>
            </a:r>
            <a:r>
              <a:rPr lang="en-US" sz="1600" i="1" dirty="0" err="1">
                <a:ea typeface="+mn-lt"/>
                <a:cs typeface="+mn-lt"/>
              </a:rPr>
              <a:t>Github</a:t>
            </a:r>
            <a:r>
              <a:rPr lang="en-US" sz="1600" i="1" dirty="0">
                <a:ea typeface="+mn-lt"/>
                <a:cs typeface="+mn-lt"/>
              </a:rPr>
              <a:t> Mirror of </a:t>
            </a:r>
            <a:r>
              <a:rPr lang="en-US" sz="1600" i="1" dirty="0">
                <a:ea typeface="+mn-lt"/>
                <a:cs typeface="+mn-lt"/>
                <a:hlinkClick r:id="rId3"/>
              </a:rPr>
              <a:t>https://gitlab.mech.kuleuven.be/meco-software/rockit</a:t>
            </a:r>
            <a:r>
              <a:rPr lang="en-US" sz="1600" dirty="0">
                <a:ea typeface="+mn-lt"/>
                <a:cs typeface="+mn-lt"/>
              </a:rPr>
              <a:t>. GitHub. </a:t>
            </a:r>
            <a:r>
              <a:rPr lang="en-US" sz="1600" dirty="0">
                <a:ea typeface="+mn-lt"/>
                <a:cs typeface="+mn-lt"/>
                <a:hlinkClick r:id="rId4"/>
              </a:rPr>
              <a:t>https://github.com/meco-group/rockit</a:t>
            </a:r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M. (n.d.). </a:t>
            </a:r>
            <a:r>
              <a:rPr lang="en-US" sz="1600" i="1" dirty="0">
                <a:ea typeface="+mn-lt"/>
                <a:cs typeface="+mn-lt"/>
              </a:rPr>
              <a:t>GitHub - </a:t>
            </a:r>
            <a:r>
              <a:rPr lang="en-US" sz="1600" i="1" dirty="0" err="1">
                <a:ea typeface="+mn-lt"/>
                <a:cs typeface="+mn-lt"/>
              </a:rPr>
              <a:t>MohamadSayegh</a:t>
            </a:r>
            <a:r>
              <a:rPr lang="en-US" sz="1600" i="1" dirty="0">
                <a:ea typeface="+mn-lt"/>
                <a:cs typeface="+mn-lt"/>
              </a:rPr>
              <a:t>/</a:t>
            </a:r>
            <a:r>
              <a:rPr lang="en-US" sz="1600" i="1" dirty="0" err="1">
                <a:ea typeface="+mn-lt"/>
                <a:cs typeface="+mn-lt"/>
              </a:rPr>
              <a:t>MPC_Quadrotor</a:t>
            </a:r>
            <a:r>
              <a:rPr lang="en-US" sz="1600" i="1" dirty="0">
                <a:ea typeface="+mn-lt"/>
                <a:cs typeface="+mn-lt"/>
              </a:rPr>
              <a:t>: Model Predictive Control for a quadrotor in static and dynamic environments</a:t>
            </a:r>
            <a:r>
              <a:rPr lang="en-US" sz="1600" dirty="0">
                <a:ea typeface="+mn-lt"/>
                <a:cs typeface="+mn-lt"/>
              </a:rPr>
              <a:t>. GitHub. </a:t>
            </a:r>
            <a:r>
              <a:rPr lang="en-US" sz="1600" dirty="0">
                <a:ea typeface="+mn-lt"/>
                <a:cs typeface="+mn-lt"/>
                <a:hlinkClick r:id="rId5"/>
              </a:rPr>
              <a:t>https://github.com/MohamadSayegh/MPC_Quadrotor</a:t>
            </a:r>
            <a:endParaRPr lang="en-US" sz="1600" dirty="0">
              <a:ea typeface="Verdana"/>
            </a:endParaRPr>
          </a:p>
          <a:p>
            <a:endParaRPr lang="en-US" dirty="0">
              <a:ea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CC9C2-69CD-24C1-3286-D9196994B8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8003-D90B-4677-A057-B663AA3C6C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8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6547-9369-32E8-C077-790E3C38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57" y="2311829"/>
            <a:ext cx="8545672" cy="523220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97C5A-D815-E8B6-D1F0-9B5DFBE05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8003-D90B-4677-A057-B663AA3C6C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6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86643"/>
            <a:ext cx="8534400" cy="523220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181429" y="3549649"/>
            <a:ext cx="8844643" cy="79919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kern="0" dirty="0" err="1"/>
              <a:t>Github</a:t>
            </a:r>
            <a:r>
              <a:rPr lang="en-US" kern="0" dirty="0"/>
              <a:t> link to this work: </a:t>
            </a:r>
            <a:r>
              <a:rPr lang="en-US" kern="0" dirty="0">
                <a:ea typeface="+mn-lt"/>
                <a:cs typeface="+mn-lt"/>
                <a:hlinkClick r:id="rId2"/>
              </a:rPr>
              <a:t>Flight-Control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429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8B27-EA2F-0B9A-EC01-AF1C2A83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7006-AC6D-E743-ABC0-BEF92D549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Drone overview</a:t>
            </a:r>
          </a:p>
          <a:p>
            <a:r>
              <a:rPr lang="en-US" dirty="0"/>
              <a:t>Approach using MPC</a:t>
            </a:r>
          </a:p>
          <a:p>
            <a:r>
              <a:rPr lang="en-US" dirty="0"/>
              <a:t>Simulation plot</a:t>
            </a:r>
          </a:p>
          <a:p>
            <a:r>
              <a:rPr lang="en-US" dirty="0"/>
              <a:t>Videos of </a:t>
            </a:r>
            <a:r>
              <a:rPr lang="en-US" dirty="0">
                <a:ea typeface="Verdana"/>
              </a:rPr>
              <a:t>Inferences</a:t>
            </a:r>
            <a:endParaRPr lang="en-US" dirty="0"/>
          </a:p>
          <a:p>
            <a:r>
              <a:rPr lang="en-US" dirty="0"/>
              <a:t>Possible advancements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B01D8-60D3-8139-17BE-81A8A4F57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8003-D90B-4677-A057-B663AA3C6C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Drone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8003-D90B-4677-A057-B663AA3C6CC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0495EF8-04F7-3A69-FDAA-2A6196B9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19" r="4272" b="50000"/>
          <a:stretch/>
        </p:blipFill>
        <p:spPr>
          <a:xfrm>
            <a:off x="587828" y="1646536"/>
            <a:ext cx="2854799" cy="1669070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DDF7F6B-253D-D2FF-6F58-50D6AFE0C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756" b="67041"/>
          <a:stretch/>
        </p:blipFill>
        <p:spPr>
          <a:xfrm>
            <a:off x="1204686" y="857322"/>
            <a:ext cx="1884560" cy="858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4C22E-B7C1-06C5-DC49-AE447DDE8DCC}"/>
              </a:ext>
            </a:extLst>
          </p:cNvPr>
          <p:cNvSpPr txBox="1"/>
          <p:nvPr/>
        </p:nvSpPr>
        <p:spPr>
          <a:xfrm>
            <a:off x="3760107" y="1501321"/>
            <a:ext cx="498021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latin typeface="Verdana"/>
                <a:ea typeface="Verdana"/>
              </a:rPr>
              <a:t>It consists of:</a:t>
            </a:r>
            <a:endParaRPr lang="en-US" sz="1600" dirty="0">
              <a:latin typeface="ＭＳ Ｐゴシック" charset="0"/>
            </a:endParaRPr>
          </a:p>
          <a:p>
            <a:pPr marL="285750" indent="-285750" algn="just">
              <a:buFont typeface="Calibri"/>
              <a:buChar char="-"/>
            </a:pPr>
            <a:r>
              <a:rPr lang="en-US" sz="1600" dirty="0">
                <a:latin typeface="Verdana"/>
                <a:ea typeface="Verdana"/>
              </a:rPr>
              <a:t>STM32F4 that handles the main Crazyflie firmware with all the low-level and high-level controls.</a:t>
            </a:r>
            <a:endParaRPr lang="en-US" sz="1600" dirty="0">
              <a:latin typeface="ＭＳ Ｐゴシック" charset="0"/>
            </a:endParaRPr>
          </a:p>
          <a:p>
            <a:pPr marL="285750" indent="-285750" algn="just">
              <a:buFont typeface="Calibri"/>
              <a:buChar char="-"/>
            </a:pPr>
            <a:r>
              <a:rPr lang="en-US" sz="1600" dirty="0">
                <a:latin typeface="Verdana"/>
                <a:ea typeface="Verdana"/>
              </a:rPr>
              <a:t>The NRF51822 handles all the radio communication and power management.</a:t>
            </a:r>
            <a:endParaRPr lang="en-US" sz="1600">
              <a:latin typeface="Verdana"/>
            </a:endParaRPr>
          </a:p>
        </p:txBody>
      </p:sp>
      <p:pic>
        <p:nvPicPr>
          <p:cNvPr id="7" name="Picture 7" descr="A picture containing ground, toothbrush, indoor, counter&#10;&#10;Description automatically generated">
            <a:extLst>
              <a:ext uri="{FF2B5EF4-FFF2-40B4-BE49-F238E27FC236}">
                <a16:creationId xmlns:a16="http://schemas.microsoft.com/office/drawing/2014/main" id="{B1AAF01C-91BF-B12D-4282-3729521AA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267729"/>
            <a:ext cx="5800271" cy="15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2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636-58BD-35C1-7BEE-C7F3A71F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using MPC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9191-18D8-F63D-9F3F-2F1EE5D1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600" b="1" dirty="0"/>
              <a:t>MPC </a:t>
            </a:r>
            <a:r>
              <a:rPr lang="en-US" sz="1600" dirty="0"/>
              <a:t>- A control strategy, predicts future behavior based on the model specified and provides optimized control inputs to achieve a desired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F8410-3E88-B8E0-71D4-320ECC44E3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8003-D90B-4677-A057-B663AA3C6CC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262973-3D17-7728-14D6-C155066D8925}"/>
              </a:ext>
            </a:extLst>
          </p:cNvPr>
          <p:cNvSpPr/>
          <p:nvPr/>
        </p:nvSpPr>
        <p:spPr bwMode="auto">
          <a:xfrm>
            <a:off x="1747157" y="2178049"/>
            <a:ext cx="1476827" cy="13226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9CAB9-07C0-F78F-5B1D-0C52C6B56F12}"/>
              </a:ext>
            </a:extLst>
          </p:cNvPr>
          <p:cNvSpPr txBox="1"/>
          <p:nvPr/>
        </p:nvSpPr>
        <p:spPr>
          <a:xfrm>
            <a:off x="1927678" y="2549071"/>
            <a:ext cx="11157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Verdana"/>
                <a:ea typeface="ＭＳ Ｐゴシック"/>
              </a:rPr>
              <a:t>Optimal Control </a:t>
            </a: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0BA8C2-79ED-8622-5A1D-48C1C3D2908B}"/>
              </a:ext>
            </a:extLst>
          </p:cNvPr>
          <p:cNvCxnSpPr/>
          <p:nvPr/>
        </p:nvCxnSpPr>
        <p:spPr bwMode="auto">
          <a:xfrm flipV="1">
            <a:off x="3098801" y="2484662"/>
            <a:ext cx="1930398" cy="1815"/>
          </a:xfrm>
          <a:prstGeom prst="straightConnector1">
            <a:avLst/>
          </a:prstGeom>
          <a:noFill/>
          <a:ln w="50800" cap="flat" cmpd="sng" algn="ctr">
            <a:solidFill>
              <a:srgbClr val="80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FA1AB6-A50A-F0B3-9400-4608E67D99A2}"/>
              </a:ext>
            </a:extLst>
          </p:cNvPr>
          <p:cNvCxnSpPr>
            <a:cxnSpLocks/>
          </p:cNvCxnSpPr>
          <p:nvPr/>
        </p:nvCxnSpPr>
        <p:spPr bwMode="auto">
          <a:xfrm flipV="1">
            <a:off x="3035301" y="3264804"/>
            <a:ext cx="1993897" cy="10886"/>
          </a:xfrm>
          <a:prstGeom prst="straightConnector1">
            <a:avLst/>
          </a:prstGeom>
          <a:noFill/>
          <a:ln w="50800" cap="flat" cmpd="sng" algn="ctr">
            <a:solidFill>
              <a:srgbClr val="80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60CC38-DA2E-C919-831A-EF3E5976E4B5}"/>
              </a:ext>
            </a:extLst>
          </p:cNvPr>
          <p:cNvSpPr txBox="1"/>
          <p:nvPr/>
        </p:nvSpPr>
        <p:spPr>
          <a:xfrm>
            <a:off x="5402036" y="2190749"/>
            <a:ext cx="15512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Verdana"/>
                <a:ea typeface="ＭＳ Ｐゴシック"/>
              </a:rPr>
              <a:t>Objective Function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448D02-07F9-8E9C-A2FB-3926EF874268}"/>
              </a:ext>
            </a:extLst>
          </p:cNvPr>
          <p:cNvSpPr/>
          <p:nvPr/>
        </p:nvSpPr>
        <p:spPr bwMode="auto">
          <a:xfrm>
            <a:off x="5017406" y="2182584"/>
            <a:ext cx="2311398" cy="605971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CD7A52-540B-5458-0A0D-F2016F9E6A6A}"/>
              </a:ext>
            </a:extLst>
          </p:cNvPr>
          <p:cNvSpPr txBox="1"/>
          <p:nvPr/>
        </p:nvSpPr>
        <p:spPr>
          <a:xfrm>
            <a:off x="5383892" y="3016248"/>
            <a:ext cx="15512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Verdana"/>
                <a:ea typeface="ＭＳ Ｐゴシック"/>
              </a:rPr>
              <a:t>Set of constraints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E2BFBA-C688-B55F-1651-B4A56580DFCA}"/>
              </a:ext>
            </a:extLst>
          </p:cNvPr>
          <p:cNvSpPr/>
          <p:nvPr/>
        </p:nvSpPr>
        <p:spPr bwMode="auto">
          <a:xfrm>
            <a:off x="5017405" y="3017155"/>
            <a:ext cx="2311398" cy="605971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31AB-F061-5A06-7436-86CD2E7F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543"/>
            <a:ext cx="8545672" cy="1200329"/>
          </a:xfrm>
        </p:spPr>
        <p:txBody>
          <a:bodyPr/>
          <a:lstStyle/>
          <a:p>
            <a:pPr algn="just"/>
            <a:r>
              <a:rPr lang="en-US" sz="1800" dirty="0"/>
              <a:t>Goal: It is to avoid obstacles based on set of constraints, provide optimal control inputs(velocity) to the drone and make it maneuver based on the state estimation using Lighthouse Positioning system.</a:t>
            </a:r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F80B7EC9-4E7C-C555-0CB5-A92FA76E8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029" y="2868839"/>
            <a:ext cx="3549196" cy="17036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0EE1E-D104-BAB6-F0D3-5A201F2B6A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8003-D90B-4677-A057-B663AA3C6CC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023941E-CE47-E959-8F2E-F3CD560D6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515" y="2122033"/>
            <a:ext cx="2409825" cy="409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46A1AA-57A4-89BA-C424-A57F35E28EEF}"/>
              </a:ext>
            </a:extLst>
          </p:cNvPr>
          <p:cNvSpPr txBox="1"/>
          <p:nvPr/>
        </p:nvSpPr>
        <p:spPr>
          <a:xfrm>
            <a:off x="380999" y="2195285"/>
            <a:ext cx="229053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Verdana"/>
                <a:ea typeface="ＭＳ Ｐゴシック"/>
              </a:rPr>
              <a:t>State vector: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2DB38-27DE-66EB-615D-0E764BAA82B9}"/>
              </a:ext>
            </a:extLst>
          </p:cNvPr>
          <p:cNvSpPr txBox="1"/>
          <p:nvPr/>
        </p:nvSpPr>
        <p:spPr>
          <a:xfrm>
            <a:off x="390069" y="2866569"/>
            <a:ext cx="229053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Verdana"/>
                <a:ea typeface="ＭＳ Ｐゴシック"/>
              </a:rPr>
              <a:t>Model: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E4D2AD-A76E-6CB6-F95C-7538445A4070}"/>
              </a:ext>
            </a:extLst>
          </p:cNvPr>
          <p:cNvSpPr txBox="1"/>
          <p:nvPr/>
        </p:nvSpPr>
        <p:spPr>
          <a:xfrm>
            <a:off x="385534" y="1483178"/>
            <a:ext cx="47761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Verdana"/>
                <a:ea typeface="ＭＳ Ｐゴシック"/>
              </a:rPr>
              <a:t>Some definitions: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50418-E845-2396-16BB-5D9DFD3F34A8}"/>
              </a:ext>
            </a:extLst>
          </p:cNvPr>
          <p:cNvSpPr txBox="1"/>
          <p:nvPr/>
        </p:nvSpPr>
        <p:spPr>
          <a:xfrm>
            <a:off x="3229429" y="1551213"/>
            <a:ext cx="30253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Verdana"/>
                <a:ea typeface="Verdana"/>
                <a:hlinkClick r:id="rId4"/>
              </a:rPr>
              <a:t>Github link to this definition in code</a:t>
            </a:r>
            <a:endParaRPr lang="en-US" sz="1200" dirty="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3599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1D48A-89C5-9660-9D1A-879C7CBA3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8003-D90B-4677-A057-B663AA3C6CC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40AD600-E207-6F0B-07BE-E56AA8D40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495" y="1264331"/>
            <a:ext cx="1664154" cy="700768"/>
          </a:xfrm>
          <a:prstGeom prst="rect">
            <a:avLst/>
          </a:prstGeom>
        </p:spPr>
      </p:pic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9EC15440-ADDB-BF6B-811E-98BFDB4E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87" y="352058"/>
            <a:ext cx="2743200" cy="66566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53439B5-661F-49E0-24E6-702630A2A72E}"/>
              </a:ext>
            </a:extLst>
          </p:cNvPr>
          <p:cNvSpPr/>
          <p:nvPr/>
        </p:nvSpPr>
        <p:spPr bwMode="auto">
          <a:xfrm>
            <a:off x="694872" y="563336"/>
            <a:ext cx="2520041" cy="140425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C5D43-D026-D654-4D3F-E83BEE8C19CB}"/>
              </a:ext>
            </a:extLst>
          </p:cNvPr>
          <p:cNvSpPr txBox="1"/>
          <p:nvPr/>
        </p:nvSpPr>
        <p:spPr>
          <a:xfrm>
            <a:off x="1319893" y="970642"/>
            <a:ext cx="12654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Verdana"/>
                <a:ea typeface="ＭＳ Ｐゴシック"/>
              </a:rPr>
              <a:t>Objective functions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0884B1-934F-B9AF-6097-255AB11D9F60}"/>
              </a:ext>
            </a:extLst>
          </p:cNvPr>
          <p:cNvCxnSpPr/>
          <p:nvPr/>
        </p:nvCxnSpPr>
        <p:spPr bwMode="auto">
          <a:xfrm flipV="1">
            <a:off x="2844801" y="770163"/>
            <a:ext cx="1739899" cy="1815"/>
          </a:xfrm>
          <a:prstGeom prst="straightConnector1">
            <a:avLst/>
          </a:prstGeom>
          <a:noFill/>
          <a:ln w="50800" cap="flat" cmpd="sng" algn="ctr">
            <a:solidFill>
              <a:srgbClr val="80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B6D6C2-5F4D-7D21-8CCC-50A2C26DBA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8086" y="1659162"/>
            <a:ext cx="1567543" cy="1815"/>
          </a:xfrm>
          <a:prstGeom prst="straightConnector1">
            <a:avLst/>
          </a:prstGeom>
          <a:noFill/>
          <a:ln w="50800" cap="flat" cmpd="sng" algn="ctr">
            <a:solidFill>
              <a:srgbClr val="80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5F8E755-91A2-3BBF-875F-928F72C9D1E6}"/>
              </a:ext>
            </a:extLst>
          </p:cNvPr>
          <p:cNvSpPr/>
          <p:nvPr/>
        </p:nvSpPr>
        <p:spPr bwMode="auto">
          <a:xfrm>
            <a:off x="812800" y="2803978"/>
            <a:ext cx="2520041" cy="140425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8D53AA-8FA5-06AF-0FC4-833E69182F31}"/>
              </a:ext>
            </a:extLst>
          </p:cNvPr>
          <p:cNvSpPr txBox="1"/>
          <p:nvPr/>
        </p:nvSpPr>
        <p:spPr>
          <a:xfrm>
            <a:off x="1229178" y="3220355"/>
            <a:ext cx="182789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Verdana"/>
                <a:ea typeface="ＭＳ Ｐゴシック"/>
              </a:rPr>
              <a:t>Static-Obstacle constraints</a:t>
            </a:r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BD508E-0E42-63D4-87D4-C17C337D82EE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5586" y="3546019"/>
            <a:ext cx="1186542" cy="10887"/>
          </a:xfrm>
          <a:prstGeom prst="straightConnector1">
            <a:avLst/>
          </a:prstGeom>
          <a:noFill/>
          <a:ln w="50800" cap="flat" cmpd="sng" algn="ctr">
            <a:solidFill>
              <a:srgbClr val="80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08673E58-5C8B-EBF3-71A7-6070C0366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288" y="3452993"/>
            <a:ext cx="22574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2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46AFE-C0C9-AF95-11F9-C99DF30A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29" y="261257"/>
            <a:ext cx="8606971" cy="4505778"/>
          </a:xfrm>
        </p:spPr>
        <p:txBody>
          <a:bodyPr/>
          <a:lstStyle/>
          <a:p>
            <a:r>
              <a:rPr lang="en-US" sz="1600" dirty="0">
                <a:ea typeface="+mn-lt"/>
                <a:cs typeface="+mn-lt"/>
              </a:rPr>
              <a:t>Solver used: IPOPT (Interior Point OPTimizer)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Control input limits: −0.4 ≤𝑢 ≤0.4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OCP horizon length: N = 5 - 15 control intervals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Sampling time: dt = 0.1s or 100 msec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Discretization method: multiple shooting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Numerical integration method: Runge-Kutta 4th order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D2EC5-2830-7270-32A4-B1522FA08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8003-D90B-4677-A057-B663AA3C6CC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4" descr="Table&#10;&#10;Description automatically generated">
            <a:extLst>
              <a:ext uri="{FF2B5EF4-FFF2-40B4-BE49-F238E27FC236}">
                <a16:creationId xmlns:a16="http://schemas.microsoft.com/office/drawing/2014/main" id="{303C984F-13E3-F290-71DC-9A073A6C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510887"/>
            <a:ext cx="2743200" cy="151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1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7C0-8A93-22E6-6108-750204F0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543"/>
            <a:ext cx="8545672" cy="954107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dirty="0"/>
              <a:t>Simulation plot</a:t>
            </a:r>
          </a:p>
          <a:p>
            <a:endParaRPr lang="en-US" dirty="0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848E3D01-CBF4-B09B-439F-EA17AE558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746" y="763134"/>
            <a:ext cx="4591049" cy="34385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AABA0-752C-1EAB-036F-340C4CE7AC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8003-D90B-4677-A057-B663AA3C6C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8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2D68-F4A2-2D4A-307F-769EBC40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543"/>
            <a:ext cx="8545672" cy="954107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dirty="0"/>
              <a:t>Videos of Inferences</a:t>
            </a:r>
            <a:endParaRPr lang="en-US"/>
          </a:p>
          <a:p>
            <a:endParaRPr lang="en-US" dirty="0"/>
          </a:p>
        </p:txBody>
      </p:sp>
      <p:pic>
        <p:nvPicPr>
          <p:cNvPr id="5" name="Online Media 4" title="Crazyflie Drone autonomous movement from origin to a point using MPC">
            <a:hlinkClick r:id="" action="ppaction://media"/>
            <a:extLst>
              <a:ext uri="{FF2B5EF4-FFF2-40B4-BE49-F238E27FC236}">
                <a16:creationId xmlns:a16="http://schemas.microsoft.com/office/drawing/2014/main" id="{F8BB48C3-3B2C-4C38-2C13-943C23D2BE2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57915" y="1198789"/>
            <a:ext cx="4572000" cy="3429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6ECB9-D0A2-44D5-C675-A5EF50BC5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8003-D90B-4677-A057-B663AA3C6CC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B28E1-F8B3-66BD-22D9-C4E69CE0D0B2}"/>
              </a:ext>
            </a:extLst>
          </p:cNvPr>
          <p:cNvSpPr txBox="1"/>
          <p:nvPr/>
        </p:nvSpPr>
        <p:spPr>
          <a:xfrm>
            <a:off x="331106" y="1197428"/>
            <a:ext cx="3701142" cy="10338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latin typeface="Verdana"/>
                <a:ea typeface="Verdana"/>
              </a:rPr>
              <a:t>Movement from origin O(0, 0, 0) to a point A(0.5, 0.5, 0.5)</a:t>
            </a:r>
            <a:endParaRPr lang="en-US" sz="2000">
              <a:latin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BACFC-F65A-5250-C353-B3D3BE51CA38}"/>
              </a:ext>
            </a:extLst>
          </p:cNvPr>
          <p:cNvSpPr txBox="1"/>
          <p:nvPr/>
        </p:nvSpPr>
        <p:spPr>
          <a:xfrm>
            <a:off x="-1815" y="4220936"/>
            <a:ext cx="44032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Verdana"/>
                <a:ea typeface="ＭＳ Ｐゴシック"/>
                <a:hlinkClick r:id="rId4"/>
              </a:rPr>
              <a:t>ClosedloopWithoutObstacle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738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AMBLE" val="\documentclass{article}&#10;\pagestyle{empty}&#10;\usepackage{xspace,amssymb,amsfonts,amsmath}&#10;\usepackage{color}&#10;\usepackage{TeX4PPT}&#10;\usepackage{latexsym} &#10;\usepackage{amsfonts,amsmath}&#10;\usepackage{bm}&#10;%\usepackage{subfig}&#10;%\usepackage{color}&#10;&#10;\def\argmax{\mathop{\rm argmax}}&#10;\def\argmin{\mathop{\rm argmin}}&#10;\def\var{\mathop{\mathbb V}}&#10;\def\expectation{\mathop{\mathbb E}}&#10;\def\expectationNoOp{\mathbb E}&#10;\def\Real{\mathbb R}&#10;&#10;\newcommand{\bp}{\mathbf{p}}&#10;\newcommand{\br}{\mathbf{r}}&#10;\newcommand{\bx}{\mathbf{x}}&#10;\newcommand{\bJ}{\mathbf{J}}&#10;\newcommand{\bZero}{\mathbf{0}}&#10;\newcommand{\bk}{\mathbf{k}}&#10;\newcommand{\by}{\mathbf{y}}&#10;\newcommand{\diff}{\partial}&#10;\newcommand{\obs}{z}&#10;\newcommand{\model}{\mathcal{M}}"/>
  <p:tag name="MAGPC" val="300"/>
  <p:tag name="FONTSIZE" val="20"/>
  <p:tag name="DEFAULTFONTSIZE" val="10"/>
  <p:tag name="DEFAULTWIDTH" val="640"/>
  <p:tag name="DEFAULTHEIGHT" val="456"/>
</p:tagLst>
</file>

<file path=ppt/theme/theme1.xml><?xml version="1.0" encoding="utf-8"?>
<a:theme xmlns:a="http://schemas.openxmlformats.org/drawingml/2006/main" name="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Kopie von ProbRobotics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tx1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folHlink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anchor="ctr">
        <a:spAutoFit/>
      </a:bodyPr>
      <a:lstStyle>
        <a:defPPr>
          <a:defRPr/>
        </a:defPPr>
      </a:lstStyle>
    </a:spDef>
    <a:lnDef>
      <a:spPr bwMode="auto">
        <a:noFill/>
        <a:ln w="50800" cap="flat" cmpd="sng" algn="ctr">
          <a:solidFill>
            <a:srgbClr val="800000"/>
          </a:solidFill>
          <a:prstDash val="solid"/>
          <a:miter lim="800000"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Kopie von ProbRobotic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pie von ProbRobotic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pie von ProbRobotic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pie von ProbRobotic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E:\doc\C\Dokumente und Einstellungen\Wolfram Burgard\Eigene Dateien\talks\ProbRobotics\Kopie von ProbRobotics.ppt</Template>
  <TotalTime>0</TotalTime>
  <Words>575</Words>
  <Application>Microsoft Office PowerPoint</Application>
  <PresentationFormat>On-screen Show (16:9)</PresentationFormat>
  <Paragraphs>47</Paragraphs>
  <Slides>14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Kopie von ProbRobotics</vt:lpstr>
      <vt:lpstr>PowerPoint Presentation</vt:lpstr>
      <vt:lpstr>Contents</vt:lpstr>
      <vt:lpstr>Drone overview</vt:lpstr>
      <vt:lpstr>Approach using MPC</vt:lpstr>
      <vt:lpstr>Goal: It is to avoid obstacles based on set of constraints, provide optimal control inputs(velocity) to the drone and make it maneuver based on the state estimation using Lighthouse Positioning system.</vt:lpstr>
      <vt:lpstr>PowerPoint Presentation</vt:lpstr>
      <vt:lpstr>PowerPoint Presentation</vt:lpstr>
      <vt:lpstr>Simulation plot </vt:lpstr>
      <vt:lpstr>Videos of Inferences </vt:lpstr>
      <vt:lpstr>PowerPoint Presentation</vt:lpstr>
      <vt:lpstr>Possible advancements</vt:lpstr>
      <vt:lpstr>References</vt:lpstr>
      <vt:lpstr>Discussion</vt:lpstr>
      <vt:lpstr>Thank you !</vt:lpstr>
    </vt:vector>
  </TitlesOfParts>
  <Company>Universität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Freiburg</dc:title>
  <dc:creator>Abhinav Valada</dc:creator>
  <cp:lastModifiedBy>valada</cp:lastModifiedBy>
  <cp:revision>3317</cp:revision>
  <cp:lastPrinted>2019-11-16T14:30:00Z</cp:lastPrinted>
  <dcterms:created xsi:type="dcterms:W3CDTF">2000-01-11T13:56:29Z</dcterms:created>
  <dcterms:modified xsi:type="dcterms:W3CDTF">2023-02-21T08:05:13Z</dcterms:modified>
</cp:coreProperties>
</file>