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c2b6ed003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2b6ed003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c2b6ed00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c2b6ed00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3709b9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3709b9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3709b9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3709b9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2b6ed003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2b6ed003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2c4142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2c4142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c2b6ed003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c2b6ed00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c2b6ed0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c2b6ed0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Wiroon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2b6ed00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2b6ed00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Wiroon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c2b6ed00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c2b6ed00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Wiroon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c2b6ed00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2b6ed00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Wiroon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c2b6ed00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c2b6ed00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2b6ed00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2b6ed00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2b6ed00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c2b6ed00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2b6ed003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2b6ed003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Sneha (LM part)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world/food/wine-quality" TargetMode="Externa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388050" y="365900"/>
            <a:ext cx="6516000" cy="107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solidFill>
                  <a:srgbClr val="990000"/>
                </a:solidFill>
              </a:rPr>
              <a:t>Wine Project</a:t>
            </a:r>
            <a:endParaRPr b="1">
              <a:solidFill>
                <a:srgbClr val="990000"/>
              </a:solidFill>
            </a:endParaRPr>
          </a:p>
        </p:txBody>
      </p:sp>
      <p:sp>
        <p:nvSpPr>
          <p:cNvPr id="55" name="Google Shape;55;p13"/>
          <p:cNvSpPr txBox="1"/>
          <p:nvPr>
            <p:ph idx="1" type="subTitle"/>
          </p:nvPr>
        </p:nvSpPr>
        <p:spPr>
          <a:xfrm>
            <a:off x="3980100" y="1334250"/>
            <a:ext cx="4923900" cy="16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Data Warehousing, Data Mining and Visualization</a:t>
            </a:r>
            <a:endParaRPr sz="2400">
              <a:solidFill>
                <a:srgbClr val="000000"/>
              </a:solidFill>
            </a:endParaRPr>
          </a:p>
          <a:p>
            <a:pPr indent="0" lvl="0" marL="0" rtl="0" algn="ctr">
              <a:spcBef>
                <a:spcPts val="0"/>
              </a:spcBef>
              <a:spcAft>
                <a:spcPts val="0"/>
              </a:spcAft>
              <a:buNone/>
            </a:pPr>
            <a:r>
              <a:rPr lang="en" sz="2400">
                <a:solidFill>
                  <a:srgbClr val="000000"/>
                </a:solidFill>
              </a:rPr>
              <a:t>IS-665 Fall 2019</a:t>
            </a:r>
            <a:endParaRPr sz="2400">
              <a:solidFill>
                <a:srgbClr val="000000"/>
              </a:solidFill>
            </a:endParaRPr>
          </a:p>
          <a:p>
            <a:pPr indent="0" lvl="0" marL="0" rtl="0" algn="ctr">
              <a:spcBef>
                <a:spcPts val="0"/>
              </a:spcBef>
              <a:spcAft>
                <a:spcPts val="0"/>
              </a:spcAft>
              <a:buNone/>
            </a:pPr>
            <a:r>
              <a:rPr lang="en" sz="2400">
                <a:solidFill>
                  <a:srgbClr val="000000"/>
                </a:solidFill>
              </a:rPr>
              <a:t>Professor </a:t>
            </a:r>
            <a:r>
              <a:rPr lang="en" sz="2400">
                <a:solidFill>
                  <a:srgbClr val="000000"/>
                </a:solidFill>
                <a:latin typeface="Calibri"/>
                <a:ea typeface="Calibri"/>
                <a:cs typeface="Calibri"/>
                <a:sym typeface="Calibri"/>
              </a:rPr>
              <a:t>Yegin Genc, PhD</a:t>
            </a:r>
            <a:endParaRPr sz="2400">
              <a:solidFill>
                <a:srgbClr val="000000"/>
              </a:solidFill>
            </a:endParaRPr>
          </a:p>
          <a:p>
            <a:pPr indent="0" lvl="0" marL="0" rtl="0" algn="ctr">
              <a:spcBef>
                <a:spcPts val="0"/>
              </a:spcBef>
              <a:spcAft>
                <a:spcPts val="0"/>
              </a:spcAft>
              <a:buNone/>
            </a:pPr>
            <a:r>
              <a:t/>
            </a:r>
            <a:endParaRPr>
              <a:solidFill>
                <a:srgbClr val="000000"/>
              </a:solidFill>
            </a:endParaRPr>
          </a:p>
          <a:p>
            <a:pPr indent="457200" lvl="0" marL="6400800" rtl="0" algn="l">
              <a:lnSpc>
                <a:spcPct val="110000"/>
              </a:lnSpc>
              <a:spcBef>
                <a:spcPts val="800"/>
              </a:spcBef>
              <a:spcAft>
                <a:spcPts val="0"/>
              </a:spcAft>
              <a:buClr>
                <a:schemeClr val="dk1"/>
              </a:buClr>
              <a:buSzPts val="1100"/>
              <a:buFont typeface="Arial"/>
              <a:buNone/>
            </a:pPr>
            <a:r>
              <a:t/>
            </a:r>
            <a:endParaRPr sz="1350">
              <a:solidFill>
                <a:srgbClr val="333333"/>
              </a:solidFill>
              <a:highlight>
                <a:srgbClr val="FFFFFF"/>
              </a:highlight>
            </a:endParaRPr>
          </a:p>
          <a:p>
            <a:pPr indent="0" lvl="0" marL="0" rtl="0" algn="ctr">
              <a:spcBef>
                <a:spcPts val="800"/>
              </a:spcBef>
              <a:spcAft>
                <a:spcPts val="0"/>
              </a:spcAft>
              <a:buNone/>
            </a:pPr>
            <a:r>
              <a:t/>
            </a:r>
            <a:endParaRPr/>
          </a:p>
          <a:p>
            <a:pPr indent="0" lvl="0" marL="0" rtl="0" algn="ctr">
              <a:spcBef>
                <a:spcPts val="0"/>
              </a:spcBef>
              <a:spcAft>
                <a:spcPts val="0"/>
              </a:spcAft>
              <a:buNone/>
            </a:pPr>
            <a:r>
              <a:rPr lang="en"/>
              <a:t> </a:t>
            </a:r>
            <a:endParaRPr/>
          </a:p>
        </p:txBody>
      </p:sp>
      <p:sp>
        <p:nvSpPr>
          <p:cNvPr id="56" name="Google Shape;56;p13"/>
          <p:cNvSpPr txBox="1"/>
          <p:nvPr/>
        </p:nvSpPr>
        <p:spPr>
          <a:xfrm>
            <a:off x="4730175" y="3114225"/>
            <a:ext cx="3888300" cy="160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Pacers Worldwide</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Ana Abreu</a:t>
            </a:r>
            <a:endParaRPr b="1"/>
          </a:p>
          <a:p>
            <a:pPr indent="0" lvl="0" marL="0" rtl="0" algn="ctr">
              <a:spcBef>
                <a:spcPts val="0"/>
              </a:spcBef>
              <a:spcAft>
                <a:spcPts val="0"/>
              </a:spcAft>
              <a:buNone/>
            </a:pPr>
            <a:r>
              <a:rPr b="1" lang="en"/>
              <a:t>Jeffrey Silver</a:t>
            </a:r>
            <a:endParaRPr b="1"/>
          </a:p>
          <a:p>
            <a:pPr indent="0" lvl="0" marL="0" rtl="0" algn="ctr">
              <a:spcBef>
                <a:spcPts val="0"/>
              </a:spcBef>
              <a:spcAft>
                <a:spcPts val="0"/>
              </a:spcAft>
              <a:buNone/>
            </a:pPr>
            <a:r>
              <a:rPr b="1" lang="en"/>
              <a:t>Sneha Gondane</a:t>
            </a:r>
            <a:endParaRPr b="1"/>
          </a:p>
          <a:p>
            <a:pPr indent="0" lvl="0" marL="0" rtl="0" algn="ctr">
              <a:spcBef>
                <a:spcPts val="0"/>
              </a:spcBef>
              <a:spcAft>
                <a:spcPts val="0"/>
              </a:spcAft>
              <a:buNone/>
            </a:pPr>
            <a:r>
              <a:rPr b="1" lang="en"/>
              <a:t>Wiroon Bowonthanasan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idx="4294967295" type="title"/>
          </p:nvPr>
        </p:nvSpPr>
        <p:spPr>
          <a:xfrm>
            <a:off x="484150" y="2650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90000"/>
                </a:solidFill>
              </a:rPr>
              <a:t>Model Building </a:t>
            </a:r>
            <a:endParaRPr b="1" sz="2300">
              <a:solidFill>
                <a:srgbClr val="990000"/>
              </a:solidFill>
            </a:endParaRPr>
          </a:p>
        </p:txBody>
      </p:sp>
      <p:pic>
        <p:nvPicPr>
          <p:cNvPr id="113" name="Google Shape;113;p22"/>
          <p:cNvPicPr preferRelativeResize="0"/>
          <p:nvPr/>
        </p:nvPicPr>
        <p:blipFill>
          <a:blip r:embed="rId3">
            <a:alphaModFix/>
          </a:blip>
          <a:stretch>
            <a:fillRect/>
          </a:stretch>
        </p:blipFill>
        <p:spPr>
          <a:xfrm>
            <a:off x="2209926" y="876775"/>
            <a:ext cx="4724145" cy="400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873662" y="516475"/>
            <a:ext cx="5396675" cy="453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1060775" y="234700"/>
            <a:ext cx="6528000" cy="447675"/>
          </a:xfrm>
          <a:prstGeom prst="rect">
            <a:avLst/>
          </a:prstGeom>
          <a:noFill/>
          <a:ln>
            <a:noFill/>
          </a:ln>
        </p:spPr>
      </p:pic>
      <p:pic>
        <p:nvPicPr>
          <p:cNvPr id="124" name="Google Shape;124;p24"/>
          <p:cNvPicPr preferRelativeResize="0"/>
          <p:nvPr/>
        </p:nvPicPr>
        <p:blipFill>
          <a:blip r:embed="rId4">
            <a:alphaModFix/>
          </a:blip>
          <a:stretch>
            <a:fillRect/>
          </a:stretch>
        </p:blipFill>
        <p:spPr>
          <a:xfrm>
            <a:off x="998850" y="834775"/>
            <a:ext cx="6651841" cy="415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855025" y="152400"/>
            <a:ext cx="6882001" cy="438150"/>
          </a:xfrm>
          <a:prstGeom prst="rect">
            <a:avLst/>
          </a:prstGeom>
          <a:noFill/>
          <a:ln>
            <a:noFill/>
          </a:ln>
        </p:spPr>
      </p:pic>
      <p:pic>
        <p:nvPicPr>
          <p:cNvPr id="130" name="Google Shape;130;p25"/>
          <p:cNvPicPr preferRelativeResize="0"/>
          <p:nvPr/>
        </p:nvPicPr>
        <p:blipFill>
          <a:blip r:embed="rId4">
            <a:alphaModFix/>
          </a:blip>
          <a:stretch>
            <a:fillRect/>
          </a:stretch>
        </p:blipFill>
        <p:spPr>
          <a:xfrm>
            <a:off x="855025" y="814975"/>
            <a:ext cx="6724065" cy="424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604000" y="5659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90000"/>
                </a:solidFill>
              </a:rPr>
              <a:t>Predictions - 60 / 40 ratio for training / test data</a:t>
            </a:r>
            <a:endParaRPr b="1" sz="2300">
              <a:solidFill>
                <a:srgbClr val="990000"/>
              </a:solidFill>
            </a:endParaRPr>
          </a:p>
        </p:txBody>
      </p:sp>
      <p:pic>
        <p:nvPicPr>
          <p:cNvPr id="136" name="Google Shape;136;p26"/>
          <p:cNvPicPr preferRelativeResize="0"/>
          <p:nvPr/>
        </p:nvPicPr>
        <p:blipFill>
          <a:blip r:embed="rId3">
            <a:alphaModFix/>
          </a:blip>
          <a:stretch>
            <a:fillRect/>
          </a:stretch>
        </p:blipFill>
        <p:spPr>
          <a:xfrm>
            <a:off x="2016250" y="1235625"/>
            <a:ext cx="5317042" cy="3737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21900" y="5838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90000"/>
                </a:solidFill>
              </a:rPr>
              <a:t>Conclusion</a:t>
            </a:r>
            <a:endParaRPr b="1" sz="2300">
              <a:solidFill>
                <a:srgbClr val="990000"/>
              </a:solidFill>
            </a:endParaRPr>
          </a:p>
        </p:txBody>
      </p:sp>
      <p:sp>
        <p:nvSpPr>
          <p:cNvPr id="142" name="Google Shape;142;p27"/>
          <p:cNvSpPr txBox="1"/>
          <p:nvPr/>
        </p:nvSpPr>
        <p:spPr>
          <a:xfrm>
            <a:off x="621900" y="1397875"/>
            <a:ext cx="7340700" cy="2842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Our model predicted </a:t>
            </a:r>
            <a:r>
              <a:rPr lang="en" sz="1800"/>
              <a:t>whether</a:t>
            </a:r>
            <a:r>
              <a:rPr lang="en" sz="1800"/>
              <a:t> a wine is red or white with about 93.4% accuracy (when k=8, accuracy reduces by 1% when k != 8).</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This prediction shows how there are unique distinctions between red and white wine which can be identified with characteristics that make them up. However there are also similarities even between red and white wine that need to be further investigated.</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White wine tends to have more sugar and red wine tends to have more </a:t>
            </a:r>
            <a:r>
              <a:rPr lang="en" sz="1800"/>
              <a:t>sulfites</a:t>
            </a:r>
            <a:r>
              <a:rPr lang="en" sz="1800"/>
              <a:t>.</a:t>
            </a:r>
            <a:endParaRPr sz="1800"/>
          </a:p>
          <a:p>
            <a:pPr indent="0" lvl="0" marL="45720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8"/>
          <p:cNvPicPr preferRelativeResize="0"/>
          <p:nvPr/>
        </p:nvPicPr>
        <p:blipFill>
          <a:blip r:embed="rId3">
            <a:alphaModFix/>
          </a:blip>
          <a:stretch>
            <a:fillRect/>
          </a:stretch>
        </p:blipFill>
        <p:spPr>
          <a:xfrm rot="580104">
            <a:off x="5779800" y="398078"/>
            <a:ext cx="2154150" cy="3248872"/>
          </a:xfrm>
          <a:prstGeom prst="rect">
            <a:avLst/>
          </a:prstGeom>
          <a:noFill/>
          <a:ln>
            <a:noFill/>
          </a:ln>
        </p:spPr>
      </p:pic>
      <p:pic>
        <p:nvPicPr>
          <p:cNvPr id="148" name="Google Shape;148;p28"/>
          <p:cNvPicPr preferRelativeResize="0"/>
          <p:nvPr/>
        </p:nvPicPr>
        <p:blipFill>
          <a:blip r:embed="rId4">
            <a:alphaModFix/>
          </a:blip>
          <a:stretch>
            <a:fillRect/>
          </a:stretch>
        </p:blipFill>
        <p:spPr>
          <a:xfrm rot="-696985">
            <a:off x="856050" y="573175"/>
            <a:ext cx="3530575" cy="2200400"/>
          </a:xfrm>
          <a:prstGeom prst="rect">
            <a:avLst/>
          </a:prstGeom>
          <a:noFill/>
          <a:ln>
            <a:noFill/>
          </a:ln>
        </p:spPr>
      </p:pic>
      <p:pic>
        <p:nvPicPr>
          <p:cNvPr id="149" name="Google Shape;149;p28"/>
          <p:cNvPicPr preferRelativeResize="0"/>
          <p:nvPr/>
        </p:nvPicPr>
        <p:blipFill>
          <a:blip r:embed="rId5">
            <a:alphaModFix/>
          </a:blip>
          <a:stretch>
            <a:fillRect/>
          </a:stretch>
        </p:blipFill>
        <p:spPr>
          <a:xfrm rot="-151758">
            <a:off x="3638077" y="1673627"/>
            <a:ext cx="2074425" cy="3117301"/>
          </a:xfrm>
          <a:prstGeom prst="rect">
            <a:avLst/>
          </a:prstGeom>
          <a:noFill/>
          <a:ln>
            <a:noFill/>
          </a:ln>
        </p:spPr>
      </p:pic>
      <p:sp>
        <p:nvSpPr>
          <p:cNvPr id="150" name="Google Shape;150;p28"/>
          <p:cNvSpPr txBox="1"/>
          <p:nvPr/>
        </p:nvSpPr>
        <p:spPr>
          <a:xfrm>
            <a:off x="629638" y="1857800"/>
            <a:ext cx="8091300" cy="179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990000"/>
                </a:solidFill>
              </a:rPr>
              <a:t>QUESTIONS??</a:t>
            </a:r>
            <a:endParaRPr b="1" sz="4800">
              <a:solidFill>
                <a:srgbClr val="99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727650" y="84025"/>
            <a:ext cx="7688700" cy="8499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990000"/>
                </a:solidFill>
              </a:rPr>
              <a:t>Introduction</a:t>
            </a:r>
            <a:endParaRPr b="1" sz="2300">
              <a:solidFill>
                <a:srgbClr val="990000"/>
              </a:solidFill>
            </a:endParaRPr>
          </a:p>
          <a:p>
            <a:pPr indent="0" lvl="0" marL="0" rtl="0" algn="just">
              <a:lnSpc>
                <a:spcPct val="115000"/>
              </a:lnSpc>
              <a:spcBef>
                <a:spcPts val="120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62" name="Google Shape;62;p14"/>
          <p:cNvSpPr txBox="1"/>
          <p:nvPr>
            <p:ph idx="1" type="body"/>
          </p:nvPr>
        </p:nvSpPr>
        <p:spPr>
          <a:xfrm>
            <a:off x="513350" y="933925"/>
            <a:ext cx="5150700" cy="3981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n" sz="1800">
                <a:solidFill>
                  <a:srgbClr val="000000"/>
                </a:solidFill>
              </a:rPr>
              <a:t>A dataset with more than 6,000 wines including both red and white wine.</a:t>
            </a:r>
            <a:endParaRPr>
              <a:solidFill>
                <a:srgbClr val="000000"/>
              </a:solidFill>
            </a:endParaRPr>
          </a:p>
          <a:p>
            <a:pPr indent="-342900" lvl="0" marL="457200" rtl="0" algn="just">
              <a:spcBef>
                <a:spcPts val="0"/>
              </a:spcBef>
              <a:spcAft>
                <a:spcPts val="0"/>
              </a:spcAft>
              <a:buClr>
                <a:srgbClr val="000000"/>
              </a:buClr>
              <a:buSzPts val="1800"/>
              <a:buChar char="●"/>
            </a:pPr>
            <a:r>
              <a:rPr lang="en" sz="1800">
                <a:solidFill>
                  <a:srgbClr val="000000"/>
                </a:solidFill>
              </a:rPr>
              <a:t>Why data analysis is needed for this? </a:t>
            </a:r>
            <a:endParaRPr sz="1800">
              <a:solidFill>
                <a:srgbClr val="000000"/>
              </a:solidFill>
            </a:endParaRPr>
          </a:p>
          <a:p>
            <a:pPr indent="-342900" lvl="1" marL="914400" rtl="0" algn="just">
              <a:spcBef>
                <a:spcPts val="0"/>
              </a:spcBef>
              <a:spcAft>
                <a:spcPts val="0"/>
              </a:spcAft>
              <a:buClr>
                <a:srgbClr val="000000"/>
              </a:buClr>
              <a:buSzPts val="1800"/>
              <a:buChar char="○"/>
            </a:pPr>
            <a:r>
              <a:rPr lang="en" sz="1800">
                <a:solidFill>
                  <a:srgbClr val="000000"/>
                </a:solidFill>
              </a:rPr>
              <a:t>Comparing  similarities and differences and categorize wine.</a:t>
            </a:r>
            <a:endParaRPr sz="1800">
              <a:solidFill>
                <a:srgbClr val="000000"/>
              </a:solidFill>
            </a:endParaRPr>
          </a:p>
          <a:p>
            <a:pPr indent="-342900" lvl="0" marL="457200" rtl="0" algn="just">
              <a:spcBef>
                <a:spcPts val="0"/>
              </a:spcBef>
              <a:spcAft>
                <a:spcPts val="0"/>
              </a:spcAft>
              <a:buClr>
                <a:srgbClr val="000000"/>
              </a:buClr>
              <a:buSzPts val="1800"/>
              <a:buChar char="●"/>
            </a:pPr>
            <a:r>
              <a:rPr lang="en" sz="1800">
                <a:solidFill>
                  <a:srgbClr val="000000"/>
                </a:solidFill>
              </a:rPr>
              <a:t>How do you expect your analysis to improve decision making in this area?</a:t>
            </a:r>
            <a:endParaRPr sz="1800">
              <a:solidFill>
                <a:srgbClr val="000000"/>
              </a:solidFill>
            </a:endParaRPr>
          </a:p>
          <a:p>
            <a:pPr indent="-342900" lvl="1" marL="914400" rtl="0" algn="just">
              <a:spcBef>
                <a:spcPts val="0"/>
              </a:spcBef>
              <a:spcAft>
                <a:spcPts val="0"/>
              </a:spcAft>
              <a:buClr>
                <a:srgbClr val="000000"/>
              </a:buClr>
              <a:buSzPts val="1800"/>
              <a:buChar char="○"/>
            </a:pPr>
            <a:r>
              <a:rPr lang="en" sz="1800">
                <a:solidFill>
                  <a:srgbClr val="000000"/>
                </a:solidFill>
              </a:rPr>
              <a:t>The analysis and predictions could help individuals to  make more informed wine purchases.</a:t>
            </a:r>
            <a:endParaRPr b="1" sz="1800">
              <a:solidFill>
                <a:srgbClr val="000000"/>
              </a:solidFill>
            </a:endParaRPr>
          </a:p>
          <a:p>
            <a:pPr indent="0" lvl="0" marL="0" rtl="0" algn="just">
              <a:spcBef>
                <a:spcPts val="1600"/>
              </a:spcBef>
              <a:spcAft>
                <a:spcPts val="1600"/>
              </a:spcAft>
              <a:buNone/>
            </a:pPr>
            <a:r>
              <a:t/>
            </a:r>
            <a:endParaRPr b="1" sz="1800">
              <a:solidFill>
                <a:srgbClr val="000000"/>
              </a:solidFill>
            </a:endParaRPr>
          </a:p>
        </p:txBody>
      </p:sp>
      <p:pic>
        <p:nvPicPr>
          <p:cNvPr id="63" name="Google Shape;63;p14"/>
          <p:cNvPicPr preferRelativeResize="0"/>
          <p:nvPr/>
        </p:nvPicPr>
        <p:blipFill>
          <a:blip r:embed="rId3">
            <a:alphaModFix/>
          </a:blip>
          <a:stretch>
            <a:fillRect/>
          </a:stretch>
        </p:blipFill>
        <p:spPr>
          <a:xfrm>
            <a:off x="6321024" y="3260600"/>
            <a:ext cx="2822976" cy="188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514500" y="201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90000"/>
                </a:solidFill>
              </a:rPr>
              <a:t>Dataset</a:t>
            </a:r>
            <a:endParaRPr b="1" sz="2300">
              <a:solidFill>
                <a:srgbClr val="990000"/>
              </a:solidFill>
            </a:endParaRPr>
          </a:p>
        </p:txBody>
      </p:sp>
      <p:sp>
        <p:nvSpPr>
          <p:cNvPr id="69" name="Google Shape;69;p15"/>
          <p:cNvSpPr txBox="1"/>
          <p:nvPr>
            <p:ph idx="1" type="body"/>
          </p:nvPr>
        </p:nvSpPr>
        <p:spPr>
          <a:xfrm>
            <a:off x="284875" y="736500"/>
            <a:ext cx="6034800" cy="4138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n" sz="1800">
                <a:solidFill>
                  <a:srgbClr val="000000"/>
                </a:solidFill>
                <a:latin typeface="Arial"/>
                <a:ea typeface="Arial"/>
                <a:cs typeface="Arial"/>
                <a:sym typeface="Arial"/>
              </a:rPr>
              <a:t>This dataset was found in data.world (</a:t>
            </a:r>
            <a:r>
              <a:rPr lang="en" sz="1800" u="sng">
                <a:solidFill>
                  <a:srgbClr val="000000"/>
                </a:solidFill>
                <a:latin typeface="Arial"/>
                <a:ea typeface="Arial"/>
                <a:cs typeface="Arial"/>
                <a:sym typeface="Arial"/>
                <a:hlinkClick r:id="rId3"/>
              </a:rPr>
              <a:t>https://data.world/food/wine-quality</a:t>
            </a: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data cleaning process</a:t>
            </a:r>
            <a:endParaRPr sz="1800">
              <a:solidFill>
                <a:srgbClr val="000000"/>
              </a:solidFill>
              <a:latin typeface="Arial"/>
              <a:ea typeface="Arial"/>
              <a:cs typeface="Arial"/>
              <a:sym typeface="Arial"/>
            </a:endParaRPr>
          </a:p>
          <a:p>
            <a:pPr indent="-342900" lvl="1" marL="914400" rtl="0" algn="just">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Two new columns were added: “Red_or_White” and categorical column for quality.</a:t>
            </a:r>
            <a:endParaRPr sz="18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What are your variables? </a:t>
            </a:r>
            <a:endParaRPr sz="1800">
              <a:solidFill>
                <a:srgbClr val="000000"/>
              </a:solidFill>
              <a:latin typeface="Arial"/>
              <a:ea typeface="Arial"/>
              <a:cs typeface="Arial"/>
              <a:sym typeface="Arial"/>
            </a:endParaRPr>
          </a:p>
          <a:p>
            <a:pPr indent="-342900" lvl="1" marL="914400" rtl="0" algn="just">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Fixed acidity, Volatile acidity, Citric acid, Residual sugar,</a:t>
            </a:r>
            <a:r>
              <a:rPr lang="en" sz="1800">
                <a:solidFill>
                  <a:srgbClr val="000000"/>
                </a:solidFill>
              </a:rPr>
              <a:t> </a:t>
            </a:r>
            <a:r>
              <a:rPr lang="en" sz="1800">
                <a:solidFill>
                  <a:srgbClr val="000000"/>
                </a:solidFill>
                <a:latin typeface="Arial"/>
                <a:ea typeface="Arial"/>
                <a:cs typeface="Arial"/>
                <a:sym typeface="Arial"/>
              </a:rPr>
              <a:t>Chlorides, Free sulfur dioxide, Total sulfur dioxide,  Density,Mass/Volume pH,  Sulphates, Alcohol, Quality </a:t>
            </a:r>
            <a:endParaRPr sz="1800">
              <a:solidFill>
                <a:srgbClr val="000000"/>
              </a:solidFill>
              <a:latin typeface="Arial"/>
              <a:ea typeface="Arial"/>
              <a:cs typeface="Arial"/>
              <a:sym typeface="Arial"/>
            </a:endParaRPr>
          </a:p>
          <a:p>
            <a:pPr indent="0" lvl="0" marL="0" rtl="0" algn="just">
              <a:spcBef>
                <a:spcPts val="1600"/>
              </a:spcBef>
              <a:spcAft>
                <a:spcPts val="0"/>
              </a:spcAft>
              <a:buNone/>
            </a:pPr>
            <a:r>
              <a:t/>
            </a:r>
            <a:endParaRPr sz="1800">
              <a:solidFill>
                <a:srgbClr val="000000"/>
              </a:solidFill>
              <a:latin typeface="Arial"/>
              <a:ea typeface="Arial"/>
              <a:cs typeface="Arial"/>
              <a:sym typeface="Arial"/>
            </a:endParaRPr>
          </a:p>
          <a:p>
            <a:pPr indent="0" lvl="0" marL="914400" rtl="0" algn="just">
              <a:spcBef>
                <a:spcPts val="1600"/>
              </a:spcBef>
              <a:spcAft>
                <a:spcPts val="1600"/>
              </a:spcAft>
              <a:buNone/>
            </a:pPr>
            <a:r>
              <a:t/>
            </a:r>
            <a:endParaRPr sz="1800">
              <a:solidFill>
                <a:srgbClr val="000000"/>
              </a:solidFill>
              <a:latin typeface="Arial"/>
              <a:ea typeface="Arial"/>
              <a:cs typeface="Arial"/>
              <a:sym typeface="Arial"/>
            </a:endParaRPr>
          </a:p>
        </p:txBody>
      </p:sp>
      <p:pic>
        <p:nvPicPr>
          <p:cNvPr id="70" name="Google Shape;70;p15"/>
          <p:cNvPicPr preferRelativeResize="0"/>
          <p:nvPr/>
        </p:nvPicPr>
        <p:blipFill>
          <a:blip r:embed="rId4">
            <a:alphaModFix/>
          </a:blip>
          <a:stretch>
            <a:fillRect/>
          </a:stretch>
        </p:blipFill>
        <p:spPr>
          <a:xfrm>
            <a:off x="6549300" y="3413700"/>
            <a:ext cx="2594700" cy="172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78475" y="704175"/>
            <a:ext cx="3924724" cy="4286926"/>
          </a:xfrm>
          <a:prstGeom prst="rect">
            <a:avLst/>
          </a:prstGeom>
          <a:noFill/>
          <a:ln>
            <a:noFill/>
          </a:ln>
        </p:spPr>
      </p:pic>
      <p:pic>
        <p:nvPicPr>
          <p:cNvPr id="76" name="Google Shape;76;p16"/>
          <p:cNvPicPr preferRelativeResize="0"/>
          <p:nvPr/>
        </p:nvPicPr>
        <p:blipFill>
          <a:blip r:embed="rId4">
            <a:alphaModFix/>
          </a:blip>
          <a:stretch>
            <a:fillRect/>
          </a:stretch>
        </p:blipFill>
        <p:spPr>
          <a:xfrm>
            <a:off x="4571998" y="1424825"/>
            <a:ext cx="4436126" cy="2500449"/>
          </a:xfrm>
          <a:prstGeom prst="rect">
            <a:avLst/>
          </a:prstGeom>
          <a:noFill/>
          <a:ln>
            <a:noFill/>
          </a:ln>
        </p:spPr>
      </p:pic>
      <p:sp>
        <p:nvSpPr>
          <p:cNvPr id="77" name="Google Shape;77;p16"/>
          <p:cNvSpPr txBox="1"/>
          <p:nvPr/>
        </p:nvSpPr>
        <p:spPr>
          <a:xfrm>
            <a:off x="398000" y="153075"/>
            <a:ext cx="78990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90000"/>
                </a:solidFill>
              </a:rPr>
              <a:t>Exploratory Analysis</a:t>
            </a:r>
            <a:endParaRPr b="1" sz="2300">
              <a:solidFill>
                <a:srgbClr val="99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56825" y="206000"/>
            <a:ext cx="76884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90000"/>
                </a:solidFill>
              </a:rPr>
              <a:t>What is the distribution of wine in the data set? Red vs White &amp; Quality?</a:t>
            </a:r>
            <a:endParaRPr b="1" sz="2300">
              <a:solidFill>
                <a:srgbClr val="990000"/>
              </a:solidFill>
            </a:endParaRPr>
          </a:p>
        </p:txBody>
      </p:sp>
      <p:pic>
        <p:nvPicPr>
          <p:cNvPr id="83" name="Google Shape;83;p17"/>
          <p:cNvPicPr preferRelativeResize="0"/>
          <p:nvPr/>
        </p:nvPicPr>
        <p:blipFill>
          <a:blip r:embed="rId3">
            <a:alphaModFix/>
          </a:blip>
          <a:stretch>
            <a:fillRect/>
          </a:stretch>
        </p:blipFill>
        <p:spPr>
          <a:xfrm>
            <a:off x="2120863" y="1212375"/>
            <a:ext cx="4902279" cy="3760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03475" y="2319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90000"/>
                </a:solidFill>
              </a:rPr>
              <a:t>What variables determine quality of wine?</a:t>
            </a:r>
            <a:endParaRPr b="1" sz="2300">
              <a:solidFill>
                <a:srgbClr val="990000"/>
              </a:solidFill>
            </a:endParaRPr>
          </a:p>
        </p:txBody>
      </p:sp>
      <p:pic>
        <p:nvPicPr>
          <p:cNvPr id="89" name="Google Shape;89;p18"/>
          <p:cNvPicPr preferRelativeResize="0"/>
          <p:nvPr/>
        </p:nvPicPr>
        <p:blipFill>
          <a:blip r:embed="rId3">
            <a:alphaModFix/>
          </a:blip>
          <a:stretch>
            <a:fillRect/>
          </a:stretch>
        </p:blipFill>
        <p:spPr>
          <a:xfrm>
            <a:off x="2344625" y="903175"/>
            <a:ext cx="4784399" cy="397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280850" y="129100"/>
            <a:ext cx="82455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90000"/>
                </a:solidFill>
              </a:rPr>
              <a:t>Are there differences between white and red wine that are more informative where variables can determine white or red?</a:t>
            </a:r>
            <a:endParaRPr b="1" sz="2300">
              <a:solidFill>
                <a:srgbClr val="990000"/>
              </a:solidFill>
            </a:endParaRPr>
          </a:p>
        </p:txBody>
      </p:sp>
      <p:pic>
        <p:nvPicPr>
          <p:cNvPr id="95" name="Google Shape;95;p19"/>
          <p:cNvPicPr preferRelativeResize="0"/>
          <p:nvPr/>
        </p:nvPicPr>
        <p:blipFill>
          <a:blip r:embed="rId3">
            <a:alphaModFix/>
          </a:blip>
          <a:stretch>
            <a:fillRect/>
          </a:stretch>
        </p:blipFill>
        <p:spPr>
          <a:xfrm>
            <a:off x="2581088" y="1216725"/>
            <a:ext cx="3981833" cy="3733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917425" y="389425"/>
            <a:ext cx="5309151" cy="436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639825" y="5659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90000"/>
                </a:solidFill>
              </a:rPr>
              <a:t>Predictive Analysis </a:t>
            </a:r>
            <a:endParaRPr b="1" sz="2300">
              <a:solidFill>
                <a:srgbClr val="990000"/>
              </a:solidFill>
            </a:endParaRPr>
          </a:p>
        </p:txBody>
      </p:sp>
      <p:sp>
        <p:nvSpPr>
          <p:cNvPr id="106" name="Google Shape;106;p21"/>
          <p:cNvSpPr txBox="1"/>
          <p:nvPr/>
        </p:nvSpPr>
        <p:spPr>
          <a:xfrm>
            <a:off x="413650" y="1428625"/>
            <a:ext cx="7337700" cy="161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want to try to predict if a wine is red or white based on certain characteristics.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Hope to help explain features in red and white wine that make sense for certain foods.</a:t>
            </a:r>
            <a:endParaRPr sz="1800"/>
          </a:p>
          <a:p>
            <a:pPr indent="0" lvl="0" marL="457200" rtl="0" algn="l">
              <a:spcBef>
                <a:spcPts val="0"/>
              </a:spcBef>
              <a:spcAft>
                <a:spcPts val="0"/>
              </a:spcAft>
              <a:buNone/>
            </a:pPr>
            <a:r>
              <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p:txBody>
      </p:sp>
      <p:pic>
        <p:nvPicPr>
          <p:cNvPr id="107" name="Google Shape;107;p21"/>
          <p:cNvPicPr preferRelativeResize="0"/>
          <p:nvPr/>
        </p:nvPicPr>
        <p:blipFill>
          <a:blip r:embed="rId3">
            <a:alphaModFix/>
          </a:blip>
          <a:stretch>
            <a:fillRect/>
          </a:stretch>
        </p:blipFill>
        <p:spPr>
          <a:xfrm>
            <a:off x="6046525" y="3373700"/>
            <a:ext cx="3097470" cy="179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