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1" r:id="rId3"/>
    <p:sldId id="290" r:id="rId4"/>
    <p:sldId id="292" r:id="rId5"/>
    <p:sldId id="295" r:id="rId6"/>
    <p:sldId id="296" r:id="rId7"/>
    <p:sldId id="294" r:id="rId8"/>
    <p:sldId id="293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11" r:id="rId22"/>
    <p:sldId id="309" r:id="rId23"/>
    <p:sldId id="312" r:id="rId24"/>
    <p:sldId id="310" r:id="rId25"/>
    <p:sldId id="313" r:id="rId26"/>
    <p:sldId id="317" r:id="rId27"/>
    <p:sldId id="314" r:id="rId28"/>
    <p:sldId id="315" r:id="rId29"/>
    <p:sldId id="316" r:id="rId30"/>
    <p:sldId id="289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8023"/>
    <a:srgbClr val="408BFF"/>
    <a:srgbClr val="3B8EFF"/>
    <a:srgbClr val="00AFFF"/>
    <a:srgbClr val="7C6AFF"/>
    <a:srgbClr val="F882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040F060B-599F-4824-9DBE-17ACA42F6682}"/>
              </a:ext>
            </a:extLst>
          </p:cNvPr>
          <p:cNvSpPr/>
          <p:nvPr userDrawn="1"/>
        </p:nvSpPr>
        <p:spPr>
          <a:xfrm>
            <a:off x="4843849" y="6120714"/>
            <a:ext cx="2397210" cy="6446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ACA515A-0A17-4656-A045-C2E595B64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02011"/>
            <a:ext cx="9144000" cy="1812968"/>
          </a:xfrm>
          <a:noFill/>
        </p:spPr>
        <p:txBody>
          <a:bodyPr anchor="b"/>
          <a:lstStyle>
            <a:lvl1pPr algn="ctr">
              <a:defRPr sz="6000">
                <a:solidFill>
                  <a:sysClr val="windowText" lastClr="000000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FC1C57-0BBE-4265-B408-221D43AAF4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13188"/>
            <a:ext cx="9144000" cy="64461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E2CFDA-5C23-4211-9CAC-EA06928F6E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28407" y="6252697"/>
            <a:ext cx="2122196" cy="365125"/>
          </a:xfrm>
        </p:spPr>
        <p:txBody>
          <a:bodyPr/>
          <a:lstStyle/>
          <a:p>
            <a:fld id="{168EA7EE-FC42-4BA7-B693-CB843B171EB5}" type="datetimeFigureOut">
              <a:rPr lang="de-AT" smtClean="0"/>
              <a:t>22.12.2020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A93233-9BBB-456C-9C41-6790938C4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26508" y="6252698"/>
            <a:ext cx="3525795" cy="365125"/>
          </a:xfrm>
          <a:prstGeom prst="rect">
            <a:avLst/>
          </a:prstGeom>
        </p:spPr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B63EF3-C9ED-4D27-9445-D54EB980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40820" y="6261770"/>
            <a:ext cx="799070" cy="365125"/>
          </a:xfrm>
        </p:spPr>
        <p:txBody>
          <a:bodyPr/>
          <a:lstStyle/>
          <a:p>
            <a:fld id="{7039AB17-26E7-44F6-96EA-061AE0E0F916}" type="slidenum">
              <a:rPr lang="de-AT" smtClean="0"/>
              <a:t>‹Nr.›</a:t>
            </a:fld>
            <a:endParaRPr lang="de-AT"/>
          </a:p>
        </p:txBody>
      </p:sp>
      <p:sp>
        <p:nvSpPr>
          <p:cNvPr id="14" name="Titelplatzhalter 1">
            <a:extLst>
              <a:ext uri="{FF2B5EF4-FFF2-40B4-BE49-F238E27FC236}">
                <a16:creationId xmlns:a16="http://schemas.microsoft.com/office/drawing/2014/main" id="{805A9904-642A-422F-816F-98AFACF2F8B4}"/>
              </a:ext>
            </a:extLst>
          </p:cNvPr>
          <p:cNvSpPr txBox="1">
            <a:spLocks/>
          </p:cNvSpPr>
          <p:nvPr userDrawn="1"/>
        </p:nvSpPr>
        <p:spPr>
          <a:xfrm>
            <a:off x="0" y="5886031"/>
            <a:ext cx="12192000" cy="97196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45340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383280-1384-4135-BD3C-B576ABA70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1E0F95D-8960-4E06-A709-4F0339A10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4B675B-7CFF-4C4E-9A6C-AA6D1556A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EA7EE-FC42-4BA7-B693-CB843B171EB5}" type="datetimeFigureOut">
              <a:rPr lang="de-AT" smtClean="0"/>
              <a:t>22.12.2020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C2C139-A04F-4CE1-BA68-EF4804C72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477546-AE00-4757-B799-48A331692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AB17-26E7-44F6-96EA-061AE0E0F91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47728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B65AC19-25AB-41D0-B753-2352AF88AE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2A3B1D0-9E12-49BC-AC4D-BEE521FE8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649CC2-52F1-408E-B331-C84BE09F8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EA7EE-FC42-4BA7-B693-CB843B171EB5}" type="datetimeFigureOut">
              <a:rPr lang="de-AT" smtClean="0"/>
              <a:t>22.12.2020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360671-4B26-4A2C-BFE1-0374061B3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3346EC-CE5E-4D42-82A7-4C55C570D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AB17-26E7-44F6-96EA-061AE0E0F91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868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5FB491-69DB-4F37-B6F5-86040D322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74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B5DB67-D939-4D2E-B154-DDFD1AF26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9238"/>
            <a:ext cx="10515600" cy="47277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12EA35-35FB-4256-8520-A629DB649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EA7EE-FC42-4BA7-B693-CB843B171EB5}" type="datetimeFigureOut">
              <a:rPr lang="de-AT" smtClean="0"/>
              <a:t>22.12.2020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A31E8F-425D-42F9-B3D9-F4B35CAD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375AD4-9877-486C-A099-FFC252452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AB17-26E7-44F6-96EA-061AE0E0F91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10422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platzhalter 1">
            <a:extLst>
              <a:ext uri="{FF2B5EF4-FFF2-40B4-BE49-F238E27FC236}">
                <a16:creationId xmlns:a16="http://schemas.microsoft.com/office/drawing/2014/main" id="{790D4844-C3AF-4B0D-AF1E-B2406E9059D8}"/>
              </a:ext>
            </a:extLst>
          </p:cNvPr>
          <p:cNvSpPr txBox="1">
            <a:spLocks/>
          </p:cNvSpPr>
          <p:nvPr userDrawn="1"/>
        </p:nvSpPr>
        <p:spPr>
          <a:xfrm>
            <a:off x="0" y="5886031"/>
            <a:ext cx="12192000" cy="97196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AT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1320832-1C2B-4D63-9A02-8D167E56E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1345"/>
            <a:ext cx="10515600" cy="2852737"/>
          </a:xfrm>
          <a:noFill/>
        </p:spPr>
        <p:txBody>
          <a:bodyPr anchor="b"/>
          <a:lstStyle>
            <a:lvl1pPr>
              <a:defRPr sz="6000">
                <a:solidFill>
                  <a:sysClr val="windowText" lastClr="000000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3946DE-371F-4504-9B9B-F501C9834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051070"/>
            <a:ext cx="10521950" cy="116004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52B5E1-674F-4229-8830-5D3D10E94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EA7EE-FC42-4BA7-B693-CB843B171EB5}" type="datetimeFigureOut">
              <a:rPr lang="de-AT" smtClean="0"/>
              <a:t>22.12.2020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3B6693-6C51-40C9-BA7E-6EE4EBD64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4BEBA1-28D4-46D7-A5B3-34BFCC193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AB17-26E7-44F6-96EA-061AE0E0F91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57223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1B4C21-D757-473E-A4FC-DB4D4153F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11E336-BED0-4139-9165-222D4E4C7B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3C1BED8-8843-42A8-A750-B8AF25F48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0396C81-CC54-4094-9D50-D0B8A8123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EA7EE-FC42-4BA7-B693-CB843B171EB5}" type="datetimeFigureOut">
              <a:rPr lang="de-AT" smtClean="0"/>
              <a:t>22.12.2020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E1CD50-51F2-48E6-997A-BE4C5B0C8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DC97B71-ECB3-4569-9F79-37DD3EBE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AB17-26E7-44F6-96EA-061AE0E0F91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92520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D4CA3D-3608-4C87-BB44-127FB17D5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14935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85DB616-20EF-40FE-9A67-938CAE250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B4E3A81-8C8B-4023-90FD-596778438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8288FFD-EB0C-488D-9E3F-AA5C8C1459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A7A7A71-2A27-4C0A-A106-4D79B476E4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4B87D3D-386A-4205-B99F-6392000DD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EA7EE-FC42-4BA7-B693-CB843B171EB5}" type="datetimeFigureOut">
              <a:rPr lang="de-AT" smtClean="0"/>
              <a:t>22.12.2020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70412F1-BFAA-42C9-8F41-C610C7055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05B57AB-A9E0-43BB-B7A0-E073A129A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AB17-26E7-44F6-96EA-061AE0E0F91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30491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B23057-1856-47E7-9632-773AF9549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160DF6E-E001-4F3A-BF99-62F0689E1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EA7EE-FC42-4BA7-B693-CB843B171EB5}" type="datetimeFigureOut">
              <a:rPr lang="de-AT" smtClean="0"/>
              <a:t>22.12.2020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E52F2C7-212E-4D8C-9470-592F187B4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80BB901-0121-491A-A784-8242B0FBB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AB17-26E7-44F6-96EA-061AE0E0F91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77398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52EEC64-8945-4FBA-89E3-CF5040C46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EA7EE-FC42-4BA7-B693-CB843B171EB5}" type="datetimeFigureOut">
              <a:rPr lang="de-AT" smtClean="0"/>
              <a:t>22.12.2020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ABCD926-244A-4EFD-9E56-AEBB3002D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7A7670-9FF1-40C2-9BF8-8B28392C7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AB17-26E7-44F6-96EA-061AE0E0F91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24076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44DE5A-7E3D-4806-BBC3-C7A763856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F01AB6-FD30-4F6F-B5D7-2553B5C62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784646C-7241-4A17-9CCE-9BEF0B4F7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388C85-1B67-4011-B8BE-6F500E74D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EA7EE-FC42-4BA7-B693-CB843B171EB5}" type="datetimeFigureOut">
              <a:rPr lang="de-AT" smtClean="0"/>
              <a:t>22.12.2020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6F4E7D9-6998-47EA-8F08-76B82A83C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FE07C84-EE4D-48FA-B110-026ADD4F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AB17-26E7-44F6-96EA-061AE0E0F91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04841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1B2DC-2581-415E-BA63-129587B45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419FD2C-76E3-4A79-9C32-EDC760435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119CF9-CF41-4FAF-9E7B-EA062DA8E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5ECD37-9449-442B-90FB-AF3B22051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EA7EE-FC42-4BA7-B693-CB843B171EB5}" type="datetimeFigureOut">
              <a:rPr lang="de-AT" smtClean="0"/>
              <a:t>22.12.2020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8B93501-980C-46A8-9E61-3947401E9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B387F9A-9BE8-4E22-9DBD-2C63D091E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AB17-26E7-44F6-96EA-061AE0E0F91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03714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25F4BF3-681E-4C20-9A0C-F4626ED84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196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495EEA-7E8E-408C-A0D8-8C3C7202B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66491"/>
            <a:ext cx="10515600" cy="4710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2EFF5E-CA12-444A-897D-32F6DA346F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EA7EE-FC42-4BA7-B693-CB843B171EB5}" type="datetimeFigureOut">
              <a:rPr lang="de-AT" smtClean="0"/>
              <a:t>22.12.2020</a:t>
            </a:fld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CEEA8F-EC1C-46F0-968E-ED7DBC597F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9AB17-26E7-44F6-96EA-061AE0E0F91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39727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postsharp.net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introducing-c-source-generators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ottHolden/BFSourceGen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vidwengier/SourceGeneratorTemplate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harplab.io/" TargetMode="External"/><Relationship Id="rId2" Type="http://schemas.openxmlformats.org/officeDocument/2006/relationships/hyperlink" Target="https://docs.microsoft.com/en-us/dotnet/csharp/roslyn-sdk/syntax-visualizer?tabs=cshar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roslyn-sdk/tree/master/samples/CSharp/SourceGenerators" TargetMode="External"/><Relationship Id="rId2" Type="http://schemas.openxmlformats.org/officeDocument/2006/relationships/hyperlink" Target="https://github.com/ScottHolden/Trains.NET/blob/master/src/Trains.NET.SourceGenerator/DISourceGenerator.c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mis92/csharp-source-generators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3YwwdoRg2F4" TargetMode="External"/><Relationship Id="rId2" Type="http://schemas.openxmlformats.org/officeDocument/2006/relationships/hyperlink" Target="https://www.youtube.com/watch?v=pqLs7X6Cr6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cottHolden/SourceGenDI" TargetMode="External"/><Relationship Id="rId5" Type="http://schemas.openxmlformats.org/officeDocument/2006/relationships/hyperlink" Target="https://github.com/davidwengier/SourceGeneratorPlayground/blob/master/Samples/Dependency%20Injection.Generator.cs" TargetMode="External"/><Relationship Id="rId4" Type="http://schemas.openxmlformats.org/officeDocument/2006/relationships/hyperlink" Target="https://devblogs.microsoft.com/dotnet/introducing-c-source-generators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578192-2B8E-42A1-8421-4A720598E7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AT" sz="6600" dirty="0">
                <a:solidFill>
                  <a:schemeClr val="tx1"/>
                </a:solidFill>
              </a:rPr>
              <a:t>Source Generators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8CF7A7-5862-4352-81F5-AFAD344096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190B6D4-3EE0-4A15-A512-46567F8CC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915" y="424873"/>
            <a:ext cx="2514170" cy="270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934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C9EEA3-3956-4530-A9C2-F591C5AD7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9A59EB-C382-4312-879E-DD3C7D1BA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>
                <a:hlinkClick r:id="rId2"/>
              </a:rPr>
              <a:t>https://www.postsharp.net/</a:t>
            </a:r>
            <a:endParaRPr lang="de-AT" dirty="0"/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C6A58AA-77EB-4CFF-91EF-76382364E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982" y="483718"/>
            <a:ext cx="2383400" cy="70027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984412A-F5D4-4B37-8F12-BACE0E0D92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29" y="2915845"/>
            <a:ext cx="4785594" cy="357702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1FB4FE6-CA63-4352-92E7-D9EE944902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7758" y="2852658"/>
            <a:ext cx="5391902" cy="2057687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ADC73124-B59A-44A2-8BC3-ADC0E06A3339}"/>
              </a:ext>
            </a:extLst>
          </p:cNvPr>
          <p:cNvSpPr txBox="1"/>
          <p:nvPr/>
        </p:nvSpPr>
        <p:spPr>
          <a:xfrm>
            <a:off x="923636" y="2290618"/>
            <a:ext cx="323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Ohne </a:t>
            </a:r>
            <a:r>
              <a:rPr lang="de-AT" dirty="0" err="1"/>
              <a:t>PostSharp</a:t>
            </a:r>
            <a:endParaRPr lang="de-AT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433693D-02A9-4EB8-B062-35E178B5BED5}"/>
              </a:ext>
            </a:extLst>
          </p:cNvPr>
          <p:cNvSpPr txBox="1"/>
          <p:nvPr/>
        </p:nvSpPr>
        <p:spPr>
          <a:xfrm>
            <a:off x="6511723" y="2336677"/>
            <a:ext cx="323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Mit </a:t>
            </a:r>
            <a:r>
              <a:rPr lang="de-AT" dirty="0" err="1"/>
              <a:t>PostSharp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56271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777733-06F8-416A-B131-0395518D5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6" y="1510618"/>
            <a:ext cx="10515600" cy="2852737"/>
          </a:xfrm>
        </p:spPr>
        <p:txBody>
          <a:bodyPr/>
          <a:lstStyle/>
          <a:p>
            <a:r>
              <a:rPr lang="de-AT" dirty="0"/>
              <a:t>Änderungen in C# 9 und .Net 5</a:t>
            </a:r>
          </a:p>
        </p:txBody>
      </p:sp>
    </p:spTree>
    <p:extLst>
      <p:ext uri="{BB962C8B-B14F-4D97-AF65-F5344CB8AC3E}">
        <p14:creationId xmlns:p14="http://schemas.microsoft.com/office/powerpoint/2010/main" val="2643392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AA2814-CE84-46ED-844E-C4978E198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Exkurs: C# Compiler</a:t>
            </a:r>
          </a:p>
        </p:txBody>
      </p:sp>
      <p:sp>
        <p:nvSpPr>
          <p:cNvPr id="4" name="Flussdiagramm: Mehrere Dokumente 3">
            <a:extLst>
              <a:ext uri="{FF2B5EF4-FFF2-40B4-BE49-F238E27FC236}">
                <a16:creationId xmlns:a16="http://schemas.microsoft.com/office/drawing/2014/main" id="{76C6BFDD-354D-4A49-9282-C8FD61C9F2F4}"/>
              </a:ext>
            </a:extLst>
          </p:cNvPr>
          <p:cNvSpPr/>
          <p:nvPr/>
        </p:nvSpPr>
        <p:spPr>
          <a:xfrm>
            <a:off x="515042" y="2483043"/>
            <a:ext cx="1168170" cy="1109518"/>
          </a:xfrm>
          <a:prstGeom prst="flowChartMultidocumen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/>
              <a:t>.</a:t>
            </a:r>
            <a:r>
              <a:rPr lang="de-AT" sz="1400" dirty="0" err="1"/>
              <a:t>cs</a:t>
            </a:r>
            <a:r>
              <a:rPr lang="de-AT" sz="1400" dirty="0"/>
              <a:t> Dateien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BA619C07-31A8-407A-8F0D-F43E9DA65BCC}"/>
              </a:ext>
            </a:extLst>
          </p:cNvPr>
          <p:cNvSpPr/>
          <p:nvPr/>
        </p:nvSpPr>
        <p:spPr>
          <a:xfrm>
            <a:off x="2676343" y="1778771"/>
            <a:ext cx="6587730" cy="258079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3200" dirty="0"/>
          </a:p>
        </p:txBody>
      </p:sp>
      <p:sp>
        <p:nvSpPr>
          <p:cNvPr id="6" name="Flussdiagramm: Dokument 5">
            <a:extLst>
              <a:ext uri="{FF2B5EF4-FFF2-40B4-BE49-F238E27FC236}">
                <a16:creationId xmlns:a16="http://schemas.microsoft.com/office/drawing/2014/main" id="{ECCB128D-DAA9-4351-AF24-A24CE54463E4}"/>
              </a:ext>
            </a:extLst>
          </p:cNvPr>
          <p:cNvSpPr/>
          <p:nvPr/>
        </p:nvSpPr>
        <p:spPr>
          <a:xfrm>
            <a:off x="10467438" y="2469960"/>
            <a:ext cx="1392053" cy="1244984"/>
          </a:xfrm>
          <a:prstGeom prst="flowChartDocumen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Project.dll</a:t>
            </a:r>
            <a:br>
              <a:rPr lang="de-AT" dirty="0"/>
            </a:br>
            <a:r>
              <a:rPr lang="de-AT" dirty="0"/>
              <a:t>Project.exe</a:t>
            </a:r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FD3D45FE-A825-4E1A-9BA4-06B731CFCFC5}"/>
              </a:ext>
            </a:extLst>
          </p:cNvPr>
          <p:cNvSpPr/>
          <p:nvPr/>
        </p:nvSpPr>
        <p:spPr>
          <a:xfrm>
            <a:off x="1895649" y="2753207"/>
            <a:ext cx="563418" cy="36252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D5F486A2-A9E1-4D45-B2A9-F333D772F93C}"/>
              </a:ext>
            </a:extLst>
          </p:cNvPr>
          <p:cNvSpPr/>
          <p:nvPr/>
        </p:nvSpPr>
        <p:spPr>
          <a:xfrm>
            <a:off x="9541163" y="2911188"/>
            <a:ext cx="755187" cy="36252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A464B36-4517-451E-AA58-6CB3470D579D}"/>
              </a:ext>
            </a:extLst>
          </p:cNvPr>
          <p:cNvSpPr/>
          <p:nvPr/>
        </p:nvSpPr>
        <p:spPr>
          <a:xfrm>
            <a:off x="2974109" y="2595418"/>
            <a:ext cx="1376218" cy="93746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Parse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81CB43D-5429-4011-89B1-4384333F23FB}"/>
              </a:ext>
            </a:extLst>
          </p:cNvPr>
          <p:cNvSpPr/>
          <p:nvPr/>
        </p:nvSpPr>
        <p:spPr>
          <a:xfrm>
            <a:off x="5246038" y="2595416"/>
            <a:ext cx="1376218" cy="93746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/>
              <a:t>Compile</a:t>
            </a:r>
            <a:endParaRPr lang="de-AT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4B11203-0F2A-49AF-9B4F-3F8B04BAA0BD}"/>
              </a:ext>
            </a:extLst>
          </p:cNvPr>
          <p:cNvSpPr/>
          <p:nvPr/>
        </p:nvSpPr>
        <p:spPr>
          <a:xfrm>
            <a:off x="7419003" y="2595416"/>
            <a:ext cx="1376218" cy="93746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/>
              <a:t>Emit</a:t>
            </a:r>
            <a:endParaRPr lang="de-AT" dirty="0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B15C3BB6-F270-4681-8E40-3BC842C52846}"/>
              </a:ext>
            </a:extLst>
          </p:cNvPr>
          <p:cNvCxnSpPr>
            <a:cxnSpLocks/>
          </p:cNvCxnSpPr>
          <p:nvPr/>
        </p:nvCxnSpPr>
        <p:spPr>
          <a:xfrm>
            <a:off x="4498109" y="3037802"/>
            <a:ext cx="637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D4B299AB-048A-4398-AE39-FA50686BF897}"/>
              </a:ext>
            </a:extLst>
          </p:cNvPr>
          <p:cNvCxnSpPr>
            <a:cxnSpLocks/>
          </p:cNvCxnSpPr>
          <p:nvPr/>
        </p:nvCxnSpPr>
        <p:spPr>
          <a:xfrm>
            <a:off x="6774872" y="3080889"/>
            <a:ext cx="531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C051F9B1-BACF-4E3E-B850-32DBB0EA3967}"/>
              </a:ext>
            </a:extLst>
          </p:cNvPr>
          <p:cNvSpPr txBox="1"/>
          <p:nvPr/>
        </p:nvSpPr>
        <p:spPr>
          <a:xfrm>
            <a:off x="5313217" y="1957305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C# Compiler</a:t>
            </a:r>
          </a:p>
        </p:txBody>
      </p:sp>
    </p:spTree>
    <p:extLst>
      <p:ext uri="{BB962C8B-B14F-4D97-AF65-F5344CB8AC3E}">
        <p14:creationId xmlns:p14="http://schemas.microsoft.com/office/powerpoint/2010/main" val="708049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19D127-D29F-4421-90AA-6D323B110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Schritte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497084-345B-4852-ABBB-FCED2A777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Parsing</a:t>
            </a:r>
            <a:endParaRPr lang="de-AT" dirty="0"/>
          </a:p>
          <a:p>
            <a:pPr lvl="1"/>
            <a:r>
              <a:rPr lang="de-AT" dirty="0"/>
              <a:t>Überprüft Syntax</a:t>
            </a:r>
          </a:p>
          <a:p>
            <a:pPr lvl="1"/>
            <a:r>
              <a:rPr lang="de-AT" dirty="0"/>
              <a:t>Ergebnis: </a:t>
            </a:r>
            <a:r>
              <a:rPr lang="de-AT" dirty="0" err="1"/>
              <a:t>SyntaxTree</a:t>
            </a:r>
            <a:endParaRPr lang="de-AT" dirty="0"/>
          </a:p>
          <a:p>
            <a:r>
              <a:rPr lang="de-AT" dirty="0" err="1"/>
              <a:t>Compilation</a:t>
            </a:r>
            <a:endParaRPr lang="de-AT" dirty="0"/>
          </a:p>
          <a:p>
            <a:pPr lvl="1"/>
            <a:r>
              <a:rPr lang="de-AT" dirty="0"/>
              <a:t>Überprüft </a:t>
            </a:r>
            <a:r>
              <a:rPr lang="de-AT" dirty="0" err="1"/>
              <a:t>Semantic</a:t>
            </a:r>
            <a:endParaRPr lang="de-AT" dirty="0"/>
          </a:p>
          <a:p>
            <a:pPr lvl="2"/>
            <a:r>
              <a:rPr lang="de-AT" dirty="0"/>
              <a:t>Gibt es die genutzte Klasse, </a:t>
            </a:r>
            <a:r>
              <a:rPr lang="de-AT" dirty="0" err="1"/>
              <a:t>Varialbe</a:t>
            </a:r>
            <a:r>
              <a:rPr lang="de-AT" dirty="0"/>
              <a:t>, …?</a:t>
            </a:r>
          </a:p>
          <a:p>
            <a:pPr lvl="2"/>
            <a:r>
              <a:rPr lang="de-AT" dirty="0"/>
              <a:t>Fügt zum </a:t>
            </a:r>
            <a:r>
              <a:rPr lang="de-AT" dirty="0" err="1"/>
              <a:t>SyntaxTree</a:t>
            </a:r>
            <a:r>
              <a:rPr lang="de-AT" dirty="0"/>
              <a:t> die Typ Informationen hinzu</a:t>
            </a:r>
          </a:p>
          <a:p>
            <a:pPr lvl="2"/>
            <a:r>
              <a:rPr lang="de-AT" dirty="0"/>
              <a:t>Ergebnisse: </a:t>
            </a:r>
            <a:r>
              <a:rPr lang="de-AT" dirty="0" err="1"/>
              <a:t>SemanticModel</a:t>
            </a:r>
            <a:r>
              <a:rPr lang="de-AT" dirty="0"/>
              <a:t>(pro </a:t>
            </a:r>
            <a:r>
              <a:rPr lang="de-AT" dirty="0" err="1"/>
              <a:t>SyntaxTree</a:t>
            </a:r>
            <a:r>
              <a:rPr lang="de-AT" dirty="0"/>
              <a:t>) + </a:t>
            </a:r>
            <a:r>
              <a:rPr lang="de-AT" dirty="0" err="1"/>
              <a:t>SyntaxTree</a:t>
            </a:r>
            <a:r>
              <a:rPr lang="de-AT" dirty="0"/>
              <a:t> =&gt; </a:t>
            </a:r>
            <a:r>
              <a:rPr lang="de-AT" b="1" dirty="0" err="1"/>
              <a:t>Compilation</a:t>
            </a:r>
            <a:endParaRPr lang="de-AT" b="1" dirty="0"/>
          </a:p>
          <a:p>
            <a:r>
              <a:rPr lang="de-AT" dirty="0" err="1"/>
              <a:t>Emit</a:t>
            </a:r>
            <a:endParaRPr lang="de-AT" dirty="0"/>
          </a:p>
          <a:p>
            <a:pPr lvl="1"/>
            <a:r>
              <a:rPr lang="de-AT" dirty="0"/>
              <a:t>Erzeugt basierend auf die </a:t>
            </a:r>
            <a:r>
              <a:rPr lang="de-AT" dirty="0" err="1"/>
              <a:t>Compilation</a:t>
            </a:r>
            <a:r>
              <a:rPr lang="de-AT" dirty="0"/>
              <a:t> IL Code</a:t>
            </a:r>
          </a:p>
        </p:txBody>
      </p:sp>
    </p:spTree>
    <p:extLst>
      <p:ext uri="{BB962C8B-B14F-4D97-AF65-F5344CB8AC3E}">
        <p14:creationId xmlns:p14="http://schemas.microsoft.com/office/powerpoint/2010/main" val="2190551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AA2814-CE84-46ED-844E-C4978E198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3. Art: </a:t>
            </a:r>
            <a:r>
              <a:rPr lang="de-AT" dirty="0" err="1"/>
              <a:t>During</a:t>
            </a:r>
            <a:r>
              <a:rPr lang="de-AT" dirty="0"/>
              <a:t> </a:t>
            </a:r>
            <a:r>
              <a:rPr lang="de-AT" dirty="0" err="1"/>
              <a:t>Compilation</a:t>
            </a:r>
            <a:endParaRPr lang="de-AT" dirty="0"/>
          </a:p>
        </p:txBody>
      </p:sp>
      <p:sp>
        <p:nvSpPr>
          <p:cNvPr id="4" name="Flussdiagramm: Mehrere Dokumente 3">
            <a:extLst>
              <a:ext uri="{FF2B5EF4-FFF2-40B4-BE49-F238E27FC236}">
                <a16:creationId xmlns:a16="http://schemas.microsoft.com/office/drawing/2014/main" id="{76C6BFDD-354D-4A49-9282-C8FD61C9F2F4}"/>
              </a:ext>
            </a:extLst>
          </p:cNvPr>
          <p:cNvSpPr/>
          <p:nvPr/>
        </p:nvSpPr>
        <p:spPr>
          <a:xfrm>
            <a:off x="515042" y="2483043"/>
            <a:ext cx="1168170" cy="1109518"/>
          </a:xfrm>
          <a:prstGeom prst="flowChartMultidocumen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/>
              <a:t>.</a:t>
            </a:r>
            <a:r>
              <a:rPr lang="de-AT" sz="1400" dirty="0" err="1"/>
              <a:t>cs</a:t>
            </a:r>
            <a:r>
              <a:rPr lang="de-AT" sz="1400" dirty="0"/>
              <a:t> Dateien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BA619C07-31A8-407A-8F0D-F43E9DA65BCC}"/>
              </a:ext>
            </a:extLst>
          </p:cNvPr>
          <p:cNvSpPr/>
          <p:nvPr/>
        </p:nvSpPr>
        <p:spPr>
          <a:xfrm>
            <a:off x="2676343" y="1778771"/>
            <a:ext cx="6587730" cy="258079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3200" dirty="0"/>
          </a:p>
        </p:txBody>
      </p:sp>
      <p:sp>
        <p:nvSpPr>
          <p:cNvPr id="6" name="Flussdiagramm: Dokument 5">
            <a:extLst>
              <a:ext uri="{FF2B5EF4-FFF2-40B4-BE49-F238E27FC236}">
                <a16:creationId xmlns:a16="http://schemas.microsoft.com/office/drawing/2014/main" id="{ECCB128D-DAA9-4351-AF24-A24CE54463E4}"/>
              </a:ext>
            </a:extLst>
          </p:cNvPr>
          <p:cNvSpPr/>
          <p:nvPr/>
        </p:nvSpPr>
        <p:spPr>
          <a:xfrm>
            <a:off x="10467438" y="2469960"/>
            <a:ext cx="1392053" cy="1244984"/>
          </a:xfrm>
          <a:prstGeom prst="flowChartDocumen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Project.dll</a:t>
            </a:r>
            <a:br>
              <a:rPr lang="de-AT" dirty="0"/>
            </a:br>
            <a:r>
              <a:rPr lang="de-AT" dirty="0"/>
              <a:t>Project.exe</a:t>
            </a:r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FD3D45FE-A825-4E1A-9BA4-06B731CFCFC5}"/>
              </a:ext>
            </a:extLst>
          </p:cNvPr>
          <p:cNvSpPr/>
          <p:nvPr/>
        </p:nvSpPr>
        <p:spPr>
          <a:xfrm>
            <a:off x="1895649" y="2753207"/>
            <a:ext cx="563418" cy="36252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D5F486A2-A9E1-4D45-B2A9-F333D772F93C}"/>
              </a:ext>
            </a:extLst>
          </p:cNvPr>
          <p:cNvSpPr/>
          <p:nvPr/>
        </p:nvSpPr>
        <p:spPr>
          <a:xfrm>
            <a:off x="9541163" y="2911188"/>
            <a:ext cx="755187" cy="36252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A464B36-4517-451E-AA58-6CB3470D579D}"/>
              </a:ext>
            </a:extLst>
          </p:cNvPr>
          <p:cNvSpPr/>
          <p:nvPr/>
        </p:nvSpPr>
        <p:spPr>
          <a:xfrm>
            <a:off x="2974109" y="2595418"/>
            <a:ext cx="1376218" cy="93746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Parse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81CB43D-5429-4011-89B1-4384333F23FB}"/>
              </a:ext>
            </a:extLst>
          </p:cNvPr>
          <p:cNvSpPr/>
          <p:nvPr/>
        </p:nvSpPr>
        <p:spPr>
          <a:xfrm>
            <a:off x="5246038" y="2595416"/>
            <a:ext cx="1376218" cy="93746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/>
              <a:t>Compile</a:t>
            </a:r>
            <a:endParaRPr lang="de-AT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4B11203-0F2A-49AF-9B4F-3F8B04BAA0BD}"/>
              </a:ext>
            </a:extLst>
          </p:cNvPr>
          <p:cNvSpPr/>
          <p:nvPr/>
        </p:nvSpPr>
        <p:spPr>
          <a:xfrm>
            <a:off x="7419003" y="2595416"/>
            <a:ext cx="1376218" cy="93746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/>
              <a:t>Emit</a:t>
            </a:r>
            <a:endParaRPr lang="de-AT" dirty="0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B15C3BB6-F270-4681-8E40-3BC842C52846}"/>
              </a:ext>
            </a:extLst>
          </p:cNvPr>
          <p:cNvCxnSpPr>
            <a:cxnSpLocks/>
          </p:cNvCxnSpPr>
          <p:nvPr/>
        </p:nvCxnSpPr>
        <p:spPr>
          <a:xfrm>
            <a:off x="4498109" y="3037802"/>
            <a:ext cx="637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D4B299AB-048A-4398-AE39-FA50686BF897}"/>
              </a:ext>
            </a:extLst>
          </p:cNvPr>
          <p:cNvCxnSpPr>
            <a:cxnSpLocks/>
          </p:cNvCxnSpPr>
          <p:nvPr/>
        </p:nvCxnSpPr>
        <p:spPr>
          <a:xfrm>
            <a:off x="6774872" y="3080889"/>
            <a:ext cx="531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C051F9B1-BACF-4E3E-B850-32DBB0EA3967}"/>
              </a:ext>
            </a:extLst>
          </p:cNvPr>
          <p:cNvSpPr txBox="1"/>
          <p:nvPr/>
        </p:nvSpPr>
        <p:spPr>
          <a:xfrm>
            <a:off x="5313217" y="1957305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C# Compiler</a:t>
            </a:r>
          </a:p>
        </p:txBody>
      </p:sp>
      <p:sp>
        <p:nvSpPr>
          <p:cNvPr id="3" name="Flussdiagramm: Dokument 2">
            <a:extLst>
              <a:ext uri="{FF2B5EF4-FFF2-40B4-BE49-F238E27FC236}">
                <a16:creationId xmlns:a16="http://schemas.microsoft.com/office/drawing/2014/main" id="{5236D1F4-50EF-4037-A136-985FAE397A84}"/>
              </a:ext>
            </a:extLst>
          </p:cNvPr>
          <p:cNvSpPr/>
          <p:nvPr/>
        </p:nvSpPr>
        <p:spPr>
          <a:xfrm>
            <a:off x="1683212" y="5342178"/>
            <a:ext cx="1736437" cy="1191490"/>
          </a:xfrm>
          <a:prstGeom prst="flowChartDocumen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Source Generator</a:t>
            </a:r>
          </a:p>
        </p:txBody>
      </p:sp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197E501F-6B3C-4ED1-9748-8E49F1DA5C8B}"/>
              </a:ext>
            </a:extLst>
          </p:cNvPr>
          <p:cNvCxnSpPr>
            <a:cxnSpLocks/>
            <a:endCxn id="3" idx="1"/>
          </p:cNvCxnSpPr>
          <p:nvPr/>
        </p:nvCxnSpPr>
        <p:spPr>
          <a:xfrm rot="16200000" flipH="1">
            <a:off x="189817" y="4444528"/>
            <a:ext cx="2141778" cy="8450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2588BA5F-189E-482C-A71E-D9A28B777CE8}"/>
              </a:ext>
            </a:extLst>
          </p:cNvPr>
          <p:cNvGrpSpPr/>
          <p:nvPr/>
        </p:nvGrpSpPr>
        <p:grpSpPr>
          <a:xfrm>
            <a:off x="3287656" y="3641009"/>
            <a:ext cx="697699" cy="610428"/>
            <a:chOff x="3287656" y="3641009"/>
            <a:chExt cx="697699" cy="610428"/>
          </a:xfrm>
        </p:grpSpPr>
        <p:sp>
          <p:nvSpPr>
            <p:cNvPr id="23" name="Flussdiagramm: Verbinder 22">
              <a:extLst>
                <a:ext uri="{FF2B5EF4-FFF2-40B4-BE49-F238E27FC236}">
                  <a16:creationId xmlns:a16="http://schemas.microsoft.com/office/drawing/2014/main" id="{34C99401-55C6-4C5B-9DFA-7D457785C089}"/>
                </a:ext>
              </a:extLst>
            </p:cNvPr>
            <p:cNvSpPr/>
            <p:nvPr/>
          </p:nvSpPr>
          <p:spPr>
            <a:xfrm>
              <a:off x="3287656" y="3998123"/>
              <a:ext cx="242902" cy="249911"/>
            </a:xfrm>
            <a:prstGeom prst="flowChartConnector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4" name="Flussdiagramm: Verbinder 23">
              <a:extLst>
                <a:ext uri="{FF2B5EF4-FFF2-40B4-BE49-F238E27FC236}">
                  <a16:creationId xmlns:a16="http://schemas.microsoft.com/office/drawing/2014/main" id="{C3291E54-B1EF-4F0B-B8DA-6FB00524C5C5}"/>
                </a:ext>
              </a:extLst>
            </p:cNvPr>
            <p:cNvSpPr/>
            <p:nvPr/>
          </p:nvSpPr>
          <p:spPr>
            <a:xfrm>
              <a:off x="3524568" y="3641009"/>
              <a:ext cx="242902" cy="249911"/>
            </a:xfrm>
            <a:prstGeom prst="flowChartConnector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5" name="Flussdiagramm: Verbinder 24">
              <a:extLst>
                <a:ext uri="{FF2B5EF4-FFF2-40B4-BE49-F238E27FC236}">
                  <a16:creationId xmlns:a16="http://schemas.microsoft.com/office/drawing/2014/main" id="{F56865E4-3E8E-48F7-8882-678E4908638C}"/>
                </a:ext>
              </a:extLst>
            </p:cNvPr>
            <p:cNvSpPr/>
            <p:nvPr/>
          </p:nvSpPr>
          <p:spPr>
            <a:xfrm>
              <a:off x="3742453" y="4001526"/>
              <a:ext cx="242902" cy="249911"/>
            </a:xfrm>
            <a:prstGeom prst="flowChartConnector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0555F2F6-5E82-4BBD-9C63-87557C009755}"/>
                </a:ext>
              </a:extLst>
            </p:cNvPr>
            <p:cNvCxnSpPr>
              <a:cxnSpLocks/>
              <a:stCxn id="24" idx="3"/>
              <a:endCxn id="23" idx="7"/>
            </p:cNvCxnSpPr>
            <p:nvPr/>
          </p:nvCxnSpPr>
          <p:spPr>
            <a:xfrm flipH="1">
              <a:off x="3494986" y="3854321"/>
              <a:ext cx="65154" cy="18040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ECFB2D0D-510F-4112-834B-ED01E7A1C8D7}"/>
                </a:ext>
              </a:extLst>
            </p:cNvPr>
            <p:cNvCxnSpPr>
              <a:cxnSpLocks/>
              <a:stCxn id="24" idx="5"/>
              <a:endCxn id="25" idx="1"/>
            </p:cNvCxnSpPr>
            <p:nvPr/>
          </p:nvCxnSpPr>
          <p:spPr>
            <a:xfrm>
              <a:off x="3731898" y="3854321"/>
              <a:ext cx="46127" cy="183804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C12AEAD3-F255-4463-9221-B2647F8A248C}"/>
              </a:ext>
            </a:extLst>
          </p:cNvPr>
          <p:cNvGrpSpPr/>
          <p:nvPr/>
        </p:nvGrpSpPr>
        <p:grpSpPr>
          <a:xfrm>
            <a:off x="5227033" y="3641008"/>
            <a:ext cx="697699" cy="610428"/>
            <a:chOff x="3287656" y="3641009"/>
            <a:chExt cx="697699" cy="610428"/>
          </a:xfrm>
        </p:grpSpPr>
        <p:sp>
          <p:nvSpPr>
            <p:cNvPr id="41" name="Flussdiagramm: Verbinder 40">
              <a:extLst>
                <a:ext uri="{FF2B5EF4-FFF2-40B4-BE49-F238E27FC236}">
                  <a16:creationId xmlns:a16="http://schemas.microsoft.com/office/drawing/2014/main" id="{50AC4F7D-2AD8-43D4-82A3-CF4F1AF1D23A}"/>
                </a:ext>
              </a:extLst>
            </p:cNvPr>
            <p:cNvSpPr/>
            <p:nvPr/>
          </p:nvSpPr>
          <p:spPr>
            <a:xfrm>
              <a:off x="3287656" y="3998123"/>
              <a:ext cx="242902" cy="249911"/>
            </a:xfrm>
            <a:prstGeom prst="flowChartConnector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42" name="Flussdiagramm: Verbinder 41">
              <a:extLst>
                <a:ext uri="{FF2B5EF4-FFF2-40B4-BE49-F238E27FC236}">
                  <a16:creationId xmlns:a16="http://schemas.microsoft.com/office/drawing/2014/main" id="{BC33CECB-886A-4253-8C38-310388168E1B}"/>
                </a:ext>
              </a:extLst>
            </p:cNvPr>
            <p:cNvSpPr/>
            <p:nvPr/>
          </p:nvSpPr>
          <p:spPr>
            <a:xfrm>
              <a:off x="3524568" y="3641009"/>
              <a:ext cx="242902" cy="249911"/>
            </a:xfrm>
            <a:prstGeom prst="flowChartConnector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43" name="Flussdiagramm: Verbinder 42">
              <a:extLst>
                <a:ext uri="{FF2B5EF4-FFF2-40B4-BE49-F238E27FC236}">
                  <a16:creationId xmlns:a16="http://schemas.microsoft.com/office/drawing/2014/main" id="{105BE76C-EDBE-4F84-806E-FB153B9ED0DB}"/>
                </a:ext>
              </a:extLst>
            </p:cNvPr>
            <p:cNvSpPr/>
            <p:nvPr/>
          </p:nvSpPr>
          <p:spPr>
            <a:xfrm>
              <a:off x="3742453" y="4001526"/>
              <a:ext cx="242902" cy="249911"/>
            </a:xfrm>
            <a:prstGeom prst="flowChartConnector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cxnSp>
          <p:nvCxnSpPr>
            <p:cNvPr id="44" name="Gerader Verbinder 43">
              <a:extLst>
                <a:ext uri="{FF2B5EF4-FFF2-40B4-BE49-F238E27FC236}">
                  <a16:creationId xmlns:a16="http://schemas.microsoft.com/office/drawing/2014/main" id="{E4BC8AA8-B18F-4955-A651-9EA6E723758B}"/>
                </a:ext>
              </a:extLst>
            </p:cNvPr>
            <p:cNvCxnSpPr>
              <a:cxnSpLocks/>
              <a:stCxn id="42" idx="3"/>
              <a:endCxn id="41" idx="7"/>
            </p:cNvCxnSpPr>
            <p:nvPr/>
          </p:nvCxnSpPr>
          <p:spPr>
            <a:xfrm flipH="1">
              <a:off x="3494986" y="3854321"/>
              <a:ext cx="65154" cy="18040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F299B0DD-E19C-4AB5-BFB3-4460209AE547}"/>
                </a:ext>
              </a:extLst>
            </p:cNvPr>
            <p:cNvCxnSpPr>
              <a:cxnSpLocks/>
              <a:stCxn id="42" idx="5"/>
              <a:endCxn id="43" idx="1"/>
            </p:cNvCxnSpPr>
            <p:nvPr/>
          </p:nvCxnSpPr>
          <p:spPr>
            <a:xfrm>
              <a:off x="3731898" y="3854321"/>
              <a:ext cx="46127" cy="183804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47" name="Flussdiagramm: Dokument 46">
            <a:extLst>
              <a:ext uri="{FF2B5EF4-FFF2-40B4-BE49-F238E27FC236}">
                <a16:creationId xmlns:a16="http://schemas.microsoft.com/office/drawing/2014/main" id="{7EB18AF0-3BC4-48B3-BFB8-245E6019D424}"/>
              </a:ext>
            </a:extLst>
          </p:cNvPr>
          <p:cNvSpPr/>
          <p:nvPr/>
        </p:nvSpPr>
        <p:spPr>
          <a:xfrm>
            <a:off x="6096000" y="3714944"/>
            <a:ext cx="526256" cy="450656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SM</a:t>
            </a:r>
          </a:p>
        </p:txBody>
      </p:sp>
      <p:sp>
        <p:nvSpPr>
          <p:cNvPr id="51" name="Pfeil: nach rechts 50">
            <a:extLst>
              <a:ext uri="{FF2B5EF4-FFF2-40B4-BE49-F238E27FC236}">
                <a16:creationId xmlns:a16="http://schemas.microsoft.com/office/drawing/2014/main" id="{335BA6F5-1424-4426-B704-734C5326D28E}"/>
              </a:ext>
            </a:extLst>
          </p:cNvPr>
          <p:cNvSpPr/>
          <p:nvPr/>
        </p:nvSpPr>
        <p:spPr>
          <a:xfrm rot="8631663">
            <a:off x="3485458" y="4640443"/>
            <a:ext cx="1703320" cy="28497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22919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AA2814-CE84-46ED-844E-C4978E198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3. Art: </a:t>
            </a:r>
            <a:r>
              <a:rPr lang="de-AT" dirty="0" err="1"/>
              <a:t>During</a:t>
            </a:r>
            <a:r>
              <a:rPr lang="de-AT" dirty="0"/>
              <a:t> </a:t>
            </a:r>
            <a:r>
              <a:rPr lang="de-AT" dirty="0" err="1"/>
              <a:t>Compilation</a:t>
            </a:r>
            <a:endParaRPr lang="de-AT" dirty="0"/>
          </a:p>
        </p:txBody>
      </p:sp>
      <p:sp>
        <p:nvSpPr>
          <p:cNvPr id="4" name="Flussdiagramm: Mehrere Dokumente 3">
            <a:extLst>
              <a:ext uri="{FF2B5EF4-FFF2-40B4-BE49-F238E27FC236}">
                <a16:creationId xmlns:a16="http://schemas.microsoft.com/office/drawing/2014/main" id="{76C6BFDD-354D-4A49-9282-C8FD61C9F2F4}"/>
              </a:ext>
            </a:extLst>
          </p:cNvPr>
          <p:cNvSpPr/>
          <p:nvPr/>
        </p:nvSpPr>
        <p:spPr>
          <a:xfrm>
            <a:off x="515042" y="2483043"/>
            <a:ext cx="1168170" cy="1109518"/>
          </a:xfrm>
          <a:prstGeom prst="flowChartMultidocumen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/>
              <a:t>.</a:t>
            </a:r>
            <a:r>
              <a:rPr lang="de-AT" sz="1400" dirty="0" err="1"/>
              <a:t>cs</a:t>
            </a:r>
            <a:r>
              <a:rPr lang="de-AT" sz="1400" dirty="0"/>
              <a:t> Dateien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BA619C07-31A8-407A-8F0D-F43E9DA65BCC}"/>
              </a:ext>
            </a:extLst>
          </p:cNvPr>
          <p:cNvSpPr/>
          <p:nvPr/>
        </p:nvSpPr>
        <p:spPr>
          <a:xfrm>
            <a:off x="2551430" y="1770436"/>
            <a:ext cx="6587730" cy="258079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3200" dirty="0"/>
          </a:p>
        </p:txBody>
      </p:sp>
      <p:sp>
        <p:nvSpPr>
          <p:cNvPr id="6" name="Flussdiagramm: Dokument 5">
            <a:extLst>
              <a:ext uri="{FF2B5EF4-FFF2-40B4-BE49-F238E27FC236}">
                <a16:creationId xmlns:a16="http://schemas.microsoft.com/office/drawing/2014/main" id="{ECCB128D-DAA9-4351-AF24-A24CE54463E4}"/>
              </a:ext>
            </a:extLst>
          </p:cNvPr>
          <p:cNvSpPr/>
          <p:nvPr/>
        </p:nvSpPr>
        <p:spPr>
          <a:xfrm>
            <a:off x="10467438" y="2469960"/>
            <a:ext cx="1392053" cy="1244984"/>
          </a:xfrm>
          <a:prstGeom prst="flowChartDocumen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Project.dll</a:t>
            </a:r>
            <a:br>
              <a:rPr lang="de-AT" dirty="0"/>
            </a:br>
            <a:r>
              <a:rPr lang="de-AT" dirty="0"/>
              <a:t>Project.exe</a:t>
            </a:r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FD3D45FE-A825-4E1A-9BA4-06B731CFCFC5}"/>
              </a:ext>
            </a:extLst>
          </p:cNvPr>
          <p:cNvSpPr/>
          <p:nvPr/>
        </p:nvSpPr>
        <p:spPr>
          <a:xfrm>
            <a:off x="1895649" y="2753207"/>
            <a:ext cx="563418" cy="36252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D5F486A2-A9E1-4D45-B2A9-F333D772F93C}"/>
              </a:ext>
            </a:extLst>
          </p:cNvPr>
          <p:cNvSpPr/>
          <p:nvPr/>
        </p:nvSpPr>
        <p:spPr>
          <a:xfrm>
            <a:off x="9541163" y="2911188"/>
            <a:ext cx="755187" cy="36252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A464B36-4517-451E-AA58-6CB3470D579D}"/>
              </a:ext>
            </a:extLst>
          </p:cNvPr>
          <p:cNvSpPr/>
          <p:nvPr/>
        </p:nvSpPr>
        <p:spPr>
          <a:xfrm>
            <a:off x="2974109" y="2595418"/>
            <a:ext cx="1376218" cy="93746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Parse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81CB43D-5429-4011-89B1-4384333F23FB}"/>
              </a:ext>
            </a:extLst>
          </p:cNvPr>
          <p:cNvSpPr/>
          <p:nvPr/>
        </p:nvSpPr>
        <p:spPr>
          <a:xfrm>
            <a:off x="5246038" y="2595416"/>
            <a:ext cx="1376218" cy="93746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/>
              <a:t>Compile</a:t>
            </a:r>
            <a:endParaRPr lang="de-AT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4B11203-0F2A-49AF-9B4F-3F8B04BAA0BD}"/>
              </a:ext>
            </a:extLst>
          </p:cNvPr>
          <p:cNvSpPr/>
          <p:nvPr/>
        </p:nvSpPr>
        <p:spPr>
          <a:xfrm>
            <a:off x="7419003" y="2595416"/>
            <a:ext cx="1376218" cy="93746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/>
              <a:t>Emit</a:t>
            </a:r>
            <a:endParaRPr lang="de-AT" dirty="0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B15C3BB6-F270-4681-8E40-3BC842C52846}"/>
              </a:ext>
            </a:extLst>
          </p:cNvPr>
          <p:cNvCxnSpPr>
            <a:cxnSpLocks/>
          </p:cNvCxnSpPr>
          <p:nvPr/>
        </p:nvCxnSpPr>
        <p:spPr>
          <a:xfrm>
            <a:off x="4498109" y="3037802"/>
            <a:ext cx="637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D4B299AB-048A-4398-AE39-FA50686BF897}"/>
              </a:ext>
            </a:extLst>
          </p:cNvPr>
          <p:cNvCxnSpPr>
            <a:cxnSpLocks/>
          </p:cNvCxnSpPr>
          <p:nvPr/>
        </p:nvCxnSpPr>
        <p:spPr>
          <a:xfrm>
            <a:off x="6774872" y="3080889"/>
            <a:ext cx="531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C051F9B1-BACF-4E3E-B850-32DBB0EA3967}"/>
              </a:ext>
            </a:extLst>
          </p:cNvPr>
          <p:cNvSpPr txBox="1"/>
          <p:nvPr/>
        </p:nvSpPr>
        <p:spPr>
          <a:xfrm>
            <a:off x="5313217" y="1957305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C# Compiler</a:t>
            </a:r>
          </a:p>
        </p:txBody>
      </p:sp>
      <p:sp>
        <p:nvSpPr>
          <p:cNvPr id="3" name="Flussdiagramm: Dokument 2">
            <a:extLst>
              <a:ext uri="{FF2B5EF4-FFF2-40B4-BE49-F238E27FC236}">
                <a16:creationId xmlns:a16="http://schemas.microsoft.com/office/drawing/2014/main" id="{5236D1F4-50EF-4037-A136-985FAE397A84}"/>
              </a:ext>
            </a:extLst>
          </p:cNvPr>
          <p:cNvSpPr/>
          <p:nvPr/>
        </p:nvSpPr>
        <p:spPr>
          <a:xfrm>
            <a:off x="1683212" y="5342178"/>
            <a:ext cx="1736437" cy="1191490"/>
          </a:xfrm>
          <a:prstGeom prst="flowChartDocumen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Source Generator</a:t>
            </a:r>
          </a:p>
        </p:txBody>
      </p:sp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197E501F-6B3C-4ED1-9748-8E49F1DA5C8B}"/>
              </a:ext>
            </a:extLst>
          </p:cNvPr>
          <p:cNvCxnSpPr>
            <a:cxnSpLocks/>
            <a:endCxn id="3" idx="1"/>
          </p:cNvCxnSpPr>
          <p:nvPr/>
        </p:nvCxnSpPr>
        <p:spPr>
          <a:xfrm rot="16200000" flipH="1">
            <a:off x="189817" y="4444528"/>
            <a:ext cx="2141778" cy="8450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C12AEAD3-F255-4463-9221-B2647F8A248C}"/>
              </a:ext>
            </a:extLst>
          </p:cNvPr>
          <p:cNvGrpSpPr/>
          <p:nvPr/>
        </p:nvGrpSpPr>
        <p:grpSpPr>
          <a:xfrm>
            <a:off x="1853819" y="4983499"/>
            <a:ext cx="697699" cy="610428"/>
            <a:chOff x="3287656" y="3641009"/>
            <a:chExt cx="697699" cy="610428"/>
          </a:xfrm>
        </p:grpSpPr>
        <p:sp>
          <p:nvSpPr>
            <p:cNvPr id="41" name="Flussdiagramm: Verbinder 40">
              <a:extLst>
                <a:ext uri="{FF2B5EF4-FFF2-40B4-BE49-F238E27FC236}">
                  <a16:creationId xmlns:a16="http://schemas.microsoft.com/office/drawing/2014/main" id="{50AC4F7D-2AD8-43D4-82A3-CF4F1AF1D23A}"/>
                </a:ext>
              </a:extLst>
            </p:cNvPr>
            <p:cNvSpPr/>
            <p:nvPr/>
          </p:nvSpPr>
          <p:spPr>
            <a:xfrm>
              <a:off x="3287656" y="3998123"/>
              <a:ext cx="242902" cy="249911"/>
            </a:xfrm>
            <a:prstGeom prst="flowChartConnector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42" name="Flussdiagramm: Verbinder 41">
              <a:extLst>
                <a:ext uri="{FF2B5EF4-FFF2-40B4-BE49-F238E27FC236}">
                  <a16:creationId xmlns:a16="http://schemas.microsoft.com/office/drawing/2014/main" id="{BC33CECB-886A-4253-8C38-310388168E1B}"/>
                </a:ext>
              </a:extLst>
            </p:cNvPr>
            <p:cNvSpPr/>
            <p:nvPr/>
          </p:nvSpPr>
          <p:spPr>
            <a:xfrm>
              <a:off x="3524568" y="3641009"/>
              <a:ext cx="242902" cy="249911"/>
            </a:xfrm>
            <a:prstGeom prst="flowChartConnector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43" name="Flussdiagramm: Verbinder 42">
              <a:extLst>
                <a:ext uri="{FF2B5EF4-FFF2-40B4-BE49-F238E27FC236}">
                  <a16:creationId xmlns:a16="http://schemas.microsoft.com/office/drawing/2014/main" id="{105BE76C-EDBE-4F84-806E-FB153B9ED0DB}"/>
                </a:ext>
              </a:extLst>
            </p:cNvPr>
            <p:cNvSpPr/>
            <p:nvPr/>
          </p:nvSpPr>
          <p:spPr>
            <a:xfrm>
              <a:off x="3742453" y="4001526"/>
              <a:ext cx="242902" cy="249911"/>
            </a:xfrm>
            <a:prstGeom prst="flowChartConnector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cxnSp>
          <p:nvCxnSpPr>
            <p:cNvPr id="44" name="Gerader Verbinder 43">
              <a:extLst>
                <a:ext uri="{FF2B5EF4-FFF2-40B4-BE49-F238E27FC236}">
                  <a16:creationId xmlns:a16="http://schemas.microsoft.com/office/drawing/2014/main" id="{E4BC8AA8-B18F-4955-A651-9EA6E723758B}"/>
                </a:ext>
              </a:extLst>
            </p:cNvPr>
            <p:cNvCxnSpPr>
              <a:cxnSpLocks/>
              <a:stCxn id="42" idx="3"/>
              <a:endCxn id="41" idx="7"/>
            </p:cNvCxnSpPr>
            <p:nvPr/>
          </p:nvCxnSpPr>
          <p:spPr>
            <a:xfrm flipH="1">
              <a:off x="3494986" y="3854321"/>
              <a:ext cx="65154" cy="18040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F299B0DD-E19C-4AB5-BFB3-4460209AE547}"/>
                </a:ext>
              </a:extLst>
            </p:cNvPr>
            <p:cNvCxnSpPr>
              <a:cxnSpLocks/>
              <a:stCxn id="42" idx="5"/>
              <a:endCxn id="43" idx="1"/>
            </p:cNvCxnSpPr>
            <p:nvPr/>
          </p:nvCxnSpPr>
          <p:spPr>
            <a:xfrm>
              <a:off x="3731898" y="3854321"/>
              <a:ext cx="46127" cy="183804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47" name="Flussdiagramm: Dokument 46">
            <a:extLst>
              <a:ext uri="{FF2B5EF4-FFF2-40B4-BE49-F238E27FC236}">
                <a16:creationId xmlns:a16="http://schemas.microsoft.com/office/drawing/2014/main" id="{7EB18AF0-3BC4-48B3-BFB8-245E6019D424}"/>
              </a:ext>
            </a:extLst>
          </p:cNvPr>
          <p:cNvSpPr/>
          <p:nvPr/>
        </p:nvSpPr>
        <p:spPr>
          <a:xfrm>
            <a:off x="2722786" y="5057435"/>
            <a:ext cx="526256" cy="450656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SM</a:t>
            </a:r>
          </a:p>
        </p:txBody>
      </p:sp>
      <p:sp>
        <p:nvSpPr>
          <p:cNvPr id="31" name="Pfeil: nach rechts 30">
            <a:extLst>
              <a:ext uri="{FF2B5EF4-FFF2-40B4-BE49-F238E27FC236}">
                <a16:creationId xmlns:a16="http://schemas.microsoft.com/office/drawing/2014/main" id="{3B5C6751-C26D-44C2-ACA7-B06313CB6817}"/>
              </a:ext>
            </a:extLst>
          </p:cNvPr>
          <p:cNvSpPr/>
          <p:nvPr/>
        </p:nvSpPr>
        <p:spPr>
          <a:xfrm>
            <a:off x="3576429" y="5644883"/>
            <a:ext cx="780595" cy="36252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2" name="Flussdiagramm: Mehrere Dokumente 31">
            <a:extLst>
              <a:ext uri="{FF2B5EF4-FFF2-40B4-BE49-F238E27FC236}">
                <a16:creationId xmlns:a16="http://schemas.microsoft.com/office/drawing/2014/main" id="{CE2FE422-A495-4973-AE82-6A1DABF34288}"/>
              </a:ext>
            </a:extLst>
          </p:cNvPr>
          <p:cNvSpPr/>
          <p:nvPr/>
        </p:nvSpPr>
        <p:spPr>
          <a:xfrm>
            <a:off x="4729132" y="5218156"/>
            <a:ext cx="1168170" cy="1109518"/>
          </a:xfrm>
          <a:prstGeom prst="flowChartMultidocumen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/>
              <a:t>Virtuelle .</a:t>
            </a:r>
            <a:r>
              <a:rPr lang="de-AT" sz="1400" dirty="0" err="1"/>
              <a:t>cs</a:t>
            </a:r>
            <a:r>
              <a:rPr lang="de-AT" sz="1400" dirty="0"/>
              <a:t> Dateien</a:t>
            </a:r>
          </a:p>
        </p:txBody>
      </p:sp>
      <p:sp>
        <p:nvSpPr>
          <p:cNvPr id="33" name="Pfeil: nach rechts 32">
            <a:extLst>
              <a:ext uri="{FF2B5EF4-FFF2-40B4-BE49-F238E27FC236}">
                <a16:creationId xmlns:a16="http://schemas.microsoft.com/office/drawing/2014/main" id="{DFD116D2-C624-41EC-A6A5-0D44F8ABCF48}"/>
              </a:ext>
            </a:extLst>
          </p:cNvPr>
          <p:cNvSpPr/>
          <p:nvPr/>
        </p:nvSpPr>
        <p:spPr>
          <a:xfrm rot="14398792">
            <a:off x="3796125" y="4177672"/>
            <a:ext cx="1403969" cy="36252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41751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01161E-D08B-4574-A27F-5BE89922A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C# 9 Source Generators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38B984-E129-45CE-BD48-2783C56D5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de-AT" dirty="0"/>
              <a:t>Werden während dem kompilieren aufgerufen</a:t>
            </a:r>
          </a:p>
          <a:p>
            <a:r>
              <a:rPr lang="de-AT" dirty="0"/>
              <a:t>Bekommen die </a:t>
            </a:r>
            <a:r>
              <a:rPr lang="de-AT" dirty="0" err="1"/>
              <a:t>Compilation</a:t>
            </a:r>
            <a:r>
              <a:rPr lang="de-AT" dirty="0"/>
              <a:t> vom Compiler</a:t>
            </a:r>
          </a:p>
          <a:p>
            <a:pPr lvl="1"/>
            <a:r>
              <a:rPr lang="de-AT" dirty="0" err="1"/>
              <a:t>Reflection</a:t>
            </a:r>
            <a:r>
              <a:rPr lang="de-AT" dirty="0"/>
              <a:t> ähnliche Bearbeitung der Typen</a:t>
            </a:r>
          </a:p>
          <a:p>
            <a:r>
              <a:rPr lang="de-AT" dirty="0"/>
              <a:t>Erzeugt einen </a:t>
            </a:r>
            <a:r>
              <a:rPr lang="de-AT" b="1" dirty="0" err="1"/>
              <a:t>string</a:t>
            </a:r>
            <a:r>
              <a:rPr lang="de-AT" dirty="0"/>
              <a:t> (</a:t>
            </a:r>
            <a:r>
              <a:rPr lang="de-AT" dirty="0" err="1"/>
              <a:t>c#</a:t>
            </a:r>
            <a:r>
              <a:rPr lang="de-AT" dirty="0"/>
              <a:t> code) und fügt dies dem </a:t>
            </a:r>
            <a:r>
              <a:rPr lang="de-AT" dirty="0" err="1"/>
              <a:t>context</a:t>
            </a:r>
            <a:r>
              <a:rPr lang="de-AT" dirty="0"/>
              <a:t> als Source hinzu („virtuelle“ .</a:t>
            </a:r>
            <a:r>
              <a:rPr lang="de-AT" dirty="0" err="1"/>
              <a:t>cs</a:t>
            </a:r>
            <a:r>
              <a:rPr lang="de-AT" dirty="0"/>
              <a:t> Datei)</a:t>
            </a:r>
          </a:p>
          <a:p>
            <a:r>
              <a:rPr lang="de-AT" dirty="0"/>
              <a:t>Projekt kann mehrere Source Generator nutzen, diese sind aber unabhängig voneinander</a:t>
            </a:r>
          </a:p>
          <a:p>
            <a:pPr lvl="1"/>
            <a:r>
              <a:rPr lang="de-AT" dirty="0"/>
              <a:t>Können nicht auf den generierten Code anderer SG zugreifen</a:t>
            </a:r>
          </a:p>
        </p:txBody>
      </p:sp>
    </p:spTree>
    <p:extLst>
      <p:ext uri="{BB962C8B-B14F-4D97-AF65-F5344CB8AC3E}">
        <p14:creationId xmlns:p14="http://schemas.microsoft.com/office/powerpoint/2010/main" val="689346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E85E19-7FE1-480F-9A2E-7636AE241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Einschränkungen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8CDF25-2926-4BBB-9929-0877F6E7E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Man kann keine bestehende Typen ändern</a:t>
            </a:r>
          </a:p>
          <a:p>
            <a:r>
              <a:rPr lang="de-AT" dirty="0"/>
              <a:t>Mann kann nur Code hinzufügen</a:t>
            </a:r>
          </a:p>
          <a:p>
            <a:pPr lvl="1"/>
            <a:r>
              <a:rPr lang="de-AT" dirty="0"/>
              <a:t>Mit partial </a:t>
            </a:r>
            <a:r>
              <a:rPr lang="de-AT" dirty="0" err="1"/>
              <a:t>Klassen,Methoden</a:t>
            </a:r>
            <a:r>
              <a:rPr lang="de-AT" dirty="0"/>
              <a:t>, … </a:t>
            </a:r>
            <a:r>
              <a:rPr lang="de-AT" dirty="0" err="1"/>
              <a:t>aduch</a:t>
            </a:r>
            <a:r>
              <a:rPr lang="de-AT" dirty="0"/>
              <a:t> den Typ „ändern“</a:t>
            </a:r>
          </a:p>
          <a:p>
            <a:r>
              <a:rPr lang="de-AT" dirty="0"/>
              <a:t>IDE-Unterstützung für Source Generator zurzeit manchmal nicht so gut</a:t>
            </a:r>
          </a:p>
          <a:p>
            <a:pPr lvl="1"/>
            <a:r>
              <a:rPr lang="de-AT" dirty="0"/>
              <a:t>Für Konsumenten aber ausgezeichnet.</a:t>
            </a:r>
          </a:p>
        </p:txBody>
      </p:sp>
    </p:spTree>
    <p:extLst>
      <p:ext uri="{BB962C8B-B14F-4D97-AF65-F5344CB8AC3E}">
        <p14:creationId xmlns:p14="http://schemas.microsoft.com/office/powerpoint/2010/main" val="1487632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9DA818-A581-4A55-9DA4-35251AE39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Einsatz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71DAA1-6971-47A9-88A8-5B5909D50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Runtime</a:t>
            </a:r>
            <a:r>
              <a:rPr lang="de-AT" dirty="0"/>
              <a:t> </a:t>
            </a:r>
            <a:r>
              <a:rPr lang="de-AT" dirty="0" err="1"/>
              <a:t>reflection</a:t>
            </a:r>
            <a:r>
              <a:rPr lang="de-AT" dirty="0"/>
              <a:t> </a:t>
            </a:r>
            <a:r>
              <a:rPr lang="de-AT" dirty="0">
                <a:sym typeface="Wingdings" panose="05000000000000000000" pitchFamily="2" charset="2"/>
              </a:rPr>
              <a:t></a:t>
            </a:r>
            <a:r>
              <a:rPr lang="de-AT" dirty="0"/>
              <a:t> </a:t>
            </a:r>
            <a:r>
              <a:rPr lang="de-AT" dirty="0" err="1"/>
              <a:t>compile</a:t>
            </a:r>
            <a:r>
              <a:rPr lang="de-AT" dirty="0"/>
              <a:t> time </a:t>
            </a:r>
            <a:r>
              <a:rPr lang="de-AT" dirty="0" err="1"/>
              <a:t>inspection</a:t>
            </a:r>
            <a:endParaRPr lang="de-AT" dirty="0"/>
          </a:p>
          <a:p>
            <a:pPr lvl="1"/>
            <a:r>
              <a:rPr lang="de-AT" dirty="0"/>
              <a:t>Performance Erhöhung zu Laufzeit</a:t>
            </a:r>
          </a:p>
          <a:p>
            <a:pPr lvl="1"/>
            <a:r>
              <a:rPr lang="de-AT" dirty="0"/>
              <a:t>DI Container, </a:t>
            </a:r>
            <a:r>
              <a:rPr lang="de-AT" dirty="0" err="1"/>
              <a:t>AspNet</a:t>
            </a:r>
            <a:r>
              <a:rPr lang="de-AT" dirty="0"/>
              <a:t> Routing </a:t>
            </a:r>
            <a:r>
              <a:rPr lang="de-AT" dirty="0" err="1"/>
              <a:t>generation</a:t>
            </a:r>
            <a:r>
              <a:rPr lang="de-AT" dirty="0"/>
              <a:t> at </a:t>
            </a:r>
            <a:r>
              <a:rPr lang="de-AT" dirty="0" err="1"/>
              <a:t>compile</a:t>
            </a:r>
            <a:r>
              <a:rPr lang="de-AT" dirty="0"/>
              <a:t> time</a:t>
            </a:r>
          </a:p>
          <a:p>
            <a:r>
              <a:rPr lang="de-AT" dirty="0" err="1"/>
              <a:t>Automate</a:t>
            </a:r>
            <a:r>
              <a:rPr lang="de-AT" dirty="0"/>
              <a:t> </a:t>
            </a:r>
            <a:r>
              <a:rPr lang="de-AT" dirty="0" err="1"/>
              <a:t>processing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external </a:t>
            </a:r>
            <a:r>
              <a:rPr lang="de-AT" dirty="0" err="1"/>
              <a:t>files</a:t>
            </a:r>
            <a:endParaRPr lang="de-AT" dirty="0"/>
          </a:p>
          <a:p>
            <a:pPr lvl="1"/>
            <a:r>
              <a:rPr lang="de-AT" dirty="0"/>
              <a:t>Generierung von Wrapper für </a:t>
            </a:r>
            <a:r>
              <a:rPr lang="de-AT" dirty="0" err="1"/>
              <a:t>xml</a:t>
            </a:r>
            <a:r>
              <a:rPr lang="de-AT" dirty="0"/>
              <a:t> oder </a:t>
            </a:r>
            <a:r>
              <a:rPr lang="de-AT" dirty="0" err="1"/>
              <a:t>json</a:t>
            </a:r>
            <a:r>
              <a:rPr lang="de-AT" dirty="0"/>
              <a:t> Dateien</a:t>
            </a:r>
          </a:p>
          <a:p>
            <a:pPr lvl="1"/>
            <a:r>
              <a:rPr lang="de-AT" dirty="0"/>
              <a:t>Möglich, da IDE laufend </a:t>
            </a:r>
            <a:r>
              <a:rPr lang="de-AT" dirty="0" err="1"/>
              <a:t>compiliert</a:t>
            </a:r>
            <a:r>
              <a:rPr lang="de-AT" dirty="0"/>
              <a:t> =&gt; Source Generator ausgeführt =&gt; Typ steht beim programmieren zur </a:t>
            </a:r>
            <a:r>
              <a:rPr lang="de-AT" dirty="0" err="1"/>
              <a:t>verfügung</a:t>
            </a:r>
            <a:endParaRPr lang="de-AT" dirty="0"/>
          </a:p>
          <a:p>
            <a:r>
              <a:rPr lang="de-AT" dirty="0" err="1"/>
              <a:t>Automate</a:t>
            </a:r>
            <a:r>
              <a:rPr lang="de-AT" dirty="0"/>
              <a:t> </a:t>
            </a:r>
            <a:r>
              <a:rPr lang="de-AT" dirty="0" err="1"/>
              <a:t>boring</a:t>
            </a:r>
            <a:r>
              <a:rPr lang="de-AT" dirty="0"/>
              <a:t> </a:t>
            </a:r>
            <a:r>
              <a:rPr lang="de-AT" dirty="0" err="1"/>
              <a:t>typing</a:t>
            </a:r>
            <a:endParaRPr lang="de-AT" dirty="0"/>
          </a:p>
          <a:p>
            <a:pPr lvl="1"/>
            <a:r>
              <a:rPr lang="de-AT" dirty="0"/>
              <a:t>Boiler-Plate-Code </a:t>
            </a:r>
            <a:r>
              <a:rPr lang="de-AT" dirty="0" err="1"/>
              <a:t>elimination</a:t>
            </a:r>
            <a:r>
              <a:rPr lang="de-AT" dirty="0"/>
              <a:t> (z.B. </a:t>
            </a:r>
            <a:r>
              <a:rPr lang="de-AT" dirty="0" err="1"/>
              <a:t>INotifyPropertyChanged</a:t>
            </a:r>
            <a:r>
              <a:rPr lang="de-A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8336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D17F56-3E17-412B-9876-B259426D8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Diagnostics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687F03-8A83-478F-9B1B-32C18037E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Haben die Möglichkeit </a:t>
            </a:r>
            <a:r>
              <a:rPr lang="de-AT" dirty="0" err="1"/>
              <a:t>Diagnostic</a:t>
            </a:r>
            <a:r>
              <a:rPr lang="de-AT" dirty="0"/>
              <a:t> Fehler („</a:t>
            </a:r>
            <a:r>
              <a:rPr lang="de-AT" dirty="0" err="1"/>
              <a:t>Compile</a:t>
            </a:r>
            <a:r>
              <a:rPr lang="de-AT" dirty="0"/>
              <a:t> Fehler“) zu erstellen</a:t>
            </a:r>
          </a:p>
          <a:p>
            <a:endParaRPr lang="de-AT" dirty="0"/>
          </a:p>
          <a:p>
            <a:endParaRPr lang="de-AT" dirty="0"/>
          </a:p>
          <a:p>
            <a:pPr marL="0" indent="0">
              <a:buNone/>
            </a:pP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C8CAFB8-CE09-4259-A114-07362D69B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828" y="4850521"/>
            <a:ext cx="6163535" cy="74305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E7B37EB-BCCF-4F47-9E9C-5D9C6265B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7712" y="2590865"/>
            <a:ext cx="7648859" cy="167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329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002057-7EFD-4796-8B34-D317CCB69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Source Generators?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CC61F5-574C-4EB7-A889-23A4DAD5E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/>
              <a:t>Laut </a:t>
            </a:r>
            <a:r>
              <a:rPr lang="de-AT" dirty="0">
                <a:hlinkClick r:id="rId2"/>
              </a:rPr>
              <a:t>https://devblogs.microsoft.com/dotnet/introducing-c-source-generators/</a:t>
            </a:r>
            <a:r>
              <a:rPr lang="de-AT" dirty="0"/>
              <a:t>: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en-US" dirty="0"/>
              <a:t>A Source Generator is a piece of code that runs during compilation and can inspect your program to produce additional files that are compiled together with the rest of your code.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87688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5F92E1-2C00-4D82-86C0-598322154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Additional Files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E3E1557-BEE9-4E5D-B1D3-64BEDCEAB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956" y="1772122"/>
            <a:ext cx="7201905" cy="3572374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AF94E095-E284-46BC-B41E-2BA5DAF7D63E}"/>
              </a:ext>
            </a:extLst>
          </p:cNvPr>
          <p:cNvSpPr txBox="1"/>
          <p:nvPr/>
        </p:nvSpPr>
        <p:spPr>
          <a:xfrm>
            <a:off x="2540000" y="581402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dirty="0">
                <a:hlinkClick r:id="rId3"/>
              </a:rPr>
              <a:t>https://github.com/ScottHolden/BFSourceGen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411847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03034D-F989-4059-8365-4C7BF8E8E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0327"/>
            <a:ext cx="10515600" cy="2852737"/>
          </a:xfrm>
        </p:spPr>
        <p:txBody>
          <a:bodyPr/>
          <a:lstStyle/>
          <a:p>
            <a:r>
              <a:rPr lang="de-AT" dirty="0"/>
              <a:t>Erstellung eines Generators</a:t>
            </a:r>
          </a:p>
        </p:txBody>
      </p:sp>
    </p:spTree>
    <p:extLst>
      <p:ext uri="{BB962C8B-B14F-4D97-AF65-F5344CB8AC3E}">
        <p14:creationId xmlns:p14="http://schemas.microsoft.com/office/powerpoint/2010/main" val="1343657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F75BD7-075B-473F-8FFA-F96899207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 </a:t>
            </a:r>
            <a:r>
              <a:rPr lang="de-AT" dirty="0" err="1"/>
              <a:t>erstellung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EC8FC7-669B-4A29-8F5B-8F7CDD9FC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b="1" dirty="0"/>
              <a:t>netstandard2.0 Class Library </a:t>
            </a:r>
            <a:r>
              <a:rPr lang="de-AT" dirty="0"/>
              <a:t>Projekt erstellen</a:t>
            </a:r>
          </a:p>
          <a:p>
            <a:r>
              <a:rPr lang="de-AT" dirty="0"/>
              <a:t>2 </a:t>
            </a:r>
            <a:r>
              <a:rPr lang="de-AT" dirty="0" err="1"/>
              <a:t>Nuget</a:t>
            </a:r>
            <a:r>
              <a:rPr lang="de-AT" dirty="0"/>
              <a:t> Packages installieren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r>
              <a:rPr lang="de-AT" dirty="0"/>
              <a:t>In anderen Projekten Referenz hinzufügen (aber ein bisschen anders)</a:t>
            </a:r>
          </a:p>
          <a:p>
            <a:endParaRPr lang="de-AT" dirty="0"/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11F403A-D016-48A0-A6C2-8F60536C4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464" y="2441618"/>
            <a:ext cx="5353797" cy="145752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8D199EF-1A00-400C-8A5A-359FAB8A0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907" y="4528166"/>
            <a:ext cx="6615548" cy="131144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2832CA97-E86C-4196-9A14-82452F5CD3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3086" y="5611383"/>
            <a:ext cx="4471258" cy="79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0379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832F1-A1F8-4269-A757-D3B7AE62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Klasse erstellen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239A182-70F6-45D8-BFE6-D6E95EF6C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76" y="1449238"/>
            <a:ext cx="6628563" cy="487083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005A3358-D207-44F2-B872-A47C70613C80}"/>
              </a:ext>
            </a:extLst>
          </p:cNvPr>
          <p:cNvSpPr/>
          <p:nvPr/>
        </p:nvSpPr>
        <p:spPr>
          <a:xfrm>
            <a:off x="1394691" y="2346037"/>
            <a:ext cx="895927" cy="24938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5685BBA-77E8-44BA-9055-661914580837}"/>
              </a:ext>
            </a:extLst>
          </p:cNvPr>
          <p:cNvSpPr/>
          <p:nvPr/>
        </p:nvSpPr>
        <p:spPr>
          <a:xfrm>
            <a:off x="3209636" y="2581563"/>
            <a:ext cx="1380837" cy="24938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447E8C9-7009-452D-B97C-CCF25ED10FDD}"/>
              </a:ext>
            </a:extLst>
          </p:cNvPr>
          <p:cNvSpPr txBox="1"/>
          <p:nvPr/>
        </p:nvSpPr>
        <p:spPr>
          <a:xfrm>
            <a:off x="7315200" y="4387165"/>
            <a:ext cx="284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Im Execute passiert die source </a:t>
            </a:r>
            <a:r>
              <a:rPr lang="de-AT" dirty="0" err="1"/>
              <a:t>erstellung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11192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FC8139-6CED-409B-A6A2-A355758DD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Debugging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ABC8C0-E378-43D9-8A1F-752A044EA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Debugger.Launch</a:t>
            </a:r>
            <a:r>
              <a:rPr lang="de-AT" dirty="0"/>
              <a:t>()</a:t>
            </a:r>
          </a:p>
          <a:p>
            <a:r>
              <a:rPr lang="de-AT" dirty="0" err="1"/>
              <a:t>GeneratorDriver</a:t>
            </a:r>
            <a:r>
              <a:rPr lang="de-AT" dirty="0"/>
              <a:t> Klasse Benutzen (empfohlen)</a:t>
            </a:r>
          </a:p>
          <a:p>
            <a:pPr lvl="1"/>
            <a:r>
              <a:rPr lang="de-AT" dirty="0"/>
              <a:t>Test </a:t>
            </a:r>
            <a:r>
              <a:rPr lang="de-AT" dirty="0" err="1"/>
              <a:t>console</a:t>
            </a:r>
            <a:r>
              <a:rPr lang="de-AT" dirty="0"/>
              <a:t> </a:t>
            </a:r>
            <a:r>
              <a:rPr lang="de-AT" dirty="0" err="1"/>
              <a:t>app</a:t>
            </a:r>
            <a:endParaRPr lang="de-AT" dirty="0"/>
          </a:p>
          <a:p>
            <a:pPr lvl="1"/>
            <a:r>
              <a:rPr lang="de-AT" dirty="0"/>
              <a:t>Unit Tests</a:t>
            </a:r>
          </a:p>
        </p:txBody>
      </p:sp>
    </p:spTree>
    <p:extLst>
      <p:ext uri="{BB962C8B-B14F-4D97-AF65-F5344CB8AC3E}">
        <p14:creationId xmlns:p14="http://schemas.microsoft.com/office/powerpoint/2010/main" val="2901721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A61E69-7107-4842-9A4B-3D501E151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Template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CF9BFB-FA74-43F1-95B5-D81C9661A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>
                <a:hlinkClick r:id="rId2"/>
              </a:rPr>
              <a:t>https://github.com/davidwengier/SourceGeneratorTemplate</a:t>
            </a:r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627521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8A0B20-F287-494A-9104-3935707B2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Hilfsmittel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C2B221-BE4A-4E1A-95FB-DF63EE8A5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Syntax Visualizer</a:t>
            </a:r>
          </a:p>
          <a:p>
            <a:pPr lvl="1"/>
            <a:r>
              <a:rPr lang="de-AT" dirty="0">
                <a:hlinkClick r:id="rId2"/>
              </a:rPr>
              <a:t>https://docs.microsoft.com/en-us/dotnet/csharp/roslyn-sdk/syntax-visualizer?tabs=csharp</a:t>
            </a:r>
            <a:endParaRPr lang="de-AT" dirty="0"/>
          </a:p>
          <a:p>
            <a:r>
              <a:rPr lang="de-AT" dirty="0" err="1"/>
              <a:t>Sharplab</a:t>
            </a:r>
            <a:endParaRPr lang="de-AT" dirty="0"/>
          </a:p>
          <a:p>
            <a:pPr lvl="1"/>
            <a:r>
              <a:rPr lang="de-AT" dirty="0">
                <a:hlinkClick r:id="rId3"/>
              </a:rPr>
              <a:t>https://sharplab.io/</a:t>
            </a:r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D1887A-7A94-436A-B28A-109009283C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3309" y="2301293"/>
            <a:ext cx="5386010" cy="325528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290980D-9B8D-47C6-96DA-31096E4BF0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218" y="3688086"/>
            <a:ext cx="6096000" cy="280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952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336BA3-A9CA-47D6-878E-9A65B287D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Beispiele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F28A75-C93A-4ADC-B1A4-E8BC330B6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Trains.Net</a:t>
            </a:r>
            <a:r>
              <a:rPr lang="de-AT" dirty="0"/>
              <a:t> DI Container: </a:t>
            </a:r>
            <a:r>
              <a:rPr lang="de-AT" dirty="0">
                <a:hlinkClick r:id="rId2"/>
              </a:rPr>
              <a:t>https://github.com/ScottHolden/Trains.NET/blob/master/src/Trains.NET.SourceGenerator/DISourceGenerator.cs</a:t>
            </a:r>
            <a:endParaRPr lang="de-AT" dirty="0"/>
          </a:p>
          <a:p>
            <a:r>
              <a:rPr lang="de-AT" dirty="0" err="1"/>
              <a:t>Roslyn</a:t>
            </a:r>
            <a:r>
              <a:rPr lang="de-AT" dirty="0"/>
              <a:t> Compiler Team: </a:t>
            </a:r>
            <a:r>
              <a:rPr lang="de-AT" dirty="0">
                <a:hlinkClick r:id="rId3"/>
              </a:rPr>
              <a:t>https://github.com/dotnet/roslyn-sdk/tree/master/samples/CSharp/SourceGenerators</a:t>
            </a:r>
            <a:endParaRPr lang="de-AT" dirty="0"/>
          </a:p>
          <a:p>
            <a:r>
              <a:rPr lang="de-AT" dirty="0"/>
              <a:t>Sammlung vieler Links: </a:t>
            </a:r>
            <a:r>
              <a:rPr lang="de-AT" dirty="0">
                <a:hlinkClick r:id="rId4"/>
              </a:rPr>
              <a:t>https://github.com/amis92/csharp-source-generators</a:t>
            </a:r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320585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7C1C7D-C7D4-4C9A-943E-A460E21AE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EDE392-C8F4-4922-9616-B25E3745A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>
                <a:hlinkClick r:id="rId2"/>
              </a:rPr>
              <a:t>https://www.youtube.com/watch?v=pqLs7X6Cr6s</a:t>
            </a:r>
            <a:endParaRPr lang="de-AT" dirty="0"/>
          </a:p>
          <a:p>
            <a:r>
              <a:rPr lang="de-AT" dirty="0">
                <a:hlinkClick r:id="rId3"/>
              </a:rPr>
              <a:t>https://www.youtube.com/watch?v=3YwwdoRg2F4</a:t>
            </a:r>
            <a:endParaRPr lang="de-AT" dirty="0"/>
          </a:p>
          <a:p>
            <a:pPr marL="0" indent="0">
              <a:buNone/>
            </a:pPr>
            <a:endParaRPr lang="de-AT" dirty="0"/>
          </a:p>
          <a:p>
            <a:r>
              <a:rPr lang="de-AT" dirty="0">
                <a:hlinkClick r:id="rId4"/>
              </a:rPr>
              <a:t>https://devblogs.microsoft.com/dotnet/introducing-c-source-generators/</a:t>
            </a:r>
            <a:endParaRPr lang="de-AT" dirty="0"/>
          </a:p>
          <a:p>
            <a:endParaRPr lang="de-AT" dirty="0"/>
          </a:p>
          <a:p>
            <a:r>
              <a:rPr lang="de-AT" dirty="0">
                <a:hlinkClick r:id="rId5"/>
              </a:rPr>
              <a:t>https://github.com/davidwengier/SourceGeneratorPlayground/blob/master/Samples/Dependency%20Injection.Generator.cs</a:t>
            </a:r>
            <a:endParaRPr lang="de-AT" dirty="0"/>
          </a:p>
          <a:p>
            <a:r>
              <a:rPr lang="de-AT" dirty="0">
                <a:hlinkClick r:id="rId6"/>
              </a:rPr>
              <a:t>https://github.com/ScottHolden/SourceGenDI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008966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36E86C-782E-45A7-8EE6-C0C7577F6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8473"/>
            <a:ext cx="10515600" cy="2852737"/>
          </a:xfrm>
        </p:spPr>
        <p:txBody>
          <a:bodyPr/>
          <a:lstStyle/>
          <a:p>
            <a:r>
              <a:rPr lang="de-AT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00577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882E66-5BED-476D-947B-4D514DF6E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Source Generators?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3092A0-F299-46CE-AC04-F6136D5E0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pPr marL="0" indent="0" algn="ctr">
              <a:buNone/>
            </a:pPr>
            <a:r>
              <a:rPr lang="de-AT" sz="5400" dirty="0"/>
              <a:t>Source Code </a:t>
            </a:r>
            <a:r>
              <a:rPr lang="de-AT" sz="5400" dirty="0" err="1"/>
              <a:t>that</a:t>
            </a:r>
            <a:r>
              <a:rPr lang="de-AT" sz="5400" dirty="0"/>
              <a:t> </a:t>
            </a:r>
            <a:r>
              <a:rPr lang="de-AT" sz="5400" dirty="0" err="1"/>
              <a:t>takes</a:t>
            </a:r>
            <a:r>
              <a:rPr lang="de-AT" sz="5400" dirty="0"/>
              <a:t> Source Code </a:t>
            </a:r>
            <a:r>
              <a:rPr lang="de-AT" sz="5400" dirty="0" err="1"/>
              <a:t>to</a:t>
            </a:r>
            <a:r>
              <a:rPr lang="de-AT" sz="5400" dirty="0"/>
              <a:t> </a:t>
            </a:r>
            <a:r>
              <a:rPr lang="de-AT" sz="5400" dirty="0" err="1"/>
              <a:t>create</a:t>
            </a:r>
            <a:r>
              <a:rPr lang="de-AT" sz="5400" dirty="0"/>
              <a:t> Source Code</a:t>
            </a:r>
          </a:p>
        </p:txBody>
      </p:sp>
    </p:spTree>
    <p:extLst>
      <p:ext uri="{BB962C8B-B14F-4D97-AF65-F5344CB8AC3E}">
        <p14:creationId xmlns:p14="http://schemas.microsoft.com/office/powerpoint/2010/main" val="14753012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0E1B9D-DF7D-4F41-B0CD-51B27D653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0472"/>
            <a:ext cx="10515600" cy="2852737"/>
          </a:xfrm>
        </p:spPr>
        <p:txBody>
          <a:bodyPr/>
          <a:lstStyle/>
          <a:p>
            <a:r>
              <a:rPr lang="de-AT" dirty="0"/>
              <a:t>Danke für Ihre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2812263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80247F-8218-4942-89B2-C6D751317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Source Generators!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9CCC3F-C66C-4433-8F42-9560A9CA2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de-AT" dirty="0"/>
              <a:t>Das Prinzip gibt es schon länger in C#</a:t>
            </a:r>
          </a:p>
          <a:p>
            <a:pPr lvl="1"/>
            <a:r>
              <a:rPr lang="de-AT" dirty="0" err="1"/>
              <a:t>Asp.Net</a:t>
            </a:r>
            <a:r>
              <a:rPr lang="de-AT" dirty="0"/>
              <a:t> Views</a:t>
            </a:r>
          </a:p>
          <a:p>
            <a:pPr lvl="1"/>
            <a:r>
              <a:rPr lang="de-AT" dirty="0" err="1"/>
              <a:t>Wpf</a:t>
            </a:r>
            <a:endParaRPr lang="de-AT" dirty="0"/>
          </a:p>
          <a:p>
            <a:pPr lvl="1"/>
            <a:r>
              <a:rPr lang="de-AT" dirty="0"/>
              <a:t>Diverse Frameworks</a:t>
            </a:r>
          </a:p>
          <a:p>
            <a:r>
              <a:rPr lang="de-AT" dirty="0"/>
              <a:t>Generierte C# Dateien findet man meist im </a:t>
            </a:r>
            <a:r>
              <a:rPr lang="de-AT" dirty="0" err="1"/>
              <a:t>obj</a:t>
            </a:r>
            <a:r>
              <a:rPr lang="de-AT" dirty="0"/>
              <a:t> Ordner</a:t>
            </a:r>
          </a:p>
          <a:p>
            <a:r>
              <a:rPr lang="de-AT" dirty="0"/>
              <a:t>Oben steht meistens ein </a:t>
            </a:r>
            <a:r>
              <a:rPr lang="de-AT" dirty="0">
                <a:solidFill>
                  <a:schemeClr val="accent6">
                    <a:lumMod val="75000"/>
                  </a:schemeClr>
                </a:solidFill>
              </a:rPr>
              <a:t>// &lt;auto-</a:t>
            </a:r>
            <a:r>
              <a:rPr lang="de-AT" dirty="0" err="1">
                <a:solidFill>
                  <a:schemeClr val="accent6">
                    <a:lumMod val="75000"/>
                  </a:schemeClr>
                </a:solidFill>
              </a:rPr>
              <a:t>generated</a:t>
            </a:r>
            <a:r>
              <a:rPr lang="de-AT" dirty="0">
                <a:solidFill>
                  <a:schemeClr val="accent6">
                    <a:lumMod val="75000"/>
                  </a:schemeClr>
                </a:solidFill>
              </a:rPr>
              <a:t> /&gt; </a:t>
            </a:r>
            <a:r>
              <a:rPr lang="de-AT" dirty="0"/>
              <a:t>Kommentar</a:t>
            </a:r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80686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1149E-4381-4BAD-B617-FD46D7336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2 Arten</a:t>
            </a:r>
          </a:p>
        </p:txBody>
      </p:sp>
      <p:sp>
        <p:nvSpPr>
          <p:cNvPr id="4" name="Flussdiagramm: Mehrere Dokumente 3">
            <a:extLst>
              <a:ext uri="{FF2B5EF4-FFF2-40B4-BE49-F238E27FC236}">
                <a16:creationId xmlns:a16="http://schemas.microsoft.com/office/drawing/2014/main" id="{329A9320-BB48-4D71-98DA-EA23E4F62C04}"/>
              </a:ext>
            </a:extLst>
          </p:cNvPr>
          <p:cNvSpPr/>
          <p:nvPr/>
        </p:nvSpPr>
        <p:spPr>
          <a:xfrm>
            <a:off x="782782" y="2317943"/>
            <a:ext cx="2207491" cy="2096655"/>
          </a:xfrm>
          <a:prstGeom prst="flowChartMultidocumen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800" dirty="0"/>
              <a:t>.</a:t>
            </a:r>
            <a:r>
              <a:rPr lang="de-AT" sz="2800" dirty="0" err="1"/>
              <a:t>cs</a:t>
            </a:r>
            <a:r>
              <a:rPr lang="de-AT" sz="2800" dirty="0"/>
              <a:t> Dateien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6C56B22D-9A66-4121-B5FC-9BE6CB80C223}"/>
              </a:ext>
            </a:extLst>
          </p:cNvPr>
          <p:cNvSpPr/>
          <p:nvPr/>
        </p:nvSpPr>
        <p:spPr>
          <a:xfrm>
            <a:off x="4442691" y="2317943"/>
            <a:ext cx="3011054" cy="1948873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3200" dirty="0"/>
              <a:t>Compiler Work</a:t>
            </a:r>
          </a:p>
        </p:txBody>
      </p:sp>
      <p:sp>
        <p:nvSpPr>
          <p:cNvPr id="6" name="Flussdiagramm: Dokument 5">
            <a:extLst>
              <a:ext uri="{FF2B5EF4-FFF2-40B4-BE49-F238E27FC236}">
                <a16:creationId xmlns:a16="http://schemas.microsoft.com/office/drawing/2014/main" id="{C1793B6F-7A70-41DA-B9B4-F4A22237968B}"/>
              </a:ext>
            </a:extLst>
          </p:cNvPr>
          <p:cNvSpPr/>
          <p:nvPr/>
        </p:nvSpPr>
        <p:spPr>
          <a:xfrm>
            <a:off x="9005455" y="2440326"/>
            <a:ext cx="2207491" cy="1974272"/>
          </a:xfrm>
          <a:prstGeom prst="flowChartDocumen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800" dirty="0"/>
              <a:t>Project.dll</a:t>
            </a:r>
            <a:br>
              <a:rPr lang="de-AT" sz="2800" dirty="0"/>
            </a:br>
            <a:r>
              <a:rPr lang="de-AT" sz="2800" dirty="0"/>
              <a:t>Project.exe</a:t>
            </a:r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784D4549-B355-42A7-805B-A2264B11D036}"/>
              </a:ext>
            </a:extLst>
          </p:cNvPr>
          <p:cNvSpPr/>
          <p:nvPr/>
        </p:nvSpPr>
        <p:spPr>
          <a:xfrm>
            <a:off x="3195782" y="3003744"/>
            <a:ext cx="1126836" cy="36252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EFE8167F-DD36-41DD-835C-0326F008F914}"/>
              </a:ext>
            </a:extLst>
          </p:cNvPr>
          <p:cNvSpPr/>
          <p:nvPr/>
        </p:nvSpPr>
        <p:spPr>
          <a:xfrm>
            <a:off x="7666182" y="3064935"/>
            <a:ext cx="1126836" cy="36252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8FDC4D8-E858-4113-A2ED-C173A5541B38}"/>
              </a:ext>
            </a:extLst>
          </p:cNvPr>
          <p:cNvSpPr txBox="1"/>
          <p:nvPr/>
        </p:nvSpPr>
        <p:spPr>
          <a:xfrm>
            <a:off x="838200" y="1625600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Früher gab es nur 2 Möglichkeiten, wo man source Code hinzufügen konnte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22928B1-A421-477D-B67C-3D9625FE468E}"/>
              </a:ext>
            </a:extLst>
          </p:cNvPr>
          <p:cNvSpPr txBox="1"/>
          <p:nvPr/>
        </p:nvSpPr>
        <p:spPr>
          <a:xfrm>
            <a:off x="607291" y="4589827"/>
            <a:ext cx="47036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Pre-Compilation</a:t>
            </a:r>
            <a:r>
              <a:rPr lang="de-AT" dirty="0"/>
              <a:t>:</a:t>
            </a:r>
          </a:p>
          <a:p>
            <a:r>
              <a:rPr lang="de-AT" dirty="0"/>
              <a:t>… sehen sich die Dateien im Dateisystem an und generieren daraufhin Code </a:t>
            </a:r>
          </a:p>
          <a:p>
            <a:endParaRPr lang="de-AT" dirty="0"/>
          </a:p>
          <a:p>
            <a:r>
              <a:rPr lang="de-AT" dirty="0" err="1"/>
              <a:t>z.B</a:t>
            </a:r>
            <a:r>
              <a:rPr lang="de-AT" dirty="0"/>
              <a:t>:</a:t>
            </a:r>
          </a:p>
          <a:p>
            <a:r>
              <a:rPr lang="de-AT" dirty="0"/>
              <a:t> </a:t>
            </a:r>
            <a:r>
              <a:rPr lang="de-AT" dirty="0" err="1"/>
              <a:t>Asp.Net</a:t>
            </a:r>
            <a:r>
              <a:rPr lang="de-AT" dirty="0"/>
              <a:t> Razor Views, </a:t>
            </a:r>
            <a:r>
              <a:rPr lang="de-AT" dirty="0" err="1"/>
              <a:t>Wpf</a:t>
            </a:r>
            <a:r>
              <a:rPr lang="de-AT" dirty="0"/>
              <a:t> =&gt; </a:t>
            </a:r>
            <a:r>
              <a:rPr lang="de-AT" dirty="0" err="1"/>
              <a:t>MSBuild</a:t>
            </a:r>
            <a:r>
              <a:rPr lang="de-AT" dirty="0"/>
              <a:t> Tasks</a:t>
            </a:r>
          </a:p>
          <a:p>
            <a:r>
              <a:rPr lang="de-AT" dirty="0" err="1"/>
              <a:t>CodeSmith</a:t>
            </a:r>
            <a:r>
              <a:rPr lang="de-AT" dirty="0"/>
              <a:t> Tools	     =&gt; Helper Framework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B063A13-BFAE-40F2-99B3-DAA7DE484F32}"/>
              </a:ext>
            </a:extLst>
          </p:cNvPr>
          <p:cNvSpPr txBox="1"/>
          <p:nvPr/>
        </p:nvSpPr>
        <p:spPr>
          <a:xfrm>
            <a:off x="7329056" y="4712210"/>
            <a:ext cx="42556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Post-</a:t>
            </a:r>
            <a:r>
              <a:rPr lang="de-AT" dirty="0" err="1"/>
              <a:t>Compilation</a:t>
            </a:r>
            <a:r>
              <a:rPr lang="de-AT" dirty="0"/>
              <a:t>:</a:t>
            </a:r>
          </a:p>
          <a:p>
            <a:r>
              <a:rPr lang="de-AT" dirty="0"/>
              <a:t>… ändern den kompilierten IL Code</a:t>
            </a:r>
          </a:p>
          <a:p>
            <a:endParaRPr lang="de-AT" dirty="0"/>
          </a:p>
          <a:p>
            <a:r>
              <a:rPr lang="de-AT" dirty="0" err="1"/>
              <a:t>z.B</a:t>
            </a:r>
            <a:r>
              <a:rPr lang="de-AT" dirty="0"/>
              <a:t>: </a:t>
            </a:r>
            <a:r>
              <a:rPr lang="de-AT" dirty="0" err="1"/>
              <a:t>Fody</a:t>
            </a:r>
            <a:r>
              <a:rPr lang="de-AT" dirty="0"/>
              <a:t>, </a:t>
            </a:r>
            <a:r>
              <a:rPr lang="de-AT" dirty="0" err="1"/>
              <a:t>PostSharp</a:t>
            </a:r>
            <a:endParaRPr lang="de-AT" dirty="0"/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CDF26DD7-D3C2-44F3-A814-2F33B1CC55A7}"/>
              </a:ext>
            </a:extLst>
          </p:cNvPr>
          <p:cNvSpPr/>
          <p:nvPr/>
        </p:nvSpPr>
        <p:spPr>
          <a:xfrm rot="17786904">
            <a:off x="2747098" y="3930903"/>
            <a:ext cx="1354692" cy="270165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1CA014CD-7DE6-4E5D-ABAC-E75D4EE961DC}"/>
              </a:ext>
            </a:extLst>
          </p:cNvPr>
          <p:cNvSpPr/>
          <p:nvPr/>
        </p:nvSpPr>
        <p:spPr>
          <a:xfrm rot="14950063">
            <a:off x="7688230" y="3935770"/>
            <a:ext cx="1354692" cy="270165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66195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2CC16D-DE01-41ED-82D6-2E5CBB484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1381"/>
            <a:ext cx="10515600" cy="2852737"/>
          </a:xfrm>
        </p:spPr>
        <p:txBody>
          <a:bodyPr/>
          <a:lstStyle/>
          <a:p>
            <a:r>
              <a:rPr lang="de-AT" dirty="0" err="1"/>
              <a:t>Pre-Compilation</a:t>
            </a:r>
            <a:r>
              <a:rPr lang="de-AT" dirty="0"/>
              <a:t> Beispiele</a:t>
            </a:r>
          </a:p>
        </p:txBody>
      </p:sp>
    </p:spTree>
    <p:extLst>
      <p:ext uri="{BB962C8B-B14F-4D97-AF65-F5344CB8AC3E}">
        <p14:creationId xmlns:p14="http://schemas.microsoft.com/office/powerpoint/2010/main" val="2520058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5A3130-4ED4-4668-A439-CCD0007FC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Asp.Net</a:t>
            </a:r>
            <a:r>
              <a:rPr lang="de-AT" dirty="0"/>
              <a:t> Core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236AC40-0A52-42C6-BC90-5AB063E0A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08" y="2876380"/>
            <a:ext cx="5316742" cy="382140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95C64E8-A2E6-4243-A76F-36E078AAB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08" y="1461542"/>
            <a:ext cx="2744647" cy="125588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332EEF8-E3E4-4591-B109-68F68799B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0925" y="2054848"/>
            <a:ext cx="4010585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845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80247F-8218-4942-89B2-C6D751317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WPF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94B0721-BE11-4E0D-8312-8C949E99B3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648" y="1435001"/>
            <a:ext cx="6905625" cy="1816199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24DD9D1-166E-4ABA-87BF-2D8CA4DF8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266" y="3251200"/>
            <a:ext cx="4267150" cy="341745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3FD6F0E-D09B-457F-9592-6F6A1518F1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9490" y="3430254"/>
            <a:ext cx="4747491" cy="306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351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045B34-F094-4FEF-8027-357950B12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7490"/>
            <a:ext cx="10515600" cy="2852737"/>
          </a:xfrm>
        </p:spPr>
        <p:txBody>
          <a:bodyPr/>
          <a:lstStyle/>
          <a:p>
            <a:r>
              <a:rPr lang="de-AT" dirty="0"/>
              <a:t>Post-</a:t>
            </a:r>
            <a:r>
              <a:rPr lang="de-AT" dirty="0" err="1"/>
              <a:t>Compilation</a:t>
            </a:r>
            <a:r>
              <a:rPr lang="de-AT" dirty="0"/>
              <a:t> Beispiele</a:t>
            </a:r>
          </a:p>
        </p:txBody>
      </p:sp>
    </p:spTree>
    <p:extLst>
      <p:ext uri="{BB962C8B-B14F-4D97-AF65-F5344CB8AC3E}">
        <p14:creationId xmlns:p14="http://schemas.microsoft.com/office/powerpoint/2010/main" val="619863671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_v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_v4" id="{283BB037-6A01-49E7-972A-02E2D6AE6553}" vid="{DA782890-04E5-4759-9BFE-C63772613C3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Design_v4</Template>
  <TotalTime>0</TotalTime>
  <Words>753</Words>
  <Application>Microsoft Office PowerPoint</Application>
  <PresentationFormat>Breitbild</PresentationFormat>
  <Paragraphs>140</Paragraphs>
  <Slides>30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6" baseType="lpstr">
      <vt:lpstr>Arial</vt:lpstr>
      <vt:lpstr>Calibri</vt:lpstr>
      <vt:lpstr>Courier New</vt:lpstr>
      <vt:lpstr>Symbol</vt:lpstr>
      <vt:lpstr>Wingdings</vt:lpstr>
      <vt:lpstr>Design_v4</vt:lpstr>
      <vt:lpstr>Source Generators</vt:lpstr>
      <vt:lpstr>Source Generators?</vt:lpstr>
      <vt:lpstr>Source Generators?</vt:lpstr>
      <vt:lpstr>Source Generators!</vt:lpstr>
      <vt:lpstr>2 Arten</vt:lpstr>
      <vt:lpstr>Pre-Compilation Beispiele</vt:lpstr>
      <vt:lpstr>Asp.Net Core</vt:lpstr>
      <vt:lpstr>WPF</vt:lpstr>
      <vt:lpstr>Post-Compilation Beispiele</vt:lpstr>
      <vt:lpstr>PowerPoint-Präsentation</vt:lpstr>
      <vt:lpstr>Änderungen in C# 9 und .Net 5</vt:lpstr>
      <vt:lpstr>Exkurs: C# Compiler</vt:lpstr>
      <vt:lpstr>Schritte</vt:lpstr>
      <vt:lpstr>3. Art: During Compilation</vt:lpstr>
      <vt:lpstr>3. Art: During Compilation</vt:lpstr>
      <vt:lpstr>C# 9 Source Generators</vt:lpstr>
      <vt:lpstr>Einschränkungen</vt:lpstr>
      <vt:lpstr>Einsatz</vt:lpstr>
      <vt:lpstr>Diagnostics</vt:lpstr>
      <vt:lpstr>Additional Files</vt:lpstr>
      <vt:lpstr>Erstellung eines Generators</vt:lpstr>
      <vt:lpstr>Projekt erstellung</vt:lpstr>
      <vt:lpstr>Klasse erstellen</vt:lpstr>
      <vt:lpstr>Debugging</vt:lpstr>
      <vt:lpstr>Template</vt:lpstr>
      <vt:lpstr>Hilfsmittel</vt:lpstr>
      <vt:lpstr>Beispiele</vt:lpstr>
      <vt:lpstr>Quellen</vt:lpstr>
      <vt:lpstr>Demo</vt:lpstr>
      <vt:lpstr>Danke für Ihre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</dc:creator>
  <cp:lastModifiedBy>Lukas</cp:lastModifiedBy>
  <cp:revision>49</cp:revision>
  <dcterms:created xsi:type="dcterms:W3CDTF">2020-05-03T13:05:39Z</dcterms:created>
  <dcterms:modified xsi:type="dcterms:W3CDTF">2020-12-22T19:42:01Z</dcterms:modified>
</cp:coreProperties>
</file>