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7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614195"/>
            <a:ext cx="8288222" cy="2901821"/>
          </a:xfrm>
        </p:spPr>
        <p:txBody>
          <a:bodyPr>
            <a:noAutofit/>
          </a:bodyPr>
          <a:lstStyle/>
          <a:p>
            <a:r>
              <a:rPr lang="pt-BR" sz="5400" dirty="0"/>
              <a:t>Processamento de dados textuais: aplicação da biblioteca NLTK como ferramenta analítica</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Vinícius Andrade Lopes</a:t>
            </a:r>
          </a:p>
          <a:p>
            <a:r>
              <a:rPr lang="pt-BR" dirty="0"/>
              <a:t>João Vitor Matos</a:t>
            </a:r>
          </a:p>
        </p:txBody>
      </p:sp>
    </p:spTree>
    <p:extLst>
      <p:ext uri="{BB962C8B-B14F-4D97-AF65-F5344CB8AC3E}">
        <p14:creationId xmlns:p14="http://schemas.microsoft.com/office/powerpoint/2010/main" val="293592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530857" y="2058323"/>
            <a:ext cx="4974204" cy="3204143"/>
          </a:xfrm>
        </p:spPr>
        <p:txBody>
          <a:bodyPr>
            <a:normAutofit fontScale="92500" lnSpcReduction="20000"/>
          </a:bodyPr>
          <a:lstStyle/>
          <a:p>
            <a:pPr algn="just"/>
            <a:r>
              <a:rPr lang="pt-BR" sz="2400" dirty="0">
                <a:solidFill>
                  <a:schemeClr val="bg2">
                    <a:lumMod val="25000"/>
                  </a:schemeClr>
                </a:solidFill>
                <a:cs typeface="Arial" panose="020B0604020202020204" pitchFamily="34" charset="0"/>
              </a:rPr>
              <a:t>Interpretação de dados textuais.</a:t>
            </a:r>
          </a:p>
          <a:p>
            <a:pPr marL="0" indent="0" algn="just">
              <a:buNone/>
            </a:pPr>
            <a:endParaRPr lang="pt-BR" sz="2400"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Compreensão de dados.</a:t>
            </a:r>
          </a:p>
          <a:p>
            <a:pPr marL="914400" lvl="1" indent="-457200" algn="just">
              <a:buFont typeface="+mj-lt"/>
              <a:buAutoNum type="alphaLcPeriod"/>
            </a:pPr>
            <a:r>
              <a:rPr lang="pt-BR" dirty="0">
                <a:solidFill>
                  <a:schemeClr val="bg2">
                    <a:lumMod val="25000"/>
                  </a:schemeClr>
                </a:solidFill>
                <a:cs typeface="Arial" panose="020B0604020202020204" pitchFamily="34" charset="0"/>
              </a:rPr>
              <a:t>Diversos idiomas existentes no mundo;</a:t>
            </a:r>
          </a:p>
          <a:p>
            <a:pPr marL="914400" lvl="1" indent="-457200" algn="just">
              <a:buFont typeface="+mj-lt"/>
              <a:buAutoNum type="alphaLcPeriod"/>
            </a:pPr>
            <a:r>
              <a:rPr lang="pt-BR" dirty="0">
                <a:solidFill>
                  <a:schemeClr val="bg2">
                    <a:lumMod val="25000"/>
                  </a:schemeClr>
                </a:solidFill>
                <a:cs typeface="Arial" panose="020B0604020202020204" pitchFamily="34" charset="0"/>
              </a:rPr>
              <a:t>Categorias de livros;</a:t>
            </a:r>
          </a:p>
          <a:p>
            <a:pPr marL="914400" lvl="1" indent="-457200" algn="just">
              <a:buFont typeface="+mj-lt"/>
              <a:buAutoNum type="alphaLcPeriod"/>
            </a:pPr>
            <a:r>
              <a:rPr lang="pt-BR" dirty="0">
                <a:solidFill>
                  <a:schemeClr val="bg2">
                    <a:lumMod val="25000"/>
                  </a:schemeClr>
                </a:solidFill>
                <a:cs typeface="Arial" panose="020B0604020202020204" pitchFamily="34" charset="0"/>
              </a:rPr>
              <a:t>Linguagem informal;</a:t>
            </a:r>
          </a:p>
          <a:p>
            <a:pPr marL="914400" lvl="1" indent="-457200" algn="just">
              <a:buFont typeface="+mj-lt"/>
              <a:buAutoNum type="alphaLcPeriod"/>
            </a:pPr>
            <a:r>
              <a:rPr lang="pt-BR" dirty="0">
                <a:solidFill>
                  <a:schemeClr val="bg2">
                    <a:lumMod val="25000"/>
                  </a:schemeClr>
                </a:solidFill>
                <a:cs typeface="Arial" panose="020B0604020202020204" pitchFamily="34" charset="0"/>
              </a:rPr>
              <a:t>Caracteres especiais.</a:t>
            </a:r>
          </a:p>
          <a:p>
            <a:pPr lvl="1" algn="just"/>
            <a:endParaRPr lang="pt-BR" dirty="0">
              <a:solidFill>
                <a:schemeClr val="bg2">
                  <a:lumMod val="25000"/>
                </a:schemeClr>
              </a:solidFill>
              <a:cs typeface="Arial" panose="020B0604020202020204" pitchFamily="34" charset="0"/>
            </a:endParaRPr>
          </a:p>
          <a:p>
            <a:pPr algn="just"/>
            <a:r>
              <a:rPr lang="pt-BR" sz="2400" dirty="0">
                <a:solidFill>
                  <a:schemeClr val="bg2">
                    <a:lumMod val="25000"/>
                  </a:schemeClr>
                </a:solidFill>
                <a:cs typeface="Arial" panose="020B0604020202020204" pitchFamily="34" charset="0"/>
              </a:rPr>
              <a:t>Filtrar informações úteis.</a:t>
            </a:r>
          </a:p>
        </p:txBody>
      </p:sp>
      <p:sp>
        <p:nvSpPr>
          <p:cNvPr id="6" name="Content Placeholder 5">
            <a:extLst>
              <a:ext uri="{FF2B5EF4-FFF2-40B4-BE49-F238E27FC236}">
                <a16:creationId xmlns:a16="http://schemas.microsoft.com/office/drawing/2014/main" id="{F561DE5C-4FE3-9085-1C6B-67DC73B119DD}"/>
              </a:ext>
            </a:extLst>
          </p:cNvPr>
          <p:cNvSpPr>
            <a:spLocks noGrp="1"/>
          </p:cNvSpPr>
          <p:nvPr>
            <p:ph sz="quarter" idx="4"/>
          </p:nvPr>
        </p:nvSpPr>
        <p:spPr>
          <a:xfrm>
            <a:off x="5850294" y="2058323"/>
            <a:ext cx="5810849" cy="2788225"/>
          </a:xfr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anchor="ctr" anchorCtr="0">
            <a:noAutofit/>
          </a:bodyPr>
          <a:lstStyle/>
          <a:p>
            <a:r>
              <a:rPr lang="pt-BR" sz="1600" b="1" dirty="0">
                <a:solidFill>
                  <a:schemeClr val="bg2">
                    <a:lumMod val="10000"/>
                  </a:schemeClr>
                </a:solidFill>
                <a:ea typeface="Calibri" panose="020F0502020204030204" pitchFamily="34" charset="0"/>
                <a:cs typeface="Arial" panose="020B0604020202020204" pitchFamily="34" charset="0"/>
              </a:rPr>
              <a:t>N</a:t>
            </a:r>
            <a:r>
              <a:rPr lang="pt-BR" sz="1600" b="1" dirty="0">
                <a:solidFill>
                  <a:schemeClr val="bg2">
                    <a:lumMod val="10000"/>
                  </a:schemeClr>
                </a:solidFill>
                <a:effectLst/>
                <a:ea typeface="Calibri" panose="020F0502020204030204" pitchFamily="34" charset="0"/>
                <a:cs typeface="Arial" panose="020B0604020202020204" pitchFamily="34" charset="0"/>
              </a:rPr>
              <a:t>ão basta somente ter acesso a grandes volumes de dados. O ponto chave a ser realmente considerado, é como encontrar uma informação útil dentro de um arcabouço de dados diversificados (Yang et al., 2020).</a:t>
            </a:r>
            <a:endParaRPr lang="pt-BR" sz="1600" b="1" dirty="0">
              <a:solidFill>
                <a:schemeClr val="bg2">
                  <a:lumMod val="10000"/>
                </a:schemeClr>
              </a:solidFill>
              <a:ea typeface="Calibri" panose="020F0502020204030204" pitchFamily="34" charset="0"/>
              <a:cs typeface="Arial" panose="020B0604020202020204" pitchFamily="34" charset="0"/>
            </a:endParaRPr>
          </a:p>
          <a:p>
            <a:pPr marL="0" indent="0">
              <a:buNone/>
            </a:pPr>
            <a:endParaRPr lang="pt-BR" sz="1600" b="1" dirty="0">
              <a:solidFill>
                <a:schemeClr val="bg2">
                  <a:lumMod val="10000"/>
                </a:schemeClr>
              </a:solidFill>
              <a:ea typeface="Calibri" panose="020F0502020204030204" pitchFamily="34" charset="0"/>
              <a:cs typeface="Arial" panose="020B0604020202020204" pitchFamily="34" charset="0"/>
            </a:endParaRPr>
          </a:p>
          <a:p>
            <a:r>
              <a:rPr lang="pt-BR" sz="1600" b="1" dirty="0">
                <a:solidFill>
                  <a:schemeClr val="bg2">
                    <a:lumMod val="10000"/>
                  </a:schemeClr>
                </a:solidFill>
                <a:effectLst/>
                <a:ea typeface="Calibri" panose="020F0502020204030204" pitchFamily="34" charset="0"/>
                <a:cs typeface="Arial" panose="020B0604020202020204" pitchFamily="34" charset="0"/>
              </a:rPr>
              <a:t>Desenvolver uma base de dados estruturada, sem erros de formatação e com os devidos parâmetros definidos, facilita a objetividade da visualização e análise das informações (Wickham, 2016).</a:t>
            </a:r>
            <a:endParaRPr lang="pt-BR" sz="1600" b="1" dirty="0">
              <a:solidFill>
                <a:schemeClr val="bg2">
                  <a:lumMod val="10000"/>
                </a:schemeClr>
              </a:solidFill>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0" y="359450"/>
            <a:ext cx="5643012"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400" dirty="0">
                <a:solidFill>
                  <a:schemeClr val="bg1"/>
                </a:solidFill>
              </a:rPr>
              <a:t>INTRODUÇÃO</a:t>
            </a:r>
          </a:p>
        </p:txBody>
      </p:sp>
    </p:spTree>
    <p:extLst>
      <p:ext uri="{BB962C8B-B14F-4D97-AF65-F5344CB8AC3E}">
        <p14:creationId xmlns:p14="http://schemas.microsoft.com/office/powerpoint/2010/main" val="2071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485225" y="1690689"/>
            <a:ext cx="5643012" cy="4243580"/>
          </a:xfrm>
        </p:spPr>
        <p:txBody>
          <a:bodyPr>
            <a:normAutofit lnSpcReduction="10000"/>
          </a:bodyPr>
          <a:lstStyle/>
          <a:p>
            <a:pPr algn="just"/>
            <a:r>
              <a:rPr lang="pt-BR" sz="1800" dirty="0">
                <a:solidFill>
                  <a:schemeClr val="bg2">
                    <a:lumMod val="25000"/>
                  </a:schemeClr>
                </a:solidFill>
              </a:rPr>
              <a:t>Inteligência artificial.</a:t>
            </a:r>
          </a:p>
          <a:p>
            <a:pPr algn="just"/>
            <a:r>
              <a:rPr lang="pt-BR" sz="1800" dirty="0">
                <a:solidFill>
                  <a:schemeClr val="bg2">
                    <a:lumMod val="25000"/>
                  </a:schemeClr>
                </a:solidFill>
              </a:rPr>
              <a:t>Processamento de Linguagem Natural – PLN.</a:t>
            </a:r>
          </a:p>
          <a:p>
            <a:pPr lvl="1" algn="just"/>
            <a:r>
              <a:rPr lang="pt-BR" sz="1800" dirty="0">
                <a:solidFill>
                  <a:schemeClr val="bg2">
                    <a:lumMod val="25000"/>
                  </a:schemeClr>
                </a:solidFill>
              </a:rPr>
              <a:t>Substantivos;</a:t>
            </a:r>
          </a:p>
          <a:p>
            <a:pPr lvl="1" algn="just"/>
            <a:r>
              <a:rPr lang="pt-BR" sz="1800" dirty="0">
                <a:solidFill>
                  <a:schemeClr val="bg2">
                    <a:lumMod val="25000"/>
                  </a:schemeClr>
                </a:solidFill>
              </a:rPr>
              <a:t>Verbos;</a:t>
            </a:r>
          </a:p>
          <a:p>
            <a:pPr lvl="1" algn="just"/>
            <a:r>
              <a:rPr lang="pt-BR" sz="1800" dirty="0">
                <a:solidFill>
                  <a:schemeClr val="bg2">
                    <a:lumMod val="25000"/>
                  </a:schemeClr>
                </a:solidFill>
              </a:rPr>
              <a:t>Adjetivos;</a:t>
            </a:r>
          </a:p>
          <a:p>
            <a:pPr lvl="1" algn="just"/>
            <a:r>
              <a:rPr lang="pt-BR" sz="1800" dirty="0">
                <a:solidFill>
                  <a:schemeClr val="bg2">
                    <a:lumMod val="25000"/>
                  </a:schemeClr>
                </a:solidFill>
              </a:rPr>
              <a:t>Pronomes;</a:t>
            </a:r>
          </a:p>
          <a:p>
            <a:pPr lvl="1" algn="just"/>
            <a:r>
              <a:rPr lang="pt-BR" sz="1800" dirty="0">
                <a:solidFill>
                  <a:schemeClr val="bg2">
                    <a:lumMod val="25000"/>
                  </a:schemeClr>
                </a:solidFill>
              </a:rPr>
              <a:t>Estruturas gramaticas.</a:t>
            </a:r>
          </a:p>
          <a:p>
            <a:pPr marL="457200" lvl="1" indent="0" algn="just">
              <a:buNone/>
            </a:pPr>
            <a:endParaRPr lang="pt-BR" sz="1800" dirty="0">
              <a:solidFill>
                <a:schemeClr val="bg2">
                  <a:lumMod val="25000"/>
                </a:schemeClr>
              </a:solidFill>
            </a:endParaRPr>
          </a:p>
          <a:p>
            <a:pPr algn="just">
              <a:buFont typeface="Wingdings" panose="05000000000000000000" pitchFamily="2" charset="2"/>
              <a:buChar char="Ø"/>
            </a:pPr>
            <a:r>
              <a:rPr lang="pt-BR" sz="1800" b="1" dirty="0">
                <a:solidFill>
                  <a:schemeClr val="bg2">
                    <a:lumMod val="25000"/>
                  </a:schemeClr>
                </a:solidFill>
              </a:rPr>
              <a:t>O objetivo deste trabalho é utilizar técnicas de processamento de linguagem natural nos “</a:t>
            </a:r>
            <a:r>
              <a:rPr lang="pt-BR" sz="1800" b="1" dirty="0" err="1">
                <a:solidFill>
                  <a:schemeClr val="bg2">
                    <a:lumMod val="25000"/>
                  </a:schemeClr>
                </a:solidFill>
              </a:rPr>
              <a:t>datasets</a:t>
            </a:r>
            <a:r>
              <a:rPr lang="pt-BR" sz="1800" b="1" dirty="0">
                <a:solidFill>
                  <a:schemeClr val="bg2">
                    <a:lumMod val="25000"/>
                  </a:schemeClr>
                </a:solidFill>
              </a:rPr>
              <a:t>” dos livros e filmes da saga Harry Potter com a finalidade de extrair informações relevantes, como frequência de palavras e padrões de linguagem, que possam auxiliar na análise comparativa entre as versões literárias e cinematográficas.</a:t>
            </a:r>
          </a:p>
        </p:txBody>
      </p:sp>
      <p:sp>
        <p:nvSpPr>
          <p:cNvPr id="4" name="Arrow: Pentagon 3">
            <a:extLst>
              <a:ext uri="{FF2B5EF4-FFF2-40B4-BE49-F238E27FC236}">
                <a16:creationId xmlns:a16="http://schemas.microsoft.com/office/drawing/2014/main" id="{0E1C5205-F74D-8360-EDEE-B204D8633772}"/>
              </a:ext>
            </a:extLst>
          </p:cNvPr>
          <p:cNvSpPr/>
          <p:nvPr/>
        </p:nvSpPr>
        <p:spPr>
          <a:xfrm>
            <a:off x="0" y="383391"/>
            <a:ext cx="5643012"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400" dirty="0">
                <a:solidFill>
                  <a:schemeClr val="bg1"/>
                </a:solidFill>
              </a:rPr>
              <a:t>INTRODUÇÃO</a:t>
            </a:r>
          </a:p>
        </p:txBody>
      </p:sp>
      <p:sp>
        <p:nvSpPr>
          <p:cNvPr id="9" name="Rectangle 8">
            <a:extLst>
              <a:ext uri="{FF2B5EF4-FFF2-40B4-BE49-F238E27FC236}">
                <a16:creationId xmlns:a16="http://schemas.microsoft.com/office/drawing/2014/main" id="{35079627-98BB-6517-CBF6-C01091F57DDD}"/>
              </a:ext>
            </a:extLst>
          </p:cNvPr>
          <p:cNvSpPr/>
          <p:nvPr/>
        </p:nvSpPr>
        <p:spPr>
          <a:xfrm>
            <a:off x="6552000" y="1152001"/>
            <a:ext cx="5643012" cy="4225927"/>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tIns="540000" rtlCol="0" anchor="ctr" anchorCtr="0"/>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PLN utiliza preceitos linguísticos como classe de palavras para realizar as análises, como por exemplo substantivos, verbos, adjetivos, pronomes, dentre outros, além de diversas estruturas gramaticais que têm por objetivo dar sentido às sentenças analisadas (</a:t>
            </a:r>
            <a:r>
              <a:rPr lang="pt-BR" sz="1600" b="1" dirty="0" err="1">
                <a:solidFill>
                  <a:schemeClr val="bg2">
                    <a:lumMod val="10000"/>
                  </a:schemeClr>
                </a:solidFill>
                <a:ea typeface="Calibri" panose="020F0502020204030204" pitchFamily="34" charset="0"/>
                <a:cs typeface="Arial" panose="020B0604020202020204" pitchFamily="34" charset="0"/>
              </a:rPr>
              <a:t>Indurkhya</a:t>
            </a:r>
            <a:r>
              <a:rPr lang="pt-BR" sz="1600" b="1" dirty="0">
                <a:solidFill>
                  <a:schemeClr val="bg2">
                    <a:lumMod val="10000"/>
                  </a:schemeClr>
                </a:solidFill>
                <a:ea typeface="Calibri" panose="020F0502020204030204" pitchFamily="34" charset="0"/>
                <a:cs typeface="Arial" panose="020B0604020202020204" pitchFamily="34" charset="0"/>
              </a:rPr>
              <a:t>, 2010).</a:t>
            </a:r>
          </a:p>
          <a:p>
            <a:pPr>
              <a:lnSpc>
                <a:spcPct val="90000"/>
              </a:lnSpc>
              <a:spcBef>
                <a:spcPts val="1000"/>
              </a:spcBef>
            </a:pPr>
            <a:endParaRPr lang="pt-BR" sz="1600" b="1" dirty="0">
              <a:solidFill>
                <a:schemeClr val="bg2">
                  <a:lumMod val="10000"/>
                </a:schemeClr>
              </a:solidFill>
              <a:ea typeface="Calibri" panose="020F0502020204030204" pitchFamily="34" charset="0"/>
              <a:cs typeface="Calibri" panose="020F0502020204030204" pitchFamily="34" charset="0"/>
            </a:endParaRPr>
          </a:p>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O processamento de linguagem natural abrange qualquer tipo de desenvolvimento computacional de linguagens naturais, e consiste em compreender conteúdos descritos por humanos até o ponto de fornecer uma resposta válida sobre a informação analisada (Bird et al., 2009).</a:t>
            </a:r>
          </a:p>
          <a:p>
            <a:endParaRPr lang="pt-B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pt-BR" dirty="0"/>
          </a:p>
        </p:txBody>
      </p:sp>
    </p:spTree>
    <p:extLst>
      <p:ext uri="{BB962C8B-B14F-4D97-AF65-F5344CB8AC3E}">
        <p14:creationId xmlns:p14="http://schemas.microsoft.com/office/powerpoint/2010/main" val="11962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6531429" y="1679508"/>
            <a:ext cx="5207583" cy="3676263"/>
          </a:xfrm>
        </p:spPr>
        <p:txBody>
          <a:bodyPr>
            <a:normAutofit/>
          </a:bodyPr>
          <a:lstStyle/>
          <a:p>
            <a:pPr marL="0" indent="0" algn="just">
              <a:buNone/>
            </a:pPr>
            <a:r>
              <a:rPr lang="pt-BR" sz="1600" b="1" dirty="0">
                <a:solidFill>
                  <a:schemeClr val="bg2">
                    <a:lumMod val="25000"/>
                  </a:schemeClr>
                </a:solidFill>
                <a:ea typeface="Calibri" panose="020F0502020204030204" pitchFamily="34" charset="0"/>
                <a:cs typeface="Arial" panose="020B0604020202020204" pitchFamily="34" charset="0"/>
              </a:rPr>
              <a:t>NLTK é uma plataforma que trabalha com as diversas técnicas de processamento estatístico de linguagem natural, facilitando a implementação dessas ferramentas em diversos “softwares”. A plataforma possui recursos léxicos e disponibiliza bibliotecas de processamento de textos para </a:t>
            </a:r>
            <a:r>
              <a:rPr lang="pt-BR" sz="1600" b="1" dirty="0" err="1">
                <a:solidFill>
                  <a:schemeClr val="bg2">
                    <a:lumMod val="25000"/>
                  </a:schemeClr>
                </a:solidFill>
                <a:ea typeface="Calibri" panose="020F0502020204030204" pitchFamily="34" charset="0"/>
                <a:cs typeface="Arial" panose="020B0604020202020204" pitchFamily="34" charset="0"/>
              </a:rPr>
              <a:t>tokenização</a:t>
            </a:r>
            <a:r>
              <a:rPr lang="pt-BR" sz="1600" b="1" dirty="0">
                <a:solidFill>
                  <a:schemeClr val="bg2">
                    <a:lumMod val="25000"/>
                  </a:schemeClr>
                </a:solidFill>
                <a:ea typeface="Calibri" panose="020F0502020204030204" pitchFamily="34" charset="0"/>
                <a:cs typeface="Arial" panose="020B0604020202020204" pitchFamily="34" charset="0"/>
              </a:rPr>
              <a:t>, classificação, “</a:t>
            </a:r>
            <a:r>
              <a:rPr lang="pt-BR" sz="1600" b="1" dirty="0" err="1">
                <a:solidFill>
                  <a:schemeClr val="bg2">
                    <a:lumMod val="25000"/>
                  </a:schemeClr>
                </a:solidFill>
                <a:ea typeface="Calibri" panose="020F0502020204030204" pitchFamily="34" charset="0"/>
                <a:cs typeface="Arial" panose="020B0604020202020204" pitchFamily="34" charset="0"/>
              </a:rPr>
              <a:t>stemming</a:t>
            </a:r>
            <a:r>
              <a:rPr lang="pt-BR" sz="1600" b="1" dirty="0">
                <a:solidFill>
                  <a:schemeClr val="bg2">
                    <a:lumMod val="25000"/>
                  </a:schemeClr>
                </a:solidFill>
                <a:ea typeface="Calibri" panose="020F0502020204030204" pitchFamily="34" charset="0"/>
                <a:cs typeface="Arial" panose="020B0604020202020204" pitchFamily="34" charset="0"/>
              </a:rPr>
              <a:t>”, análise de raciocínio semântico, e um fórum ativo de discussão (Bird et al., 2009). Para acessar todos os recursos da biblioteca, foi utilizado a linguagem de programação </a:t>
            </a:r>
            <a:r>
              <a:rPr lang="pt-BR" sz="1600" b="1" dirty="0" err="1">
                <a:solidFill>
                  <a:schemeClr val="bg2">
                    <a:lumMod val="25000"/>
                  </a:schemeClr>
                </a:solidFill>
                <a:ea typeface="Calibri" panose="020F0502020204030204" pitchFamily="34" charset="0"/>
                <a:cs typeface="Arial" panose="020B0604020202020204" pitchFamily="34" charset="0"/>
              </a:rPr>
              <a:t>python</a:t>
            </a:r>
            <a:r>
              <a:rPr lang="pt-BR" sz="1600" b="1" dirty="0">
                <a:solidFill>
                  <a:schemeClr val="bg2">
                    <a:lumMod val="25000"/>
                  </a:schemeClr>
                </a:solidFill>
                <a:ea typeface="Calibri" panose="020F0502020204030204" pitchFamily="34" charset="0"/>
                <a:cs typeface="Arial" panose="020B0604020202020204" pitchFamily="34" charset="0"/>
              </a:rPr>
              <a:t>.</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a:p>
            <a:pPr marL="0" indent="0" algn="just">
              <a:buNone/>
            </a:pPr>
            <a:r>
              <a:rPr lang="pt-BR" sz="1600" b="1" dirty="0">
                <a:solidFill>
                  <a:schemeClr val="bg2">
                    <a:lumMod val="25000"/>
                  </a:schemeClr>
                </a:solidFill>
                <a:ea typeface="Calibri" panose="020F0502020204030204" pitchFamily="34" charset="0"/>
                <a:cs typeface="Arial" panose="020B0604020202020204" pitchFamily="34" charset="0"/>
              </a:rPr>
              <a:t>O desenvolvimento dos scripts foram realizados utilizando a plataforma Google </a:t>
            </a:r>
            <a:r>
              <a:rPr lang="pt-BR" sz="1600" b="1" dirty="0" err="1">
                <a:solidFill>
                  <a:schemeClr val="bg2">
                    <a:lumMod val="25000"/>
                  </a:schemeClr>
                </a:solidFill>
                <a:ea typeface="Calibri" panose="020F0502020204030204" pitchFamily="34" charset="0"/>
                <a:cs typeface="Arial" panose="020B0604020202020204" pitchFamily="34" charset="0"/>
              </a:rPr>
              <a:t>Colab</a:t>
            </a:r>
            <a:r>
              <a:rPr lang="pt-BR" sz="1600" b="1" dirty="0">
                <a:solidFill>
                  <a:schemeClr val="bg2">
                    <a:lumMod val="25000"/>
                  </a:schemeClr>
                </a:solidFill>
                <a:ea typeface="Calibri" panose="020F0502020204030204" pitchFamily="34" charset="0"/>
                <a:cs typeface="Arial" panose="020B0604020202020204" pitchFamily="34" charset="0"/>
              </a:rPr>
              <a:t>, onde é possível criar </a:t>
            </a:r>
            <a:r>
              <a:rPr lang="pt-BR" sz="1600" b="1" dirty="0" err="1">
                <a:solidFill>
                  <a:schemeClr val="bg2">
                    <a:lumMod val="25000"/>
                  </a:schemeClr>
                </a:solidFill>
                <a:ea typeface="Calibri" panose="020F0502020204030204" pitchFamily="34" charset="0"/>
                <a:cs typeface="Arial" panose="020B0604020202020204" pitchFamily="34" charset="0"/>
              </a:rPr>
              <a:t>Jupyter</a:t>
            </a:r>
            <a:r>
              <a:rPr lang="pt-BR" sz="1600" b="1" dirty="0">
                <a:solidFill>
                  <a:schemeClr val="bg2">
                    <a:lumMod val="25000"/>
                  </a:schemeClr>
                </a:solidFill>
                <a:ea typeface="Calibri" panose="020F0502020204030204" pitchFamily="34" charset="0"/>
                <a:cs typeface="Arial" panose="020B0604020202020204" pitchFamily="34" charset="0"/>
              </a:rPr>
              <a:t> Notebooks em </a:t>
            </a:r>
            <a:r>
              <a:rPr lang="pt-BR" sz="1600" b="1" dirty="0" err="1">
                <a:solidFill>
                  <a:schemeClr val="bg2">
                    <a:lumMod val="25000"/>
                  </a:schemeClr>
                </a:solidFill>
                <a:ea typeface="Calibri" panose="020F0502020204030204" pitchFamily="34" charset="0"/>
                <a:cs typeface="Arial" panose="020B0604020202020204" pitchFamily="34" charset="0"/>
              </a:rPr>
              <a:t>python</a:t>
            </a:r>
            <a:r>
              <a:rPr lang="pt-BR" sz="1600" b="1" dirty="0">
                <a:solidFill>
                  <a:schemeClr val="bg2">
                    <a:lumMod val="25000"/>
                  </a:schemeClr>
                </a:solidFill>
                <a:ea typeface="Calibri" panose="020F0502020204030204" pitchFamily="34" charset="0"/>
                <a:cs typeface="Arial" panose="020B0604020202020204" pitchFamily="34" charset="0"/>
              </a:rPr>
              <a:t> utilizando processamento computacional em nuvem.</a:t>
            </a: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400" dirty="0">
                <a:solidFill>
                  <a:schemeClr val="bg1"/>
                </a:solidFill>
              </a:rPr>
              <a:t>MATERIAIS E MÉTODOS</a:t>
            </a:r>
          </a:p>
        </p:txBody>
      </p:sp>
      <p:sp>
        <p:nvSpPr>
          <p:cNvPr id="9" name="Rectangle 8">
            <a:extLst>
              <a:ext uri="{FF2B5EF4-FFF2-40B4-BE49-F238E27FC236}">
                <a16:creationId xmlns:a16="http://schemas.microsoft.com/office/drawing/2014/main" id="{35079627-98BB-6517-CBF6-C01091F57DDD}"/>
              </a:ext>
            </a:extLst>
          </p:cNvPr>
          <p:cNvSpPr/>
          <p:nvPr/>
        </p:nvSpPr>
        <p:spPr>
          <a:xfrm>
            <a:off x="452988" y="2006079"/>
            <a:ext cx="5643012" cy="3023119"/>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A estratégia de pesquisa utilizada no desenvolvimento deste projeto será exploratória, visando apresentar de forma clara e concisa, didática e prática, a implementação das técnicas de processamento de linguagem natural disponibilizadas pela biblioteca “Natural </a:t>
            </a:r>
            <a:r>
              <a:rPr lang="pt-BR" sz="1600" b="1" dirty="0" err="1">
                <a:solidFill>
                  <a:schemeClr val="bg2">
                    <a:lumMod val="10000"/>
                  </a:schemeClr>
                </a:solidFill>
                <a:ea typeface="Calibri" panose="020F0502020204030204" pitchFamily="34" charset="0"/>
                <a:cs typeface="Arial" panose="020B0604020202020204" pitchFamily="34" charset="0"/>
              </a:rPr>
              <a:t>Language</a:t>
            </a:r>
            <a:r>
              <a:rPr lang="pt-BR" sz="1600" b="1" dirty="0">
                <a:solidFill>
                  <a:schemeClr val="bg2">
                    <a:lumMod val="10000"/>
                  </a:schemeClr>
                </a:solidFill>
                <a:ea typeface="Calibri" panose="020F0502020204030204" pitchFamily="34" charset="0"/>
                <a:cs typeface="Arial" panose="020B0604020202020204" pitchFamily="34" charset="0"/>
              </a:rPr>
              <a:t> Toolkit” [NLTK].</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0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4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COLETA DE DADOS</a:t>
            </a:r>
          </a:p>
        </p:txBody>
      </p:sp>
      <p:sp>
        <p:nvSpPr>
          <p:cNvPr id="14" name="Rectangle 13">
            <a:extLst>
              <a:ext uri="{FF2B5EF4-FFF2-40B4-BE49-F238E27FC236}">
                <a16:creationId xmlns:a16="http://schemas.microsoft.com/office/drawing/2014/main" id="{8BA0221B-2B15-AAE1-3557-66C2F22AE9D8}"/>
              </a:ext>
            </a:extLst>
          </p:cNvPr>
          <p:cNvSpPr/>
          <p:nvPr/>
        </p:nvSpPr>
        <p:spPr>
          <a:xfrm>
            <a:off x="319248" y="3254055"/>
            <a:ext cx="5643012" cy="2614955"/>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b="1" dirty="0" err="1">
                <a:solidFill>
                  <a:schemeClr val="bg2">
                    <a:lumMod val="10000"/>
                  </a:schemeClr>
                </a:solidFill>
                <a:ea typeface="Calibri" panose="020F0502020204030204" pitchFamily="34" charset="0"/>
                <a:cs typeface="Arial" panose="020B0604020202020204" pitchFamily="34" charset="0"/>
              </a:rPr>
              <a:t>txt</a:t>
            </a:r>
            <a:r>
              <a:rPr lang="pt-BR" sz="1600" b="1"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b="1" dirty="0" err="1">
                <a:solidFill>
                  <a:schemeClr val="bg2">
                    <a:lumMod val="10000"/>
                  </a:schemeClr>
                </a:solidFill>
                <a:ea typeface="Calibri" panose="020F0502020204030204" pitchFamily="34" charset="0"/>
                <a:cs typeface="Arial" panose="020B0604020202020204" pitchFamily="34" charset="0"/>
              </a:rPr>
              <a:t>datasets</a:t>
            </a:r>
            <a:r>
              <a:rPr lang="pt-BR" sz="1600" b="1"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a:lnSpc>
                <a:spcPct val="90000"/>
              </a:lnSpc>
              <a:spcBef>
                <a:spcPts val="1000"/>
              </a:spcBef>
            </a:pPr>
            <a:r>
              <a:rPr lang="pt-BR" sz="1600" b="1" dirty="0">
                <a:solidFill>
                  <a:schemeClr val="bg2">
                    <a:lumMod val="10000"/>
                  </a:schemeClr>
                </a:solidFill>
                <a:ea typeface="Calibri" panose="020F0502020204030204" pitchFamily="34" charset="0"/>
                <a:cs typeface="Arial" panose="020B0604020202020204" pitchFamily="34" charset="0"/>
              </a:rPr>
              <a:t>Ambas as bases de dados estão em inglês.</a:t>
            </a:r>
          </a:p>
        </p:txBody>
      </p:sp>
      <p:sp>
        <p:nvSpPr>
          <p:cNvPr id="15" name="Espaço Reservado para Conteúdo 2">
            <a:extLst>
              <a:ext uri="{FF2B5EF4-FFF2-40B4-BE49-F238E27FC236}">
                <a16:creationId xmlns:a16="http://schemas.microsoft.com/office/drawing/2014/main" id="{27B44407-D3A4-E443-EC58-2F685E66884B}"/>
              </a:ext>
            </a:extLst>
          </p:cNvPr>
          <p:cNvSpPr txBox="1">
            <a:spLocks/>
          </p:cNvSpPr>
          <p:nvPr/>
        </p:nvSpPr>
        <p:spPr>
          <a:xfrm>
            <a:off x="319248" y="2298454"/>
            <a:ext cx="5643012" cy="95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16" name="Espaço Reservado para Conteúdo 2">
            <a:extLst>
              <a:ext uri="{FF2B5EF4-FFF2-40B4-BE49-F238E27FC236}">
                <a16:creationId xmlns:a16="http://schemas.microsoft.com/office/drawing/2014/main" id="{E51582D2-9CB8-927D-BBB8-EFF95EB6143B}"/>
              </a:ext>
            </a:extLst>
          </p:cNvPr>
          <p:cNvSpPr txBox="1">
            <a:spLocks/>
          </p:cNvSpPr>
          <p:nvPr/>
        </p:nvSpPr>
        <p:spPr>
          <a:xfrm>
            <a:off x="6229742" y="836277"/>
            <a:ext cx="5643012" cy="256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b="1" dirty="0">
                <a:solidFill>
                  <a:schemeClr val="bg2">
                    <a:lumMod val="25000"/>
                  </a:schemeClr>
                </a:solidFill>
                <a:ea typeface="Calibri" panose="020F0502020204030204" pitchFamily="34" charset="0"/>
                <a:cs typeface="Arial" panose="020B0604020202020204" pitchFamily="34" charset="0"/>
              </a:rPr>
              <a:t>Nomes dos livros/filmes da saga:</a:t>
            </a:r>
          </a:p>
          <a:p>
            <a:pPr algn="just"/>
            <a:endParaRPr lang="pt-BR" sz="1600" b="1" dirty="0">
              <a:solidFill>
                <a:schemeClr val="bg2">
                  <a:lumMod val="25000"/>
                </a:schemeClr>
              </a:solidFill>
              <a:ea typeface="Calibri" panose="020F0502020204030204" pitchFamily="34" charset="0"/>
              <a:cs typeface="Arial" panose="020B0604020202020204" pitchFamily="34" charset="0"/>
            </a:endParaRP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1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5962261" cy="905773"/>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4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1" y="1170272"/>
            <a:ext cx="4450704" cy="453255"/>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800" dirty="0">
                <a:solidFill>
                  <a:schemeClr val="bg2">
                    <a:lumMod val="25000"/>
                  </a:schemeClr>
                </a:solidFill>
              </a:rPr>
              <a:t>PRÉ-PROCESSAMENTO</a:t>
            </a:r>
          </a:p>
        </p:txBody>
      </p:sp>
      <p:sp>
        <p:nvSpPr>
          <p:cNvPr id="7" name="Rectangle 6">
            <a:extLst>
              <a:ext uri="{FF2B5EF4-FFF2-40B4-BE49-F238E27FC236}">
                <a16:creationId xmlns:a16="http://schemas.microsoft.com/office/drawing/2014/main" id="{04FABB05-6C2E-CEFC-8C95-F5EA054DAF7D}"/>
              </a:ext>
            </a:extLst>
          </p:cNvPr>
          <p:cNvSpPr/>
          <p:nvPr/>
        </p:nvSpPr>
        <p:spPr>
          <a:xfrm>
            <a:off x="319248" y="3254056"/>
            <a:ext cx="5643012" cy="2148368"/>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b="1" dirty="0" err="1">
                <a:solidFill>
                  <a:schemeClr val="bg2">
                    <a:lumMod val="10000"/>
                  </a:schemeClr>
                </a:solidFill>
                <a:ea typeface="Calibri" panose="020F0502020204030204" pitchFamily="34" charset="0"/>
                <a:cs typeface="Arial" panose="020B0604020202020204" pitchFamily="34" charset="0"/>
              </a:rPr>
              <a:t>txt</a:t>
            </a:r>
            <a:r>
              <a:rPr lang="pt-BR" sz="1600" b="1" dirty="0">
                <a:solidFill>
                  <a:schemeClr val="bg2">
                    <a:lumMod val="10000"/>
                  </a:schemeClr>
                </a:solidFill>
                <a:ea typeface="Calibri" panose="020F0502020204030204" pitchFamily="34" charset="0"/>
                <a:cs typeface="Arial" panose="020B0604020202020204" pitchFamily="34" charset="0"/>
              </a:rPr>
              <a:t>.</a:t>
            </a:r>
          </a:p>
          <a:p>
            <a:pPr>
              <a:lnSpc>
                <a:spcPct val="90000"/>
              </a:lnSpc>
              <a:spcBef>
                <a:spcPts val="1000"/>
              </a:spcBef>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b="1"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b="1" dirty="0" err="1">
                <a:solidFill>
                  <a:schemeClr val="bg2">
                    <a:lumMod val="10000"/>
                  </a:schemeClr>
                </a:solidFill>
                <a:ea typeface="Calibri" panose="020F0502020204030204" pitchFamily="34" charset="0"/>
                <a:cs typeface="Arial" panose="020B0604020202020204" pitchFamily="34" charset="0"/>
              </a:rPr>
              <a:t>datasets</a:t>
            </a:r>
            <a:r>
              <a:rPr lang="pt-BR" sz="1600" b="1"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p:txBody>
      </p:sp>
      <p:sp>
        <p:nvSpPr>
          <p:cNvPr id="11" name="Espaço Reservado para Conteúdo 2">
            <a:extLst>
              <a:ext uri="{FF2B5EF4-FFF2-40B4-BE49-F238E27FC236}">
                <a16:creationId xmlns:a16="http://schemas.microsoft.com/office/drawing/2014/main" id="{2A0797C0-AAEA-9714-FC99-04C301C38C2A}"/>
              </a:ext>
            </a:extLst>
          </p:cNvPr>
          <p:cNvSpPr>
            <a:spLocks noGrp="1"/>
          </p:cNvSpPr>
          <p:nvPr>
            <p:ph sz="half" idx="2"/>
          </p:nvPr>
        </p:nvSpPr>
        <p:spPr>
          <a:xfrm>
            <a:off x="319248" y="2298453"/>
            <a:ext cx="5643012" cy="95560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CFD00FE-A053-C113-3FAE-EC81239730EA}"/>
              </a:ext>
            </a:extLst>
          </p:cNvPr>
          <p:cNvSpPr/>
          <p:nvPr/>
        </p:nvSpPr>
        <p:spPr>
          <a:xfrm>
            <a:off x="6229739" y="0"/>
            <a:ext cx="5962261" cy="6858000"/>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783544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596</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Tema do Office</vt:lpstr>
      <vt:lpstr>Processamento de dados textuais: aplicação da biblioteca NLTK como ferramenta analítica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Vinicius Andrade Lopes</cp:lastModifiedBy>
  <cp:revision>7</cp:revision>
  <dcterms:created xsi:type="dcterms:W3CDTF">2018-01-31T14:12:27Z</dcterms:created>
  <dcterms:modified xsi:type="dcterms:W3CDTF">2023-05-15T20:58:27Z</dcterms:modified>
</cp:coreProperties>
</file>