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13A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3.doc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s.wbd.com/us/media-release/max/max-orders-first-ever-harry-potter-television-series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ryco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8288222" cy="2901821"/>
          </a:xfrm>
        </p:spPr>
        <p:txBody>
          <a:bodyPr>
            <a:noAutofit/>
          </a:bodyPr>
          <a:lstStyle/>
          <a:p>
            <a:r>
              <a:rPr lang="pt-BR" sz="5400" dirty="0"/>
              <a:t>Processamento de dados textuais: aplicação da biblioteca NLTK como ferramenta analítica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Vinícius Andrade Lopes</a:t>
            </a:r>
          </a:p>
          <a:p>
            <a:r>
              <a:rPr lang="pt-BR" dirty="0"/>
              <a:t>João Vitor Matos</a:t>
            </a:r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717A52D-EE54-4126-FD31-9ADAD2027DD6}"/>
              </a:ext>
            </a:extLst>
          </p:cNvPr>
          <p:cNvGrpSpPr/>
          <p:nvPr/>
        </p:nvGrpSpPr>
        <p:grpSpPr>
          <a:xfrm>
            <a:off x="6227928" y="178295"/>
            <a:ext cx="5813224" cy="1273737"/>
            <a:chOff x="6227928" y="178295"/>
            <a:chExt cx="5813224" cy="12737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93B50F-C07C-9BE0-12C2-28329FA99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928" y="178295"/>
              <a:ext cx="5813224" cy="719328"/>
            </a:xfrm>
            <a:prstGeom prst="rect">
              <a:avLst/>
            </a:prstGeom>
          </p:spPr>
        </p:pic>
        <p:sp>
          <p:nvSpPr>
            <p:cNvPr id="5" name="Espaço Reservado para Conteúdo 2">
              <a:extLst>
                <a:ext uri="{FF2B5EF4-FFF2-40B4-BE49-F238E27FC236}">
                  <a16:creationId xmlns:a16="http://schemas.microsoft.com/office/drawing/2014/main" id="{7793F7F0-C787-FDE0-AACB-D4D5E8431D4B}"/>
                </a:ext>
              </a:extLst>
            </p:cNvPr>
            <p:cNvSpPr txBox="1">
              <a:spLocks/>
            </p:cNvSpPr>
            <p:nvPr/>
          </p:nvSpPr>
          <p:spPr>
            <a:xfrm>
              <a:off x="6227928" y="897623"/>
              <a:ext cx="5797824" cy="55440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Output gerado após a aplicação da técnica de similaridade no livro Harry Potter e a Câmara Secreta, com os dados textuais </a:t>
              </a:r>
              <a:r>
                <a:rPr lang="pt-BR" sz="1200" dirty="0" err="1"/>
                <a:t>pré</a:t>
              </a:r>
              <a:r>
                <a:rPr lang="pt-BR" sz="1200" dirty="0"/>
                <a:t>-processados.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1CE6842-CB92-6DFC-A7F1-B1E716D886DC}"/>
              </a:ext>
            </a:extLst>
          </p:cNvPr>
          <p:cNvGrpSpPr/>
          <p:nvPr/>
        </p:nvGrpSpPr>
        <p:grpSpPr>
          <a:xfrm>
            <a:off x="6212528" y="1681050"/>
            <a:ext cx="5832225" cy="2419449"/>
            <a:chOff x="6212528" y="1681050"/>
            <a:chExt cx="5832225" cy="2419449"/>
          </a:xfrm>
        </p:grpSpPr>
        <p:pic>
          <p:nvPicPr>
            <p:cNvPr id="9" name="Picture 8" descr="A screenshot of a computer code&#10;&#10;Description automatically generated with low confidence">
              <a:extLst>
                <a:ext uri="{FF2B5EF4-FFF2-40B4-BE49-F238E27FC236}">
                  <a16:creationId xmlns:a16="http://schemas.microsoft.com/office/drawing/2014/main" id="{4E817F75-8D41-2237-3CA5-C66DBEBB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1529" y="1681050"/>
              <a:ext cx="5813224" cy="1810512"/>
            </a:xfrm>
            <a:prstGeom prst="rect">
              <a:avLst/>
            </a:prstGeom>
          </p:spPr>
        </p:pic>
        <p:sp>
          <p:nvSpPr>
            <p:cNvPr id="10" name="Espaço Reservado para Conteúdo 2">
              <a:extLst>
                <a:ext uri="{FF2B5EF4-FFF2-40B4-BE49-F238E27FC236}">
                  <a16:creationId xmlns:a16="http://schemas.microsoft.com/office/drawing/2014/main" id="{A94475B3-8EC4-2979-A424-A7DD85A5625E}"/>
                </a:ext>
              </a:extLst>
            </p:cNvPr>
            <p:cNvSpPr txBox="1">
              <a:spLocks/>
            </p:cNvSpPr>
            <p:nvPr/>
          </p:nvSpPr>
          <p:spPr>
            <a:xfrm>
              <a:off x="6212528" y="3491563"/>
              <a:ext cx="5813224" cy="6089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Output gerado após a aplicação da técnica de concordância no livro Harry Potter e a Câmara Secreta, com os dados textuais </a:t>
              </a:r>
              <a:r>
                <a:rPr lang="pt-BR" sz="1200" dirty="0" err="1"/>
                <a:t>pré</a:t>
              </a:r>
              <a:r>
                <a:rPr lang="pt-BR" sz="1200" dirty="0"/>
                <a:t>-processados.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DCE08E-B313-BC02-A47B-EDBAAF1BF068}"/>
              </a:ext>
            </a:extLst>
          </p:cNvPr>
          <p:cNvGrpSpPr/>
          <p:nvPr/>
        </p:nvGrpSpPr>
        <p:grpSpPr>
          <a:xfrm>
            <a:off x="6227928" y="4284043"/>
            <a:ext cx="5813224" cy="1982634"/>
            <a:chOff x="6227928" y="4284043"/>
            <a:chExt cx="5813224" cy="1982634"/>
          </a:xfrm>
        </p:grpSpPr>
        <p:pic>
          <p:nvPicPr>
            <p:cNvPr id="12" name="Picture 11" descr="A black text on a white background&#10;&#10;Description automatically generated with low confidence">
              <a:extLst>
                <a:ext uri="{FF2B5EF4-FFF2-40B4-BE49-F238E27FC236}">
                  <a16:creationId xmlns:a16="http://schemas.microsoft.com/office/drawing/2014/main" id="{309BC8B5-5C0A-1BE9-C1A0-58DCAD8C1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928" y="4284043"/>
              <a:ext cx="5813224" cy="1444752"/>
            </a:xfrm>
            <a:prstGeom prst="rect">
              <a:avLst/>
            </a:prstGeom>
          </p:spPr>
        </p:pic>
        <p:sp>
          <p:nvSpPr>
            <p:cNvPr id="13" name="Espaço Reservado para Conteúdo 2">
              <a:extLst>
                <a:ext uri="{FF2B5EF4-FFF2-40B4-BE49-F238E27FC236}">
                  <a16:creationId xmlns:a16="http://schemas.microsoft.com/office/drawing/2014/main" id="{4B084FA3-DAFC-B003-E2B8-4409FBF798E8}"/>
                </a:ext>
              </a:extLst>
            </p:cNvPr>
            <p:cNvSpPr txBox="1">
              <a:spLocks/>
            </p:cNvSpPr>
            <p:nvPr/>
          </p:nvSpPr>
          <p:spPr>
            <a:xfrm>
              <a:off x="6227928" y="5716279"/>
              <a:ext cx="5813224" cy="5503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Output gerado após a aplicação da técnica de bigramas no livro Harry Potter e a Câmara Secreta, com os dados textuais </a:t>
              </a:r>
              <a:r>
                <a:rPr lang="pt-BR" sz="1200" dirty="0" err="1"/>
                <a:t>pré</a:t>
              </a:r>
              <a:r>
                <a:rPr lang="pt-BR" sz="1200" dirty="0"/>
                <a:t>-processados.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5EF17347-024D-B3EA-70C3-382C13B1B13C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8" name="Arrow: Pentagon 5">
            <a:extLst>
              <a:ext uri="{FF2B5EF4-FFF2-40B4-BE49-F238E27FC236}">
                <a16:creationId xmlns:a16="http://schemas.microsoft.com/office/drawing/2014/main" id="{FFB6C35C-DE14-FE99-AED0-953BAF08443D}"/>
              </a:ext>
            </a:extLst>
          </p:cNvPr>
          <p:cNvSpPr/>
          <p:nvPr/>
        </p:nvSpPr>
        <p:spPr>
          <a:xfrm>
            <a:off x="0" y="698192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ANÁLISE DE DADOS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C4DD9EF-870B-56AC-5689-25272D455F4A}"/>
              </a:ext>
            </a:extLst>
          </p:cNvPr>
          <p:cNvSpPr txBox="1">
            <a:spLocks/>
          </p:cNvSpPr>
          <p:nvPr/>
        </p:nvSpPr>
        <p:spPr>
          <a:xfrm>
            <a:off x="317460" y="1802892"/>
            <a:ext cx="5643012" cy="398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Similaridade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Medida que avalia o grau de semelhança entre dois ou mais elementos linguísticos;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Categorização;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Classificação de sentimentos.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Concordância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Permite analisar como as palavras são usadas em diferentes contextos;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Concordância com outras palavras em uma frase.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Bigramas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Palavras consecutivas;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Sequência de duas palavras consecutivas em um texto;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Padrões de uso de palavras.</a:t>
            </a:r>
          </a:p>
        </p:txBody>
      </p:sp>
    </p:spTree>
    <p:extLst>
      <p:ext uri="{BB962C8B-B14F-4D97-AF65-F5344CB8AC3E}">
        <p14:creationId xmlns:p14="http://schemas.microsoft.com/office/powerpoint/2010/main" val="351364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9AC7A8D-327E-8F31-F52B-5E0B035CF0FD}"/>
              </a:ext>
            </a:extLst>
          </p:cNvPr>
          <p:cNvGrpSpPr/>
          <p:nvPr/>
        </p:nvGrpSpPr>
        <p:grpSpPr>
          <a:xfrm>
            <a:off x="2847057" y="1563967"/>
            <a:ext cx="6230405" cy="2186494"/>
            <a:chOff x="2847057" y="1563967"/>
            <a:chExt cx="6230405" cy="2186494"/>
          </a:xfrm>
        </p:grpSpPr>
        <p:sp>
          <p:nvSpPr>
            <p:cNvPr id="13" name="Espaço Reservado para Conteúdo 2">
              <a:extLst>
                <a:ext uri="{FF2B5EF4-FFF2-40B4-BE49-F238E27FC236}">
                  <a16:creationId xmlns:a16="http://schemas.microsoft.com/office/drawing/2014/main" id="{4B084FA3-DAFC-B003-E2B8-4409FBF798E8}"/>
                </a:ext>
              </a:extLst>
            </p:cNvPr>
            <p:cNvSpPr txBox="1">
              <a:spLocks/>
            </p:cNvSpPr>
            <p:nvPr/>
          </p:nvSpPr>
          <p:spPr>
            <a:xfrm>
              <a:off x="2847057" y="3055597"/>
              <a:ext cx="6230404" cy="6948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Tabela 1. Quantidade de palavras em cada fonte de dados, com a aplicação da etapa de pré-processamento, e percentual de redução na frequência de palavras dos filmes se comparado com os livros.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  <a:p>
              <a:endParaRPr lang="pt-BR" sz="1200" dirty="0"/>
            </a:p>
          </p:txBody>
        </p:sp>
        <p:graphicFrame>
          <p:nvGraphicFramePr>
            <p:cNvPr id="17" name="Objeto 16">
              <a:extLst>
                <a:ext uri="{FF2B5EF4-FFF2-40B4-BE49-F238E27FC236}">
                  <a16:creationId xmlns:a16="http://schemas.microsoft.com/office/drawing/2014/main" id="{24BA0D43-DD6B-DBD3-2911-1F4F70D4BA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4569281"/>
                </p:ext>
              </p:extLst>
            </p:nvPr>
          </p:nvGraphicFramePr>
          <p:xfrm>
            <a:off x="2847057" y="1563967"/>
            <a:ext cx="6230405" cy="1683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o" r:id="rId2" imgW="5765800" imgH="1612900" progId="Word.Document.12">
                    <p:embed/>
                  </p:oleObj>
                </mc:Choice>
                <mc:Fallback>
                  <p:oleObj name="Documento" r:id="rId2" imgW="5765800" imgH="16129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47057" y="1563967"/>
                          <a:ext cx="6230405" cy="1683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D95B02D-F9AD-F87D-C0CB-2A1998BBCA51}"/>
              </a:ext>
            </a:extLst>
          </p:cNvPr>
          <p:cNvGrpSpPr/>
          <p:nvPr/>
        </p:nvGrpSpPr>
        <p:grpSpPr>
          <a:xfrm>
            <a:off x="2847057" y="4240804"/>
            <a:ext cx="6230404" cy="2233805"/>
            <a:chOff x="2847057" y="4240804"/>
            <a:chExt cx="6230404" cy="2233805"/>
          </a:xfrm>
        </p:grpSpPr>
        <p:graphicFrame>
          <p:nvGraphicFramePr>
            <p:cNvPr id="19" name="Objeto 18">
              <a:extLst>
                <a:ext uri="{FF2B5EF4-FFF2-40B4-BE49-F238E27FC236}">
                  <a16:creationId xmlns:a16="http://schemas.microsoft.com/office/drawing/2014/main" id="{02FA5394-FF48-4035-949F-3CF77BCAE9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304755"/>
                </p:ext>
              </p:extLst>
            </p:nvPr>
          </p:nvGraphicFramePr>
          <p:xfrm>
            <a:off x="2847057" y="4240804"/>
            <a:ext cx="6230404" cy="1743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o" r:id="rId4" imgW="5765800" imgH="1612900" progId="Word.Document.12">
                    <p:embed/>
                  </p:oleObj>
                </mc:Choice>
                <mc:Fallback>
                  <p:oleObj name="Documento" r:id="rId4" imgW="5765800" imgH="16129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47057" y="4240804"/>
                          <a:ext cx="6230404" cy="17434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Espaço Reservado para Conteúdo 2">
              <a:extLst>
                <a:ext uri="{FF2B5EF4-FFF2-40B4-BE49-F238E27FC236}">
                  <a16:creationId xmlns:a16="http://schemas.microsoft.com/office/drawing/2014/main" id="{6803FC95-161C-CAB4-BA69-7452E48EBEBD}"/>
                </a:ext>
              </a:extLst>
            </p:cNvPr>
            <p:cNvSpPr txBox="1">
              <a:spLocks/>
            </p:cNvSpPr>
            <p:nvPr/>
          </p:nvSpPr>
          <p:spPr>
            <a:xfrm>
              <a:off x="2847057" y="5787689"/>
              <a:ext cx="6230404" cy="6869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Tabela 2. Quantidade de palavras em cada fonte de dados, sem a aplicação da etapa de pré-processamento, e percentual de redução na frequência de palavras dos filmes se comparado com os livros.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2BFDA563-13C3-0016-C808-CF9EDF8B4C5C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24" name="Arrow: Pentagon 5">
            <a:extLst>
              <a:ext uri="{FF2B5EF4-FFF2-40B4-BE49-F238E27FC236}">
                <a16:creationId xmlns:a16="http://schemas.microsoft.com/office/drawing/2014/main" id="{26CFECA4-16C7-9765-D1C8-BB1FFAC081E7}"/>
              </a:ext>
            </a:extLst>
          </p:cNvPr>
          <p:cNvSpPr/>
          <p:nvPr/>
        </p:nvSpPr>
        <p:spPr>
          <a:xfrm>
            <a:off x="0" y="711645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LIVROS VS FILMES</a:t>
            </a:r>
          </a:p>
        </p:txBody>
      </p:sp>
    </p:spTree>
    <p:extLst>
      <p:ext uri="{BB962C8B-B14F-4D97-AF65-F5344CB8AC3E}">
        <p14:creationId xmlns:p14="http://schemas.microsoft.com/office/powerpoint/2010/main" val="377677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FDB9BC-E472-2BFA-7AB4-55BE55A0F7C2}"/>
              </a:ext>
            </a:extLst>
          </p:cNvPr>
          <p:cNvGrpSpPr/>
          <p:nvPr/>
        </p:nvGrpSpPr>
        <p:grpSpPr>
          <a:xfrm>
            <a:off x="2672945" y="1244063"/>
            <a:ext cx="6573834" cy="2482907"/>
            <a:chOff x="2674936" y="1363549"/>
            <a:chExt cx="6573834" cy="2482907"/>
          </a:xfrm>
        </p:grpSpPr>
        <p:sp>
          <p:nvSpPr>
            <p:cNvPr id="13" name="Espaço Reservado para Conteúdo 2">
              <a:extLst>
                <a:ext uri="{FF2B5EF4-FFF2-40B4-BE49-F238E27FC236}">
                  <a16:creationId xmlns:a16="http://schemas.microsoft.com/office/drawing/2014/main" id="{4B084FA3-DAFC-B003-E2B8-4409FBF798E8}"/>
                </a:ext>
              </a:extLst>
            </p:cNvPr>
            <p:cNvSpPr txBox="1">
              <a:spLocks/>
            </p:cNvSpPr>
            <p:nvPr/>
          </p:nvSpPr>
          <p:spPr>
            <a:xfrm>
              <a:off x="2674936" y="3233045"/>
              <a:ext cx="6573834" cy="6134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Tabela 3. Percentual de “</a:t>
              </a:r>
              <a:r>
                <a:rPr lang="pt-BR" sz="1200" dirty="0" err="1"/>
                <a:t>stopwords</a:t>
              </a:r>
              <a:r>
                <a:rPr lang="pt-BR" sz="1200" dirty="0"/>
                <a:t>” e caracteres especiais removidos na base de dados relacionadas aos filmes, após a etapa de pré-processamento dos dados.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  <a:p>
              <a:endParaRPr lang="pt-BR" sz="1200" dirty="0"/>
            </a:p>
          </p:txBody>
        </p:sp>
        <p:graphicFrame>
          <p:nvGraphicFramePr>
            <p:cNvPr id="7" name="Objeto 6">
              <a:extLst>
                <a:ext uri="{FF2B5EF4-FFF2-40B4-BE49-F238E27FC236}">
                  <a16:creationId xmlns:a16="http://schemas.microsoft.com/office/drawing/2014/main" id="{4812CFF6-40A0-5E2F-64C5-9CCF43CAD3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4436984"/>
                </p:ext>
              </p:extLst>
            </p:nvPr>
          </p:nvGraphicFramePr>
          <p:xfrm>
            <a:off x="2674936" y="1363549"/>
            <a:ext cx="6573834" cy="2042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o" r:id="rId2" imgW="5765800" imgH="1790700" progId="Word.Document.12">
                    <p:embed/>
                  </p:oleObj>
                </mc:Choice>
                <mc:Fallback>
                  <p:oleObj name="Documento" r:id="rId2" imgW="5765800" imgH="17907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674936" y="1363549"/>
                          <a:ext cx="6573834" cy="20424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505CDE-DE1B-1E2B-2228-F1629D678644}"/>
              </a:ext>
            </a:extLst>
          </p:cNvPr>
          <p:cNvGrpSpPr/>
          <p:nvPr/>
        </p:nvGrpSpPr>
        <p:grpSpPr>
          <a:xfrm>
            <a:off x="2672945" y="4057018"/>
            <a:ext cx="6575825" cy="2472115"/>
            <a:chOff x="2672945" y="4156606"/>
            <a:chExt cx="6575825" cy="2472115"/>
          </a:xfrm>
        </p:grpSpPr>
        <p:sp>
          <p:nvSpPr>
            <p:cNvPr id="5" name="Espaço Reservado para Conteúdo 2">
              <a:extLst>
                <a:ext uri="{FF2B5EF4-FFF2-40B4-BE49-F238E27FC236}">
                  <a16:creationId xmlns:a16="http://schemas.microsoft.com/office/drawing/2014/main" id="{5B25CF76-5B36-0732-938A-521C11FCBFC1}"/>
                </a:ext>
              </a:extLst>
            </p:cNvPr>
            <p:cNvSpPr txBox="1">
              <a:spLocks/>
            </p:cNvSpPr>
            <p:nvPr/>
          </p:nvSpPr>
          <p:spPr>
            <a:xfrm>
              <a:off x="2672945" y="6015310"/>
              <a:ext cx="6573834" cy="6134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Tabela 4. Percentual de “</a:t>
              </a:r>
              <a:r>
                <a:rPr lang="pt-BR" sz="1200" dirty="0" err="1"/>
                <a:t>stopwords</a:t>
              </a:r>
              <a:r>
                <a:rPr lang="pt-BR" sz="1200" dirty="0"/>
                <a:t>” e caracteres especiais removidos na base de dados relacionadas aos livros, após a etapa de pré-processamento dos dados.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  <a:p>
              <a:endParaRPr lang="pt-BR" sz="1200" dirty="0"/>
            </a:p>
          </p:txBody>
        </p:sp>
        <p:graphicFrame>
          <p:nvGraphicFramePr>
            <p:cNvPr id="8" name="Objeto 7">
              <a:extLst>
                <a:ext uri="{FF2B5EF4-FFF2-40B4-BE49-F238E27FC236}">
                  <a16:creationId xmlns:a16="http://schemas.microsoft.com/office/drawing/2014/main" id="{76B9410B-F7A8-593F-C338-263FE71C5A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7765798"/>
                </p:ext>
              </p:extLst>
            </p:nvPr>
          </p:nvGraphicFramePr>
          <p:xfrm>
            <a:off x="2672945" y="4156606"/>
            <a:ext cx="6575825" cy="2042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o" r:id="rId4" imgW="5765800" imgH="1790700" progId="Word.Document.12">
                    <p:embed/>
                  </p:oleObj>
                </mc:Choice>
                <mc:Fallback>
                  <p:oleObj name="Documento" r:id="rId4" imgW="5765800" imgH="17907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72945" y="4156606"/>
                          <a:ext cx="6575825" cy="20424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9A4880F5-21A6-54BC-FC82-3BB671B0E173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3" name="Arrow: Pentagon 5">
            <a:extLst>
              <a:ext uri="{FF2B5EF4-FFF2-40B4-BE49-F238E27FC236}">
                <a16:creationId xmlns:a16="http://schemas.microsoft.com/office/drawing/2014/main" id="{1862C6D7-A2EB-9011-80CD-111FA9CE3D46}"/>
              </a:ext>
            </a:extLst>
          </p:cNvPr>
          <p:cNvSpPr/>
          <p:nvPr/>
        </p:nvSpPr>
        <p:spPr>
          <a:xfrm>
            <a:off x="0" y="711645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LIVROS VS FILMES</a:t>
            </a:r>
          </a:p>
        </p:txBody>
      </p:sp>
    </p:spTree>
    <p:extLst>
      <p:ext uri="{BB962C8B-B14F-4D97-AF65-F5344CB8AC3E}">
        <p14:creationId xmlns:p14="http://schemas.microsoft.com/office/powerpoint/2010/main" val="309047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3">
            <a:extLst>
              <a:ext uri="{FF2B5EF4-FFF2-40B4-BE49-F238E27FC236}">
                <a16:creationId xmlns:a16="http://schemas.microsoft.com/office/drawing/2014/main" id="{5EF17347-024D-B3EA-70C3-382C13B1B13C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8" name="Arrow: Pentagon 5">
            <a:extLst>
              <a:ext uri="{FF2B5EF4-FFF2-40B4-BE49-F238E27FC236}">
                <a16:creationId xmlns:a16="http://schemas.microsoft.com/office/drawing/2014/main" id="{FFB6C35C-DE14-FE99-AED0-953BAF08443D}"/>
              </a:ext>
            </a:extLst>
          </p:cNvPr>
          <p:cNvSpPr/>
          <p:nvPr/>
        </p:nvSpPr>
        <p:spPr>
          <a:xfrm>
            <a:off x="0" y="698192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EXPLICAÇÃO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C4DD9EF-870B-56AC-5689-25272D455F4A}"/>
              </a:ext>
            </a:extLst>
          </p:cNvPr>
          <p:cNvSpPr txBox="1">
            <a:spLocks/>
          </p:cNvSpPr>
          <p:nvPr/>
        </p:nvSpPr>
        <p:spPr>
          <a:xfrm>
            <a:off x="317460" y="1591410"/>
            <a:ext cx="5362904" cy="4570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b="1" dirty="0">
                <a:solidFill>
                  <a:schemeClr val="bg2">
                    <a:lumMod val="25000"/>
                  </a:schemeClr>
                </a:solidFill>
              </a:rPr>
              <a:t>LIVROS: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Descrição detalhada de lugares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Descrição de personagens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Contextualizar uma ação ou reação de cenas específicas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Descrição de animais místicos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Funcionamento de uma magia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Emoções nos diálogos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bg2">
                    <a:lumMod val="25000"/>
                  </a:schemeClr>
                </a:solidFill>
              </a:rPr>
              <a:t>FILMES: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Esses cenários são substituídos por imagens, não sendo necessário descrever, de forma textual, suas características</a:t>
            </a:r>
          </a:p>
          <a:p>
            <a:pPr algn="just"/>
            <a:endParaRPr lang="pt-B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AE1C4A3-33CA-9C11-32B3-28887ADFC5EE}"/>
              </a:ext>
            </a:extLst>
          </p:cNvPr>
          <p:cNvSpPr txBox="1">
            <a:spLocks/>
          </p:cNvSpPr>
          <p:nvPr/>
        </p:nvSpPr>
        <p:spPr>
          <a:xfrm>
            <a:off x="6096000" y="1514338"/>
            <a:ext cx="5732764" cy="3829323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 cap="flat" cmpd="sng" algn="ctr">
            <a:solidFill>
              <a:schemeClr val="bg2">
                <a:lumMod val="25000"/>
              </a:schemeClr>
            </a:solidFill>
            <a:prstDash val="solid"/>
            <a:miter lim="800000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Outra razão que impacta diretamente na redução da frequência de palavras está relacionada aos diálogos nos filmes de Harry Potter, que são mais sucintos quando comparados aos dos livros (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Burkhardt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e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Gauvain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, 2013).</a:t>
            </a:r>
          </a:p>
          <a:p>
            <a:pPr marL="0" indent="0">
              <a:buNone/>
            </a:pPr>
            <a:endParaRPr lang="pt-BR" sz="2000" dirty="0">
              <a:solidFill>
                <a:schemeClr val="bg2">
                  <a:lumMod val="10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“O compromisso de Max em preservar a integridade de meus livros é importante para mim, e estou ansiosa para fazer parte desta nova adaptação que permitirá um grau de profundidade e detalhes apenas proporcionados por uma longa série de televisão” (Rowling, 2023).</a:t>
            </a:r>
          </a:p>
        </p:txBody>
      </p:sp>
    </p:spTree>
    <p:extLst>
      <p:ext uri="{BB962C8B-B14F-4D97-AF65-F5344CB8AC3E}">
        <p14:creationId xmlns:p14="http://schemas.microsoft.com/office/powerpoint/2010/main" val="371358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3">
            <a:extLst>
              <a:ext uri="{FF2B5EF4-FFF2-40B4-BE49-F238E27FC236}">
                <a16:creationId xmlns:a16="http://schemas.microsoft.com/office/drawing/2014/main" id="{9A4880F5-21A6-54BC-FC82-3BB671B0E173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A2E9260-8C4E-550C-6D64-86415D17FABF}"/>
              </a:ext>
            </a:extLst>
          </p:cNvPr>
          <p:cNvSpPr txBox="1">
            <a:spLocks/>
          </p:cNvSpPr>
          <p:nvPr/>
        </p:nvSpPr>
        <p:spPr>
          <a:xfrm>
            <a:off x="761402" y="1647918"/>
            <a:ext cx="10669195" cy="3928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As ferramentas disponibilizadas pela biblioteca NLTK são robustas o suficiente para gerar análises avançadas. Porém, é necessário conhecimento para implementar essas funcionalidades;</a:t>
            </a:r>
          </a:p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Entender toda a estrutura/formatação dos dados que serão analisados é de suma importância para a etapa de pré-processamento das informações;</a:t>
            </a:r>
          </a:p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Um fluxo robusto de extração, transformação e armazenamento de dados será decisivo para definição das etapas analíticas;</a:t>
            </a:r>
          </a:p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Foi possível constatar o funcionamento analítico da biblioteca em mais de um idioma;</a:t>
            </a:r>
          </a:p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Com a aplicação das técnicas de similaridade, concordância e bigramas, foi possível entender o significado de algumas palavras, mesmo para quem não teve contato com o universo Harry Potter.</a:t>
            </a:r>
          </a:p>
        </p:txBody>
      </p:sp>
    </p:spTree>
    <p:extLst>
      <p:ext uri="{BB962C8B-B14F-4D97-AF65-F5344CB8AC3E}">
        <p14:creationId xmlns:p14="http://schemas.microsoft.com/office/powerpoint/2010/main" val="73447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3">
            <a:extLst>
              <a:ext uri="{FF2B5EF4-FFF2-40B4-BE49-F238E27FC236}">
                <a16:creationId xmlns:a16="http://schemas.microsoft.com/office/drawing/2014/main" id="{9A4880F5-21A6-54BC-FC82-3BB671B0E173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A2E9260-8C4E-550C-6D64-86415D17FABF}"/>
              </a:ext>
            </a:extLst>
          </p:cNvPr>
          <p:cNvSpPr txBox="1">
            <a:spLocks/>
          </p:cNvSpPr>
          <p:nvPr/>
        </p:nvSpPr>
        <p:spPr>
          <a:xfrm>
            <a:off x="823748" y="1449238"/>
            <a:ext cx="10544504" cy="3959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Burkhardt, J. M., &amp;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Gauvain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, M. C. (2013). Comparing the Books to the Movies: A Study of Harry Potter and the Philosopher's Stone. Children's Literature in Education, 44(3), 257-273;</a:t>
            </a:r>
          </a:p>
          <a:p>
            <a:pPr algn="just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Dale, Robert; MOISL, Hermann; SOMERS, Harold (Ed.). Handbook of natural language processing. CRC press, 2000;</a:t>
            </a:r>
          </a:p>
          <a:p>
            <a:pPr algn="just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Desmond, John, and Peter Hawkes. Adaptation: Studying film and literature. McGraw-Hill Humanities Social, 2006;</a:t>
            </a:r>
          </a:p>
          <a:p>
            <a:pPr algn="just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Max Orders First Ever “Harry Potter” Television Series. Warner Bros. Discovery Inc, 2023.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Disponível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https://press.wbd.com/us/media-release/max/max-orders-first-ever-harry-potter-television-series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Acesso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: 21/05/2023.</a:t>
            </a:r>
          </a:p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Wickham, Hadley. "Data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</a:rPr>
              <a:t>analysis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." ggplot2. Springer,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</a:rPr>
              <a:t>Cham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, 2016. 189-201.</a:t>
            </a:r>
          </a:p>
          <a:p>
            <a:pPr algn="just"/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pt-BR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3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qr code with a headphone and glasses&#10;&#10;Description automatically generated">
            <a:extLst>
              <a:ext uri="{FF2B5EF4-FFF2-40B4-BE49-F238E27FC236}">
                <a16:creationId xmlns:a16="http://schemas.microsoft.com/office/drawing/2014/main" id="{E5709FC7-909E-F126-BBBA-1FDE3AFAD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40" y="726540"/>
            <a:ext cx="5404919" cy="5404919"/>
          </a:xfrm>
          <a:prstGeom prst="rect">
            <a:avLst/>
          </a:prstGeom>
        </p:spPr>
      </p:pic>
      <p:sp>
        <p:nvSpPr>
          <p:cNvPr id="2" name="Arrow: Pentagon 3">
            <a:extLst>
              <a:ext uri="{FF2B5EF4-FFF2-40B4-BE49-F238E27FC236}">
                <a16:creationId xmlns:a16="http://schemas.microsoft.com/office/drawing/2014/main" id="{9A4880F5-21A6-54BC-FC82-3BB671B0E173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REPOSITÓRIO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A2E9260-8C4E-550C-6D64-86415D17FABF}"/>
              </a:ext>
            </a:extLst>
          </p:cNvPr>
          <p:cNvSpPr txBox="1">
            <a:spLocks/>
          </p:cNvSpPr>
          <p:nvPr/>
        </p:nvSpPr>
        <p:spPr>
          <a:xfrm>
            <a:off x="4362272" y="5721532"/>
            <a:ext cx="3467454" cy="332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GitHub: </a:t>
            </a: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https://github.com/Wiryco</a:t>
            </a:r>
            <a:endParaRPr lang="en-US" sz="1800" u="sng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pt-BR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4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0087" y="1688905"/>
            <a:ext cx="4974204" cy="4185684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Interpretação de dados textuais</a:t>
            </a:r>
          </a:p>
          <a:p>
            <a:pPr algn="just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Compreensão de dados</a:t>
            </a:r>
          </a:p>
          <a:p>
            <a:pPr marL="666750" lvl="1" indent="-293688" algn="just">
              <a:buFont typeface="+mj-lt"/>
              <a:buAutoNum type="alphaL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Diversos idiomas existentes no mundo;</a:t>
            </a:r>
          </a:p>
          <a:p>
            <a:pPr marL="666750" lvl="1" indent="-293688" algn="just">
              <a:buFont typeface="+mj-lt"/>
              <a:buAutoNum type="alphaL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Categorias de livros;</a:t>
            </a:r>
          </a:p>
          <a:p>
            <a:pPr marL="666750" lvl="1" indent="-293688" algn="just">
              <a:buFont typeface="+mj-lt"/>
              <a:buAutoNum type="alphaL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Linguagem informal;</a:t>
            </a:r>
          </a:p>
          <a:p>
            <a:pPr marL="666750" lvl="1" indent="-293688" algn="just">
              <a:buFont typeface="+mj-lt"/>
              <a:buAutoNum type="alphaL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Caracteres especiais.</a:t>
            </a:r>
          </a:p>
          <a:p>
            <a:pPr algn="just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Informações significantes</a:t>
            </a:r>
          </a:p>
          <a:p>
            <a:pPr algn="just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Entendimento da regra de negócio</a:t>
            </a:r>
          </a:p>
          <a:p>
            <a:pPr algn="just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Diversidade de dados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E1C5205-F74D-8360-EDEE-B204D8633772}"/>
              </a:ext>
            </a:extLst>
          </p:cNvPr>
          <p:cNvSpPr/>
          <p:nvPr/>
        </p:nvSpPr>
        <p:spPr>
          <a:xfrm>
            <a:off x="0" y="178295"/>
            <a:ext cx="4975200" cy="626869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ACF65078-5BFA-1990-3737-8546C36327D5}"/>
              </a:ext>
            </a:extLst>
          </p:cNvPr>
          <p:cNvSpPr txBox="1">
            <a:spLocks/>
          </p:cNvSpPr>
          <p:nvPr/>
        </p:nvSpPr>
        <p:spPr>
          <a:xfrm>
            <a:off x="5876173" y="2253501"/>
            <a:ext cx="6011027" cy="2350997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 cap="flat" cmpd="sng" algn="ctr">
            <a:solidFill>
              <a:schemeClr val="bg2">
                <a:lumMod val="25000"/>
              </a:schemeClr>
            </a:solidFill>
            <a:prstDash val="solid"/>
            <a:miter lim="800000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Desenvolver uma base de dados estruturada, sem erros de formatação e com os devidos parâmetros definidos, facilita a objetividade da visualização e análise das informações (Wickham, 2016).</a:t>
            </a:r>
            <a:endParaRPr lang="pt-BR" sz="2000" dirty="0">
              <a:solidFill>
                <a:schemeClr val="bg2">
                  <a:lumMod val="1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988" y="1242115"/>
            <a:ext cx="5643012" cy="4243580"/>
          </a:xfrm>
        </p:spPr>
        <p:txBody>
          <a:bodyPr>
            <a:noAutofit/>
          </a:bodyPr>
          <a:lstStyle/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Inteligência artificial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Processamento de Linguagem Natural – PLN</a:t>
            </a:r>
          </a:p>
          <a:p>
            <a:pPr marL="895350" lvl="1" indent="-457200" algn="just">
              <a:lnSpc>
                <a:spcPct val="100000"/>
              </a:lnSpc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Utiliza preceitos linguísticos como classe de palavras para realizar as análises;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Substantivos;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Verbos;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Adjetivos;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Pronomes;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Estruturas gramáticas.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Desenvolvimento computacional de linguagens naturais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Compreender conteúdos descritos por humanos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Informações válidas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079627-98BB-6517-CBF6-C01091F57DDD}"/>
              </a:ext>
            </a:extLst>
          </p:cNvPr>
          <p:cNvSpPr/>
          <p:nvPr/>
        </p:nvSpPr>
        <p:spPr>
          <a:xfrm>
            <a:off x="6307984" y="2008045"/>
            <a:ext cx="5643012" cy="2841909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360000" rIns="91440" bIns="4572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 objetivo deste trabalho é utilizar técnicas de processamento de linguagem natural nos “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datasets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” dos livros e filmes da saga Harry Potter com a finalidade de extrair informações relevantes, como frequência de palavras e padrões de linguagem, que possam auxiliar na análise comparativa entre as versões literárias e cinematográficas.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3FA176FE-FB72-2A29-9C5D-11F3A4A7A39A}"/>
              </a:ext>
            </a:extLst>
          </p:cNvPr>
          <p:cNvSpPr/>
          <p:nvPr/>
        </p:nvSpPr>
        <p:spPr>
          <a:xfrm>
            <a:off x="0" y="178295"/>
            <a:ext cx="4975200" cy="626869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19627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E1C5205-F74D-8360-EDEE-B204D8633772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MATERIAIS E MÉTODOS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079627-98BB-6517-CBF6-C01091F57DDD}"/>
              </a:ext>
            </a:extLst>
          </p:cNvPr>
          <p:cNvSpPr/>
          <p:nvPr/>
        </p:nvSpPr>
        <p:spPr>
          <a:xfrm>
            <a:off x="452988" y="2490224"/>
            <a:ext cx="5643012" cy="2124908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360000" rIns="91440" bIns="4572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 estratégia de pesquisa utilizada no desenvolvimento deste projeto será exploratória, visando apresentar de forma clara e concisa, didática e prática, a implementação das técnicas de processamento de linguagem natural disponibilizadas pela biblioteca “Natural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Toolkit” [NLTK].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1AB85C6-E27A-D4E9-4C25-9B47A136B086}"/>
              </a:ext>
            </a:extLst>
          </p:cNvPr>
          <p:cNvSpPr txBox="1">
            <a:spLocks/>
          </p:cNvSpPr>
          <p:nvPr/>
        </p:nvSpPr>
        <p:spPr>
          <a:xfrm>
            <a:off x="6283193" y="1843489"/>
            <a:ext cx="5643012" cy="350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NLTK – “Natural </a:t>
            </a:r>
            <a:r>
              <a:rPr lang="pt-BR" sz="2000" dirty="0" err="1">
                <a:solidFill>
                  <a:schemeClr val="bg2">
                    <a:lumMod val="25000"/>
                  </a:schemeClr>
                </a:solidFill>
              </a:rPr>
              <a:t>Language</a:t>
            </a: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 Toolkit”</a:t>
            </a:r>
          </a:p>
          <a:p>
            <a:pPr marL="895350" lvl="1" indent="-457200" algn="just">
              <a:lnSpc>
                <a:spcPct val="100000"/>
              </a:lnSpc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Biblioteca;</a:t>
            </a:r>
          </a:p>
          <a:p>
            <a:pPr marL="895350" lvl="1" indent="-457200" algn="just">
              <a:lnSpc>
                <a:spcPct val="100000"/>
              </a:lnSpc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Técnicas e recursos de processamento estatístico de linguagem natural;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Implementada em diversos softwares;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Recursos léxicos;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Análise de raciocínio semântico.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Desenvolvimento computacional de linguagens naturais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Compreender conteúdos descritos por humanos</a:t>
            </a:r>
          </a:p>
        </p:txBody>
      </p:sp>
    </p:spTree>
    <p:extLst>
      <p:ext uri="{BB962C8B-B14F-4D97-AF65-F5344CB8AC3E}">
        <p14:creationId xmlns:p14="http://schemas.microsoft.com/office/powerpoint/2010/main" val="101606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E1C5205-F74D-8360-EDEE-B204D8633772}"/>
              </a:ext>
            </a:extLst>
          </p:cNvPr>
          <p:cNvSpPr/>
          <p:nvPr/>
        </p:nvSpPr>
        <p:spPr>
          <a:xfrm>
            <a:off x="0" y="175164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MATERIAIS E MÉTODOS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495FEFB-EF83-9F99-FA59-304B76DA4498}"/>
              </a:ext>
            </a:extLst>
          </p:cNvPr>
          <p:cNvSpPr/>
          <p:nvPr/>
        </p:nvSpPr>
        <p:spPr>
          <a:xfrm>
            <a:off x="0" y="674060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COLETA DE DADOS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0221B-2B15-AAE1-3557-66C2F22AE9D8}"/>
              </a:ext>
            </a:extLst>
          </p:cNvPr>
          <p:cNvSpPr/>
          <p:nvPr/>
        </p:nvSpPr>
        <p:spPr>
          <a:xfrm>
            <a:off x="319248" y="3254055"/>
            <a:ext cx="5643012" cy="2561269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a extração de informações dos livros, foram utilizados arquivos no formato .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txt</a:t>
            </a:r>
            <a:endParaRPr lang="pt-BR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a extração de informações dos filmes, foram utilizado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datasets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contendo os diálogos dos personagens que foram adaptados para os filmes da saga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Ambas as bases de dados estão em inglês.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7B44407-D3A4-E443-EC58-2F685E66884B}"/>
              </a:ext>
            </a:extLst>
          </p:cNvPr>
          <p:cNvSpPr txBox="1">
            <a:spLocks/>
          </p:cNvSpPr>
          <p:nvPr/>
        </p:nvSpPr>
        <p:spPr>
          <a:xfrm>
            <a:off x="319248" y="2298454"/>
            <a:ext cx="5643012" cy="95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realizar a comparação entre os dados textuais da saga Harry Potter, foi necessário coletar as informações dos livros e das obras cinematográficas.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1800" b="1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E51582D2-9CB8-927D-BBB8-EFF95EB6143B}"/>
              </a:ext>
            </a:extLst>
          </p:cNvPr>
          <p:cNvSpPr txBox="1">
            <a:spLocks/>
          </p:cNvSpPr>
          <p:nvPr/>
        </p:nvSpPr>
        <p:spPr>
          <a:xfrm>
            <a:off x="7259541" y="1906631"/>
            <a:ext cx="3445840" cy="304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Nomes dos livros/filmes da saga: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Philosopher's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Stone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Chamber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Secrets</a:t>
            </a:r>
            <a:endParaRPr lang="pt-BR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Prisoner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Azkaban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Goblet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Fire</a:t>
            </a:r>
            <a:endParaRPr lang="pt-BR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Order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Phoenix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Half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Blood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Prince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Deathly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Hallows</a:t>
            </a:r>
            <a:endParaRPr lang="pt-BR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FABB05-6C2E-CEFC-8C95-F5EA054DAF7D}"/>
              </a:ext>
            </a:extLst>
          </p:cNvPr>
          <p:cNvSpPr/>
          <p:nvPr/>
        </p:nvSpPr>
        <p:spPr>
          <a:xfrm>
            <a:off x="319248" y="2947307"/>
            <a:ext cx="5688188" cy="2950708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Remoção de dados desnecessários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Rodapé, no caso dos livros;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Stopwords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”;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Caracteres especiais.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Colocar todos os textos em minúsculo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Aplicar as etapas do processamento de linguagem natural, disponibilizadas pela biblioteca NLTK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A0797C0-AAEA-9714-FC99-04C301C3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9248" y="2044460"/>
            <a:ext cx="5643012" cy="9028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melhorar a análise dos dados textuais, ambas as bases de dados foram submetidas à mesma etapa de pré-processamento.</a:t>
            </a:r>
          </a:p>
          <a:p>
            <a:pPr marL="0" indent="0" algn="just">
              <a:buNone/>
            </a:pPr>
            <a:endParaRPr lang="pt-BR" sz="1800" b="1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FD00FE-A053-C113-3FAE-EC81239730EA}"/>
              </a:ext>
            </a:extLst>
          </p:cNvPr>
          <p:cNvSpPr/>
          <p:nvPr/>
        </p:nvSpPr>
        <p:spPr>
          <a:xfrm>
            <a:off x="6229739" y="0"/>
            <a:ext cx="5962261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2F5165B-9F8E-8DF6-601E-8A45A3EDD144}"/>
              </a:ext>
            </a:extLst>
          </p:cNvPr>
          <p:cNvGrpSpPr/>
          <p:nvPr/>
        </p:nvGrpSpPr>
        <p:grpSpPr>
          <a:xfrm>
            <a:off x="7962558" y="836277"/>
            <a:ext cx="2496622" cy="4477057"/>
            <a:chOff x="7961828" y="1040376"/>
            <a:chExt cx="2496622" cy="447705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CB4A7FBA-0B77-9E01-280B-835E425E309C}"/>
                </a:ext>
              </a:extLst>
            </p:cNvPr>
            <p:cNvSpPr/>
            <p:nvPr/>
          </p:nvSpPr>
          <p:spPr>
            <a:xfrm>
              <a:off x="7968343" y="4490357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/>
                <a:t>Tokenização</a:t>
              </a:r>
              <a:endParaRPr lang="pt-BR" sz="1600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E8AACD48-B7E7-0CB0-46FD-061BDE2B8C23}"/>
                </a:ext>
              </a:extLst>
            </p:cNvPr>
            <p:cNvSpPr/>
            <p:nvPr/>
          </p:nvSpPr>
          <p:spPr>
            <a:xfrm>
              <a:off x="7965815" y="3801835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Análise Léxica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99FE1D2-7310-3C15-2A22-A077AFF675A8}"/>
                </a:ext>
              </a:extLst>
            </p:cNvPr>
            <p:cNvSpPr/>
            <p:nvPr/>
          </p:nvSpPr>
          <p:spPr>
            <a:xfrm>
              <a:off x="7961830" y="3113313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Análise Sintática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1495781-18A6-08AC-D627-3F6182B6C22D}"/>
                </a:ext>
              </a:extLst>
            </p:cNvPr>
            <p:cNvSpPr/>
            <p:nvPr/>
          </p:nvSpPr>
          <p:spPr>
            <a:xfrm>
              <a:off x="7961828" y="2433354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Análise Semântica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C6AD309-DDDD-BB64-E2DD-4A7E6870F311}"/>
                </a:ext>
              </a:extLst>
            </p:cNvPr>
            <p:cNvSpPr/>
            <p:nvPr/>
          </p:nvSpPr>
          <p:spPr>
            <a:xfrm>
              <a:off x="7961829" y="1744832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Análise Pragmática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C42E623-EE05-6955-D585-D2E5B304EF41}"/>
                </a:ext>
              </a:extLst>
            </p:cNvPr>
            <p:cNvSpPr txBox="1"/>
            <p:nvPr/>
          </p:nvSpPr>
          <p:spPr>
            <a:xfrm>
              <a:off x="7968342" y="5178879"/>
              <a:ext cx="2483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2">
                      <a:lumMod val="25000"/>
                    </a:schemeClr>
                  </a:solidFill>
                </a:rPr>
                <a:t>Texto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2AFF625-02BA-3990-75E5-5A719B9C7434}"/>
                </a:ext>
              </a:extLst>
            </p:cNvPr>
            <p:cNvSpPr txBox="1"/>
            <p:nvPr/>
          </p:nvSpPr>
          <p:spPr>
            <a:xfrm>
              <a:off x="7961828" y="1040376"/>
              <a:ext cx="2483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2">
                      <a:lumMod val="25000"/>
                    </a:schemeClr>
                  </a:solidFill>
                </a:rPr>
                <a:t>Significado Pretendido</a:t>
              </a: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305EBE24-B0FA-56E7-8B02-766A753DE7AD}"/>
                </a:ext>
              </a:extLst>
            </p:cNvPr>
            <p:cNvCxnSpPr>
              <a:stCxn id="12" idx="0"/>
              <a:endCxn id="3" idx="2"/>
            </p:cNvCxnSpPr>
            <p:nvPr/>
          </p:nvCxnSpPr>
          <p:spPr>
            <a:xfrm flipV="1">
              <a:off x="9210139" y="4833257"/>
              <a:ext cx="3258" cy="34562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79E11F70-7DDD-30BC-74BF-625EB8A4A30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9210139" y="4144735"/>
              <a:ext cx="730" cy="34290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0096316C-2F2A-43D8-4968-76EDED63F198}"/>
                </a:ext>
              </a:extLst>
            </p:cNvPr>
            <p:cNvCxnSpPr>
              <a:cxnSpLocks/>
              <a:stCxn id="5" idx="0"/>
              <a:endCxn id="8" idx="2"/>
            </p:cNvCxnSpPr>
            <p:nvPr/>
          </p:nvCxnSpPr>
          <p:spPr>
            <a:xfrm flipH="1" flipV="1">
              <a:off x="9206884" y="3456213"/>
              <a:ext cx="3985" cy="34562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7FDBF02E-3ED7-C05F-F17F-FDC657BB0BFD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9206882" y="2776254"/>
              <a:ext cx="2" cy="337059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F5D89F0A-ABAB-B26D-5F24-4E8E8FDE9FA8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9206881" y="2125042"/>
              <a:ext cx="1" cy="30831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53994989-4347-DCC7-61FE-3B26D5E36D91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H="1" flipV="1">
              <a:off x="9203625" y="1378930"/>
              <a:ext cx="3258" cy="36590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Espaço Reservado para Conteúdo 2">
            <a:extLst>
              <a:ext uri="{FF2B5EF4-FFF2-40B4-BE49-F238E27FC236}">
                <a16:creationId xmlns:a16="http://schemas.microsoft.com/office/drawing/2014/main" id="{C8C1E745-6D3D-E75E-B325-B9F158B99BA3}"/>
              </a:ext>
            </a:extLst>
          </p:cNvPr>
          <p:cNvSpPr txBox="1">
            <a:spLocks/>
          </p:cNvSpPr>
          <p:nvPr/>
        </p:nvSpPr>
        <p:spPr>
          <a:xfrm>
            <a:off x="7248504" y="5311839"/>
            <a:ext cx="3924728" cy="586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Estágios de análise do processamento de linguagem natural</a:t>
            </a:r>
            <a:br>
              <a:rPr lang="pt-BR" sz="12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</a:b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Fonte: Adaptado de Dale et al. (2000) </a:t>
            </a:r>
          </a:p>
        </p:txBody>
      </p:sp>
      <p:sp>
        <p:nvSpPr>
          <p:cNvPr id="14" name="Arrow: Pentagon 3">
            <a:extLst>
              <a:ext uri="{FF2B5EF4-FFF2-40B4-BE49-F238E27FC236}">
                <a16:creationId xmlns:a16="http://schemas.microsoft.com/office/drawing/2014/main" id="{4364FB1E-8BEC-C93E-7BD2-E59731F76F1A}"/>
              </a:ext>
            </a:extLst>
          </p:cNvPr>
          <p:cNvSpPr/>
          <p:nvPr/>
        </p:nvSpPr>
        <p:spPr>
          <a:xfrm>
            <a:off x="0" y="164368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MATERIAIS E MÉTODOS</a:t>
            </a:r>
          </a:p>
        </p:txBody>
      </p:sp>
      <p:sp>
        <p:nvSpPr>
          <p:cNvPr id="16" name="Arrow: Pentagon 5">
            <a:extLst>
              <a:ext uri="{FF2B5EF4-FFF2-40B4-BE49-F238E27FC236}">
                <a16:creationId xmlns:a16="http://schemas.microsoft.com/office/drawing/2014/main" id="{F2F56E24-41A4-F052-124B-D9870C1899AC}"/>
              </a:ext>
            </a:extLst>
          </p:cNvPr>
          <p:cNvSpPr/>
          <p:nvPr/>
        </p:nvSpPr>
        <p:spPr>
          <a:xfrm>
            <a:off x="0" y="650851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PRÉ-PROCESSAMENTO</a:t>
            </a:r>
          </a:p>
        </p:txBody>
      </p:sp>
    </p:spTree>
    <p:extLst>
      <p:ext uri="{BB962C8B-B14F-4D97-AF65-F5344CB8AC3E}">
        <p14:creationId xmlns:p14="http://schemas.microsoft.com/office/powerpoint/2010/main" val="384783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AD07F27-DC68-50BE-4DB3-2349E6E9A1F4}"/>
              </a:ext>
            </a:extLst>
          </p:cNvPr>
          <p:cNvGrpSpPr/>
          <p:nvPr/>
        </p:nvGrpSpPr>
        <p:grpSpPr>
          <a:xfrm>
            <a:off x="5995614" y="493295"/>
            <a:ext cx="5603622" cy="3337286"/>
            <a:chOff x="220710" y="2587392"/>
            <a:chExt cx="5603622" cy="3337286"/>
          </a:xfrm>
        </p:grpSpPr>
        <p:sp>
          <p:nvSpPr>
            <p:cNvPr id="36" name="Espaço Reservado para Conteúdo 2">
              <a:extLst>
                <a:ext uri="{FF2B5EF4-FFF2-40B4-BE49-F238E27FC236}">
                  <a16:creationId xmlns:a16="http://schemas.microsoft.com/office/drawing/2014/main" id="{C8C1E745-6D3D-E75E-B325-B9F158B99BA3}"/>
                </a:ext>
              </a:extLst>
            </p:cNvPr>
            <p:cNvSpPr txBox="1">
              <a:spLocks/>
            </p:cNvSpPr>
            <p:nvPr/>
          </p:nvSpPr>
          <p:spPr>
            <a:xfrm>
              <a:off x="220710" y="5338502"/>
              <a:ext cx="5603622" cy="5861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sz="1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Leitura de arquivos .</a:t>
              </a:r>
              <a:r>
                <a:rPr lang="pt-BR" sz="1200" dirty="0" err="1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txt</a:t>
              </a:r>
              <a:r>
                <a:rPr lang="pt-BR" sz="1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 armazenados no Google Drive</a:t>
              </a:r>
              <a:br>
                <a:rPr lang="pt-BR" sz="1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</a:br>
              <a:r>
                <a:rPr lang="pt-BR" sz="12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Fonte: Resultados originais da pesquisa </a:t>
              </a:r>
            </a:p>
          </p:txBody>
        </p:sp>
        <p:pic>
          <p:nvPicPr>
            <p:cNvPr id="19" name="Espaço Reservado para Conteúdo 18" descr="Interface gráfica do usuário, Texto, Aplicativo&#10;&#10;Descrição gerada automaticamente">
              <a:extLst>
                <a:ext uri="{FF2B5EF4-FFF2-40B4-BE49-F238E27FC236}">
                  <a16:creationId xmlns:a16="http://schemas.microsoft.com/office/drawing/2014/main" id="{D96DFF99-8B78-7F65-EDFA-331910C21FB4}"/>
                </a:ext>
              </a:extLst>
            </p:cNvPr>
            <p:cNvPicPr>
              <a:picLocks noGrp="1" noChangeAspect="1"/>
            </p:cNvPicPr>
            <p:nvPr>
              <p:ph sz="half" idx="2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10" y="2587392"/>
              <a:ext cx="5603622" cy="2751110"/>
            </a:xfr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C7B053-3FBF-B5CF-632E-FBD7F5913BA1}"/>
              </a:ext>
            </a:extLst>
          </p:cNvPr>
          <p:cNvGrpSpPr/>
          <p:nvPr/>
        </p:nvGrpSpPr>
        <p:grpSpPr>
          <a:xfrm>
            <a:off x="5806575" y="4298497"/>
            <a:ext cx="5981700" cy="1802363"/>
            <a:chOff x="6096000" y="2587392"/>
            <a:chExt cx="5981700" cy="1802363"/>
          </a:xfrm>
        </p:grpSpPr>
        <p:pic>
          <p:nvPicPr>
            <p:cNvPr id="26" name="Imagem 25" descr="Texto&#10;&#10;Descrição gerada automaticamente com confiança média">
              <a:extLst>
                <a:ext uri="{FF2B5EF4-FFF2-40B4-BE49-F238E27FC236}">
                  <a16:creationId xmlns:a16="http://schemas.microsoft.com/office/drawing/2014/main" id="{2663AA25-7416-4E6E-E7F7-E29933F15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587392"/>
              <a:ext cx="5981700" cy="1054100"/>
            </a:xfrm>
            <a:prstGeom prst="rect">
              <a:avLst/>
            </a:prstGeom>
          </p:spPr>
        </p:pic>
        <p:sp>
          <p:nvSpPr>
            <p:cNvPr id="27" name="Espaço Reservado para Conteúdo 2">
              <a:extLst>
                <a:ext uri="{FF2B5EF4-FFF2-40B4-BE49-F238E27FC236}">
                  <a16:creationId xmlns:a16="http://schemas.microsoft.com/office/drawing/2014/main" id="{9DE381F3-DF21-E88C-6E9D-29A81845FC7C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3669858"/>
              <a:ext cx="5603622" cy="7198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“Print” de uma parte do livro Harry Potter e a Pedra Filosofal sem nenhuma aplicação de pré-processamento 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5EE99520-5449-9635-A24B-BA96A7433DD3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3" name="Arrow: Pentagon 5">
            <a:extLst>
              <a:ext uri="{FF2B5EF4-FFF2-40B4-BE49-F238E27FC236}">
                <a16:creationId xmlns:a16="http://schemas.microsoft.com/office/drawing/2014/main" id="{D605CB99-1709-8F54-33D7-368BA5040023}"/>
              </a:ext>
            </a:extLst>
          </p:cNvPr>
          <p:cNvSpPr/>
          <p:nvPr/>
        </p:nvSpPr>
        <p:spPr>
          <a:xfrm>
            <a:off x="0" y="705749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COLETA DE DADOS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27C2FF-737E-2D32-DF19-15DF0192CF33}"/>
              </a:ext>
            </a:extLst>
          </p:cNvPr>
          <p:cNvSpPr/>
          <p:nvPr/>
        </p:nvSpPr>
        <p:spPr>
          <a:xfrm>
            <a:off x="225664" y="2091972"/>
            <a:ext cx="5188817" cy="428828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Identificação de arquivos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Google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Colab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+ Google Drive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“Python”</a:t>
            </a:r>
          </a:p>
        </p:txBody>
      </p:sp>
    </p:spTree>
    <p:extLst>
      <p:ext uri="{BB962C8B-B14F-4D97-AF65-F5344CB8AC3E}">
        <p14:creationId xmlns:p14="http://schemas.microsoft.com/office/powerpoint/2010/main" val="79912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FABB05-6C2E-CEFC-8C95-F5EA054DAF7D}"/>
              </a:ext>
            </a:extLst>
          </p:cNvPr>
          <p:cNvSpPr/>
          <p:nvPr/>
        </p:nvSpPr>
        <p:spPr>
          <a:xfrm>
            <a:off x="225664" y="2091972"/>
            <a:ext cx="5188817" cy="428828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Implementação de expressões regulares (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ReGex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Limpeza dos dados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+mj-lt"/>
              <a:buAutoNum type="alphaLcPeriod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Stopwords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”.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Padronização dos dados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Processamento de dados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FreqDist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”: Mensura a frequência que cada palavra aparece dentro de um contexto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DF4EC1-A4D7-984F-00FD-868500F361C2}"/>
              </a:ext>
            </a:extLst>
          </p:cNvPr>
          <p:cNvGrpSpPr/>
          <p:nvPr/>
        </p:nvGrpSpPr>
        <p:grpSpPr>
          <a:xfrm>
            <a:off x="5940434" y="4784055"/>
            <a:ext cx="5981701" cy="1596197"/>
            <a:chOff x="5962259" y="1369611"/>
            <a:chExt cx="5981701" cy="1596197"/>
          </a:xfrm>
        </p:grpSpPr>
        <p:sp>
          <p:nvSpPr>
            <p:cNvPr id="27" name="Espaço Reservado para Conteúdo 2">
              <a:extLst>
                <a:ext uri="{FF2B5EF4-FFF2-40B4-BE49-F238E27FC236}">
                  <a16:creationId xmlns:a16="http://schemas.microsoft.com/office/drawing/2014/main" id="{9DE381F3-DF21-E88C-6E9D-29A81845FC7C}"/>
                </a:ext>
              </a:extLst>
            </p:cNvPr>
            <p:cNvSpPr txBox="1">
              <a:spLocks/>
            </p:cNvSpPr>
            <p:nvPr/>
          </p:nvSpPr>
          <p:spPr>
            <a:xfrm>
              <a:off x="5962259" y="2245911"/>
              <a:ext cx="5981700" cy="7198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“Print” de uma parte do livro Harry Potter e a Pedra Filosofal com a aplicação do pré-processamento 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  <p:pic>
          <p:nvPicPr>
            <p:cNvPr id="3" name="Imagem 2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B041E96C-974C-7FEE-F428-301C2EAE9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2260" y="1369611"/>
              <a:ext cx="5981700" cy="876300"/>
            </a:xfrm>
            <a:prstGeom prst="rect">
              <a:avLst/>
            </a:prstGeom>
          </p:spPr>
        </p:pic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477436CE-616A-D9FE-66B6-97E83AF785E6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5" name="Arrow: Pentagon 5">
            <a:extLst>
              <a:ext uri="{FF2B5EF4-FFF2-40B4-BE49-F238E27FC236}">
                <a16:creationId xmlns:a16="http://schemas.microsoft.com/office/drawing/2014/main" id="{F8B71FEA-E49E-14C7-BEB4-AF76A18D4605}"/>
              </a:ext>
            </a:extLst>
          </p:cNvPr>
          <p:cNvSpPr/>
          <p:nvPr/>
        </p:nvSpPr>
        <p:spPr>
          <a:xfrm>
            <a:off x="0" y="698577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TRATATIVA DE DADOS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B858CC-44B9-74DF-FFB7-73AC19A82557}"/>
              </a:ext>
            </a:extLst>
          </p:cNvPr>
          <p:cNvGrpSpPr/>
          <p:nvPr/>
        </p:nvGrpSpPr>
        <p:grpSpPr>
          <a:xfrm>
            <a:off x="5940434" y="178295"/>
            <a:ext cx="6158054" cy="4386477"/>
            <a:chOff x="5940434" y="178295"/>
            <a:chExt cx="6158054" cy="43864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7150D2-B936-FD7E-326C-68FCBF9E47A8}"/>
                </a:ext>
              </a:extLst>
            </p:cNvPr>
            <p:cNvSpPr/>
            <p:nvPr/>
          </p:nvSpPr>
          <p:spPr>
            <a:xfrm>
              <a:off x="5940434" y="178295"/>
              <a:ext cx="6158054" cy="4386477"/>
            </a:xfrm>
            <a:prstGeom prst="rect">
              <a:avLst/>
            </a:prstGeom>
            <a:solidFill>
              <a:srgbClr val="2C31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E96C58-D0CB-F02F-B28D-FDD3857DD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0434" y="180831"/>
              <a:ext cx="6158054" cy="153027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F17886E-6BBE-C4D2-A91F-FF7603DCD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435" y="1711104"/>
              <a:ext cx="5032366" cy="285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06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ACDFF65-0EBC-8475-8C18-DFEA1E72E42C}"/>
              </a:ext>
            </a:extLst>
          </p:cNvPr>
          <p:cNvGrpSpPr/>
          <p:nvPr/>
        </p:nvGrpSpPr>
        <p:grpSpPr>
          <a:xfrm>
            <a:off x="197052" y="2513710"/>
            <a:ext cx="11797896" cy="3420946"/>
            <a:chOff x="197052" y="2374858"/>
            <a:chExt cx="11797896" cy="3420946"/>
          </a:xfrm>
        </p:grpSpPr>
        <p:pic>
          <p:nvPicPr>
            <p:cNvPr id="9" name="Imagem 8" descr="Gráfico, Gráfico de barras&#10;&#10;Descrição gerada automaticamente">
              <a:extLst>
                <a:ext uri="{FF2B5EF4-FFF2-40B4-BE49-F238E27FC236}">
                  <a16:creationId xmlns:a16="http://schemas.microsoft.com/office/drawing/2014/main" id="{0444EBEB-4912-C295-A549-4F7E3FAA5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52" y="2685721"/>
              <a:ext cx="5671986" cy="3110083"/>
            </a:xfrm>
            <a:prstGeom prst="rect">
              <a:avLst/>
            </a:prstGeom>
          </p:spPr>
        </p:pic>
        <p:pic>
          <p:nvPicPr>
            <p:cNvPr id="11" name="Imagem 10" descr="Gráfico, Gráfico de barras&#10;&#10;Descrição gerada automaticamente">
              <a:extLst>
                <a:ext uri="{FF2B5EF4-FFF2-40B4-BE49-F238E27FC236}">
                  <a16:creationId xmlns:a16="http://schemas.microsoft.com/office/drawing/2014/main" id="{ED3C1984-94CC-9985-27F9-04D6B2BEE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4150" y="2685721"/>
              <a:ext cx="5660798" cy="3110083"/>
            </a:xfrm>
            <a:prstGeom prst="rect">
              <a:avLst/>
            </a:prstGeom>
          </p:spPr>
        </p:pic>
        <p:sp>
          <p:nvSpPr>
            <p:cNvPr id="12" name="Espaço Reservado para Conteúdo 2">
              <a:extLst>
                <a:ext uri="{FF2B5EF4-FFF2-40B4-BE49-F238E27FC236}">
                  <a16:creationId xmlns:a16="http://schemas.microsoft.com/office/drawing/2014/main" id="{607A63FA-6DE4-6B2E-65B7-120513DDBAA2}"/>
                </a:ext>
              </a:extLst>
            </p:cNvPr>
            <p:cNvSpPr txBox="1">
              <a:spLocks/>
            </p:cNvSpPr>
            <p:nvPr/>
          </p:nvSpPr>
          <p:spPr>
            <a:xfrm>
              <a:off x="1262836" y="2374858"/>
              <a:ext cx="4053025" cy="3108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COM A APLICAÇÃO DE PRÉ-PROCESSAMENTO</a:t>
              </a:r>
            </a:p>
          </p:txBody>
        </p:sp>
        <p:sp>
          <p:nvSpPr>
            <p:cNvPr id="13" name="Espaço Reservado para Conteúdo 2">
              <a:extLst>
                <a:ext uri="{FF2B5EF4-FFF2-40B4-BE49-F238E27FC236}">
                  <a16:creationId xmlns:a16="http://schemas.microsoft.com/office/drawing/2014/main" id="{344D3FBE-9B4D-FD81-4FD9-442F8C1867AA}"/>
                </a:ext>
              </a:extLst>
            </p:cNvPr>
            <p:cNvSpPr txBox="1">
              <a:spLocks/>
            </p:cNvSpPr>
            <p:nvPr/>
          </p:nvSpPr>
          <p:spPr>
            <a:xfrm>
              <a:off x="7438492" y="2374858"/>
              <a:ext cx="4053025" cy="3108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SEM A APLICAÇÃO DE PRÉ-PROCESSAMENTO</a:t>
              </a:r>
            </a:p>
          </p:txBody>
        </p:sp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C4EBEC0F-F874-B8A7-95B1-D8CA536072C8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3" name="Arrow: Pentagon 5">
            <a:extLst>
              <a:ext uri="{FF2B5EF4-FFF2-40B4-BE49-F238E27FC236}">
                <a16:creationId xmlns:a16="http://schemas.microsoft.com/office/drawing/2014/main" id="{7A7CC052-5685-5F75-9C9F-D732484B1FFC}"/>
              </a:ext>
            </a:extLst>
          </p:cNvPr>
          <p:cNvSpPr/>
          <p:nvPr/>
        </p:nvSpPr>
        <p:spPr>
          <a:xfrm>
            <a:off x="0" y="691344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VISUALIZAÇÃO DE DADOS</a:t>
            </a:r>
          </a:p>
        </p:txBody>
      </p:sp>
      <p:pic>
        <p:nvPicPr>
          <p:cNvPr id="5" name="Imagem 8" descr="Tabela&#10;&#10;Descrição gerada automaticamente com confiança média">
            <a:extLst>
              <a:ext uri="{FF2B5EF4-FFF2-40B4-BE49-F238E27FC236}">
                <a16:creationId xmlns:a16="http://schemas.microsoft.com/office/drawing/2014/main" id="{5CC061DC-1CB2-FDEA-1F1C-A182AC56C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50" y="127325"/>
            <a:ext cx="5743551" cy="1390159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7BB73EE-CA78-6CFE-3D71-BD104E04F60F}"/>
              </a:ext>
            </a:extLst>
          </p:cNvPr>
          <p:cNvSpPr txBox="1">
            <a:spLocks/>
          </p:cNvSpPr>
          <p:nvPr/>
        </p:nvSpPr>
        <p:spPr>
          <a:xfrm>
            <a:off x="6334149" y="1517484"/>
            <a:ext cx="5743551" cy="783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200" dirty="0"/>
              <a:t>Output gerado após o processamento textual do livro Harry Potter e a Pedra Filosofal, limitado às cinco palavras que mais se repetem, onde é possível representar a diferença das informações não tratadas e a aplicação do pré-processamento. </a:t>
            </a:r>
            <a:br>
              <a:rPr lang="pt-BR" sz="1200" dirty="0"/>
            </a:br>
            <a:r>
              <a:rPr lang="pt-BR" sz="1200" b="1" dirty="0"/>
              <a:t>Fonte: Resultados originais da pesquisa </a:t>
            </a:r>
          </a:p>
        </p:txBody>
      </p:sp>
    </p:spTree>
    <p:extLst>
      <p:ext uri="{BB962C8B-B14F-4D97-AF65-F5344CB8AC3E}">
        <p14:creationId xmlns:p14="http://schemas.microsoft.com/office/powerpoint/2010/main" val="1794440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1404</Words>
  <Application>Microsoft Office PowerPoint</Application>
  <PresentationFormat>Widescreen</PresentationFormat>
  <Paragraphs>145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Documento</vt:lpstr>
      <vt:lpstr>Processamento de dados textuais: aplicação da biblioteca NLTK como ferramenta analítica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Vinícius Andrade Lopes</cp:lastModifiedBy>
  <cp:revision>27</cp:revision>
  <dcterms:created xsi:type="dcterms:W3CDTF">2018-01-31T14:12:27Z</dcterms:created>
  <dcterms:modified xsi:type="dcterms:W3CDTF">2023-07-24T12:22:50Z</dcterms:modified>
</cp:coreProperties>
</file>