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3" r:id="rId9"/>
    <p:sldId id="265" r:id="rId10"/>
    <p:sldId id="266"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4" autoAdjust="0"/>
    <p:restoredTop sz="94660"/>
  </p:normalViewPr>
  <p:slideViewPr>
    <p:cSldViewPr snapToGrid="0">
      <p:cViewPr varScale="1">
        <p:scale>
          <a:sx n="111" d="100"/>
          <a:sy n="111" d="100"/>
        </p:scale>
        <p:origin x="6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955F-377E-4AFC-AFBB-33C8AF397850}"/>
              </a:ext>
            </a:extLst>
          </p:cNvPr>
          <p:cNvSpPr>
            <a:spLocks noGrp="1"/>
          </p:cNvSpPr>
          <p:nvPr>
            <p:ph type="ctrTitle"/>
          </p:nvPr>
        </p:nvSpPr>
        <p:spPr>
          <a:xfrm>
            <a:off x="3489648" y="1614195"/>
            <a:ext cx="7178351" cy="2687217"/>
          </a:xfrm>
        </p:spPr>
        <p:txBody>
          <a:bodyPr anchor="b"/>
          <a:lstStyle>
            <a:lvl1pPr algn="l">
              <a:defRPr sz="6000"/>
            </a:lvl1pPr>
          </a:lstStyle>
          <a:p>
            <a:r>
              <a:rPr lang="pt-BR" dirty="0"/>
              <a:t>Clique para editar o título mestre</a:t>
            </a:r>
          </a:p>
        </p:txBody>
      </p:sp>
      <p:sp>
        <p:nvSpPr>
          <p:cNvPr id="3" name="Subtítulo 2">
            <a:extLst>
              <a:ext uri="{FF2B5EF4-FFF2-40B4-BE49-F238E27FC236}">
                <a16:creationId xmlns:a16="http://schemas.microsoft.com/office/drawing/2014/main" id="{C89DB314-FCFE-4948-B3B3-1DBC9A220307}"/>
              </a:ext>
            </a:extLst>
          </p:cNvPr>
          <p:cNvSpPr>
            <a:spLocks noGrp="1"/>
          </p:cNvSpPr>
          <p:nvPr>
            <p:ph type="subTitle" idx="1"/>
          </p:nvPr>
        </p:nvSpPr>
        <p:spPr>
          <a:xfrm>
            <a:off x="3489648" y="4516016"/>
            <a:ext cx="7178351" cy="7417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5320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48A6B-B656-4DDD-AF02-43CDC3580D3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03446F8-FAD4-4CA7-BC72-BA927E1EF04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9BCA881-9B0F-486F-AB40-BA842F6B30C3}"/>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5" name="Espaço Reservado para Rodapé 4">
            <a:extLst>
              <a:ext uri="{FF2B5EF4-FFF2-40B4-BE49-F238E27FC236}">
                <a16:creationId xmlns:a16="http://schemas.microsoft.com/office/drawing/2014/main" id="{352FD993-F353-4979-B4B8-FB3AC67A9A1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CE96A5-2F1D-441E-9CEB-83232D2F63D2}"/>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32197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87E063-2F40-4217-9B00-19A105431B1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7C0EAF-C4DD-405B-9897-1572BC5FB4B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66ECA9-9C4F-42FE-9B58-A9C369AE59B5}"/>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5" name="Espaço Reservado para Rodapé 4">
            <a:extLst>
              <a:ext uri="{FF2B5EF4-FFF2-40B4-BE49-F238E27FC236}">
                <a16:creationId xmlns:a16="http://schemas.microsoft.com/office/drawing/2014/main" id="{72059EA9-C5DA-4955-BEF1-44EAB3143F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6449FCF-0AB6-4EDB-B616-E299D7FC3460}"/>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9837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CFF8B-827F-4CA4-BBEB-042AF77B37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CA49903-9CA6-499A-9E57-BEB61DAE4D0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C9B8F4-42FA-471E-9279-09AC1FE3D054}"/>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5" name="Espaço Reservado para Rodapé 4">
            <a:extLst>
              <a:ext uri="{FF2B5EF4-FFF2-40B4-BE49-F238E27FC236}">
                <a16:creationId xmlns:a16="http://schemas.microsoft.com/office/drawing/2014/main" id="{697375A4-FBF0-4D76-894A-9F335D4A07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F7AAFA-8C7E-44E2-AB9C-FAFEF76321A6}"/>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273306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248E5-197A-43B1-9E3D-4F767BA022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3A8475-697B-4EB5-99F3-B4CCE8D4D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AE4CBC64-536B-479F-81A7-8AB26CEBE9AA}"/>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5" name="Espaço Reservado para Rodapé 4">
            <a:extLst>
              <a:ext uri="{FF2B5EF4-FFF2-40B4-BE49-F238E27FC236}">
                <a16:creationId xmlns:a16="http://schemas.microsoft.com/office/drawing/2014/main" id="{97036697-84AA-4DB0-9C45-109198E38B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0DD7AC-7621-40A8-B448-4D0987E5F604}"/>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412057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2C26F-6FF9-4AEC-BFBD-297396F6571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FAA30C-237B-4319-B648-55743DC4408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3B1B006-3AFE-450E-BB4B-538B3F4BAF3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907F7E-BCE6-4D5E-9A17-D43B4FB1663B}"/>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6" name="Espaço Reservado para Rodapé 5">
            <a:extLst>
              <a:ext uri="{FF2B5EF4-FFF2-40B4-BE49-F238E27FC236}">
                <a16:creationId xmlns:a16="http://schemas.microsoft.com/office/drawing/2014/main" id="{76C7B328-BF19-4F1B-9D37-E19C7993D4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3634195-405D-4130-B013-0BBEA1F1B32F}"/>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176348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83BB7-29BF-4892-AE25-CC063707064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C615C65-D64B-49A1-A2A7-7EE1BAB74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FBCDC74-7687-4491-A1B7-76368A88AE2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504252E-9483-438A-B2DB-334FE981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25C11A2-1523-4DF0-87CF-3C3376131441}"/>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8C4BD0E-23FD-4E06-A9BE-8A007C856E0F}"/>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8" name="Espaço Reservado para Rodapé 7">
            <a:extLst>
              <a:ext uri="{FF2B5EF4-FFF2-40B4-BE49-F238E27FC236}">
                <a16:creationId xmlns:a16="http://schemas.microsoft.com/office/drawing/2014/main" id="{B93A8183-C6D8-4BBE-AD22-0D48503A2D1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50A89B9-4ACE-4E96-8F38-7FFA677AA1F5}"/>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161339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531EC-0C3E-474E-B1BB-5B78781BBC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0163505-E043-4E38-BED6-BE5644A58FFE}"/>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4" name="Espaço Reservado para Rodapé 3">
            <a:extLst>
              <a:ext uri="{FF2B5EF4-FFF2-40B4-BE49-F238E27FC236}">
                <a16:creationId xmlns:a16="http://schemas.microsoft.com/office/drawing/2014/main" id="{6F2BE5FE-1EB6-4947-A34E-2457D28EF08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6262A76-B948-4089-8066-F13B36719B5E}"/>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387123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E5F3771-DE8C-4F6C-A791-60493E349784}"/>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3" name="Espaço Reservado para Rodapé 2">
            <a:extLst>
              <a:ext uri="{FF2B5EF4-FFF2-40B4-BE49-F238E27FC236}">
                <a16:creationId xmlns:a16="http://schemas.microsoft.com/office/drawing/2014/main" id="{F664C3DE-26BA-42F9-A36E-26F74462F03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53FB30E-8256-4D9C-BE8D-8DE46C91AB34}"/>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375650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DBBE2-5238-4F14-B8EB-342BE7A3CC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C427117-52B6-4AD1-BD6F-A28E3CA51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1F5B5DB-95C2-465E-B082-64915B77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6269CE81-66A3-4C8F-91B6-747B7AF49C1F}"/>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6" name="Espaço Reservado para Rodapé 5">
            <a:extLst>
              <a:ext uri="{FF2B5EF4-FFF2-40B4-BE49-F238E27FC236}">
                <a16:creationId xmlns:a16="http://schemas.microsoft.com/office/drawing/2014/main" id="{59DFE09E-F5BD-4831-AE37-B195058CC3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67CD61E-923C-4244-84EA-0650982BB5F2}"/>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726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AA2AB-EDC6-41EE-9F80-51FBC8A43F6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B64E24A-7847-4D9F-80B9-6EB606479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1E8FAF7-71E5-4CD5-8281-665A97764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3539AD2-200C-4DA1-8644-F33E6C88C8CA}"/>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6" name="Espaço Reservado para Rodapé 5">
            <a:extLst>
              <a:ext uri="{FF2B5EF4-FFF2-40B4-BE49-F238E27FC236}">
                <a16:creationId xmlns:a16="http://schemas.microsoft.com/office/drawing/2014/main" id="{54BE7FD9-38AD-443E-A9FE-333371DB79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B28A5E-8F70-4C04-972F-810F9DC8149A}"/>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318044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EAF2AE4-5A35-4BEA-BEB3-17FAFB7F0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7907F4-5CBE-4C9F-BF91-575BE6A3E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3857B9-5E01-47D7-B7CD-F523FBFB6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D7303-1349-4B3B-906B-0AD17F7A84D3}" type="datetimeFigureOut">
              <a:rPr lang="pt-BR" smtClean="0"/>
              <a:t>17/05/2023</a:t>
            </a:fld>
            <a:endParaRPr lang="pt-BR"/>
          </a:p>
        </p:txBody>
      </p:sp>
      <p:sp>
        <p:nvSpPr>
          <p:cNvPr id="5" name="Espaço Reservado para Rodapé 4">
            <a:extLst>
              <a:ext uri="{FF2B5EF4-FFF2-40B4-BE49-F238E27FC236}">
                <a16:creationId xmlns:a16="http://schemas.microsoft.com/office/drawing/2014/main" id="{79FEBF92-23E2-4692-8644-BC19CE40A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9206707-F55A-43BD-88B6-852CAD72F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FF06D-87BF-405F-9790-318F41D0CF65}" type="slidenum">
              <a:rPr lang="pt-BR" smtClean="0"/>
              <a:t>‹#›</a:t>
            </a:fld>
            <a:endParaRPr lang="pt-BR"/>
          </a:p>
        </p:txBody>
      </p:sp>
    </p:spTree>
    <p:extLst>
      <p:ext uri="{BB962C8B-B14F-4D97-AF65-F5344CB8AC3E}">
        <p14:creationId xmlns:p14="http://schemas.microsoft.com/office/powerpoint/2010/main" val="313684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6C49-68E5-4EB8-B536-2E840FF2AB1D}"/>
              </a:ext>
            </a:extLst>
          </p:cNvPr>
          <p:cNvSpPr>
            <a:spLocks noGrp="1"/>
          </p:cNvSpPr>
          <p:nvPr>
            <p:ph type="ctrTitle"/>
          </p:nvPr>
        </p:nvSpPr>
        <p:spPr>
          <a:xfrm>
            <a:off x="3489648" y="1614195"/>
            <a:ext cx="8288222" cy="2901821"/>
          </a:xfrm>
        </p:spPr>
        <p:txBody>
          <a:bodyPr>
            <a:noAutofit/>
          </a:bodyPr>
          <a:lstStyle/>
          <a:p>
            <a:r>
              <a:rPr lang="pt-BR" sz="5400" dirty="0"/>
              <a:t>Processamento de dados textuais: aplicação da biblioteca NLTK como ferramenta analítica</a:t>
            </a:r>
          </a:p>
        </p:txBody>
      </p:sp>
      <p:sp>
        <p:nvSpPr>
          <p:cNvPr id="3" name="Subtítulo 2">
            <a:extLst>
              <a:ext uri="{FF2B5EF4-FFF2-40B4-BE49-F238E27FC236}">
                <a16:creationId xmlns:a16="http://schemas.microsoft.com/office/drawing/2014/main" id="{FBD5D2CA-A7B9-4594-8BBB-9F8EDA77A31C}"/>
              </a:ext>
            </a:extLst>
          </p:cNvPr>
          <p:cNvSpPr>
            <a:spLocks noGrp="1"/>
          </p:cNvSpPr>
          <p:nvPr>
            <p:ph type="subTitle" idx="1"/>
          </p:nvPr>
        </p:nvSpPr>
        <p:spPr/>
        <p:txBody>
          <a:bodyPr>
            <a:normAutofit fontScale="92500" lnSpcReduction="20000"/>
          </a:bodyPr>
          <a:lstStyle/>
          <a:p>
            <a:r>
              <a:rPr lang="pt-BR" dirty="0"/>
              <a:t>Vinícius Andrade Lopes</a:t>
            </a:r>
          </a:p>
          <a:p>
            <a:r>
              <a:rPr lang="pt-BR" dirty="0"/>
              <a:t>João Vitor Matos</a:t>
            </a:r>
          </a:p>
        </p:txBody>
      </p:sp>
    </p:spTree>
    <p:extLst>
      <p:ext uri="{BB962C8B-B14F-4D97-AF65-F5344CB8AC3E}">
        <p14:creationId xmlns:p14="http://schemas.microsoft.com/office/powerpoint/2010/main" val="293592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FABB05-6C2E-CEFC-8C95-F5EA054DAF7D}"/>
              </a:ext>
            </a:extLst>
          </p:cNvPr>
          <p:cNvSpPr/>
          <p:nvPr/>
        </p:nvSpPr>
        <p:spPr>
          <a:xfrm>
            <a:off x="6095999" y="0"/>
            <a:ext cx="6096001" cy="6858000"/>
          </a:xfrm>
          <a:prstGeom prst="rect">
            <a:avLst/>
          </a:prstGeom>
          <a:solidFill>
            <a:schemeClr val="tx2">
              <a:lumMod val="60000"/>
              <a:lumOff val="40000"/>
              <a:alpha val="70000"/>
            </a:schemeClr>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nSpc>
                <a:spcPct val="90000"/>
              </a:lnSpc>
              <a:spcBef>
                <a:spcPts val="1000"/>
              </a:spcBef>
            </a:pPr>
            <a:endParaRPr lang="pt-BR" sz="1600" dirty="0">
              <a:solidFill>
                <a:schemeClr val="bg2">
                  <a:lumMod val="10000"/>
                </a:schemeClr>
              </a:solidFill>
              <a:ea typeface="Calibri" panose="020F0502020204030204" pitchFamily="34" charset="0"/>
              <a:cs typeface="Arial" panose="020B0604020202020204" pitchFamily="34" charset="0"/>
            </a:endParaRPr>
          </a:p>
        </p:txBody>
      </p:sp>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700" dirty="0">
                <a:solidFill>
                  <a:schemeClr val="bg1"/>
                </a:solidFill>
              </a:rPr>
              <a:t>RESULTADOS E DISCUSSÕES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VISUALIZAÇÃO DE DADOS</a:t>
            </a:r>
          </a:p>
        </p:txBody>
      </p:sp>
      <p:pic>
        <p:nvPicPr>
          <p:cNvPr id="3" name="Picture 2">
            <a:extLst>
              <a:ext uri="{FF2B5EF4-FFF2-40B4-BE49-F238E27FC236}">
                <a16:creationId xmlns:a16="http://schemas.microsoft.com/office/drawing/2014/main" id="{FC93B50F-C07C-9BE0-12C2-28329FA9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36" y="2076045"/>
            <a:ext cx="5441140" cy="719328"/>
          </a:xfrm>
          <a:prstGeom prst="rect">
            <a:avLst/>
          </a:prstGeom>
        </p:spPr>
      </p:pic>
      <p:sp>
        <p:nvSpPr>
          <p:cNvPr id="5" name="Espaço Reservado para Conteúdo 2">
            <a:extLst>
              <a:ext uri="{FF2B5EF4-FFF2-40B4-BE49-F238E27FC236}">
                <a16:creationId xmlns:a16="http://schemas.microsoft.com/office/drawing/2014/main" id="{7793F7F0-C787-FDE0-AACB-D4D5E8431D4B}"/>
              </a:ext>
            </a:extLst>
          </p:cNvPr>
          <p:cNvSpPr txBox="1">
            <a:spLocks/>
          </p:cNvSpPr>
          <p:nvPr/>
        </p:nvSpPr>
        <p:spPr>
          <a:xfrm>
            <a:off x="133636" y="2795373"/>
            <a:ext cx="5441140" cy="959185"/>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dirty="0"/>
              <a:t>Output gerado após a aplicação da técnica de similaridade no livro Harry Potter e a Câmara Secreta, com os dados textuais </a:t>
            </a:r>
            <a:r>
              <a:rPr lang="pt-BR" dirty="0" err="1"/>
              <a:t>pré</a:t>
            </a:r>
            <a:r>
              <a:rPr lang="pt-BR" dirty="0"/>
              <a:t>-processados.</a:t>
            </a:r>
            <a:br>
              <a:rPr lang="pt-BR" dirty="0"/>
            </a:br>
            <a:r>
              <a:rPr lang="pt-BR" b="1" dirty="0"/>
              <a:t>Fonte: Resultados originais da pesquisa </a:t>
            </a:r>
          </a:p>
        </p:txBody>
      </p:sp>
      <p:pic>
        <p:nvPicPr>
          <p:cNvPr id="9" name="Picture 8" descr="A screenshot of a computer code&#10;&#10;Description automatically generated with low confidence">
            <a:extLst>
              <a:ext uri="{FF2B5EF4-FFF2-40B4-BE49-F238E27FC236}">
                <a16:creationId xmlns:a16="http://schemas.microsoft.com/office/drawing/2014/main" id="{4E817F75-8D41-2237-3CA5-C66DBEBBC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868" y="2523744"/>
            <a:ext cx="5454770" cy="1810512"/>
          </a:xfrm>
          <a:prstGeom prst="rect">
            <a:avLst/>
          </a:prstGeom>
        </p:spPr>
      </p:pic>
      <p:sp>
        <p:nvSpPr>
          <p:cNvPr id="10" name="Espaço Reservado para Conteúdo 2">
            <a:extLst>
              <a:ext uri="{FF2B5EF4-FFF2-40B4-BE49-F238E27FC236}">
                <a16:creationId xmlns:a16="http://schemas.microsoft.com/office/drawing/2014/main" id="{A94475B3-8EC4-2979-A424-A7DD85A5625E}"/>
              </a:ext>
            </a:extLst>
          </p:cNvPr>
          <p:cNvSpPr txBox="1">
            <a:spLocks/>
          </p:cNvSpPr>
          <p:nvPr/>
        </p:nvSpPr>
        <p:spPr>
          <a:xfrm>
            <a:off x="6433868" y="4334256"/>
            <a:ext cx="5454770" cy="959185"/>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dirty="0"/>
              <a:t>Output gerado após a aplicação da técnica de concordância no livro Harry Potter e a Câmara Secreta, com os dados textuais </a:t>
            </a:r>
            <a:r>
              <a:rPr lang="pt-BR" dirty="0" err="1"/>
              <a:t>pré</a:t>
            </a:r>
            <a:r>
              <a:rPr lang="pt-BR" dirty="0"/>
              <a:t>-processados.</a:t>
            </a:r>
            <a:br>
              <a:rPr lang="pt-BR" dirty="0"/>
            </a:br>
            <a:r>
              <a:rPr lang="pt-BR" b="1" dirty="0"/>
              <a:t>Fonte: Resultados originais da pesquisa </a:t>
            </a:r>
          </a:p>
        </p:txBody>
      </p:sp>
      <p:pic>
        <p:nvPicPr>
          <p:cNvPr id="12" name="Picture 11" descr="A black text on a white background&#10;&#10;Description automatically generated with low confidence">
            <a:extLst>
              <a:ext uri="{FF2B5EF4-FFF2-40B4-BE49-F238E27FC236}">
                <a16:creationId xmlns:a16="http://schemas.microsoft.com/office/drawing/2014/main" id="{309BC8B5-5C0A-1BE9-C1A0-58DCAD8C1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36" y="4070672"/>
            <a:ext cx="5441140" cy="1444752"/>
          </a:xfrm>
          <a:prstGeom prst="rect">
            <a:avLst/>
          </a:prstGeom>
        </p:spPr>
      </p:pic>
      <p:sp>
        <p:nvSpPr>
          <p:cNvPr id="13" name="Espaço Reservado para Conteúdo 2">
            <a:extLst>
              <a:ext uri="{FF2B5EF4-FFF2-40B4-BE49-F238E27FC236}">
                <a16:creationId xmlns:a16="http://schemas.microsoft.com/office/drawing/2014/main" id="{4B084FA3-DAFC-B003-E2B8-4409FBF798E8}"/>
              </a:ext>
            </a:extLst>
          </p:cNvPr>
          <p:cNvSpPr txBox="1">
            <a:spLocks/>
          </p:cNvSpPr>
          <p:nvPr/>
        </p:nvSpPr>
        <p:spPr>
          <a:xfrm>
            <a:off x="133636" y="5515424"/>
            <a:ext cx="5441140" cy="959185"/>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dirty="0"/>
              <a:t>Output gerado após a aplicação da técnica de bigramas no livro Harry Potter e a Câmara Secreta, com os dados textuais </a:t>
            </a:r>
            <a:r>
              <a:rPr lang="pt-BR" dirty="0" err="1"/>
              <a:t>pré</a:t>
            </a:r>
            <a:r>
              <a:rPr lang="pt-BR" dirty="0"/>
              <a:t>-processados.</a:t>
            </a:r>
            <a:br>
              <a:rPr lang="pt-BR" dirty="0"/>
            </a:br>
            <a:r>
              <a:rPr lang="pt-BR" b="1" dirty="0"/>
              <a:t>Fonte: Resultados originais da pesquisa </a:t>
            </a:r>
          </a:p>
        </p:txBody>
      </p:sp>
    </p:spTree>
    <p:extLst>
      <p:ext uri="{BB962C8B-B14F-4D97-AF65-F5344CB8AC3E}">
        <p14:creationId xmlns:p14="http://schemas.microsoft.com/office/powerpoint/2010/main" val="351364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530857" y="2058323"/>
            <a:ext cx="4974204" cy="3204143"/>
          </a:xfrm>
        </p:spPr>
        <p:txBody>
          <a:bodyPr>
            <a:normAutofit fontScale="92500" lnSpcReduction="20000"/>
          </a:bodyPr>
          <a:lstStyle/>
          <a:p>
            <a:pPr algn="just"/>
            <a:r>
              <a:rPr lang="pt-BR" sz="2400" dirty="0">
                <a:solidFill>
                  <a:schemeClr val="bg2">
                    <a:lumMod val="25000"/>
                  </a:schemeClr>
                </a:solidFill>
                <a:cs typeface="Arial" panose="020B0604020202020204" pitchFamily="34" charset="0"/>
              </a:rPr>
              <a:t>Interpretação de dados textuais.</a:t>
            </a:r>
          </a:p>
          <a:p>
            <a:pPr marL="0" indent="0" algn="just">
              <a:buNone/>
            </a:pPr>
            <a:endParaRPr lang="pt-BR" sz="2400" dirty="0">
              <a:solidFill>
                <a:schemeClr val="bg2">
                  <a:lumMod val="25000"/>
                </a:schemeClr>
              </a:solidFill>
              <a:cs typeface="Arial" panose="020B0604020202020204" pitchFamily="34" charset="0"/>
            </a:endParaRPr>
          </a:p>
          <a:p>
            <a:pPr algn="just"/>
            <a:r>
              <a:rPr lang="pt-BR" sz="2400" dirty="0">
                <a:solidFill>
                  <a:schemeClr val="bg2">
                    <a:lumMod val="25000"/>
                  </a:schemeClr>
                </a:solidFill>
                <a:cs typeface="Arial" panose="020B0604020202020204" pitchFamily="34" charset="0"/>
              </a:rPr>
              <a:t>Compreensão de dados.</a:t>
            </a:r>
          </a:p>
          <a:p>
            <a:pPr marL="666750" lvl="1" indent="-293688" algn="just">
              <a:buFont typeface="+mj-lt"/>
              <a:buAutoNum type="alphaLcPeriod"/>
            </a:pPr>
            <a:r>
              <a:rPr lang="pt-BR" dirty="0">
                <a:solidFill>
                  <a:schemeClr val="bg2">
                    <a:lumMod val="25000"/>
                  </a:schemeClr>
                </a:solidFill>
                <a:cs typeface="Arial" panose="020B0604020202020204" pitchFamily="34" charset="0"/>
              </a:rPr>
              <a:t>Diversos idiomas existentes no mundo;</a:t>
            </a:r>
          </a:p>
          <a:p>
            <a:pPr marL="666750" lvl="1" indent="-293688" algn="just">
              <a:buFont typeface="+mj-lt"/>
              <a:buAutoNum type="alphaLcPeriod"/>
            </a:pPr>
            <a:r>
              <a:rPr lang="pt-BR" dirty="0">
                <a:solidFill>
                  <a:schemeClr val="bg2">
                    <a:lumMod val="25000"/>
                  </a:schemeClr>
                </a:solidFill>
                <a:cs typeface="Arial" panose="020B0604020202020204" pitchFamily="34" charset="0"/>
              </a:rPr>
              <a:t>Categorias de livros;</a:t>
            </a:r>
          </a:p>
          <a:p>
            <a:pPr marL="666750" lvl="1" indent="-293688" algn="just">
              <a:buFont typeface="+mj-lt"/>
              <a:buAutoNum type="alphaLcPeriod"/>
            </a:pPr>
            <a:r>
              <a:rPr lang="pt-BR" dirty="0">
                <a:solidFill>
                  <a:schemeClr val="bg2">
                    <a:lumMod val="25000"/>
                  </a:schemeClr>
                </a:solidFill>
                <a:cs typeface="Arial" panose="020B0604020202020204" pitchFamily="34" charset="0"/>
              </a:rPr>
              <a:t>Linguagem informal;</a:t>
            </a:r>
          </a:p>
          <a:p>
            <a:pPr marL="666750" lvl="1" indent="-293688" algn="just">
              <a:buFont typeface="+mj-lt"/>
              <a:buAutoNum type="alphaLcPeriod"/>
            </a:pPr>
            <a:r>
              <a:rPr lang="pt-BR" dirty="0">
                <a:solidFill>
                  <a:schemeClr val="bg2">
                    <a:lumMod val="25000"/>
                  </a:schemeClr>
                </a:solidFill>
                <a:cs typeface="Arial" panose="020B0604020202020204" pitchFamily="34" charset="0"/>
              </a:rPr>
              <a:t>Caracteres especiais.</a:t>
            </a:r>
          </a:p>
          <a:p>
            <a:pPr lvl="1" algn="just"/>
            <a:endParaRPr lang="pt-BR" dirty="0">
              <a:solidFill>
                <a:schemeClr val="bg2">
                  <a:lumMod val="25000"/>
                </a:schemeClr>
              </a:solidFill>
              <a:cs typeface="Arial" panose="020B0604020202020204" pitchFamily="34" charset="0"/>
            </a:endParaRPr>
          </a:p>
          <a:p>
            <a:pPr algn="just"/>
            <a:r>
              <a:rPr lang="pt-BR" sz="2400" dirty="0">
                <a:solidFill>
                  <a:schemeClr val="bg2">
                    <a:lumMod val="25000"/>
                  </a:schemeClr>
                </a:solidFill>
                <a:cs typeface="Arial" panose="020B0604020202020204" pitchFamily="34" charset="0"/>
              </a:rPr>
              <a:t>Filtrar informações úteis.</a:t>
            </a:r>
          </a:p>
        </p:txBody>
      </p:sp>
      <p:sp>
        <p:nvSpPr>
          <p:cNvPr id="6" name="Content Placeholder 5">
            <a:extLst>
              <a:ext uri="{FF2B5EF4-FFF2-40B4-BE49-F238E27FC236}">
                <a16:creationId xmlns:a16="http://schemas.microsoft.com/office/drawing/2014/main" id="{F561DE5C-4FE3-9085-1C6B-67DC73B119DD}"/>
              </a:ext>
            </a:extLst>
          </p:cNvPr>
          <p:cNvSpPr>
            <a:spLocks noGrp="1"/>
          </p:cNvSpPr>
          <p:nvPr>
            <p:ph sz="quarter" idx="4"/>
          </p:nvPr>
        </p:nvSpPr>
        <p:spPr>
          <a:xfrm>
            <a:off x="5850294" y="2058323"/>
            <a:ext cx="5810849" cy="2788225"/>
          </a:xfr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anchor="ctr" anchorCtr="0">
            <a:noAutofit/>
          </a:bodyPr>
          <a:lstStyle/>
          <a:p>
            <a:r>
              <a:rPr lang="pt-BR" sz="1600" dirty="0">
                <a:solidFill>
                  <a:schemeClr val="bg2">
                    <a:lumMod val="10000"/>
                  </a:schemeClr>
                </a:solidFill>
                <a:ea typeface="Calibri" panose="020F0502020204030204" pitchFamily="34" charset="0"/>
                <a:cs typeface="Arial" panose="020B0604020202020204" pitchFamily="34" charset="0"/>
              </a:rPr>
              <a:t>N</a:t>
            </a:r>
            <a:r>
              <a:rPr lang="pt-BR" sz="1600" dirty="0">
                <a:solidFill>
                  <a:schemeClr val="bg2">
                    <a:lumMod val="10000"/>
                  </a:schemeClr>
                </a:solidFill>
                <a:effectLst/>
                <a:ea typeface="Calibri" panose="020F0502020204030204" pitchFamily="34" charset="0"/>
                <a:cs typeface="Arial" panose="020B0604020202020204" pitchFamily="34" charset="0"/>
              </a:rPr>
              <a:t>ão basta somente ter acesso a grandes volumes de dados. O ponto chave a ser realmente considerado, é como encontrar uma informação útil dentro de um arcabouço de dados diversificados (Yang et al., 2020).</a:t>
            </a:r>
            <a:endParaRPr lang="pt-BR" sz="1600" dirty="0">
              <a:solidFill>
                <a:schemeClr val="bg2">
                  <a:lumMod val="10000"/>
                </a:schemeClr>
              </a:solidFill>
              <a:ea typeface="Calibri" panose="020F0502020204030204" pitchFamily="34" charset="0"/>
              <a:cs typeface="Arial" panose="020B0604020202020204" pitchFamily="34" charset="0"/>
            </a:endParaRPr>
          </a:p>
          <a:p>
            <a:pPr marL="0" indent="0">
              <a:buNone/>
            </a:pPr>
            <a:endParaRPr lang="pt-BR" sz="1600" dirty="0">
              <a:solidFill>
                <a:schemeClr val="bg2">
                  <a:lumMod val="10000"/>
                </a:schemeClr>
              </a:solidFill>
              <a:ea typeface="Calibri" panose="020F0502020204030204" pitchFamily="34" charset="0"/>
              <a:cs typeface="Arial" panose="020B0604020202020204" pitchFamily="34" charset="0"/>
            </a:endParaRPr>
          </a:p>
          <a:p>
            <a:r>
              <a:rPr lang="pt-BR" sz="1600" dirty="0">
                <a:solidFill>
                  <a:schemeClr val="bg2">
                    <a:lumMod val="10000"/>
                  </a:schemeClr>
                </a:solidFill>
                <a:effectLst/>
                <a:ea typeface="Calibri" panose="020F0502020204030204" pitchFamily="34" charset="0"/>
                <a:cs typeface="Arial" panose="020B0604020202020204" pitchFamily="34" charset="0"/>
              </a:rPr>
              <a:t>Desenvolver uma base de dados estruturada, sem erros de formatação e com os devidos parâmetros definidos, facilita a objetividade da visualização e análise das informações (Wickham, 2016).</a:t>
            </a:r>
            <a:endParaRPr lang="pt-BR" sz="1600" dirty="0">
              <a:solidFill>
                <a:schemeClr val="bg2">
                  <a:lumMod val="10000"/>
                </a:schemeClr>
              </a:solidFill>
              <a:cs typeface="Arial" panose="020B0604020202020204" pitchFamily="34" charset="0"/>
            </a:endParaRPr>
          </a:p>
        </p:txBody>
      </p:sp>
      <p:sp>
        <p:nvSpPr>
          <p:cNvPr id="4" name="Arrow: Pentagon 3">
            <a:extLst>
              <a:ext uri="{FF2B5EF4-FFF2-40B4-BE49-F238E27FC236}">
                <a16:creationId xmlns:a16="http://schemas.microsoft.com/office/drawing/2014/main" id="{0E1C5205-F74D-8360-EDEE-B204D8633772}"/>
              </a:ext>
            </a:extLst>
          </p:cNvPr>
          <p:cNvSpPr/>
          <p:nvPr/>
        </p:nvSpPr>
        <p:spPr>
          <a:xfrm>
            <a:off x="0" y="359450"/>
            <a:ext cx="5961600"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INTRODUÇÃO</a:t>
            </a:r>
          </a:p>
        </p:txBody>
      </p:sp>
    </p:spTree>
    <p:extLst>
      <p:ext uri="{BB962C8B-B14F-4D97-AF65-F5344CB8AC3E}">
        <p14:creationId xmlns:p14="http://schemas.microsoft.com/office/powerpoint/2010/main" val="207114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485225" y="1690689"/>
            <a:ext cx="5643012" cy="4243580"/>
          </a:xfrm>
        </p:spPr>
        <p:txBody>
          <a:bodyPr>
            <a:normAutofit lnSpcReduction="10000"/>
          </a:bodyPr>
          <a:lstStyle/>
          <a:p>
            <a:pPr algn="just"/>
            <a:r>
              <a:rPr lang="pt-BR" sz="1800" dirty="0">
                <a:solidFill>
                  <a:schemeClr val="bg2">
                    <a:lumMod val="25000"/>
                  </a:schemeClr>
                </a:solidFill>
              </a:rPr>
              <a:t>Inteligência artificial.</a:t>
            </a:r>
          </a:p>
          <a:p>
            <a:pPr algn="just"/>
            <a:r>
              <a:rPr lang="pt-BR" sz="1800" dirty="0">
                <a:solidFill>
                  <a:schemeClr val="bg2">
                    <a:lumMod val="25000"/>
                  </a:schemeClr>
                </a:solidFill>
              </a:rPr>
              <a:t>Processamento de Linguagem Natural – PLN.</a:t>
            </a:r>
          </a:p>
          <a:p>
            <a:pPr marL="666750" lvl="1" algn="just"/>
            <a:r>
              <a:rPr lang="pt-BR" sz="1800" dirty="0">
                <a:solidFill>
                  <a:schemeClr val="bg2">
                    <a:lumMod val="25000"/>
                  </a:schemeClr>
                </a:solidFill>
              </a:rPr>
              <a:t>Substantivos;</a:t>
            </a:r>
          </a:p>
          <a:p>
            <a:pPr marL="666750" lvl="1" algn="just"/>
            <a:r>
              <a:rPr lang="pt-BR" sz="1800" dirty="0">
                <a:solidFill>
                  <a:schemeClr val="bg2">
                    <a:lumMod val="25000"/>
                  </a:schemeClr>
                </a:solidFill>
              </a:rPr>
              <a:t>Verbos;</a:t>
            </a:r>
          </a:p>
          <a:p>
            <a:pPr marL="666750" lvl="1" algn="just"/>
            <a:r>
              <a:rPr lang="pt-BR" sz="1800" dirty="0">
                <a:solidFill>
                  <a:schemeClr val="bg2">
                    <a:lumMod val="25000"/>
                  </a:schemeClr>
                </a:solidFill>
              </a:rPr>
              <a:t>Adjetivos;</a:t>
            </a:r>
          </a:p>
          <a:p>
            <a:pPr marL="666750" lvl="1" algn="just"/>
            <a:r>
              <a:rPr lang="pt-BR" sz="1800" dirty="0">
                <a:solidFill>
                  <a:schemeClr val="bg2">
                    <a:lumMod val="25000"/>
                  </a:schemeClr>
                </a:solidFill>
              </a:rPr>
              <a:t>Pronomes;</a:t>
            </a:r>
          </a:p>
          <a:p>
            <a:pPr marL="666750" lvl="1" algn="just"/>
            <a:r>
              <a:rPr lang="pt-BR" sz="1800" dirty="0">
                <a:solidFill>
                  <a:schemeClr val="bg2">
                    <a:lumMod val="25000"/>
                  </a:schemeClr>
                </a:solidFill>
              </a:rPr>
              <a:t>Estruturas gramaticas.</a:t>
            </a:r>
          </a:p>
          <a:p>
            <a:pPr marL="457200" lvl="1" indent="0" algn="just">
              <a:buNone/>
            </a:pPr>
            <a:endParaRPr lang="pt-BR" sz="1800" dirty="0">
              <a:solidFill>
                <a:schemeClr val="bg2">
                  <a:lumMod val="25000"/>
                </a:schemeClr>
              </a:solidFill>
            </a:endParaRPr>
          </a:p>
          <a:p>
            <a:pPr algn="just">
              <a:buFont typeface="Wingdings" panose="05000000000000000000" pitchFamily="2" charset="2"/>
              <a:buChar char="Ø"/>
            </a:pPr>
            <a:r>
              <a:rPr lang="pt-BR" sz="1800" b="1" dirty="0">
                <a:solidFill>
                  <a:schemeClr val="bg2">
                    <a:lumMod val="25000"/>
                  </a:schemeClr>
                </a:solidFill>
              </a:rPr>
              <a:t>O objetivo deste trabalho é utilizar técnicas de processamento de linguagem natural nos “</a:t>
            </a:r>
            <a:r>
              <a:rPr lang="pt-BR" sz="1800" b="1" dirty="0" err="1">
                <a:solidFill>
                  <a:schemeClr val="bg2">
                    <a:lumMod val="25000"/>
                  </a:schemeClr>
                </a:solidFill>
              </a:rPr>
              <a:t>datasets</a:t>
            </a:r>
            <a:r>
              <a:rPr lang="pt-BR" sz="1800" b="1" dirty="0">
                <a:solidFill>
                  <a:schemeClr val="bg2">
                    <a:lumMod val="25000"/>
                  </a:schemeClr>
                </a:solidFill>
              </a:rPr>
              <a:t>” dos livros e filmes da saga Harry Potter com a finalidade de extrair informações relevantes, como frequência de palavras e padrões de linguagem, que possam auxiliar na análise comparativa entre as versões literárias e cinematográficas.</a:t>
            </a:r>
          </a:p>
        </p:txBody>
      </p:sp>
      <p:sp>
        <p:nvSpPr>
          <p:cNvPr id="4" name="Arrow: Pentagon 3">
            <a:extLst>
              <a:ext uri="{FF2B5EF4-FFF2-40B4-BE49-F238E27FC236}">
                <a16:creationId xmlns:a16="http://schemas.microsoft.com/office/drawing/2014/main" id="{0E1C5205-F74D-8360-EDEE-B204D8633772}"/>
              </a:ext>
            </a:extLst>
          </p:cNvPr>
          <p:cNvSpPr/>
          <p:nvPr/>
        </p:nvSpPr>
        <p:spPr>
          <a:xfrm>
            <a:off x="0" y="383391"/>
            <a:ext cx="5961600"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INTRODUÇÃO</a:t>
            </a:r>
          </a:p>
        </p:txBody>
      </p:sp>
      <p:sp>
        <p:nvSpPr>
          <p:cNvPr id="9" name="Rectangle 8">
            <a:extLst>
              <a:ext uri="{FF2B5EF4-FFF2-40B4-BE49-F238E27FC236}">
                <a16:creationId xmlns:a16="http://schemas.microsoft.com/office/drawing/2014/main" id="{35079627-98BB-6517-CBF6-C01091F57DDD}"/>
              </a:ext>
            </a:extLst>
          </p:cNvPr>
          <p:cNvSpPr/>
          <p:nvPr/>
        </p:nvSpPr>
        <p:spPr>
          <a:xfrm>
            <a:off x="6552000" y="1152001"/>
            <a:ext cx="5643012" cy="4225927"/>
          </a:xfrm>
          <a:prstGeom prst="rect">
            <a:avLst/>
          </a:prstGeom>
          <a:solidFill>
            <a:schemeClr val="tx2">
              <a:lumMod val="60000"/>
              <a:lumOff val="40000"/>
              <a:alpha val="70000"/>
            </a:schemeClr>
          </a:solidFill>
          <a:ln>
            <a:noFill/>
          </a:ln>
        </p:spPr>
        <p:style>
          <a:lnRef idx="0">
            <a:scrgbClr r="0" g="0" b="0"/>
          </a:lnRef>
          <a:fillRef idx="0">
            <a:scrgbClr r="0" g="0" b="0"/>
          </a:fillRef>
          <a:effectRef idx="0">
            <a:scrgbClr r="0" g="0" b="0"/>
          </a:effectRef>
          <a:fontRef idx="minor">
            <a:schemeClr val="lt1"/>
          </a:fontRef>
        </p:style>
        <p:txBody>
          <a:bodyPr tIns="540000" rtlCol="0" anchor="ctr" anchorCtr="0"/>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PLN utiliza preceitos linguísticos como classe de palavras para realizar as análises, como por exemplo substantivos, verbos, adjetivos, pronomes, dentre outros, além de diversas estruturas gramaticais que têm por objetivo dar sentido às sentenças analisadas (</a:t>
            </a:r>
            <a:r>
              <a:rPr lang="pt-BR" sz="1600" dirty="0" err="1">
                <a:solidFill>
                  <a:schemeClr val="bg2">
                    <a:lumMod val="10000"/>
                  </a:schemeClr>
                </a:solidFill>
                <a:ea typeface="Calibri" panose="020F0502020204030204" pitchFamily="34" charset="0"/>
                <a:cs typeface="Arial" panose="020B0604020202020204" pitchFamily="34" charset="0"/>
              </a:rPr>
              <a:t>Indurkhya</a:t>
            </a:r>
            <a:r>
              <a:rPr lang="pt-BR" sz="1600" dirty="0">
                <a:solidFill>
                  <a:schemeClr val="bg2">
                    <a:lumMod val="10000"/>
                  </a:schemeClr>
                </a:solidFill>
                <a:ea typeface="Calibri" panose="020F0502020204030204" pitchFamily="34" charset="0"/>
                <a:cs typeface="Arial" panose="020B0604020202020204" pitchFamily="34" charset="0"/>
              </a:rPr>
              <a:t>, 2010).</a:t>
            </a:r>
          </a:p>
          <a:p>
            <a:pPr>
              <a:lnSpc>
                <a:spcPct val="90000"/>
              </a:lnSpc>
              <a:spcBef>
                <a:spcPts val="1000"/>
              </a:spcBef>
            </a:pPr>
            <a:endParaRPr lang="pt-BR" sz="1600" dirty="0">
              <a:solidFill>
                <a:schemeClr val="bg2">
                  <a:lumMod val="10000"/>
                </a:schemeClr>
              </a:solidFill>
              <a:ea typeface="Calibri" panose="020F0502020204030204" pitchFamily="34" charset="0"/>
              <a:cs typeface="Calibri" panose="020F0502020204030204" pitchFamily="34" charset="0"/>
            </a:endParaRP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O processamento de linguagem natural abrange qualquer tipo de desenvolvimento computacional de linguagens naturais, e consiste em compreender conteúdos descritos por humanos até o ponto de fornecer uma resposta válida sobre a informação analisada (Bird et al., 2009).</a:t>
            </a:r>
          </a:p>
          <a:p>
            <a:endParaRPr lang="pt-B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pt-BR" dirty="0"/>
          </a:p>
        </p:txBody>
      </p:sp>
    </p:spTree>
    <p:extLst>
      <p:ext uri="{BB962C8B-B14F-4D97-AF65-F5344CB8AC3E}">
        <p14:creationId xmlns:p14="http://schemas.microsoft.com/office/powerpoint/2010/main" val="119627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6531429" y="1679508"/>
            <a:ext cx="5207583" cy="3676263"/>
          </a:xfrm>
        </p:spPr>
        <p:txBody>
          <a:bodyPr>
            <a:normAutofit/>
          </a:bodyPr>
          <a:lstStyle/>
          <a:p>
            <a:pPr marL="0" indent="0" algn="just">
              <a:buNone/>
            </a:pPr>
            <a:r>
              <a:rPr lang="pt-BR" sz="1600" dirty="0">
                <a:solidFill>
                  <a:schemeClr val="bg2">
                    <a:lumMod val="25000"/>
                  </a:schemeClr>
                </a:solidFill>
                <a:ea typeface="Calibri" panose="020F0502020204030204" pitchFamily="34" charset="0"/>
                <a:cs typeface="Arial" panose="020B0604020202020204" pitchFamily="34" charset="0"/>
              </a:rPr>
              <a:t>NLTK é uma plataforma que trabalha com as diversas técnicas de processamento estatístico de linguagem natural, facilitando a implementação dessas ferramentas em diversos “softwares”. A plataforma possui recursos léxicos e disponibiliza bibliotecas de processamento de textos para </a:t>
            </a:r>
            <a:r>
              <a:rPr lang="pt-BR" sz="1600" dirty="0" err="1">
                <a:solidFill>
                  <a:schemeClr val="bg2">
                    <a:lumMod val="25000"/>
                  </a:schemeClr>
                </a:solidFill>
                <a:ea typeface="Calibri" panose="020F0502020204030204" pitchFamily="34" charset="0"/>
                <a:cs typeface="Arial" panose="020B0604020202020204" pitchFamily="34" charset="0"/>
              </a:rPr>
              <a:t>tokenização</a:t>
            </a:r>
            <a:r>
              <a:rPr lang="pt-BR" sz="1600" dirty="0">
                <a:solidFill>
                  <a:schemeClr val="bg2">
                    <a:lumMod val="25000"/>
                  </a:schemeClr>
                </a:solidFill>
                <a:ea typeface="Calibri" panose="020F0502020204030204" pitchFamily="34" charset="0"/>
                <a:cs typeface="Arial" panose="020B0604020202020204" pitchFamily="34" charset="0"/>
              </a:rPr>
              <a:t>, classificação, “</a:t>
            </a:r>
            <a:r>
              <a:rPr lang="pt-BR" sz="1600" dirty="0" err="1">
                <a:solidFill>
                  <a:schemeClr val="bg2">
                    <a:lumMod val="25000"/>
                  </a:schemeClr>
                </a:solidFill>
                <a:ea typeface="Calibri" panose="020F0502020204030204" pitchFamily="34" charset="0"/>
                <a:cs typeface="Arial" panose="020B0604020202020204" pitchFamily="34" charset="0"/>
              </a:rPr>
              <a:t>stemming</a:t>
            </a:r>
            <a:r>
              <a:rPr lang="pt-BR" sz="1600" dirty="0">
                <a:solidFill>
                  <a:schemeClr val="bg2">
                    <a:lumMod val="25000"/>
                  </a:schemeClr>
                </a:solidFill>
                <a:ea typeface="Calibri" panose="020F0502020204030204" pitchFamily="34" charset="0"/>
                <a:cs typeface="Arial" panose="020B0604020202020204" pitchFamily="34" charset="0"/>
              </a:rPr>
              <a:t>”, análise de raciocínio semântico, e um fórum ativo de discussão (Bird et al., 2009). Para acessar todos os recursos da biblioteca, foi utilizado a linguagem de programação </a:t>
            </a:r>
            <a:r>
              <a:rPr lang="pt-BR" sz="1600" dirty="0" err="1">
                <a:solidFill>
                  <a:schemeClr val="bg2">
                    <a:lumMod val="25000"/>
                  </a:schemeClr>
                </a:solidFill>
                <a:ea typeface="Calibri" panose="020F0502020204030204" pitchFamily="34" charset="0"/>
                <a:cs typeface="Arial" panose="020B0604020202020204" pitchFamily="34" charset="0"/>
              </a:rPr>
              <a:t>python</a:t>
            </a:r>
            <a:r>
              <a:rPr lang="pt-BR" sz="1600" dirty="0">
                <a:solidFill>
                  <a:schemeClr val="bg2">
                    <a:lumMod val="25000"/>
                  </a:schemeClr>
                </a:solidFill>
                <a:ea typeface="Calibri" panose="020F0502020204030204" pitchFamily="34" charset="0"/>
                <a:cs typeface="Arial" panose="020B0604020202020204" pitchFamily="34" charset="0"/>
              </a:rPr>
              <a:t>.</a:t>
            </a:r>
          </a:p>
          <a:p>
            <a:pPr marL="0" indent="0" algn="just">
              <a:buNone/>
            </a:pPr>
            <a:endParaRPr lang="pt-BR" sz="1600" b="1" dirty="0">
              <a:solidFill>
                <a:schemeClr val="bg2">
                  <a:lumMod val="25000"/>
                </a:schemeClr>
              </a:solidFill>
              <a:ea typeface="Calibri" panose="020F0502020204030204" pitchFamily="34" charset="0"/>
              <a:cs typeface="Arial" panose="020B0604020202020204" pitchFamily="34" charset="0"/>
            </a:endParaRPr>
          </a:p>
          <a:p>
            <a:pPr marL="0" indent="0" algn="just">
              <a:buNone/>
            </a:pPr>
            <a:r>
              <a:rPr lang="pt-BR" sz="1600" dirty="0">
                <a:solidFill>
                  <a:schemeClr val="bg2">
                    <a:lumMod val="25000"/>
                  </a:schemeClr>
                </a:solidFill>
                <a:ea typeface="Calibri" panose="020F0502020204030204" pitchFamily="34" charset="0"/>
                <a:cs typeface="Arial" panose="020B0604020202020204" pitchFamily="34" charset="0"/>
              </a:rPr>
              <a:t>O desenvolvimento dos scripts foram realizados utilizando a plataforma Google </a:t>
            </a:r>
            <a:r>
              <a:rPr lang="pt-BR" sz="1600" dirty="0" err="1">
                <a:solidFill>
                  <a:schemeClr val="bg2">
                    <a:lumMod val="25000"/>
                  </a:schemeClr>
                </a:solidFill>
                <a:ea typeface="Calibri" panose="020F0502020204030204" pitchFamily="34" charset="0"/>
                <a:cs typeface="Arial" panose="020B0604020202020204" pitchFamily="34" charset="0"/>
              </a:rPr>
              <a:t>Colab</a:t>
            </a:r>
            <a:r>
              <a:rPr lang="pt-BR" sz="1600" dirty="0">
                <a:solidFill>
                  <a:schemeClr val="bg2">
                    <a:lumMod val="25000"/>
                  </a:schemeClr>
                </a:solidFill>
                <a:ea typeface="Calibri" panose="020F0502020204030204" pitchFamily="34" charset="0"/>
                <a:cs typeface="Arial" panose="020B0604020202020204" pitchFamily="34" charset="0"/>
              </a:rPr>
              <a:t>, onde é possível criar </a:t>
            </a:r>
            <a:r>
              <a:rPr lang="pt-BR" sz="1600" dirty="0" err="1">
                <a:solidFill>
                  <a:schemeClr val="bg2">
                    <a:lumMod val="25000"/>
                  </a:schemeClr>
                </a:solidFill>
                <a:ea typeface="Calibri" panose="020F0502020204030204" pitchFamily="34" charset="0"/>
                <a:cs typeface="Arial" panose="020B0604020202020204" pitchFamily="34" charset="0"/>
              </a:rPr>
              <a:t>Jupyter</a:t>
            </a:r>
            <a:r>
              <a:rPr lang="pt-BR" sz="1600" dirty="0">
                <a:solidFill>
                  <a:schemeClr val="bg2">
                    <a:lumMod val="25000"/>
                  </a:schemeClr>
                </a:solidFill>
                <a:ea typeface="Calibri" panose="020F0502020204030204" pitchFamily="34" charset="0"/>
                <a:cs typeface="Arial" panose="020B0604020202020204" pitchFamily="34" charset="0"/>
              </a:rPr>
              <a:t> Notebooks em </a:t>
            </a:r>
            <a:r>
              <a:rPr lang="pt-BR" sz="1600" dirty="0" err="1">
                <a:solidFill>
                  <a:schemeClr val="bg2">
                    <a:lumMod val="25000"/>
                  </a:schemeClr>
                </a:solidFill>
                <a:ea typeface="Calibri" panose="020F0502020204030204" pitchFamily="34" charset="0"/>
                <a:cs typeface="Arial" panose="020B0604020202020204" pitchFamily="34" charset="0"/>
              </a:rPr>
              <a:t>python</a:t>
            </a:r>
            <a:r>
              <a:rPr lang="pt-BR" sz="1600" dirty="0">
                <a:solidFill>
                  <a:schemeClr val="bg2">
                    <a:lumMod val="25000"/>
                  </a:schemeClr>
                </a:solidFill>
                <a:ea typeface="Calibri" panose="020F0502020204030204" pitchFamily="34" charset="0"/>
                <a:cs typeface="Arial" panose="020B0604020202020204" pitchFamily="34" charset="0"/>
              </a:rPr>
              <a:t> utilizando processamento computacional em nuvem.</a:t>
            </a:r>
          </a:p>
        </p:txBody>
      </p:sp>
      <p:sp>
        <p:nvSpPr>
          <p:cNvPr id="4" name="Arrow: Pentagon 3">
            <a:extLst>
              <a:ext uri="{FF2B5EF4-FFF2-40B4-BE49-F238E27FC236}">
                <a16:creationId xmlns:a16="http://schemas.microsoft.com/office/drawing/2014/main" id="{0E1C5205-F74D-8360-EDEE-B204D8633772}"/>
              </a:ext>
            </a:extLst>
          </p:cNvPr>
          <p:cNvSpPr/>
          <p:nvPr/>
        </p:nvSpPr>
        <p:spPr>
          <a:xfrm>
            <a:off x="-1" y="383391"/>
            <a:ext cx="5961600"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MATERIAIS E MÉTODOS</a:t>
            </a:r>
          </a:p>
        </p:txBody>
      </p:sp>
      <p:sp>
        <p:nvSpPr>
          <p:cNvPr id="9" name="Rectangle 8">
            <a:extLst>
              <a:ext uri="{FF2B5EF4-FFF2-40B4-BE49-F238E27FC236}">
                <a16:creationId xmlns:a16="http://schemas.microsoft.com/office/drawing/2014/main" id="{35079627-98BB-6517-CBF6-C01091F57DDD}"/>
              </a:ext>
            </a:extLst>
          </p:cNvPr>
          <p:cNvSpPr/>
          <p:nvPr/>
        </p:nvSpPr>
        <p:spPr>
          <a:xfrm>
            <a:off x="452988" y="2006079"/>
            <a:ext cx="5643012" cy="3023119"/>
          </a:xfrm>
          <a:prstGeom prst="rect">
            <a:avLst/>
          </a:prstGeo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chorCtr="0">
            <a:noAutofit/>
          </a:bodyP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A estratégia de pesquisa utilizada no desenvolvimento deste projeto será exploratória, visando apresentar de forma clara e concisa, didática e prática, a implementação das técnicas de processamento de linguagem natural disponibilizadas pela biblioteca “Natural </a:t>
            </a:r>
            <a:r>
              <a:rPr lang="pt-BR" sz="1600" dirty="0" err="1">
                <a:solidFill>
                  <a:schemeClr val="bg2">
                    <a:lumMod val="10000"/>
                  </a:schemeClr>
                </a:solidFill>
                <a:ea typeface="Calibri" panose="020F0502020204030204" pitchFamily="34" charset="0"/>
                <a:cs typeface="Arial" panose="020B0604020202020204" pitchFamily="34" charset="0"/>
              </a:rPr>
              <a:t>Language</a:t>
            </a:r>
            <a:r>
              <a:rPr lang="pt-BR" sz="1600" dirty="0">
                <a:solidFill>
                  <a:schemeClr val="bg2">
                    <a:lumMod val="10000"/>
                  </a:schemeClr>
                </a:solidFill>
                <a:ea typeface="Calibri" panose="020F0502020204030204" pitchFamily="34" charset="0"/>
                <a:cs typeface="Arial" panose="020B0604020202020204" pitchFamily="34" charset="0"/>
              </a:rPr>
              <a:t> Toolkit” [NLTK].</a:t>
            </a:r>
          </a:p>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1606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MATERIAIS E MÉTODOS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COLETA DE DADOS</a:t>
            </a:r>
          </a:p>
        </p:txBody>
      </p:sp>
      <p:sp>
        <p:nvSpPr>
          <p:cNvPr id="14" name="Rectangle 13">
            <a:extLst>
              <a:ext uri="{FF2B5EF4-FFF2-40B4-BE49-F238E27FC236}">
                <a16:creationId xmlns:a16="http://schemas.microsoft.com/office/drawing/2014/main" id="{8BA0221B-2B15-AAE1-3557-66C2F22AE9D8}"/>
              </a:ext>
            </a:extLst>
          </p:cNvPr>
          <p:cNvSpPr/>
          <p:nvPr/>
        </p:nvSpPr>
        <p:spPr>
          <a:xfrm>
            <a:off x="319248" y="3254055"/>
            <a:ext cx="5643012" cy="2614955"/>
          </a:xfrm>
          <a:prstGeom prst="rect">
            <a:avLst/>
          </a:prstGeom>
          <a:solidFill>
            <a:schemeClr val="tx2">
              <a:lumMod val="60000"/>
              <a:lumOff val="40000"/>
              <a:alpha val="70000"/>
            </a:schemeClr>
          </a:solidFill>
          <a:ln w="12700">
            <a:solidFill>
              <a:schemeClr val="bg2">
                <a:lumMod val="25000"/>
              </a:schemeClr>
            </a:solid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Para a extração de informações dos livros, foi utilizado arquivos no formato .</a:t>
            </a:r>
            <a:r>
              <a:rPr lang="pt-BR" sz="1600" dirty="0" err="1">
                <a:solidFill>
                  <a:schemeClr val="bg2">
                    <a:lumMod val="10000"/>
                  </a:schemeClr>
                </a:solidFill>
                <a:ea typeface="Calibri" panose="020F0502020204030204" pitchFamily="34" charset="0"/>
                <a:cs typeface="Arial" panose="020B0604020202020204" pitchFamily="34" charset="0"/>
              </a:rPr>
              <a:t>txt</a:t>
            </a:r>
            <a:r>
              <a:rPr lang="pt-BR" sz="1600" dirty="0">
                <a:solidFill>
                  <a:schemeClr val="bg2">
                    <a:lumMod val="10000"/>
                  </a:schemeClr>
                </a:solidFill>
                <a:ea typeface="Calibri" panose="020F050202020403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pPr>
            <a:endParaRPr lang="pt-BR" sz="1600" dirty="0">
              <a:solidFill>
                <a:schemeClr val="bg2">
                  <a:lumMod val="10000"/>
                </a:schemeClr>
              </a:solidFill>
              <a:ea typeface="Calibri" panose="020F050202020403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Para a extração de informações dos filmes, foi utilizado </a:t>
            </a:r>
            <a:r>
              <a:rPr lang="pt-BR" sz="1600" dirty="0" err="1">
                <a:solidFill>
                  <a:schemeClr val="bg2">
                    <a:lumMod val="10000"/>
                  </a:schemeClr>
                </a:solidFill>
                <a:ea typeface="Calibri" panose="020F0502020204030204" pitchFamily="34" charset="0"/>
                <a:cs typeface="Arial" panose="020B0604020202020204" pitchFamily="34" charset="0"/>
              </a:rPr>
              <a:t>datasets</a:t>
            </a:r>
            <a:r>
              <a:rPr lang="pt-BR" sz="1600" dirty="0">
                <a:solidFill>
                  <a:schemeClr val="bg2">
                    <a:lumMod val="10000"/>
                  </a:schemeClr>
                </a:solidFill>
                <a:ea typeface="Calibri" panose="020F0502020204030204" pitchFamily="34" charset="0"/>
                <a:cs typeface="Arial" panose="020B0604020202020204" pitchFamily="34" charset="0"/>
              </a:rPr>
              <a:t> contendo os diálogos dos personagens que foram adaptados para os filmes da saga.</a:t>
            </a:r>
          </a:p>
          <a:p>
            <a:pPr marL="228600" indent="-228600">
              <a:lnSpc>
                <a:spcPct val="90000"/>
              </a:lnSpc>
              <a:spcBef>
                <a:spcPts val="1000"/>
              </a:spcBef>
              <a:buFont typeface="Arial" panose="020B0604020202020204" pitchFamily="34" charset="0"/>
              <a:buChar char="•"/>
            </a:pPr>
            <a:endParaRPr lang="pt-BR" sz="1600" dirty="0">
              <a:solidFill>
                <a:schemeClr val="bg2">
                  <a:lumMod val="10000"/>
                </a:schemeClr>
              </a:solidFill>
              <a:ea typeface="Calibri" panose="020F0502020204030204" pitchFamily="34" charset="0"/>
              <a:cs typeface="Arial" panose="020B0604020202020204" pitchFamily="34" charset="0"/>
            </a:endParaRPr>
          </a:p>
          <a:p>
            <a:pPr>
              <a:lnSpc>
                <a:spcPct val="90000"/>
              </a:lnSpc>
              <a:spcBef>
                <a:spcPts val="1000"/>
              </a:spcBef>
            </a:pPr>
            <a:r>
              <a:rPr lang="pt-BR" sz="1600" dirty="0">
                <a:solidFill>
                  <a:schemeClr val="bg2">
                    <a:lumMod val="10000"/>
                  </a:schemeClr>
                </a:solidFill>
                <a:ea typeface="Calibri" panose="020F0502020204030204" pitchFamily="34" charset="0"/>
                <a:cs typeface="Arial" panose="020B0604020202020204" pitchFamily="34" charset="0"/>
              </a:rPr>
              <a:t>Ambas as bases de dados estão em inglês.</a:t>
            </a:r>
          </a:p>
        </p:txBody>
      </p:sp>
      <p:sp>
        <p:nvSpPr>
          <p:cNvPr id="15" name="Espaço Reservado para Conteúdo 2">
            <a:extLst>
              <a:ext uri="{FF2B5EF4-FFF2-40B4-BE49-F238E27FC236}">
                <a16:creationId xmlns:a16="http://schemas.microsoft.com/office/drawing/2014/main" id="{27B44407-D3A4-E443-EC58-2F685E66884B}"/>
              </a:ext>
            </a:extLst>
          </p:cNvPr>
          <p:cNvSpPr txBox="1">
            <a:spLocks/>
          </p:cNvSpPr>
          <p:nvPr/>
        </p:nvSpPr>
        <p:spPr>
          <a:xfrm>
            <a:off x="319248" y="2298454"/>
            <a:ext cx="5643012" cy="955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1600" dirty="0">
                <a:solidFill>
                  <a:schemeClr val="bg2">
                    <a:lumMod val="25000"/>
                  </a:schemeClr>
                </a:solidFill>
                <a:ea typeface="Calibri" panose="020F0502020204030204" pitchFamily="34" charset="0"/>
                <a:cs typeface="Arial" panose="020B0604020202020204" pitchFamily="34" charset="0"/>
              </a:rPr>
              <a:t>Para realizar a comparação entre as dados textuais da saga Harry Potter, foi necessário coletar as informações dos livros e das obras cinematográficas.</a:t>
            </a:r>
          </a:p>
          <a:p>
            <a:pPr marL="0" indent="0" algn="just">
              <a:buFont typeface="Arial" panose="020B0604020202020204" pitchFamily="34" charset="0"/>
              <a:buNone/>
            </a:pPr>
            <a:endParaRPr lang="pt-BR" sz="1600" b="1" dirty="0">
              <a:solidFill>
                <a:schemeClr val="bg2">
                  <a:lumMod val="25000"/>
                </a:schemeClr>
              </a:solidFill>
              <a:ea typeface="Calibri" panose="020F0502020204030204" pitchFamily="34" charset="0"/>
              <a:cs typeface="Arial" panose="020B0604020202020204" pitchFamily="34" charset="0"/>
            </a:endParaRPr>
          </a:p>
        </p:txBody>
      </p:sp>
      <p:sp>
        <p:nvSpPr>
          <p:cNvPr id="16" name="Espaço Reservado para Conteúdo 2">
            <a:extLst>
              <a:ext uri="{FF2B5EF4-FFF2-40B4-BE49-F238E27FC236}">
                <a16:creationId xmlns:a16="http://schemas.microsoft.com/office/drawing/2014/main" id="{E51582D2-9CB8-927D-BBB8-EFF95EB6143B}"/>
              </a:ext>
            </a:extLst>
          </p:cNvPr>
          <p:cNvSpPr txBox="1">
            <a:spLocks/>
          </p:cNvSpPr>
          <p:nvPr/>
        </p:nvSpPr>
        <p:spPr>
          <a:xfrm>
            <a:off x="7259541" y="2148365"/>
            <a:ext cx="3148717" cy="256126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1600" b="1" dirty="0">
                <a:solidFill>
                  <a:schemeClr val="bg2">
                    <a:lumMod val="25000"/>
                  </a:schemeClr>
                </a:solidFill>
                <a:ea typeface="Calibri" panose="020F0502020204030204" pitchFamily="34" charset="0"/>
                <a:cs typeface="Arial" panose="020B0604020202020204" pitchFamily="34" charset="0"/>
              </a:rPr>
              <a:t>Nomes dos livros/filmes da saga:</a:t>
            </a:r>
          </a:p>
          <a:p>
            <a:pPr algn="just"/>
            <a:endParaRPr lang="pt-BR" sz="1600" b="1"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Philosopher's</a:t>
            </a:r>
            <a:r>
              <a:rPr lang="pt-BR" sz="1600" dirty="0">
                <a:solidFill>
                  <a:schemeClr val="bg2">
                    <a:lumMod val="25000"/>
                  </a:schemeClr>
                </a:solidFill>
                <a:ea typeface="Calibri" panose="020F0502020204030204" pitchFamily="34" charset="0"/>
                <a:cs typeface="Arial" panose="020B0604020202020204" pitchFamily="34" charset="0"/>
              </a:rPr>
              <a:t> Stone</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Chamber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Secrets</a:t>
            </a:r>
            <a:endParaRPr lang="pt-BR" sz="1600"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Prisoner</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Azkaban</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Goblet</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Fire</a:t>
            </a:r>
            <a:endParaRPr lang="pt-BR" sz="1600"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Order</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the</a:t>
            </a:r>
            <a:r>
              <a:rPr lang="pt-BR" sz="1600" dirty="0">
                <a:solidFill>
                  <a:schemeClr val="bg2">
                    <a:lumMod val="25000"/>
                  </a:schemeClr>
                </a:solidFill>
                <a:ea typeface="Calibri" panose="020F0502020204030204" pitchFamily="34" charset="0"/>
                <a:cs typeface="Arial" panose="020B0604020202020204" pitchFamily="34" charset="0"/>
              </a:rPr>
              <a:t> Phoenix</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Half </a:t>
            </a:r>
            <a:r>
              <a:rPr lang="pt-BR" sz="1600" dirty="0" err="1">
                <a:solidFill>
                  <a:schemeClr val="bg2">
                    <a:lumMod val="25000"/>
                  </a:schemeClr>
                </a:solidFill>
                <a:ea typeface="Calibri" panose="020F0502020204030204" pitchFamily="34" charset="0"/>
                <a:cs typeface="Arial" panose="020B0604020202020204" pitchFamily="34" charset="0"/>
              </a:rPr>
              <a:t>Blood</a:t>
            </a:r>
            <a:r>
              <a:rPr lang="pt-BR" sz="1600" dirty="0">
                <a:solidFill>
                  <a:schemeClr val="bg2">
                    <a:lumMod val="25000"/>
                  </a:schemeClr>
                </a:solidFill>
                <a:ea typeface="Calibri" panose="020F0502020204030204" pitchFamily="34" charset="0"/>
                <a:cs typeface="Arial" panose="020B0604020202020204" pitchFamily="34" charset="0"/>
              </a:rPr>
              <a:t> Prince</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Deathly</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Hallows</a:t>
            </a:r>
            <a:endParaRPr lang="pt-BR" sz="1600" dirty="0">
              <a:solidFill>
                <a:schemeClr val="bg2">
                  <a:lumMod val="25000"/>
                </a:schemeClr>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515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MATERIAIS E MÉTODOS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PRÉ-PROCESSAMENTO</a:t>
            </a:r>
          </a:p>
        </p:txBody>
      </p:sp>
      <p:sp>
        <p:nvSpPr>
          <p:cNvPr id="7" name="Rectangle 6">
            <a:extLst>
              <a:ext uri="{FF2B5EF4-FFF2-40B4-BE49-F238E27FC236}">
                <a16:creationId xmlns:a16="http://schemas.microsoft.com/office/drawing/2014/main" id="{04FABB05-6C2E-CEFC-8C95-F5EA054DAF7D}"/>
              </a:ext>
            </a:extLst>
          </p:cNvPr>
          <p:cNvSpPr/>
          <p:nvPr/>
        </p:nvSpPr>
        <p:spPr>
          <a:xfrm>
            <a:off x="319248" y="2947307"/>
            <a:ext cx="5643012" cy="2740421"/>
          </a:xfrm>
          <a:prstGeom prst="rect">
            <a:avLst/>
          </a:prstGeom>
          <a:solidFill>
            <a:schemeClr val="tx2">
              <a:lumMod val="60000"/>
              <a:lumOff val="40000"/>
              <a:alpha val="70000"/>
            </a:schemeClr>
          </a:solidFill>
          <a:ln w="12700">
            <a:solidFill>
              <a:schemeClr val="bg2">
                <a:lumMod val="25000"/>
              </a:schemeClr>
            </a:solid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Remoção de dados “desnecessários”.</a:t>
            </a:r>
          </a:p>
          <a:p>
            <a:pPr marL="685800" lvl="1"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Rodapé, no caso dos livros;</a:t>
            </a:r>
          </a:p>
          <a:p>
            <a:pPr marL="685800" lvl="1" indent="-228600">
              <a:lnSpc>
                <a:spcPct val="90000"/>
              </a:lnSpc>
              <a:spcBef>
                <a:spcPts val="1000"/>
              </a:spcBef>
              <a:buFont typeface="Arial" panose="020B0604020202020204" pitchFamily="34" charset="0"/>
              <a:buChar char="•"/>
            </a:pPr>
            <a:r>
              <a:rPr lang="pt-BR" sz="1600" dirty="0" err="1">
                <a:solidFill>
                  <a:schemeClr val="bg2">
                    <a:lumMod val="10000"/>
                  </a:schemeClr>
                </a:solidFill>
                <a:ea typeface="Calibri" panose="020F0502020204030204" pitchFamily="34" charset="0"/>
                <a:cs typeface="Arial" panose="020B0604020202020204" pitchFamily="34" charset="0"/>
              </a:rPr>
              <a:t>Stopwords</a:t>
            </a:r>
            <a:r>
              <a:rPr lang="pt-BR" sz="1600" dirty="0">
                <a:solidFill>
                  <a:schemeClr val="bg2">
                    <a:lumMod val="10000"/>
                  </a:schemeClr>
                </a:solidFill>
                <a:ea typeface="Calibri" panose="020F0502020204030204" pitchFamily="34" charset="0"/>
                <a:cs typeface="Arial" panose="020B0604020202020204" pitchFamily="34" charset="0"/>
              </a:rPr>
              <a:t>;</a:t>
            </a:r>
          </a:p>
          <a:p>
            <a:pPr marL="685800" lvl="1"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Caracteres especiais.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Colocar todos os textos em minúsculo.</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Aplicar as etapas do processamento de linguagem natural, disponibilizadas pela biblioteca NLTK.</a:t>
            </a:r>
          </a:p>
        </p:txBody>
      </p:sp>
      <p:sp>
        <p:nvSpPr>
          <p:cNvPr id="11" name="Espaço Reservado para Conteúdo 2">
            <a:extLst>
              <a:ext uri="{FF2B5EF4-FFF2-40B4-BE49-F238E27FC236}">
                <a16:creationId xmlns:a16="http://schemas.microsoft.com/office/drawing/2014/main" id="{2A0797C0-AAEA-9714-FC99-04C301C38C2A}"/>
              </a:ext>
            </a:extLst>
          </p:cNvPr>
          <p:cNvSpPr>
            <a:spLocks noGrp="1"/>
          </p:cNvSpPr>
          <p:nvPr>
            <p:ph sz="half" idx="2"/>
          </p:nvPr>
        </p:nvSpPr>
        <p:spPr>
          <a:xfrm>
            <a:off x="319248" y="2298453"/>
            <a:ext cx="5643012" cy="955603"/>
          </a:xfrm>
        </p:spPr>
        <p:txBody>
          <a:bodyPr>
            <a:normAutofit/>
          </a:bodyPr>
          <a:lstStyle/>
          <a:p>
            <a:pPr marL="0" indent="0" algn="just">
              <a:buNone/>
            </a:pPr>
            <a:r>
              <a:rPr lang="pt-BR" sz="1600" dirty="0">
                <a:solidFill>
                  <a:schemeClr val="bg2">
                    <a:lumMod val="25000"/>
                  </a:schemeClr>
                </a:solidFill>
                <a:ea typeface="Calibri" panose="020F0502020204030204" pitchFamily="34" charset="0"/>
                <a:cs typeface="Arial" panose="020B0604020202020204" pitchFamily="34" charset="0"/>
              </a:rPr>
              <a:t>Para melhorar a análise dos dados textuais, ambas as bases de dados foram submetidas a mesma etapa de pré-processamento.</a:t>
            </a:r>
          </a:p>
          <a:p>
            <a:pPr marL="0" indent="0" algn="just">
              <a:buNone/>
            </a:pPr>
            <a:endParaRPr lang="pt-BR" sz="1600" b="1" dirty="0">
              <a:solidFill>
                <a:schemeClr val="bg2">
                  <a:lumMod val="25000"/>
                </a:schemeClr>
              </a:solidFill>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CFD00FE-A053-C113-3FAE-EC81239730EA}"/>
              </a:ext>
            </a:extLst>
          </p:cNvPr>
          <p:cNvSpPr/>
          <p:nvPr/>
        </p:nvSpPr>
        <p:spPr>
          <a:xfrm>
            <a:off x="6229739" y="0"/>
            <a:ext cx="5962261" cy="6858000"/>
          </a:xfrm>
          <a:prstGeom prst="rect">
            <a:avLst/>
          </a:prstGeom>
          <a:solidFill>
            <a:schemeClr val="tx2">
              <a:lumMod val="60000"/>
              <a:lumOff val="40000"/>
              <a:alpha val="7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p:txBody>
      </p:sp>
      <p:grpSp>
        <p:nvGrpSpPr>
          <p:cNvPr id="35" name="Agrupar 34">
            <a:extLst>
              <a:ext uri="{FF2B5EF4-FFF2-40B4-BE49-F238E27FC236}">
                <a16:creationId xmlns:a16="http://schemas.microsoft.com/office/drawing/2014/main" id="{B2F5165B-9F8E-8DF6-601E-8A45A3EDD144}"/>
              </a:ext>
            </a:extLst>
          </p:cNvPr>
          <p:cNvGrpSpPr/>
          <p:nvPr/>
        </p:nvGrpSpPr>
        <p:grpSpPr>
          <a:xfrm>
            <a:off x="7962558" y="522336"/>
            <a:ext cx="2496622" cy="4477057"/>
            <a:chOff x="7961828" y="1040376"/>
            <a:chExt cx="2496622" cy="4477057"/>
          </a:xfrm>
        </p:grpSpPr>
        <p:sp>
          <p:nvSpPr>
            <p:cNvPr id="3" name="Retângulo 2">
              <a:extLst>
                <a:ext uri="{FF2B5EF4-FFF2-40B4-BE49-F238E27FC236}">
                  <a16:creationId xmlns:a16="http://schemas.microsoft.com/office/drawing/2014/main" id="{CB4A7FBA-0B77-9E01-280B-835E425E309C}"/>
                </a:ext>
              </a:extLst>
            </p:cNvPr>
            <p:cNvSpPr/>
            <p:nvPr/>
          </p:nvSpPr>
          <p:spPr>
            <a:xfrm>
              <a:off x="7968343" y="4490357"/>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err="1"/>
                <a:t>Tokenização</a:t>
              </a:r>
              <a:endParaRPr lang="pt-BR" sz="1600" dirty="0"/>
            </a:p>
          </p:txBody>
        </p:sp>
        <p:sp>
          <p:nvSpPr>
            <p:cNvPr id="5" name="Retângulo 4">
              <a:extLst>
                <a:ext uri="{FF2B5EF4-FFF2-40B4-BE49-F238E27FC236}">
                  <a16:creationId xmlns:a16="http://schemas.microsoft.com/office/drawing/2014/main" id="{E8AACD48-B7E7-0CB0-46FD-061BDE2B8C23}"/>
                </a:ext>
              </a:extLst>
            </p:cNvPr>
            <p:cNvSpPr/>
            <p:nvPr/>
          </p:nvSpPr>
          <p:spPr>
            <a:xfrm>
              <a:off x="7965815" y="3801835"/>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Léxica</a:t>
              </a:r>
            </a:p>
          </p:txBody>
        </p:sp>
        <p:sp>
          <p:nvSpPr>
            <p:cNvPr id="8" name="Retângulo 7">
              <a:extLst>
                <a:ext uri="{FF2B5EF4-FFF2-40B4-BE49-F238E27FC236}">
                  <a16:creationId xmlns:a16="http://schemas.microsoft.com/office/drawing/2014/main" id="{E99FE1D2-7310-3C15-2A22-A077AFF675A8}"/>
                </a:ext>
              </a:extLst>
            </p:cNvPr>
            <p:cNvSpPr/>
            <p:nvPr/>
          </p:nvSpPr>
          <p:spPr>
            <a:xfrm>
              <a:off x="7961830" y="3113313"/>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Sintática</a:t>
              </a:r>
            </a:p>
          </p:txBody>
        </p:sp>
        <p:sp>
          <p:nvSpPr>
            <p:cNvPr id="9" name="Retângulo 8">
              <a:extLst>
                <a:ext uri="{FF2B5EF4-FFF2-40B4-BE49-F238E27FC236}">
                  <a16:creationId xmlns:a16="http://schemas.microsoft.com/office/drawing/2014/main" id="{B1495781-18A6-08AC-D627-3F6182B6C22D}"/>
                </a:ext>
              </a:extLst>
            </p:cNvPr>
            <p:cNvSpPr/>
            <p:nvPr/>
          </p:nvSpPr>
          <p:spPr>
            <a:xfrm>
              <a:off x="7961828" y="2433354"/>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Semântica</a:t>
              </a:r>
            </a:p>
          </p:txBody>
        </p:sp>
        <p:sp>
          <p:nvSpPr>
            <p:cNvPr id="10" name="Retângulo 9">
              <a:extLst>
                <a:ext uri="{FF2B5EF4-FFF2-40B4-BE49-F238E27FC236}">
                  <a16:creationId xmlns:a16="http://schemas.microsoft.com/office/drawing/2014/main" id="{DC6AD309-DDDD-BB64-E2DD-4A7E6870F311}"/>
                </a:ext>
              </a:extLst>
            </p:cNvPr>
            <p:cNvSpPr/>
            <p:nvPr/>
          </p:nvSpPr>
          <p:spPr>
            <a:xfrm>
              <a:off x="7961829" y="1744832"/>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Pragmática</a:t>
              </a:r>
            </a:p>
          </p:txBody>
        </p:sp>
        <p:sp>
          <p:nvSpPr>
            <p:cNvPr id="12" name="CaixaDeTexto 11">
              <a:extLst>
                <a:ext uri="{FF2B5EF4-FFF2-40B4-BE49-F238E27FC236}">
                  <a16:creationId xmlns:a16="http://schemas.microsoft.com/office/drawing/2014/main" id="{CC42E623-EE05-6955-D585-D2E5B304EF41}"/>
                </a:ext>
              </a:extLst>
            </p:cNvPr>
            <p:cNvSpPr txBox="1"/>
            <p:nvPr/>
          </p:nvSpPr>
          <p:spPr>
            <a:xfrm>
              <a:off x="7968342" y="5178879"/>
              <a:ext cx="2483593" cy="338554"/>
            </a:xfrm>
            <a:prstGeom prst="rect">
              <a:avLst/>
            </a:prstGeom>
            <a:noFill/>
          </p:spPr>
          <p:txBody>
            <a:bodyPr wrap="square" rtlCol="0">
              <a:spAutoFit/>
            </a:bodyPr>
            <a:lstStyle/>
            <a:p>
              <a:pPr algn="ctr"/>
              <a:r>
                <a:rPr lang="pt-BR" sz="1600" dirty="0">
                  <a:solidFill>
                    <a:schemeClr val="bg2">
                      <a:lumMod val="25000"/>
                    </a:schemeClr>
                  </a:solidFill>
                </a:rPr>
                <a:t>Texto</a:t>
              </a:r>
            </a:p>
          </p:txBody>
        </p:sp>
        <p:sp>
          <p:nvSpPr>
            <p:cNvPr id="13" name="CaixaDeTexto 12">
              <a:extLst>
                <a:ext uri="{FF2B5EF4-FFF2-40B4-BE49-F238E27FC236}">
                  <a16:creationId xmlns:a16="http://schemas.microsoft.com/office/drawing/2014/main" id="{52AFF625-02BA-3990-75E5-5A719B9C7434}"/>
                </a:ext>
              </a:extLst>
            </p:cNvPr>
            <p:cNvSpPr txBox="1"/>
            <p:nvPr/>
          </p:nvSpPr>
          <p:spPr>
            <a:xfrm>
              <a:off x="7961828" y="1040376"/>
              <a:ext cx="2483593" cy="338554"/>
            </a:xfrm>
            <a:prstGeom prst="rect">
              <a:avLst/>
            </a:prstGeom>
            <a:noFill/>
          </p:spPr>
          <p:txBody>
            <a:bodyPr wrap="square" rtlCol="0">
              <a:spAutoFit/>
            </a:bodyPr>
            <a:lstStyle/>
            <a:p>
              <a:pPr algn="ctr"/>
              <a:r>
                <a:rPr lang="pt-BR" sz="1600" dirty="0">
                  <a:solidFill>
                    <a:schemeClr val="bg2">
                      <a:lumMod val="25000"/>
                    </a:schemeClr>
                  </a:solidFill>
                </a:rPr>
                <a:t>Significado Pretendido</a:t>
              </a:r>
            </a:p>
          </p:txBody>
        </p:sp>
        <p:cxnSp>
          <p:nvCxnSpPr>
            <p:cNvPr id="15" name="Conector de Seta Reta 14">
              <a:extLst>
                <a:ext uri="{FF2B5EF4-FFF2-40B4-BE49-F238E27FC236}">
                  <a16:creationId xmlns:a16="http://schemas.microsoft.com/office/drawing/2014/main" id="{305EBE24-B0FA-56E7-8B02-766A753DE7AD}"/>
                </a:ext>
              </a:extLst>
            </p:cNvPr>
            <p:cNvCxnSpPr>
              <a:stCxn id="12" idx="0"/>
              <a:endCxn id="3" idx="2"/>
            </p:cNvCxnSpPr>
            <p:nvPr/>
          </p:nvCxnSpPr>
          <p:spPr>
            <a:xfrm flipV="1">
              <a:off x="9210139" y="4833257"/>
              <a:ext cx="3258" cy="34562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7" name="Conector de Seta Reta 16">
              <a:extLst>
                <a:ext uri="{FF2B5EF4-FFF2-40B4-BE49-F238E27FC236}">
                  <a16:creationId xmlns:a16="http://schemas.microsoft.com/office/drawing/2014/main" id="{79E11F70-7DDD-30BC-74BF-625EB8A4A303}"/>
                </a:ext>
              </a:extLst>
            </p:cNvPr>
            <p:cNvCxnSpPr>
              <a:cxnSpLocks/>
              <a:endCxn id="5" idx="2"/>
            </p:cNvCxnSpPr>
            <p:nvPr/>
          </p:nvCxnSpPr>
          <p:spPr>
            <a:xfrm flipV="1">
              <a:off x="9210139" y="4144735"/>
              <a:ext cx="730" cy="342900"/>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0" name="Conector de Seta Reta 19">
              <a:extLst>
                <a:ext uri="{FF2B5EF4-FFF2-40B4-BE49-F238E27FC236}">
                  <a16:creationId xmlns:a16="http://schemas.microsoft.com/office/drawing/2014/main" id="{0096316C-2F2A-43D8-4968-76EDED63F198}"/>
                </a:ext>
              </a:extLst>
            </p:cNvPr>
            <p:cNvCxnSpPr>
              <a:cxnSpLocks/>
              <a:stCxn id="5" idx="0"/>
              <a:endCxn id="8" idx="2"/>
            </p:cNvCxnSpPr>
            <p:nvPr/>
          </p:nvCxnSpPr>
          <p:spPr>
            <a:xfrm flipH="1" flipV="1">
              <a:off x="9206884" y="3456213"/>
              <a:ext cx="3985" cy="34562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3" name="Conector de Seta Reta 22">
              <a:extLst>
                <a:ext uri="{FF2B5EF4-FFF2-40B4-BE49-F238E27FC236}">
                  <a16:creationId xmlns:a16="http://schemas.microsoft.com/office/drawing/2014/main" id="{7FDBF02E-3ED7-C05F-F17F-FDC657BB0BFD}"/>
                </a:ext>
              </a:extLst>
            </p:cNvPr>
            <p:cNvCxnSpPr>
              <a:cxnSpLocks/>
              <a:stCxn id="8" idx="0"/>
              <a:endCxn id="9" idx="2"/>
            </p:cNvCxnSpPr>
            <p:nvPr/>
          </p:nvCxnSpPr>
          <p:spPr>
            <a:xfrm flipH="1" flipV="1">
              <a:off x="9206882" y="2776254"/>
              <a:ext cx="2" cy="337059"/>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8" name="Conector de Seta Reta 27">
              <a:extLst>
                <a:ext uri="{FF2B5EF4-FFF2-40B4-BE49-F238E27FC236}">
                  <a16:creationId xmlns:a16="http://schemas.microsoft.com/office/drawing/2014/main" id="{F5D89F0A-ABAB-B26D-5F24-4E8E8FDE9FA8}"/>
                </a:ext>
              </a:extLst>
            </p:cNvPr>
            <p:cNvCxnSpPr>
              <a:cxnSpLocks/>
              <a:stCxn id="9" idx="0"/>
            </p:cNvCxnSpPr>
            <p:nvPr/>
          </p:nvCxnSpPr>
          <p:spPr>
            <a:xfrm flipH="1" flipV="1">
              <a:off x="9206881" y="2125042"/>
              <a:ext cx="1" cy="30831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Conector de Seta Reta 30">
              <a:extLst>
                <a:ext uri="{FF2B5EF4-FFF2-40B4-BE49-F238E27FC236}">
                  <a16:creationId xmlns:a16="http://schemas.microsoft.com/office/drawing/2014/main" id="{53994989-4347-DCC7-61FE-3B26D5E36D91}"/>
                </a:ext>
              </a:extLst>
            </p:cNvPr>
            <p:cNvCxnSpPr>
              <a:cxnSpLocks/>
              <a:stCxn id="10" idx="0"/>
              <a:endCxn id="13" idx="2"/>
            </p:cNvCxnSpPr>
            <p:nvPr/>
          </p:nvCxnSpPr>
          <p:spPr>
            <a:xfrm flipH="1" flipV="1">
              <a:off x="9203625" y="1378930"/>
              <a:ext cx="3258" cy="36590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sp>
        <p:nvSpPr>
          <p:cNvPr id="36" name="Espaço Reservado para Conteúdo 2">
            <a:extLst>
              <a:ext uri="{FF2B5EF4-FFF2-40B4-BE49-F238E27FC236}">
                <a16:creationId xmlns:a16="http://schemas.microsoft.com/office/drawing/2014/main" id="{C8C1E745-6D3D-E75E-B325-B9F158B99BA3}"/>
              </a:ext>
            </a:extLst>
          </p:cNvPr>
          <p:cNvSpPr txBox="1">
            <a:spLocks/>
          </p:cNvSpPr>
          <p:nvPr/>
        </p:nvSpPr>
        <p:spPr>
          <a:xfrm>
            <a:off x="6382848" y="5108808"/>
            <a:ext cx="5643012" cy="58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2">
                    <a:lumMod val="25000"/>
                  </a:schemeClr>
                </a:solidFill>
                <a:cs typeface="Arial" panose="020B0604020202020204" pitchFamily="34" charset="0"/>
              </a:rPr>
              <a:t>Estágios de análise do processamento de linguagem natural</a:t>
            </a:r>
            <a:br>
              <a:rPr lang="pt-BR" sz="1600" dirty="0">
                <a:solidFill>
                  <a:schemeClr val="bg2">
                    <a:lumMod val="25000"/>
                  </a:schemeClr>
                </a:solidFill>
                <a:cs typeface="Arial" panose="020B0604020202020204" pitchFamily="34" charset="0"/>
              </a:rPr>
            </a:br>
            <a:r>
              <a:rPr lang="pt-BR" sz="1600" b="1" dirty="0">
                <a:solidFill>
                  <a:schemeClr val="bg2">
                    <a:lumMod val="25000"/>
                  </a:schemeClr>
                </a:solidFill>
                <a:cs typeface="Arial" panose="020B0604020202020204" pitchFamily="34" charset="0"/>
              </a:rPr>
              <a:t>Fonte: Adaptado de Dale et al. (2000) </a:t>
            </a:r>
          </a:p>
        </p:txBody>
      </p:sp>
    </p:spTree>
    <p:extLst>
      <p:ext uri="{BB962C8B-B14F-4D97-AF65-F5344CB8AC3E}">
        <p14:creationId xmlns:p14="http://schemas.microsoft.com/office/powerpoint/2010/main" val="384783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700" dirty="0">
                <a:solidFill>
                  <a:schemeClr val="bg1"/>
                </a:solidFill>
              </a:rPr>
              <a:t>RESULTADOS E DISCUSSÕES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COLETA DOS DADOS</a:t>
            </a:r>
          </a:p>
        </p:txBody>
      </p:sp>
      <p:sp>
        <p:nvSpPr>
          <p:cNvPr id="7" name="Rectangle 6">
            <a:extLst>
              <a:ext uri="{FF2B5EF4-FFF2-40B4-BE49-F238E27FC236}">
                <a16:creationId xmlns:a16="http://schemas.microsoft.com/office/drawing/2014/main" id="{04FABB05-6C2E-CEFC-8C95-F5EA054DAF7D}"/>
              </a:ext>
            </a:extLst>
          </p:cNvPr>
          <p:cNvSpPr/>
          <p:nvPr/>
        </p:nvSpPr>
        <p:spPr>
          <a:xfrm>
            <a:off x="8588828" y="383391"/>
            <a:ext cx="3603171" cy="1560750"/>
          </a:xfrm>
          <a:prstGeom prst="rect">
            <a:avLst/>
          </a:prstGeom>
          <a:solidFill>
            <a:schemeClr val="tx2">
              <a:lumMod val="60000"/>
              <a:lumOff val="40000"/>
              <a:alpha val="70000"/>
            </a:schemeClr>
          </a:solidFill>
          <a:ln w="12700">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Identificação de arquivos.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Google </a:t>
            </a:r>
            <a:r>
              <a:rPr lang="pt-BR" sz="1600" dirty="0" err="1">
                <a:solidFill>
                  <a:schemeClr val="bg2">
                    <a:lumMod val="10000"/>
                  </a:schemeClr>
                </a:solidFill>
                <a:ea typeface="Calibri" panose="020F0502020204030204" pitchFamily="34" charset="0"/>
                <a:cs typeface="Arial" panose="020B0604020202020204" pitchFamily="34" charset="0"/>
              </a:rPr>
              <a:t>Colab</a:t>
            </a:r>
            <a:r>
              <a:rPr lang="pt-BR" sz="1600" dirty="0">
                <a:solidFill>
                  <a:schemeClr val="bg2">
                    <a:lumMod val="10000"/>
                  </a:schemeClr>
                </a:solidFill>
                <a:ea typeface="Calibri" panose="020F0502020204030204" pitchFamily="34" charset="0"/>
                <a:cs typeface="Arial" panose="020B0604020202020204" pitchFamily="34" charset="0"/>
              </a:rPr>
              <a:t> + Google Drive.</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Python.</a:t>
            </a:r>
          </a:p>
        </p:txBody>
      </p:sp>
      <p:sp>
        <p:nvSpPr>
          <p:cNvPr id="36" name="Espaço Reservado para Conteúdo 2">
            <a:extLst>
              <a:ext uri="{FF2B5EF4-FFF2-40B4-BE49-F238E27FC236}">
                <a16:creationId xmlns:a16="http://schemas.microsoft.com/office/drawing/2014/main" id="{C8C1E745-6D3D-E75E-B325-B9F158B99BA3}"/>
              </a:ext>
            </a:extLst>
          </p:cNvPr>
          <p:cNvSpPr txBox="1">
            <a:spLocks/>
          </p:cNvSpPr>
          <p:nvPr/>
        </p:nvSpPr>
        <p:spPr>
          <a:xfrm>
            <a:off x="179613" y="5267653"/>
            <a:ext cx="5603622" cy="58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2">
                    <a:lumMod val="25000"/>
                  </a:schemeClr>
                </a:solidFill>
                <a:cs typeface="Arial" panose="020B0604020202020204" pitchFamily="34" charset="0"/>
              </a:rPr>
              <a:t>Leitura de arquivos .</a:t>
            </a:r>
            <a:r>
              <a:rPr lang="pt-BR" sz="1600" dirty="0" err="1">
                <a:solidFill>
                  <a:schemeClr val="bg2">
                    <a:lumMod val="25000"/>
                  </a:schemeClr>
                </a:solidFill>
                <a:cs typeface="Arial" panose="020B0604020202020204" pitchFamily="34" charset="0"/>
              </a:rPr>
              <a:t>txt</a:t>
            </a:r>
            <a:r>
              <a:rPr lang="pt-BR" sz="1600" dirty="0">
                <a:solidFill>
                  <a:schemeClr val="bg2">
                    <a:lumMod val="25000"/>
                  </a:schemeClr>
                </a:solidFill>
                <a:cs typeface="Arial" panose="020B0604020202020204" pitchFamily="34" charset="0"/>
              </a:rPr>
              <a:t> armazenados no Google Drive</a:t>
            </a:r>
            <a:br>
              <a:rPr lang="pt-BR" sz="1600" dirty="0">
                <a:solidFill>
                  <a:schemeClr val="bg2">
                    <a:lumMod val="25000"/>
                  </a:schemeClr>
                </a:solidFill>
                <a:cs typeface="Arial" panose="020B0604020202020204" pitchFamily="34" charset="0"/>
              </a:rPr>
            </a:br>
            <a:r>
              <a:rPr lang="pt-BR" sz="1600" b="1" dirty="0">
                <a:solidFill>
                  <a:schemeClr val="bg2">
                    <a:lumMod val="25000"/>
                  </a:schemeClr>
                </a:solidFill>
                <a:cs typeface="Arial" panose="020B0604020202020204" pitchFamily="34" charset="0"/>
              </a:rPr>
              <a:t>Fonte: Resultados originais da pesquisa </a:t>
            </a:r>
          </a:p>
        </p:txBody>
      </p:sp>
      <p:pic>
        <p:nvPicPr>
          <p:cNvPr id="19" name="Espaço Reservado para Conteúdo 18" descr="Interface gráfica do usuário, Texto, Aplicativo&#10;&#10;Descrição gerada automaticamente">
            <a:extLst>
              <a:ext uri="{FF2B5EF4-FFF2-40B4-BE49-F238E27FC236}">
                <a16:creationId xmlns:a16="http://schemas.microsoft.com/office/drawing/2014/main" id="{D96DFF99-8B78-7F65-EDFA-331910C21F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9613" y="2516543"/>
            <a:ext cx="5603622" cy="2751110"/>
          </a:xfrm>
        </p:spPr>
      </p:pic>
      <p:pic>
        <p:nvPicPr>
          <p:cNvPr id="26" name="Imagem 25" descr="Texto&#10;&#10;Descrição gerada automaticamente com confiança média">
            <a:extLst>
              <a:ext uri="{FF2B5EF4-FFF2-40B4-BE49-F238E27FC236}">
                <a16:creationId xmlns:a16="http://schemas.microsoft.com/office/drawing/2014/main" id="{2663AA25-7416-4E6E-E7F7-E29933F15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72619"/>
            <a:ext cx="5981700" cy="1054100"/>
          </a:xfrm>
          <a:prstGeom prst="rect">
            <a:avLst/>
          </a:prstGeom>
        </p:spPr>
      </p:pic>
      <p:sp>
        <p:nvSpPr>
          <p:cNvPr id="27" name="Espaço Reservado para Conteúdo 2">
            <a:extLst>
              <a:ext uri="{FF2B5EF4-FFF2-40B4-BE49-F238E27FC236}">
                <a16:creationId xmlns:a16="http://schemas.microsoft.com/office/drawing/2014/main" id="{9DE381F3-DF21-E88C-6E9D-29A81845FC7C}"/>
              </a:ext>
            </a:extLst>
          </p:cNvPr>
          <p:cNvSpPr txBox="1">
            <a:spLocks/>
          </p:cNvSpPr>
          <p:nvPr/>
        </p:nvSpPr>
        <p:spPr>
          <a:xfrm>
            <a:off x="6096000" y="4155085"/>
            <a:ext cx="5603622" cy="719897"/>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dirty="0"/>
              <a:t>“Print” de uma parte do livro Harry Potter e a Pedra Filosofal sem nenhuma aplicação de pré-processamento </a:t>
            </a:r>
            <a:br>
              <a:rPr lang="pt-BR" dirty="0"/>
            </a:br>
            <a:r>
              <a:rPr lang="pt-BR" b="1" dirty="0"/>
              <a:t>Fonte: Resultados originais da pesquisa </a:t>
            </a:r>
          </a:p>
        </p:txBody>
      </p:sp>
    </p:spTree>
    <p:extLst>
      <p:ext uri="{BB962C8B-B14F-4D97-AF65-F5344CB8AC3E}">
        <p14:creationId xmlns:p14="http://schemas.microsoft.com/office/powerpoint/2010/main" val="79912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700" dirty="0">
                <a:solidFill>
                  <a:schemeClr val="bg1"/>
                </a:solidFill>
              </a:rPr>
              <a:t>RESULTADOS E DISCUSSÕES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TRATATIVA DOS DADOS</a:t>
            </a:r>
          </a:p>
        </p:txBody>
      </p:sp>
      <p:sp>
        <p:nvSpPr>
          <p:cNvPr id="7" name="Rectangle 6">
            <a:extLst>
              <a:ext uri="{FF2B5EF4-FFF2-40B4-BE49-F238E27FC236}">
                <a16:creationId xmlns:a16="http://schemas.microsoft.com/office/drawing/2014/main" id="{04FABB05-6C2E-CEFC-8C95-F5EA054DAF7D}"/>
              </a:ext>
            </a:extLst>
          </p:cNvPr>
          <p:cNvSpPr/>
          <p:nvPr/>
        </p:nvSpPr>
        <p:spPr>
          <a:xfrm>
            <a:off x="225664" y="2091972"/>
            <a:ext cx="5188817" cy="4288280"/>
          </a:xfrm>
          <a:prstGeom prst="rect">
            <a:avLst/>
          </a:prstGeom>
          <a:solidFill>
            <a:schemeClr val="tx2">
              <a:lumMod val="60000"/>
              <a:lumOff val="40000"/>
              <a:alpha val="70000"/>
            </a:schemeClr>
          </a:solidFill>
          <a:ln w="12700">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Implementação de expressões regulares (</a:t>
            </a:r>
            <a:r>
              <a:rPr lang="pt-BR" sz="1600" dirty="0" err="1">
                <a:solidFill>
                  <a:schemeClr val="bg2">
                    <a:lumMod val="10000"/>
                  </a:schemeClr>
                </a:solidFill>
                <a:ea typeface="Calibri" panose="020F0502020204030204" pitchFamily="34" charset="0"/>
                <a:cs typeface="Arial" panose="020B0604020202020204" pitchFamily="34" charset="0"/>
              </a:rPr>
              <a:t>ReGex</a:t>
            </a:r>
            <a:r>
              <a:rPr lang="pt-BR" sz="1600" dirty="0">
                <a:solidFill>
                  <a:schemeClr val="bg2">
                    <a:lumMod val="10000"/>
                  </a:schemeClr>
                </a:solidFill>
                <a:ea typeface="Calibri" panose="020F050202020403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Limpeza dos dados.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Padronização dos dados.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Processamento de dados.</a:t>
            </a:r>
          </a:p>
          <a:p>
            <a:pPr marL="228600" indent="-228600">
              <a:lnSpc>
                <a:spcPct val="90000"/>
              </a:lnSpc>
              <a:spcBef>
                <a:spcPts val="1000"/>
              </a:spcBef>
              <a:buFont typeface="Arial" panose="020B0604020202020204" pitchFamily="34" charset="0"/>
              <a:buChar char="•"/>
            </a:pPr>
            <a:endParaRPr lang="pt-BR" sz="1600" dirty="0">
              <a:solidFill>
                <a:schemeClr val="bg2">
                  <a:lumMod val="10000"/>
                </a:schemeClr>
              </a:solidFill>
              <a:ea typeface="Calibri" panose="020F0502020204030204" pitchFamily="34" charset="0"/>
              <a:cs typeface="Arial" panose="020B0604020202020204" pitchFamily="34" charset="0"/>
            </a:endParaRPr>
          </a:p>
        </p:txBody>
      </p:sp>
      <p:sp>
        <p:nvSpPr>
          <p:cNvPr id="27" name="Espaço Reservado para Conteúdo 2">
            <a:extLst>
              <a:ext uri="{FF2B5EF4-FFF2-40B4-BE49-F238E27FC236}">
                <a16:creationId xmlns:a16="http://schemas.microsoft.com/office/drawing/2014/main" id="{9DE381F3-DF21-E88C-6E9D-29A81845FC7C}"/>
              </a:ext>
            </a:extLst>
          </p:cNvPr>
          <p:cNvSpPr txBox="1">
            <a:spLocks/>
          </p:cNvSpPr>
          <p:nvPr/>
        </p:nvSpPr>
        <p:spPr>
          <a:xfrm>
            <a:off x="5962259" y="2245911"/>
            <a:ext cx="5981700" cy="719897"/>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dirty="0"/>
              <a:t>“Print” de uma parte do livro Harry Potter e a Pedra Filosofal com a aplicação do pré-processamento </a:t>
            </a:r>
            <a:br>
              <a:rPr lang="pt-BR" dirty="0"/>
            </a:br>
            <a:r>
              <a:rPr lang="pt-BR" b="1" dirty="0"/>
              <a:t>Fonte: Resultados originais da pesquisa </a:t>
            </a:r>
          </a:p>
        </p:txBody>
      </p:sp>
      <p:pic>
        <p:nvPicPr>
          <p:cNvPr id="3" name="Imagem 2" descr="Uma imagem contendo Interface gráfica do usuário&#10;&#10;Descrição gerada automaticamente">
            <a:extLst>
              <a:ext uri="{FF2B5EF4-FFF2-40B4-BE49-F238E27FC236}">
                <a16:creationId xmlns:a16="http://schemas.microsoft.com/office/drawing/2014/main" id="{B041E96C-974C-7FEE-F428-301C2EAE9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260" y="1369611"/>
            <a:ext cx="5981700" cy="876300"/>
          </a:xfrm>
          <a:prstGeom prst="rect">
            <a:avLst/>
          </a:prstGeom>
        </p:spPr>
      </p:pic>
      <p:pic>
        <p:nvPicPr>
          <p:cNvPr id="9" name="Imagem 8" descr="Tabela&#10;&#10;Descrição gerada automaticamente com confiança média">
            <a:extLst>
              <a:ext uri="{FF2B5EF4-FFF2-40B4-BE49-F238E27FC236}">
                <a16:creationId xmlns:a16="http://schemas.microsoft.com/office/drawing/2014/main" id="{A970A6BB-725C-686A-7631-F7751D5F7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259" y="3429000"/>
            <a:ext cx="5981701" cy="1447800"/>
          </a:xfrm>
          <a:prstGeom prst="rect">
            <a:avLst/>
          </a:prstGeom>
        </p:spPr>
      </p:pic>
      <p:sp>
        <p:nvSpPr>
          <p:cNvPr id="10" name="Espaço Reservado para Conteúdo 2">
            <a:extLst>
              <a:ext uri="{FF2B5EF4-FFF2-40B4-BE49-F238E27FC236}">
                <a16:creationId xmlns:a16="http://schemas.microsoft.com/office/drawing/2014/main" id="{25BCA366-A7A8-28F9-F6C3-27406198351F}"/>
              </a:ext>
            </a:extLst>
          </p:cNvPr>
          <p:cNvSpPr txBox="1">
            <a:spLocks/>
          </p:cNvSpPr>
          <p:nvPr/>
        </p:nvSpPr>
        <p:spPr>
          <a:xfrm>
            <a:off x="5962259" y="4876800"/>
            <a:ext cx="5981701" cy="1144314"/>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dirty="0"/>
              <a:t>Output gerado após o processamento textual do livro Harry Potter e a Pedra Filosofal, limitado a cinco palavras que mais se repete, onde é possível representar a diferença das informações não tratadas e a aplicação do pré-processamento. </a:t>
            </a:r>
            <a:br>
              <a:rPr lang="pt-BR" dirty="0"/>
            </a:br>
            <a:r>
              <a:rPr lang="pt-BR" b="1" dirty="0"/>
              <a:t>Fonte: Resultados originais da pesquisa </a:t>
            </a:r>
          </a:p>
        </p:txBody>
      </p:sp>
    </p:spTree>
    <p:extLst>
      <p:ext uri="{BB962C8B-B14F-4D97-AF65-F5344CB8AC3E}">
        <p14:creationId xmlns:p14="http://schemas.microsoft.com/office/powerpoint/2010/main" val="370306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700" dirty="0">
                <a:solidFill>
                  <a:schemeClr val="bg1"/>
                </a:solidFill>
              </a:rPr>
              <a:t>RESULTADOS E DISCUSSÕES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VISUALIZAÇÃO DE DADOS</a:t>
            </a:r>
          </a:p>
        </p:txBody>
      </p:sp>
      <p:pic>
        <p:nvPicPr>
          <p:cNvPr id="9" name="Imagem 8" descr="Gráfico, Gráfico de barras&#10;&#10;Descrição gerada automaticamente">
            <a:extLst>
              <a:ext uri="{FF2B5EF4-FFF2-40B4-BE49-F238E27FC236}">
                <a16:creationId xmlns:a16="http://schemas.microsoft.com/office/drawing/2014/main" id="{0444EBEB-4912-C295-A549-4F7E3FAA5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2" y="2685721"/>
            <a:ext cx="5671986" cy="3110083"/>
          </a:xfrm>
          <a:prstGeom prst="rect">
            <a:avLst/>
          </a:prstGeom>
        </p:spPr>
      </p:pic>
      <p:pic>
        <p:nvPicPr>
          <p:cNvPr id="11" name="Imagem 10" descr="Gráfico, Gráfico de barras&#10;&#10;Descrição gerada automaticamente">
            <a:extLst>
              <a:ext uri="{FF2B5EF4-FFF2-40B4-BE49-F238E27FC236}">
                <a16:creationId xmlns:a16="http://schemas.microsoft.com/office/drawing/2014/main" id="{ED3C1984-94CC-9985-27F9-04D6B2BEE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50" y="2685721"/>
            <a:ext cx="5660798" cy="3110083"/>
          </a:xfrm>
          <a:prstGeom prst="rect">
            <a:avLst/>
          </a:prstGeom>
        </p:spPr>
      </p:pic>
      <p:sp>
        <p:nvSpPr>
          <p:cNvPr id="12" name="Espaço Reservado para Conteúdo 2">
            <a:extLst>
              <a:ext uri="{FF2B5EF4-FFF2-40B4-BE49-F238E27FC236}">
                <a16:creationId xmlns:a16="http://schemas.microsoft.com/office/drawing/2014/main" id="{607A63FA-6DE4-6B2E-65B7-120513DDBAA2}"/>
              </a:ext>
            </a:extLst>
          </p:cNvPr>
          <p:cNvSpPr txBox="1">
            <a:spLocks/>
          </p:cNvSpPr>
          <p:nvPr/>
        </p:nvSpPr>
        <p:spPr>
          <a:xfrm>
            <a:off x="197052" y="2374858"/>
            <a:ext cx="5660799" cy="3108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1600" b="1" dirty="0">
                <a:solidFill>
                  <a:schemeClr val="bg2">
                    <a:lumMod val="25000"/>
                  </a:schemeClr>
                </a:solidFill>
                <a:cs typeface="Arial" panose="020B0604020202020204" pitchFamily="34" charset="0"/>
              </a:rPr>
              <a:t>COM A APLICAÇÃO DE PRÉ-PROCESSAMENTO</a:t>
            </a:r>
          </a:p>
        </p:txBody>
      </p:sp>
      <p:sp>
        <p:nvSpPr>
          <p:cNvPr id="13" name="Espaço Reservado para Conteúdo 2">
            <a:extLst>
              <a:ext uri="{FF2B5EF4-FFF2-40B4-BE49-F238E27FC236}">
                <a16:creationId xmlns:a16="http://schemas.microsoft.com/office/drawing/2014/main" id="{344D3FBE-9B4D-FD81-4FD9-442F8C1867AA}"/>
              </a:ext>
            </a:extLst>
          </p:cNvPr>
          <p:cNvSpPr txBox="1">
            <a:spLocks/>
          </p:cNvSpPr>
          <p:nvPr/>
        </p:nvSpPr>
        <p:spPr>
          <a:xfrm>
            <a:off x="6334150" y="2377704"/>
            <a:ext cx="5660799" cy="3108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1600" b="1" dirty="0">
                <a:solidFill>
                  <a:schemeClr val="bg2">
                    <a:lumMod val="25000"/>
                  </a:schemeClr>
                </a:solidFill>
                <a:cs typeface="Arial" panose="020B0604020202020204" pitchFamily="34" charset="0"/>
              </a:rPr>
              <a:t>SEM A APLICAÇÃO DE PRÉ-PROCESSAMENTO</a:t>
            </a:r>
          </a:p>
        </p:txBody>
      </p:sp>
      <p:sp>
        <p:nvSpPr>
          <p:cNvPr id="14" name="Rectangle 8">
            <a:extLst>
              <a:ext uri="{FF2B5EF4-FFF2-40B4-BE49-F238E27FC236}">
                <a16:creationId xmlns:a16="http://schemas.microsoft.com/office/drawing/2014/main" id="{7F4C3459-6C82-4757-61D0-E6E215CA1867}"/>
              </a:ext>
            </a:extLst>
          </p:cNvPr>
          <p:cNvSpPr/>
          <p:nvPr/>
        </p:nvSpPr>
        <p:spPr>
          <a:xfrm>
            <a:off x="8787566" y="352307"/>
            <a:ext cx="3404433" cy="1065527"/>
          </a:xfrm>
          <a:prstGeom prst="rect">
            <a:avLst/>
          </a:prstGeo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chorCtr="0">
            <a:noAutofit/>
          </a:bodyPr>
          <a:lstStyle/>
          <a:p>
            <a:pPr>
              <a:lnSpc>
                <a:spcPct val="90000"/>
              </a:lnSpc>
              <a:spcBef>
                <a:spcPts val="1000"/>
              </a:spcBef>
            </a:pPr>
            <a:r>
              <a:rPr lang="pt-BR" sz="1600" dirty="0" err="1">
                <a:solidFill>
                  <a:schemeClr val="bg2">
                    <a:lumMod val="10000"/>
                  </a:schemeClr>
                </a:solidFill>
                <a:ea typeface="Calibri" panose="020F0502020204030204" pitchFamily="34" charset="0"/>
                <a:cs typeface="Arial" panose="020B0604020202020204" pitchFamily="34" charset="0"/>
              </a:rPr>
              <a:t>FreqDist</a:t>
            </a:r>
            <a:r>
              <a:rPr lang="pt-BR" sz="1600" dirty="0">
                <a:solidFill>
                  <a:schemeClr val="bg2">
                    <a:lumMod val="10000"/>
                  </a:schemeClr>
                </a:solidFill>
                <a:ea typeface="Calibri" panose="020F0502020204030204" pitchFamily="34" charset="0"/>
                <a:cs typeface="Arial" panose="020B0604020202020204" pitchFamily="34" charset="0"/>
              </a:rPr>
              <a:t>: Mensura a frequência que cada palavra aparece dentro de um contexto.</a:t>
            </a:r>
          </a:p>
        </p:txBody>
      </p:sp>
    </p:spTree>
    <p:extLst>
      <p:ext uri="{BB962C8B-B14F-4D97-AF65-F5344CB8AC3E}">
        <p14:creationId xmlns:p14="http://schemas.microsoft.com/office/powerpoint/2010/main" val="179444063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936</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Tema do Office</vt:lpstr>
      <vt:lpstr>Processamento de dados textuais: aplicação da biblioteca NLTK como ferramenta analítica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Kitovsk</dc:creator>
  <cp:lastModifiedBy>Vinicius Andrade Lopes</cp:lastModifiedBy>
  <cp:revision>12</cp:revision>
  <dcterms:created xsi:type="dcterms:W3CDTF">2018-01-31T14:12:27Z</dcterms:created>
  <dcterms:modified xsi:type="dcterms:W3CDTF">2023-05-17T17:23:04Z</dcterms:modified>
</cp:coreProperties>
</file>