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3" r:id="rId1"/>
  </p:sldMasterIdLst>
  <p:sldIdLst>
    <p:sldId id="256" r:id="rId2"/>
    <p:sldId id="257" r:id="rId3"/>
    <p:sldId id="258" r:id="rId4"/>
    <p:sldId id="262" r:id="rId5"/>
    <p:sldId id="265" r:id="rId6"/>
    <p:sldId id="259" r:id="rId7"/>
    <p:sldId id="260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0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22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442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9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35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0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8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8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7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5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6A5C7A-DEFD-4CFA-922B-0DA3D7834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501" y="377785"/>
            <a:ext cx="5145682" cy="4169749"/>
          </a:xfrm>
        </p:spPr>
        <p:txBody>
          <a:bodyPr>
            <a:normAutofit/>
          </a:bodyPr>
          <a:lstStyle/>
          <a:p>
            <a:r>
              <a:rPr lang="en-US" sz="4400" b="1" i="0" dirty="0">
                <a:effectLst/>
                <a:latin typeface="zeitung"/>
              </a:rPr>
              <a:t>Hourly Weather  Surface – </a:t>
            </a:r>
            <a:br>
              <a:rPr lang="en-US" sz="4400" b="1" i="0" dirty="0">
                <a:effectLst/>
                <a:latin typeface="zeitung"/>
              </a:rPr>
            </a:br>
            <a:r>
              <a:rPr lang="en-US" sz="4400" b="1" i="0" dirty="0">
                <a:effectLst/>
                <a:latin typeface="zeitung"/>
              </a:rPr>
              <a:t>South  Brazil</a:t>
            </a:r>
            <a:br>
              <a:rPr lang="en-US" sz="4400" b="1" i="0" dirty="0">
                <a:effectLst/>
                <a:latin typeface="zeitung"/>
              </a:rPr>
            </a:br>
            <a:endParaRPr lang="he-IL" sz="4400" dirty="0"/>
          </a:p>
        </p:txBody>
      </p:sp>
      <p:pic>
        <p:nvPicPr>
          <p:cNvPr id="10" name="תמונה 9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D5C07E73-EF7C-4E9F-B7D5-696A13724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8" r="37983" b="-1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5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B108E3-E921-4B5E-99E1-7280B909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US" b="1" dirty="0"/>
              <a:t>TS Interpolation </a:t>
            </a:r>
            <a:endParaRPr lang="he-IL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19D2439-E9F1-4317-AD9A-4E7654162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606859"/>
            <a:ext cx="4637179" cy="4304364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zeitung"/>
              </a:rPr>
              <a:t>Time Series Imputation:</a:t>
            </a:r>
          </a:p>
          <a:p>
            <a:pPr algn="l" rtl="0">
              <a:lnSpc>
                <a:spcPct val="150000"/>
              </a:lnSpc>
              <a:buAutoNum type="arabicPeriod"/>
            </a:pPr>
            <a:r>
              <a:rPr lang="en-US" dirty="0">
                <a:latin typeface="zeitung"/>
              </a:rPr>
              <a:t>Linear</a:t>
            </a:r>
          </a:p>
          <a:p>
            <a:pPr algn="l" rtl="0">
              <a:lnSpc>
                <a:spcPct val="150000"/>
              </a:lnSpc>
              <a:buAutoNum type="arabicPeriod"/>
            </a:pPr>
            <a:r>
              <a:rPr lang="en-US" dirty="0">
                <a:latin typeface="zeitung"/>
              </a:rPr>
              <a:t>Spline</a:t>
            </a:r>
          </a:p>
          <a:p>
            <a:pPr algn="l" rtl="0">
              <a:lnSpc>
                <a:spcPct val="150000"/>
              </a:lnSpc>
              <a:buAutoNum type="arabicPeriod"/>
            </a:pPr>
            <a:r>
              <a:rPr lang="en-US" dirty="0">
                <a:latin typeface="zeitung"/>
              </a:rPr>
              <a:t>Stine</a:t>
            </a:r>
          </a:p>
          <a:p>
            <a:pPr marL="0" indent="0" algn="l" rtl="0">
              <a:lnSpc>
                <a:spcPct val="150000"/>
              </a:lnSpc>
              <a:buNone/>
            </a:pPr>
            <a:endParaRPr lang="en-US" dirty="0">
              <a:latin typeface="zeitung"/>
            </a:endParaRP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D4595ECA-4FBA-4D3C-BFC8-76EA95B9B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4" y="3716661"/>
            <a:ext cx="3981455" cy="2418266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8118D1F-1C22-4743-848F-DDAF114F0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85" y="1010734"/>
            <a:ext cx="3981455" cy="241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1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3F1803D1-5DA2-47A2-BC2E-8B015F33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b="1" dirty="0"/>
              <a:t>Correlation</a:t>
            </a:r>
            <a:br>
              <a:rPr lang="en-US" b="1" dirty="0"/>
            </a:br>
            <a:r>
              <a:rPr lang="en-US" b="1" dirty="0"/>
              <a:t>Matrix</a:t>
            </a:r>
            <a:endParaRPr lang="he-IL" b="1" dirty="0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8D918732-3D8A-4DD7-A1F1-EAA24E91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Multicollinearity</a:t>
            </a:r>
          </a:p>
          <a:p>
            <a:pPr marL="0" indent="0" algn="l" rtl="0">
              <a:buNone/>
            </a:pPr>
            <a:endParaRPr lang="en-US" sz="2800" dirty="0"/>
          </a:p>
          <a:p>
            <a:pPr algn="l" rtl="0"/>
            <a:r>
              <a:rPr lang="en-US" sz="2800" dirty="0"/>
              <a:t>No Correlations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D168E177-2FEE-4B96-BC9E-41D8A8E2F8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9048" b="-3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21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8D8FC0-C160-4D1B-AF01-1CA196C0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Modeling</a:t>
            </a:r>
            <a:endParaRPr lang="he-IL" sz="54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FB93A59-1F34-459D-A227-F88F5AEC9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sz="2400" dirty="0"/>
              <a:t>Random Forrest</a:t>
            </a:r>
          </a:p>
          <a:p>
            <a:pPr algn="l" rtl="0">
              <a:lnSpc>
                <a:spcPct val="200000"/>
              </a:lnSpc>
            </a:pPr>
            <a:r>
              <a:rPr lang="en-US" sz="2400" dirty="0" err="1"/>
              <a:t>Adaboost</a:t>
            </a:r>
            <a:endParaRPr lang="en-US" sz="2400" dirty="0"/>
          </a:p>
          <a:p>
            <a:pPr algn="l" rtl="0">
              <a:lnSpc>
                <a:spcPct val="200000"/>
              </a:lnSpc>
            </a:pPr>
            <a:r>
              <a:rPr lang="en-US" sz="2400" dirty="0" err="1"/>
              <a:t>XGboost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13308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8D8FC0-C160-4D1B-AF01-1CA196C0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700" y="615608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Xgboost</a:t>
            </a:r>
            <a:r>
              <a:rPr lang="en-US" sz="5400" b="1"/>
              <a:t> Models- by State</a:t>
            </a:r>
            <a:endParaRPr lang="he-IL" sz="5400" b="1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0C1BFA-A02D-49D6-9690-D0D2808F0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83" y="4044288"/>
            <a:ext cx="4858542" cy="252275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5A16241D-9FE3-4368-AD0F-A9B9F40EC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33" y="3897260"/>
            <a:ext cx="4507450" cy="264120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4E8F229B-7DF7-4E41-9F09-5FA80C719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882" y="1586373"/>
            <a:ext cx="4858541" cy="246310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60C2D132-DB74-4CC3-BDA3-A8E4922BC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34" y="1586373"/>
            <a:ext cx="4318928" cy="23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DDBA7B6-D19E-4D01-9CD4-03E090593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35694" y="876849"/>
            <a:ext cx="5107168" cy="7130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e-IL" altLang="he-IL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Data</a:t>
            </a:r>
            <a:r>
              <a:rPr lang="he-IL" altLang="he-IL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he-IL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</a:t>
            </a:r>
            <a:r>
              <a:rPr lang="he-IL" altLang="he-IL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escription</a:t>
            </a:r>
            <a:r>
              <a:rPr lang="he-IL" altLang="he-IL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795AA5-1EF3-4AD7-AA61-30AC854A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512" y="2009554"/>
            <a:ext cx="9344487" cy="4024424"/>
          </a:xfrm>
        </p:spPr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sz="2000" dirty="0"/>
              <a:t>The Train Data contains hourly weather data.</a:t>
            </a:r>
          </a:p>
          <a:p>
            <a:pPr algn="l" rtl="0">
              <a:lnSpc>
                <a:spcPct val="200000"/>
              </a:lnSpc>
            </a:pPr>
            <a:r>
              <a:rPr lang="en-US" sz="2000" dirty="0"/>
              <a:t>Collected from 105 weathers stations of a southeast region in Brazil.</a:t>
            </a:r>
          </a:p>
          <a:p>
            <a:pPr algn="l" rtl="0">
              <a:lnSpc>
                <a:spcPct val="200000"/>
              </a:lnSpc>
            </a:pPr>
            <a:r>
              <a:rPr lang="en-US" sz="2000" dirty="0"/>
              <a:t>Between 2000-2016.</a:t>
            </a:r>
          </a:p>
          <a:p>
            <a:pPr algn="l" rtl="0">
              <a:lnSpc>
                <a:spcPct val="200000"/>
              </a:lnSpc>
            </a:pPr>
            <a:r>
              <a:rPr lang="en-US" sz="2000" dirty="0"/>
              <a:t>Contain 29 variables and 7,246,083 observation.</a:t>
            </a:r>
          </a:p>
          <a:p>
            <a:pPr algn="l" rtl="0">
              <a:lnSpc>
                <a:spcPct val="200000"/>
              </a:lnSpc>
            </a:pPr>
            <a:r>
              <a:rPr lang="en-US" altLang="he-IL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Project’s Goal</a:t>
            </a:r>
            <a:r>
              <a:rPr lang="he-IL" altLang="he-IL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he-IL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000" dirty="0"/>
              <a:t>Build a model that will predict the Temperature. </a:t>
            </a:r>
          </a:p>
          <a:p>
            <a:pPr algn="l" rtl="0">
              <a:lnSpc>
                <a:spcPct val="200000"/>
              </a:lnSpc>
            </a:pPr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39941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DDBA7B6-D19E-4D01-9CD4-03E090593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65271" y="876849"/>
            <a:ext cx="6848030" cy="71302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he-IL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Independent Variables</a:t>
            </a:r>
            <a:endParaRPr lang="he-IL" altLang="he-IL" sz="4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795AA5-1EF3-4AD7-AA61-30AC854A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512" y="2009554"/>
            <a:ext cx="9344487" cy="4024424"/>
          </a:xfrm>
        </p:spPr>
        <p:txBody>
          <a:bodyPr>
            <a:normAutofit/>
          </a:bodyPr>
          <a:lstStyle/>
          <a:p>
            <a:pPr algn="l" rtl="0">
              <a:lnSpc>
                <a:spcPct val="200000"/>
              </a:lnSpc>
            </a:pPr>
            <a:r>
              <a:rPr lang="en-US" sz="2000" b="1" dirty="0"/>
              <a:t>IDs </a:t>
            </a:r>
            <a:r>
              <a:rPr lang="en-US" altLang="he-IL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Variables</a:t>
            </a:r>
            <a:r>
              <a:rPr lang="en-US" sz="2000" b="1" dirty="0"/>
              <a:t> - </a:t>
            </a:r>
            <a:r>
              <a:rPr lang="en-US" sz="2000" dirty="0"/>
              <a:t>Station ID, City, </a:t>
            </a:r>
            <a:r>
              <a:rPr lang="en-US" sz="2000" dirty="0" err="1"/>
              <a:t>lon</a:t>
            </a:r>
            <a:r>
              <a:rPr lang="en-US" sz="2000" dirty="0"/>
              <a:t> and </a:t>
            </a:r>
            <a:r>
              <a:rPr lang="en-US" sz="2000" dirty="0" err="1"/>
              <a:t>lat</a:t>
            </a:r>
            <a:r>
              <a:rPr lang="en-US" sz="2000" dirty="0"/>
              <a:t> and State</a:t>
            </a:r>
          </a:p>
          <a:p>
            <a:pPr algn="l" rtl="0">
              <a:lnSpc>
                <a:spcPct val="200000"/>
              </a:lnSpc>
            </a:pPr>
            <a:r>
              <a:rPr lang="en-US" sz="2000" b="1" dirty="0"/>
              <a:t>Date </a:t>
            </a:r>
            <a:r>
              <a:rPr lang="en-US" altLang="he-IL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Variables</a:t>
            </a:r>
            <a:r>
              <a:rPr lang="en-US" sz="2000" b="1" dirty="0"/>
              <a:t>- </a:t>
            </a:r>
            <a:r>
              <a:rPr lang="en-US" sz="2000" dirty="0"/>
              <a:t>date, year, month, day and hour</a:t>
            </a:r>
          </a:p>
          <a:p>
            <a:pPr algn="l" rtl="0">
              <a:lnSpc>
                <a:spcPct val="200000"/>
              </a:lnSpc>
            </a:pPr>
            <a:r>
              <a:rPr lang="en-US" sz="2000" b="1" dirty="0"/>
              <a:t>Continues </a:t>
            </a:r>
            <a:r>
              <a:rPr lang="en-US" altLang="he-IL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Variables</a:t>
            </a:r>
            <a:r>
              <a:rPr lang="en-US" sz="2000" b="1" dirty="0"/>
              <a:t>- </a:t>
            </a:r>
            <a:r>
              <a:rPr lang="en-US" sz="2000" dirty="0"/>
              <a:t>Amount of precipitation, Air pressure,                            Solar radiation, humid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dirty="0"/>
              <a:t>and etc. </a:t>
            </a:r>
          </a:p>
          <a:p>
            <a:pPr algn="l"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70387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6A5C7A-DEFD-4CFA-922B-0DA3D7834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77785"/>
            <a:ext cx="5065783" cy="4169749"/>
          </a:xfrm>
        </p:spPr>
        <p:txBody>
          <a:bodyPr>
            <a:normAutofit/>
          </a:bodyPr>
          <a:lstStyle/>
          <a:p>
            <a:r>
              <a:rPr lang="en-US" sz="8000" b="1" i="0" dirty="0">
                <a:effectLst/>
                <a:latin typeface="zeitung"/>
              </a:rPr>
              <a:t>EDA &amp; </a:t>
            </a:r>
            <a:r>
              <a:rPr lang="en-US" sz="6000" b="1" dirty="0"/>
              <a:t>Interpolation</a:t>
            </a:r>
            <a:br>
              <a:rPr lang="en-US" sz="4400" b="1" i="0" dirty="0">
                <a:effectLst/>
                <a:latin typeface="zeitung"/>
              </a:rPr>
            </a:br>
            <a:endParaRPr lang="he-IL" sz="4400" dirty="0"/>
          </a:p>
        </p:txBody>
      </p:sp>
      <p:pic>
        <p:nvPicPr>
          <p:cNvPr id="10" name="תמונה 9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id="{D5C07E73-EF7C-4E9F-B7D5-696A13724F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28" r="37983" b="-1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E58427-5961-4EEF-97AA-8E282FBE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Station Temperature by Date</a:t>
            </a:r>
            <a:endParaRPr lang="he-IL" sz="4400" b="1" dirty="0"/>
          </a:p>
        </p:txBody>
      </p:sp>
      <p:pic>
        <p:nvPicPr>
          <p:cNvPr id="13" name="מציין מיקום תוכן 12">
            <a:extLst>
              <a:ext uri="{FF2B5EF4-FFF2-40B4-BE49-F238E27FC236}">
                <a16:creationId xmlns:a16="http://schemas.microsoft.com/office/drawing/2014/main" id="{866B9FCB-C343-494C-8A14-C407B1635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704975"/>
            <a:ext cx="7000875" cy="4362450"/>
          </a:xfrm>
        </p:spPr>
      </p:pic>
    </p:spTree>
    <p:extLst>
      <p:ext uri="{BB962C8B-B14F-4D97-AF65-F5344CB8AC3E}">
        <p14:creationId xmlns:p14="http://schemas.microsoft.com/office/powerpoint/2010/main" val="115410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0263A-DA4B-4DF0-9DDE-5ACD0F11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446088"/>
            <a:ext cx="3570129" cy="1005840"/>
          </a:xfrm>
        </p:spPr>
        <p:txBody>
          <a:bodyPr anchor="b">
            <a:normAutofit/>
          </a:bodyPr>
          <a:lstStyle/>
          <a:p>
            <a:r>
              <a:rPr lang="en-US" sz="4800" b="1" dirty="0" err="1"/>
              <a:t>gbrd</a:t>
            </a:r>
            <a:endParaRPr lang="he-IL" sz="20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0F0D39-99B3-45CA-B352-9B2B1F4E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9344"/>
            <a:ext cx="3555557" cy="430187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Solar radiation</a:t>
            </a:r>
            <a:r>
              <a:rPr lang="en-US" sz="1400" dirty="0"/>
              <a:t>.</a:t>
            </a:r>
          </a:p>
          <a:p>
            <a:pPr marL="0" indent="0" algn="l" rtl="0">
              <a:buNone/>
            </a:pPr>
            <a:r>
              <a:rPr lang="en-US" dirty="0"/>
              <a:t>The number of NA’s in the data is high (almost 50%).</a:t>
            </a:r>
          </a:p>
          <a:p>
            <a:pPr marL="0" indent="0" algn="l" rtl="0">
              <a:buNone/>
            </a:pPr>
            <a:r>
              <a:rPr lang="en-US" dirty="0"/>
              <a:t>There isn’t solar radiation at night, so we can replace the NA with 0.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E4115-F3DA-4BF9-BE79-6C86FC55E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013" y="446088"/>
            <a:ext cx="5177832" cy="544676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1ECAE9D-5FD2-4CBB-B04D-82CF7A01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30" y="4071733"/>
            <a:ext cx="4861198" cy="546884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D71FD7E0-9E31-42D5-803E-2D9B605DC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92" y="597007"/>
            <a:ext cx="5017874" cy="33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3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B108E3-E921-4B5E-99E1-7280B909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gbrd</a:t>
            </a:r>
            <a:r>
              <a:rPr lang="en-US" sz="4400" b="1" dirty="0"/>
              <a:t> by hours</a:t>
            </a:r>
            <a:endParaRPr lang="he-IL" sz="44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674215B4-F4DD-4BFB-A011-D9F21E128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95" y="1651247"/>
            <a:ext cx="6166015" cy="42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6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0263A-DA4B-4DF0-9DDE-5ACD0F11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446088"/>
            <a:ext cx="3570129" cy="1005840"/>
          </a:xfrm>
        </p:spPr>
        <p:txBody>
          <a:bodyPr anchor="b">
            <a:normAutofit/>
          </a:bodyPr>
          <a:lstStyle/>
          <a:p>
            <a:r>
              <a:rPr lang="en-US" sz="4800" b="1" dirty="0" err="1"/>
              <a:t>stp</a:t>
            </a:r>
            <a:endParaRPr lang="he-IL" sz="20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0F0D39-99B3-45CA-B352-9B2B1F4E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9344"/>
            <a:ext cx="3555557" cy="4301878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Air pressure for the hour.</a:t>
            </a:r>
            <a:endParaRPr lang="en-US" sz="1400" dirty="0"/>
          </a:p>
          <a:p>
            <a:pPr marL="0" indent="0" algn="l" rtl="0">
              <a:buNone/>
            </a:pPr>
            <a:r>
              <a:rPr lang="en-US" dirty="0"/>
              <a:t>There is outliers in the data.</a:t>
            </a:r>
          </a:p>
          <a:p>
            <a:pPr marL="0" indent="0" algn="l" rtl="0">
              <a:buNone/>
            </a:pPr>
            <a:r>
              <a:rPr lang="en-US" dirty="0"/>
              <a:t>We can see it via the big gap between in the distribution of </a:t>
            </a:r>
            <a:r>
              <a:rPr lang="en-US" dirty="0" err="1"/>
              <a:t>stp</a:t>
            </a:r>
            <a:r>
              <a:rPr lang="en-US" dirty="0"/>
              <a:t>.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E4115-F3DA-4BF9-BE79-6C86FC55E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013" y="446088"/>
            <a:ext cx="5177832" cy="544676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30234F3-8E64-4F2A-8E69-A1A9860E5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49" y="4023747"/>
            <a:ext cx="4465707" cy="56392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06B1156C-129F-4D01-A01E-4BB5AC6BF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846" y="575216"/>
            <a:ext cx="505671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6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0263A-DA4B-4DF0-9DDE-5ACD0F11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4400" b="1" dirty="0" err="1"/>
              <a:t>prcp</a:t>
            </a:r>
            <a:endParaRPr lang="he-IL" sz="44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0F0D39-99B3-45CA-B352-9B2B1F4E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1509204"/>
            <a:ext cx="4140772" cy="4402018"/>
          </a:xfrm>
        </p:spPr>
        <p:txBody>
          <a:bodyPr>
            <a:normAutofit/>
          </a:bodyPr>
          <a:lstStyle/>
          <a:p>
            <a:pPr algn="l" rtl="0"/>
            <a:r>
              <a:rPr lang="en-US" sz="1600" dirty="0">
                <a:solidFill>
                  <a:schemeClr val="tx1"/>
                </a:solidFill>
              </a:rPr>
              <a:t>Amount of precipitation.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chemeClr val="tx1"/>
                </a:solidFill>
              </a:rPr>
              <a:t>Like </a:t>
            </a:r>
            <a:r>
              <a:rPr lang="en-US" sz="1600" dirty="0" err="1">
                <a:solidFill>
                  <a:schemeClr val="tx1"/>
                </a:solidFill>
              </a:rPr>
              <a:t>gbrd</a:t>
            </a:r>
            <a:r>
              <a:rPr lang="en-US" sz="1600" dirty="0">
                <a:solidFill>
                  <a:schemeClr val="tx1"/>
                </a:solidFill>
              </a:rPr>
              <a:t>, the number of Na’s is very high 85%.</a:t>
            </a:r>
          </a:p>
          <a:p>
            <a:pPr marL="0" indent="0" algn="l" rtl="0">
              <a:buNone/>
            </a:pPr>
            <a:r>
              <a:rPr lang="en-US" sz="1600" dirty="0">
                <a:solidFill>
                  <a:schemeClr val="tx1"/>
                </a:solidFill>
              </a:rPr>
              <a:t>In contrast to the </a:t>
            </a:r>
            <a:r>
              <a:rPr lang="en-US" sz="1600" dirty="0" err="1">
                <a:solidFill>
                  <a:schemeClr val="tx1"/>
                </a:solidFill>
              </a:rPr>
              <a:t>gbrd</a:t>
            </a:r>
            <a:r>
              <a:rPr lang="en-US" sz="1600" dirty="0">
                <a:solidFill>
                  <a:schemeClr val="tx1"/>
                </a:solidFill>
              </a:rPr>
              <a:t>, there isn’t a pattern of the NA’s in </a:t>
            </a:r>
            <a:r>
              <a:rPr lang="en-US" sz="1600" dirty="0" err="1">
                <a:solidFill>
                  <a:schemeClr val="tx1"/>
                </a:solidFill>
              </a:rPr>
              <a:t>prcp</a:t>
            </a:r>
            <a:r>
              <a:rPr lang="en-US" sz="1600" dirty="0">
                <a:solidFill>
                  <a:schemeClr val="tx1"/>
                </a:solidFill>
              </a:rPr>
              <a:t> (for example- o precipitation in the summer).</a:t>
            </a:r>
          </a:p>
          <a:p>
            <a:pPr marL="0" indent="0" algn="l" rtl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6040" y="645106"/>
            <a:ext cx="5451627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2A6758D-336C-4D97-8275-2009433F9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922" y="809698"/>
            <a:ext cx="4838329" cy="3265152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50757CDA-C98F-4D3C-863C-C9BB75F9F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42" y="4349122"/>
            <a:ext cx="5112423" cy="5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40804"/>
      </p:ext>
    </p:extLst>
  </p:cSld>
  <p:clrMapOvr>
    <a:masterClrMapping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233</Words>
  <Application>Microsoft Office PowerPoint</Application>
  <PresentationFormat>מסך רחב</PresentationFormat>
  <Paragraphs>41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Arial</vt:lpstr>
      <vt:lpstr>Arial</vt:lpstr>
      <vt:lpstr>Century Gothic</vt:lpstr>
      <vt:lpstr>Wingdings 3</vt:lpstr>
      <vt:lpstr>zeitung</vt:lpstr>
      <vt:lpstr>עשן מתפתל</vt:lpstr>
      <vt:lpstr>Hourly Weather  Surface –  South  Brazil </vt:lpstr>
      <vt:lpstr>Data Description </vt:lpstr>
      <vt:lpstr>Independent Variables</vt:lpstr>
      <vt:lpstr>EDA &amp; Interpolation </vt:lpstr>
      <vt:lpstr>Station Temperature by Date</vt:lpstr>
      <vt:lpstr>gbrd</vt:lpstr>
      <vt:lpstr>gbrd by hours</vt:lpstr>
      <vt:lpstr>stp</vt:lpstr>
      <vt:lpstr>prcp</vt:lpstr>
      <vt:lpstr>TS Interpolation </vt:lpstr>
      <vt:lpstr>Correlation Matrix</vt:lpstr>
      <vt:lpstr>Modeling</vt:lpstr>
      <vt:lpstr>Xgboost Models- by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Hourly Weather  Surface –  South  Brazil </dc:title>
  <dc:creator>motiw</dc:creator>
  <cp:lastModifiedBy>motiw</cp:lastModifiedBy>
  <cp:revision>14</cp:revision>
  <dcterms:created xsi:type="dcterms:W3CDTF">2020-12-27T14:11:29Z</dcterms:created>
  <dcterms:modified xsi:type="dcterms:W3CDTF">2020-12-28T07:57:02Z</dcterms:modified>
</cp:coreProperties>
</file>