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Inter Bold" charset="1" panose="020B0802030000000004"/>
      <p:regular r:id="rId30"/>
    </p:embeddedFont>
    <p:embeddedFont>
      <p:font typeface="Open Sans Bold" charset="1" panose="00000000000000000000"/>
      <p:regular r:id="rId31"/>
    </p:embeddedFont>
    <p:embeddedFont>
      <p:font typeface="Inter Medium" charset="1" panose="02000503000000020004"/>
      <p:regular r:id="rId32"/>
    </p:embeddedFont>
    <p:embeddedFont>
      <p:font typeface="Open Sans" charset="1" panose="00000000000000000000"/>
      <p:regular r:id="rId33"/>
    </p:embeddedFont>
    <p:embeddedFont>
      <p:font typeface="Open Sans Medium Italics" charset="1" panose="00000000000000000000"/>
      <p:regular r:id="rId34"/>
    </p:embeddedFont>
    <p:embeddedFont>
      <p:font typeface="Montserrat Semi-Bold" charset="1" panose="00000700000000000000"/>
      <p:regular r:id="rId35"/>
    </p:embeddedFont>
    <p:embeddedFont>
      <p:font typeface="Open Sans Medium" charset="1" panose="00000000000000000000"/>
      <p:regular r:id="rId36"/>
    </p:embeddedFont>
    <p:embeddedFont>
      <p:font typeface="Inter Ultra-Bold" charset="1" panose="02000503000000020004"/>
      <p:regular r:id="rId37"/>
    </p:embeddedFont>
    <p:embeddedFont>
      <p:font typeface="Open Sauce" charset="1" panose="00000500000000000000"/>
      <p:regular r:id="rId38"/>
    </p:embeddedFont>
    <p:embeddedFont>
      <p:font typeface="Tex Gyre Bonum Bold Italics" charset="1" panose="000008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20.png" Type="http://schemas.openxmlformats.org/officeDocument/2006/relationships/image"/><Relationship Id="rId3" Target="../media/image7.pn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8578" y="6440918"/>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7651813"/>
            <a:ext cx="16138684" cy="0"/>
          </a:xfrm>
          <a:prstGeom prst="line">
            <a:avLst/>
          </a:prstGeom>
          <a:ln cap="flat" w="38100">
            <a:solidFill>
              <a:srgbClr val="17726D"/>
            </a:solidFill>
            <a:prstDash val="solid"/>
            <a:headEnd type="none" len="sm" w="sm"/>
            <a:tailEnd type="none" len="sm" w="sm"/>
          </a:ln>
        </p:spPr>
      </p:sp>
      <p:sp>
        <p:nvSpPr>
          <p:cNvPr name="Freeform 6" id="6"/>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69537" y="-92632"/>
            <a:ext cx="3205688" cy="2929053"/>
          </a:xfrm>
          <a:custGeom>
            <a:avLst/>
            <a:gdLst/>
            <a:ahLst/>
            <a:cxnLst/>
            <a:rect r="r" b="b" t="t" l="l"/>
            <a:pathLst>
              <a:path h="2929053" w="3205688">
                <a:moveTo>
                  <a:pt x="0" y="0"/>
                </a:moveTo>
                <a:lnTo>
                  <a:pt x="3205688" y="0"/>
                </a:lnTo>
                <a:lnTo>
                  <a:pt x="3205688" y="2929053"/>
                </a:lnTo>
                <a:lnTo>
                  <a:pt x="0" y="2929053"/>
                </a:lnTo>
                <a:lnTo>
                  <a:pt x="0" y="0"/>
                </a:lnTo>
                <a:close/>
              </a:path>
            </a:pathLst>
          </a:custGeom>
          <a:blipFill>
            <a:blip r:embed="rId4"/>
            <a:stretch>
              <a:fillRect l="0" t="-4722" r="0" b="-4722"/>
            </a:stretch>
          </a:blipFill>
        </p:spPr>
      </p:sp>
      <p:sp>
        <p:nvSpPr>
          <p:cNvPr name="Freeform 8" id="8"/>
          <p:cNvSpPr/>
          <p:nvPr/>
        </p:nvSpPr>
        <p:spPr>
          <a:xfrm flipH="false" flipV="false" rot="0">
            <a:off x="13176196" y="489044"/>
            <a:ext cx="4365107" cy="2115561"/>
          </a:xfrm>
          <a:custGeom>
            <a:avLst/>
            <a:gdLst/>
            <a:ahLst/>
            <a:cxnLst/>
            <a:rect r="r" b="b" t="t" l="l"/>
            <a:pathLst>
              <a:path h="2115561" w="4365107">
                <a:moveTo>
                  <a:pt x="0" y="0"/>
                </a:moveTo>
                <a:lnTo>
                  <a:pt x="4365107" y="0"/>
                </a:lnTo>
                <a:lnTo>
                  <a:pt x="4365107" y="2115561"/>
                </a:lnTo>
                <a:lnTo>
                  <a:pt x="0" y="2115561"/>
                </a:lnTo>
                <a:lnTo>
                  <a:pt x="0" y="0"/>
                </a:lnTo>
                <a:close/>
              </a:path>
            </a:pathLst>
          </a:custGeom>
          <a:blipFill>
            <a:blip r:embed="rId5"/>
            <a:stretch>
              <a:fillRect l="0" t="0" r="0" b="0"/>
            </a:stretch>
          </a:blipFill>
        </p:spPr>
      </p:sp>
      <p:sp>
        <p:nvSpPr>
          <p:cNvPr name="TextBox 9" id="9"/>
          <p:cNvSpPr txBox="true"/>
          <p:nvPr/>
        </p:nvSpPr>
        <p:spPr>
          <a:xfrm rot="0">
            <a:off x="860931" y="3618343"/>
            <a:ext cx="16836237" cy="2470150"/>
          </a:xfrm>
          <a:prstGeom prst="rect">
            <a:avLst/>
          </a:prstGeom>
        </p:spPr>
        <p:txBody>
          <a:bodyPr anchor="t" rtlCol="false" tIns="0" lIns="0" bIns="0" rIns="0">
            <a:spAutoFit/>
          </a:bodyPr>
          <a:lstStyle/>
          <a:p>
            <a:pPr algn="ctr">
              <a:lnSpc>
                <a:spcPts val="7000"/>
              </a:lnSpc>
            </a:pPr>
            <a:r>
              <a:rPr lang="en-US" b="true" sz="5000">
                <a:solidFill>
                  <a:srgbClr val="17726D"/>
                </a:solidFill>
                <a:latin typeface="Inter Bold"/>
                <a:ea typeface="Inter Bold"/>
                <a:cs typeface="Inter Bold"/>
                <a:sym typeface="Inter Bold"/>
              </a:rPr>
              <a:t>DÉVELOPPEMENT DES APPLICATIONS MOBILES :</a:t>
            </a:r>
          </a:p>
          <a:p>
            <a:pPr algn="ctr">
              <a:lnSpc>
                <a:spcPts val="6300"/>
              </a:lnSpc>
            </a:pPr>
            <a:r>
              <a:rPr lang="en-US" b="true" sz="4500">
                <a:solidFill>
                  <a:srgbClr val="000000"/>
                </a:solidFill>
                <a:latin typeface="Inter Bold"/>
                <a:ea typeface="Inter Bold"/>
                <a:cs typeface="Inter Bold"/>
                <a:sym typeface="Inter Bold"/>
              </a:rPr>
              <a:t>APPLICATION DE GESTION DES FINANCES PERSONNELLES</a:t>
            </a:r>
          </a:p>
          <a:p>
            <a:pPr algn="ctr">
              <a:lnSpc>
                <a:spcPts val="6300"/>
              </a:lnSpc>
            </a:pPr>
          </a:p>
        </p:txBody>
      </p:sp>
      <p:sp>
        <p:nvSpPr>
          <p:cNvPr name="Freeform 10" id="10"/>
          <p:cNvSpPr/>
          <p:nvPr/>
        </p:nvSpPr>
        <p:spPr>
          <a:xfrm flipH="false" flipV="false" rot="0">
            <a:off x="5373618" y="5510644"/>
            <a:ext cx="7540763" cy="1860548"/>
          </a:xfrm>
          <a:custGeom>
            <a:avLst/>
            <a:gdLst/>
            <a:ahLst/>
            <a:cxnLst/>
            <a:rect r="r" b="b" t="t" l="l"/>
            <a:pathLst>
              <a:path h="1860548" w="7540763">
                <a:moveTo>
                  <a:pt x="0" y="0"/>
                </a:moveTo>
                <a:lnTo>
                  <a:pt x="7540764" y="0"/>
                </a:lnTo>
                <a:lnTo>
                  <a:pt x="7540764" y="1860547"/>
                </a:lnTo>
                <a:lnTo>
                  <a:pt x="0" y="1860547"/>
                </a:lnTo>
                <a:lnTo>
                  <a:pt x="0" y="0"/>
                </a:lnTo>
                <a:close/>
              </a:path>
            </a:pathLst>
          </a:custGeom>
          <a:blipFill>
            <a:blip r:embed="rId6"/>
            <a:stretch>
              <a:fillRect l="0" t="0" r="0" b="0"/>
            </a:stretch>
          </a:blipFill>
        </p:spPr>
      </p:sp>
      <p:grpSp>
        <p:nvGrpSpPr>
          <p:cNvPr name="Group 11" id="11"/>
          <p:cNvGrpSpPr/>
          <p:nvPr/>
        </p:nvGrpSpPr>
        <p:grpSpPr>
          <a:xfrm rot="0">
            <a:off x="1074658" y="7918513"/>
            <a:ext cx="3889702" cy="1754051"/>
            <a:chOff x="0" y="0"/>
            <a:chExt cx="5186270" cy="2338734"/>
          </a:xfrm>
        </p:grpSpPr>
        <p:sp>
          <p:nvSpPr>
            <p:cNvPr name="TextBox 12" id="12"/>
            <p:cNvSpPr txBox="true"/>
            <p:nvPr/>
          </p:nvSpPr>
          <p:spPr>
            <a:xfrm rot="0">
              <a:off x="0" y="403465"/>
              <a:ext cx="5186270" cy="1935269"/>
            </a:xfrm>
            <a:prstGeom prst="rect">
              <a:avLst/>
            </a:prstGeom>
          </p:spPr>
          <p:txBody>
            <a:bodyPr anchor="t" rtlCol="false" tIns="0" lIns="0" bIns="0" rIns="0">
              <a:spAutoFit/>
            </a:bodyPr>
            <a:lstStyle/>
            <a:p>
              <a:pPr algn="just">
                <a:lnSpc>
                  <a:spcPts val="2944"/>
                </a:lnSpc>
              </a:pPr>
              <a:r>
                <a:rPr lang="en-US" sz="1899" b="true">
                  <a:solidFill>
                    <a:srgbClr val="000000"/>
                  </a:solidFill>
                  <a:latin typeface="Open Sans Bold"/>
                  <a:ea typeface="Open Sans Bold"/>
                  <a:cs typeface="Open Sans Bold"/>
                  <a:sym typeface="Open Sans Bold"/>
                </a:rPr>
                <a:t>TAIK KAWTAR</a:t>
              </a:r>
            </a:p>
            <a:p>
              <a:pPr algn="just">
                <a:lnSpc>
                  <a:spcPts val="2944"/>
                </a:lnSpc>
              </a:pPr>
              <a:r>
                <a:rPr lang="en-US" sz="1899" b="true">
                  <a:solidFill>
                    <a:srgbClr val="000000"/>
                  </a:solidFill>
                  <a:latin typeface="Open Sans Bold"/>
                  <a:ea typeface="Open Sans Bold"/>
                  <a:cs typeface="Open Sans Bold"/>
                  <a:sym typeface="Open Sans Bold"/>
                </a:rPr>
                <a:t>JAMYL Hanane</a:t>
              </a:r>
            </a:p>
            <a:p>
              <a:pPr algn="just">
                <a:lnSpc>
                  <a:spcPts val="2944"/>
                </a:lnSpc>
              </a:pPr>
              <a:r>
                <a:rPr lang="en-US" sz="1899" b="true">
                  <a:solidFill>
                    <a:srgbClr val="000000"/>
                  </a:solidFill>
                  <a:latin typeface="Open Sans Bold"/>
                  <a:ea typeface="Open Sans Bold"/>
                  <a:cs typeface="Open Sans Bold"/>
                  <a:sym typeface="Open Sans Bold"/>
                </a:rPr>
                <a:t>OUAZRI Khaoula</a:t>
              </a:r>
            </a:p>
            <a:p>
              <a:pPr algn="just" marL="0" indent="0" lvl="0">
                <a:lnSpc>
                  <a:spcPts val="2944"/>
                </a:lnSpc>
              </a:pPr>
              <a:r>
                <a:rPr lang="en-US" b="true" sz="1899">
                  <a:solidFill>
                    <a:srgbClr val="000000"/>
                  </a:solidFill>
                  <a:latin typeface="Open Sans Bold"/>
                  <a:ea typeface="Open Sans Bold"/>
                  <a:cs typeface="Open Sans Bold"/>
                  <a:sym typeface="Open Sans Bold"/>
                </a:rPr>
                <a:t>EL ALOUAN Wisal</a:t>
              </a:r>
            </a:p>
          </p:txBody>
        </p:sp>
        <p:sp>
          <p:nvSpPr>
            <p:cNvPr name="TextBox 13" id="13"/>
            <p:cNvSpPr txBox="true"/>
            <p:nvPr/>
          </p:nvSpPr>
          <p:spPr>
            <a:xfrm rot="0">
              <a:off x="0" y="-66675"/>
              <a:ext cx="5186270" cy="449369"/>
            </a:xfrm>
            <a:prstGeom prst="rect">
              <a:avLst/>
            </a:prstGeom>
          </p:spPr>
          <p:txBody>
            <a:bodyPr anchor="t" rtlCol="false" tIns="0" lIns="0" bIns="0" rIns="0">
              <a:spAutoFit/>
            </a:bodyPr>
            <a:lstStyle/>
            <a:p>
              <a:pPr algn="just" marL="0" indent="0" lvl="0">
                <a:lnSpc>
                  <a:spcPts val="2944"/>
                </a:lnSpc>
              </a:pPr>
              <a:r>
                <a:rPr lang="en-US" b="true" sz="1899">
                  <a:solidFill>
                    <a:srgbClr val="000000"/>
                  </a:solidFill>
                  <a:latin typeface="Open Sans Bold"/>
                  <a:ea typeface="Open Sans Bold"/>
                  <a:cs typeface="Open Sans Bold"/>
                  <a:sym typeface="Open Sans Bold"/>
                </a:rPr>
                <a:t>Réalisé par:</a:t>
              </a:r>
            </a:p>
          </p:txBody>
        </p:sp>
      </p:grpSp>
      <p:grpSp>
        <p:nvGrpSpPr>
          <p:cNvPr name="Group 14" id="14"/>
          <p:cNvGrpSpPr/>
          <p:nvPr/>
        </p:nvGrpSpPr>
        <p:grpSpPr>
          <a:xfrm rot="0">
            <a:off x="14828421" y="8114500"/>
            <a:ext cx="2868747" cy="681038"/>
            <a:chOff x="0" y="0"/>
            <a:chExt cx="3824996" cy="908051"/>
          </a:xfrm>
        </p:grpSpPr>
        <p:sp>
          <p:nvSpPr>
            <p:cNvPr name="TextBox 15" id="15"/>
            <p:cNvSpPr txBox="true"/>
            <p:nvPr/>
          </p:nvSpPr>
          <p:spPr>
            <a:xfrm rot="0">
              <a:off x="0" y="458682"/>
              <a:ext cx="3824996" cy="449369"/>
            </a:xfrm>
            <a:prstGeom prst="rect">
              <a:avLst/>
            </a:prstGeom>
          </p:spPr>
          <p:txBody>
            <a:bodyPr anchor="t" rtlCol="false" tIns="0" lIns="0" bIns="0" rIns="0">
              <a:spAutoFit/>
            </a:bodyPr>
            <a:lstStyle/>
            <a:p>
              <a:pPr algn="just" marL="0" indent="0" lvl="0">
                <a:lnSpc>
                  <a:spcPts val="2944"/>
                </a:lnSpc>
              </a:pPr>
              <a:r>
                <a:rPr lang="en-US" b="true" sz="1899">
                  <a:solidFill>
                    <a:srgbClr val="000000"/>
                  </a:solidFill>
                  <a:latin typeface="Open Sans Bold"/>
                  <a:ea typeface="Open Sans Bold"/>
                  <a:cs typeface="Open Sans Bold"/>
                  <a:sym typeface="Open Sans Bold"/>
                </a:rPr>
                <a:t>Pr. GUERMAH Hatim</a:t>
              </a:r>
            </a:p>
          </p:txBody>
        </p:sp>
        <p:sp>
          <p:nvSpPr>
            <p:cNvPr name="TextBox 16" id="16"/>
            <p:cNvSpPr txBox="true"/>
            <p:nvPr/>
          </p:nvSpPr>
          <p:spPr>
            <a:xfrm rot="0">
              <a:off x="0" y="-66675"/>
              <a:ext cx="3824996" cy="449369"/>
            </a:xfrm>
            <a:prstGeom prst="rect">
              <a:avLst/>
            </a:prstGeom>
          </p:spPr>
          <p:txBody>
            <a:bodyPr anchor="t" rtlCol="false" tIns="0" lIns="0" bIns="0" rIns="0">
              <a:spAutoFit/>
            </a:bodyPr>
            <a:lstStyle/>
            <a:p>
              <a:pPr algn="just" marL="0" indent="0" lvl="0">
                <a:lnSpc>
                  <a:spcPts val="2944"/>
                </a:lnSpc>
              </a:pPr>
              <a:r>
                <a:rPr lang="en-US" b="true" sz="1899">
                  <a:solidFill>
                    <a:srgbClr val="000000"/>
                  </a:solidFill>
                  <a:latin typeface="Open Sans Bold"/>
                  <a:ea typeface="Open Sans Bold"/>
                  <a:cs typeface="Open Sans Bold"/>
                  <a:sym typeface="Open Sans Bold"/>
                </a:rPr>
                <a:t>Examiné par :</a:t>
              </a:r>
            </a:p>
          </p:txBody>
        </p:sp>
      </p:grpSp>
      <p:sp>
        <p:nvSpPr>
          <p:cNvPr name="TextBox 17" id="17"/>
          <p:cNvSpPr txBox="true"/>
          <p:nvPr/>
        </p:nvSpPr>
        <p:spPr>
          <a:xfrm rot="0">
            <a:off x="7066121" y="9758413"/>
            <a:ext cx="4155757" cy="368301"/>
          </a:xfrm>
          <a:prstGeom prst="rect">
            <a:avLst/>
          </a:prstGeom>
        </p:spPr>
        <p:txBody>
          <a:bodyPr anchor="t" rtlCol="false" tIns="0" lIns="0" bIns="0" rIns="0">
            <a:spAutoFit/>
          </a:bodyPr>
          <a:lstStyle/>
          <a:p>
            <a:pPr algn="l" marL="0" indent="0" lvl="0">
              <a:lnSpc>
                <a:spcPts val="3099"/>
              </a:lnSpc>
            </a:pPr>
            <a:r>
              <a:rPr lang="en-US" b="true" sz="1999">
                <a:solidFill>
                  <a:srgbClr val="000000"/>
                </a:solidFill>
                <a:latin typeface="Open Sans Bold"/>
                <a:ea typeface="Open Sans Bold"/>
                <a:cs typeface="Open Sans Bold"/>
                <a:sym typeface="Open Sans Bold"/>
              </a:rPr>
              <a:t>Année universitaire: 2024-2025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4105"/>
            <a:ext cx="18288000" cy="1292542"/>
            <a:chOff x="0" y="0"/>
            <a:chExt cx="4816593" cy="340423"/>
          </a:xfrm>
        </p:grpSpPr>
        <p:sp>
          <p:nvSpPr>
            <p:cNvPr name="Freeform 3" id="3"/>
            <p:cNvSpPr/>
            <p:nvPr/>
          </p:nvSpPr>
          <p:spPr>
            <a:xfrm flipH="false" flipV="false" rot="0">
              <a:off x="0" y="0"/>
              <a:ext cx="4816592" cy="340423"/>
            </a:xfrm>
            <a:custGeom>
              <a:avLst/>
              <a:gdLst/>
              <a:ahLst/>
              <a:cxnLst/>
              <a:rect r="r" b="b" t="t" l="l"/>
              <a:pathLst>
                <a:path h="340423" w="4816592">
                  <a:moveTo>
                    <a:pt x="0" y="0"/>
                  </a:moveTo>
                  <a:lnTo>
                    <a:pt x="4816592" y="0"/>
                  </a:lnTo>
                  <a:lnTo>
                    <a:pt x="4816592" y="340423"/>
                  </a:lnTo>
                  <a:lnTo>
                    <a:pt x="0" y="340423"/>
                  </a:lnTo>
                  <a:close/>
                </a:path>
              </a:pathLst>
            </a:custGeom>
            <a:solidFill>
              <a:srgbClr val="17726D"/>
            </a:solidFill>
          </p:spPr>
        </p:sp>
        <p:sp>
          <p:nvSpPr>
            <p:cNvPr name="TextBox 4" id="4"/>
            <p:cNvSpPr txBox="true"/>
            <p:nvPr/>
          </p:nvSpPr>
          <p:spPr>
            <a:xfrm>
              <a:off x="0" y="-47625"/>
              <a:ext cx="4816593" cy="38804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7530924" y="2627471"/>
            <a:ext cx="8460695" cy="2051425"/>
            <a:chOff x="0" y="0"/>
            <a:chExt cx="2281248" cy="553123"/>
          </a:xfrm>
        </p:grpSpPr>
        <p:sp>
          <p:nvSpPr>
            <p:cNvPr name="Freeform 6" id="6"/>
            <p:cNvSpPr/>
            <p:nvPr/>
          </p:nvSpPr>
          <p:spPr>
            <a:xfrm flipH="false" flipV="false" rot="0">
              <a:off x="0" y="0"/>
              <a:ext cx="2281248" cy="553123"/>
            </a:xfrm>
            <a:custGeom>
              <a:avLst/>
              <a:gdLst/>
              <a:ahLst/>
              <a:cxnLst/>
              <a:rect r="r" b="b" t="t" l="l"/>
              <a:pathLst>
                <a:path h="553123" w="2281248">
                  <a:moveTo>
                    <a:pt x="15556" y="0"/>
                  </a:moveTo>
                  <a:lnTo>
                    <a:pt x="2265692" y="0"/>
                  </a:lnTo>
                  <a:cubicBezTo>
                    <a:pt x="2274283" y="0"/>
                    <a:pt x="2281248" y="6965"/>
                    <a:pt x="2281248" y="15556"/>
                  </a:cubicBezTo>
                  <a:lnTo>
                    <a:pt x="2281248" y="537568"/>
                  </a:lnTo>
                  <a:cubicBezTo>
                    <a:pt x="2281248" y="546159"/>
                    <a:pt x="2274283" y="553123"/>
                    <a:pt x="2265692" y="553123"/>
                  </a:cubicBezTo>
                  <a:lnTo>
                    <a:pt x="15556" y="553123"/>
                  </a:lnTo>
                  <a:cubicBezTo>
                    <a:pt x="6965" y="553123"/>
                    <a:pt x="0" y="546159"/>
                    <a:pt x="0" y="537568"/>
                  </a:cubicBezTo>
                  <a:lnTo>
                    <a:pt x="0" y="15556"/>
                  </a:lnTo>
                  <a:cubicBezTo>
                    <a:pt x="0" y="6965"/>
                    <a:pt x="6965" y="0"/>
                    <a:pt x="15556" y="0"/>
                  </a:cubicBezTo>
                  <a:close/>
                </a:path>
              </a:pathLst>
            </a:custGeom>
            <a:solidFill>
              <a:srgbClr val="EAE4D2"/>
            </a:solidFill>
          </p:spPr>
        </p:sp>
        <p:sp>
          <p:nvSpPr>
            <p:cNvPr name="TextBox 7" id="7"/>
            <p:cNvSpPr txBox="true"/>
            <p:nvPr/>
          </p:nvSpPr>
          <p:spPr>
            <a:xfrm>
              <a:off x="0" y="-47625"/>
              <a:ext cx="2281248" cy="600748"/>
            </a:xfrm>
            <a:prstGeom prst="rect">
              <a:avLst/>
            </a:prstGeom>
          </p:spPr>
          <p:txBody>
            <a:bodyPr anchor="ctr" rtlCol="false" tIns="49622" lIns="49622" bIns="49622" rIns="49622"/>
            <a:lstStyle/>
            <a:p>
              <a:pPr algn="ctr">
                <a:lnSpc>
                  <a:spcPts val="2479"/>
                </a:lnSpc>
              </a:pPr>
            </a:p>
          </p:txBody>
        </p:sp>
      </p:grpSp>
      <p:sp>
        <p:nvSpPr>
          <p:cNvPr name="TextBox 8" id="8"/>
          <p:cNvSpPr txBox="true"/>
          <p:nvPr/>
        </p:nvSpPr>
        <p:spPr>
          <a:xfrm rot="0">
            <a:off x="7848850" y="2963546"/>
            <a:ext cx="7824844" cy="1150453"/>
          </a:xfrm>
          <a:prstGeom prst="rect">
            <a:avLst/>
          </a:prstGeom>
        </p:spPr>
        <p:txBody>
          <a:bodyPr anchor="t" rtlCol="false" tIns="0" lIns="0" bIns="0" rIns="0">
            <a:spAutoFit/>
          </a:bodyPr>
          <a:lstStyle/>
          <a:p>
            <a:pPr algn="ctr">
              <a:lnSpc>
                <a:spcPts val="4722"/>
              </a:lnSpc>
              <a:spcBef>
                <a:spcPct val="0"/>
              </a:spcBef>
            </a:pPr>
            <a:r>
              <a:rPr lang="en-US" b="true" sz="3046">
                <a:solidFill>
                  <a:srgbClr val="000000"/>
                </a:solidFill>
                <a:latin typeface="Open Sans Medium"/>
                <a:ea typeface="Open Sans Medium"/>
                <a:cs typeface="Open Sans Medium"/>
                <a:sym typeface="Open Sans Medium"/>
              </a:rPr>
              <a:t>Garantir un c</a:t>
            </a:r>
            <a:r>
              <a:rPr lang="en-US" b="true" sz="3046">
                <a:solidFill>
                  <a:srgbClr val="000000"/>
                </a:solidFill>
                <a:latin typeface="Open Sans Medium"/>
                <a:ea typeface="Open Sans Medium"/>
                <a:cs typeface="Open Sans Medium"/>
                <a:sym typeface="Open Sans Medium"/>
              </a:rPr>
              <a:t>hargement rapide du</a:t>
            </a:r>
            <a:r>
              <a:rPr lang="en-US" b="true" sz="3046">
                <a:solidFill>
                  <a:srgbClr val="000000"/>
                </a:solidFill>
                <a:latin typeface="Open Sans Medium"/>
                <a:ea typeface="Open Sans Medium"/>
                <a:cs typeface="Open Sans Medium"/>
                <a:sym typeface="Open Sans Medium"/>
              </a:rPr>
              <a:t> tableau de bord et des transactions</a:t>
            </a:r>
          </a:p>
        </p:txBody>
      </p:sp>
      <p:grpSp>
        <p:nvGrpSpPr>
          <p:cNvPr name="Group 9" id="9"/>
          <p:cNvGrpSpPr/>
          <p:nvPr/>
        </p:nvGrpSpPr>
        <p:grpSpPr>
          <a:xfrm rot="0">
            <a:off x="3394277" y="2571085"/>
            <a:ext cx="5155216" cy="2164197"/>
            <a:chOff x="0" y="0"/>
            <a:chExt cx="6873622" cy="2885596"/>
          </a:xfrm>
        </p:grpSpPr>
        <p:sp>
          <p:nvSpPr>
            <p:cNvPr name="Freeform 10" id="10"/>
            <p:cNvSpPr/>
            <p:nvPr/>
          </p:nvSpPr>
          <p:spPr>
            <a:xfrm flipH="false" flipV="false" rot="0">
              <a:off x="0" y="0"/>
              <a:ext cx="2548320" cy="2548320"/>
            </a:xfrm>
            <a:custGeom>
              <a:avLst/>
              <a:gdLst/>
              <a:ahLst/>
              <a:cxnLst/>
              <a:rect r="r" b="b" t="t" l="l"/>
              <a:pathLst>
                <a:path h="2548320" w="2548320">
                  <a:moveTo>
                    <a:pt x="0" y="0"/>
                  </a:moveTo>
                  <a:lnTo>
                    <a:pt x="2548320" y="0"/>
                  </a:lnTo>
                  <a:lnTo>
                    <a:pt x="2548320" y="2548320"/>
                  </a:lnTo>
                  <a:lnTo>
                    <a:pt x="0" y="2548320"/>
                  </a:lnTo>
                  <a:lnTo>
                    <a:pt x="0" y="0"/>
                  </a:lnTo>
                  <a:close/>
                </a:path>
              </a:pathLst>
            </a:custGeom>
            <a:blipFill>
              <a:blip r:embed="rId2"/>
              <a:stretch>
                <a:fillRect l="0" t="0" r="0" b="0"/>
              </a:stretch>
            </a:blipFill>
          </p:spPr>
        </p:sp>
        <p:sp>
          <p:nvSpPr>
            <p:cNvPr name="TextBox 11" id="11"/>
            <p:cNvSpPr txBox="true"/>
            <p:nvPr/>
          </p:nvSpPr>
          <p:spPr>
            <a:xfrm rot="0">
              <a:off x="0" y="2284886"/>
              <a:ext cx="6873622" cy="600710"/>
            </a:xfrm>
            <a:prstGeom prst="rect">
              <a:avLst/>
            </a:prstGeom>
          </p:spPr>
          <p:txBody>
            <a:bodyPr anchor="t" rtlCol="false" tIns="0" lIns="0" bIns="0" rIns="0">
              <a:spAutoFit/>
            </a:bodyPr>
            <a:lstStyle/>
            <a:p>
              <a:pPr algn="l">
                <a:lnSpc>
                  <a:spcPts val="3779"/>
                </a:lnSpc>
              </a:pPr>
              <a:r>
                <a:rPr lang="en-US" sz="2699" b="true">
                  <a:solidFill>
                    <a:srgbClr val="4D3515"/>
                  </a:solidFill>
                  <a:latin typeface="Inter Bold"/>
                  <a:ea typeface="Inter Bold"/>
                  <a:cs typeface="Inter Bold"/>
                  <a:sym typeface="Inter Bold"/>
                </a:rPr>
                <a:t>Performance</a:t>
              </a:r>
            </a:p>
          </p:txBody>
        </p:sp>
      </p:grpSp>
      <p:sp>
        <p:nvSpPr>
          <p:cNvPr name="TextBox 12" id="12"/>
          <p:cNvSpPr txBox="true"/>
          <p:nvPr/>
        </p:nvSpPr>
        <p:spPr>
          <a:xfrm rot="0">
            <a:off x="410448" y="245563"/>
            <a:ext cx="17448055"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BESOINS NON FONCTIONNELS</a:t>
            </a:r>
          </a:p>
        </p:txBody>
      </p:sp>
      <p:grpSp>
        <p:nvGrpSpPr>
          <p:cNvPr name="Group 13" id="13"/>
          <p:cNvGrpSpPr/>
          <p:nvPr/>
        </p:nvGrpSpPr>
        <p:grpSpPr>
          <a:xfrm rot="0">
            <a:off x="7530924" y="5875673"/>
            <a:ext cx="8460695" cy="2051425"/>
            <a:chOff x="0" y="0"/>
            <a:chExt cx="2281248" cy="553123"/>
          </a:xfrm>
        </p:grpSpPr>
        <p:sp>
          <p:nvSpPr>
            <p:cNvPr name="Freeform 14" id="14"/>
            <p:cNvSpPr/>
            <p:nvPr/>
          </p:nvSpPr>
          <p:spPr>
            <a:xfrm flipH="false" flipV="false" rot="0">
              <a:off x="0" y="0"/>
              <a:ext cx="2281248" cy="553123"/>
            </a:xfrm>
            <a:custGeom>
              <a:avLst/>
              <a:gdLst/>
              <a:ahLst/>
              <a:cxnLst/>
              <a:rect r="r" b="b" t="t" l="l"/>
              <a:pathLst>
                <a:path h="553123" w="2281248">
                  <a:moveTo>
                    <a:pt x="15556" y="0"/>
                  </a:moveTo>
                  <a:lnTo>
                    <a:pt x="2265692" y="0"/>
                  </a:lnTo>
                  <a:cubicBezTo>
                    <a:pt x="2274283" y="0"/>
                    <a:pt x="2281248" y="6965"/>
                    <a:pt x="2281248" y="15556"/>
                  </a:cubicBezTo>
                  <a:lnTo>
                    <a:pt x="2281248" y="537568"/>
                  </a:lnTo>
                  <a:cubicBezTo>
                    <a:pt x="2281248" y="546159"/>
                    <a:pt x="2274283" y="553123"/>
                    <a:pt x="2265692" y="553123"/>
                  </a:cubicBezTo>
                  <a:lnTo>
                    <a:pt x="15556" y="553123"/>
                  </a:lnTo>
                  <a:cubicBezTo>
                    <a:pt x="6965" y="553123"/>
                    <a:pt x="0" y="546159"/>
                    <a:pt x="0" y="537568"/>
                  </a:cubicBezTo>
                  <a:lnTo>
                    <a:pt x="0" y="15556"/>
                  </a:lnTo>
                  <a:cubicBezTo>
                    <a:pt x="0" y="6965"/>
                    <a:pt x="6965" y="0"/>
                    <a:pt x="15556" y="0"/>
                  </a:cubicBezTo>
                  <a:close/>
                </a:path>
              </a:pathLst>
            </a:custGeom>
            <a:solidFill>
              <a:srgbClr val="17726D"/>
            </a:solidFill>
          </p:spPr>
        </p:sp>
        <p:sp>
          <p:nvSpPr>
            <p:cNvPr name="TextBox 15" id="15"/>
            <p:cNvSpPr txBox="true"/>
            <p:nvPr/>
          </p:nvSpPr>
          <p:spPr>
            <a:xfrm>
              <a:off x="0" y="-47625"/>
              <a:ext cx="2281248" cy="600748"/>
            </a:xfrm>
            <a:prstGeom prst="rect">
              <a:avLst/>
            </a:prstGeom>
          </p:spPr>
          <p:txBody>
            <a:bodyPr anchor="ctr" rtlCol="false" tIns="49622" lIns="49622" bIns="49622" rIns="49622"/>
            <a:lstStyle/>
            <a:p>
              <a:pPr algn="ctr">
                <a:lnSpc>
                  <a:spcPts val="2479"/>
                </a:lnSpc>
              </a:pPr>
            </a:p>
          </p:txBody>
        </p:sp>
      </p:grpSp>
      <p:sp>
        <p:nvSpPr>
          <p:cNvPr name="TextBox 16" id="16"/>
          <p:cNvSpPr txBox="true"/>
          <p:nvPr/>
        </p:nvSpPr>
        <p:spPr>
          <a:xfrm rot="0">
            <a:off x="8497479" y="6264322"/>
            <a:ext cx="6527586" cy="1169352"/>
          </a:xfrm>
          <a:prstGeom prst="rect">
            <a:avLst/>
          </a:prstGeom>
        </p:spPr>
        <p:txBody>
          <a:bodyPr anchor="t" rtlCol="false" tIns="0" lIns="0" bIns="0" rIns="0">
            <a:spAutoFit/>
          </a:bodyPr>
          <a:lstStyle/>
          <a:p>
            <a:pPr algn="ctr">
              <a:lnSpc>
                <a:spcPts val="4727"/>
              </a:lnSpc>
              <a:spcBef>
                <a:spcPct val="0"/>
              </a:spcBef>
            </a:pPr>
            <a:r>
              <a:rPr lang="en-US" b="true" sz="3050">
                <a:solidFill>
                  <a:srgbClr val="FFFFFF"/>
                </a:solidFill>
                <a:latin typeface="Open Sans Medium"/>
                <a:ea typeface="Open Sans Medium"/>
                <a:cs typeface="Open Sans Medium"/>
                <a:sym typeface="Open Sans Medium"/>
              </a:rPr>
              <a:t>Assurer la compatibilité avec Android 14 et 15</a:t>
            </a:r>
          </a:p>
        </p:txBody>
      </p:sp>
      <p:grpSp>
        <p:nvGrpSpPr>
          <p:cNvPr name="Group 17" id="17"/>
          <p:cNvGrpSpPr/>
          <p:nvPr/>
        </p:nvGrpSpPr>
        <p:grpSpPr>
          <a:xfrm rot="0">
            <a:off x="3394277" y="5666699"/>
            <a:ext cx="4207805" cy="2469374"/>
            <a:chOff x="0" y="0"/>
            <a:chExt cx="5610406" cy="3292499"/>
          </a:xfrm>
        </p:grpSpPr>
        <p:sp>
          <p:nvSpPr>
            <p:cNvPr name="Freeform 18" id="18"/>
            <p:cNvSpPr/>
            <p:nvPr/>
          </p:nvSpPr>
          <p:spPr>
            <a:xfrm flipH="false" flipV="false" rot="0">
              <a:off x="175078" y="0"/>
              <a:ext cx="2748939" cy="2748939"/>
            </a:xfrm>
            <a:custGeom>
              <a:avLst/>
              <a:gdLst/>
              <a:ahLst/>
              <a:cxnLst/>
              <a:rect r="r" b="b" t="t" l="l"/>
              <a:pathLst>
                <a:path h="2748939" w="2748939">
                  <a:moveTo>
                    <a:pt x="0" y="0"/>
                  </a:moveTo>
                  <a:lnTo>
                    <a:pt x="2748939" y="0"/>
                  </a:lnTo>
                  <a:lnTo>
                    <a:pt x="2748939" y="2748939"/>
                  </a:lnTo>
                  <a:lnTo>
                    <a:pt x="0" y="2748939"/>
                  </a:lnTo>
                  <a:lnTo>
                    <a:pt x="0" y="0"/>
                  </a:lnTo>
                  <a:close/>
                </a:path>
              </a:pathLst>
            </a:custGeom>
            <a:blipFill>
              <a:blip r:embed="rId3"/>
              <a:stretch>
                <a:fillRect l="0" t="0" r="0" b="0"/>
              </a:stretch>
            </a:blipFill>
          </p:spPr>
        </p:sp>
        <p:sp>
          <p:nvSpPr>
            <p:cNvPr name="TextBox 19" id="19"/>
            <p:cNvSpPr txBox="true"/>
            <p:nvPr/>
          </p:nvSpPr>
          <p:spPr>
            <a:xfrm rot="0">
              <a:off x="0" y="2691789"/>
              <a:ext cx="5610406" cy="600710"/>
            </a:xfrm>
            <a:prstGeom prst="rect">
              <a:avLst/>
            </a:prstGeom>
          </p:spPr>
          <p:txBody>
            <a:bodyPr anchor="t" rtlCol="false" tIns="0" lIns="0" bIns="0" rIns="0">
              <a:spAutoFit/>
            </a:bodyPr>
            <a:lstStyle/>
            <a:p>
              <a:pPr algn="l">
                <a:lnSpc>
                  <a:spcPts val="3779"/>
                </a:lnSpc>
              </a:pPr>
              <a:r>
                <a:rPr lang="en-US" sz="2699" b="true">
                  <a:solidFill>
                    <a:srgbClr val="17726D"/>
                  </a:solidFill>
                  <a:latin typeface="Inter Bold"/>
                  <a:ea typeface="Inter Bold"/>
                  <a:cs typeface="Inter Bold"/>
                  <a:sym typeface="Inter Bold"/>
                </a:rPr>
                <a:t>Compatibilité</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4105"/>
            <a:ext cx="18288000" cy="1292542"/>
            <a:chOff x="0" y="0"/>
            <a:chExt cx="4816593" cy="340423"/>
          </a:xfrm>
        </p:grpSpPr>
        <p:sp>
          <p:nvSpPr>
            <p:cNvPr name="Freeform 3" id="3"/>
            <p:cNvSpPr/>
            <p:nvPr/>
          </p:nvSpPr>
          <p:spPr>
            <a:xfrm flipH="false" flipV="false" rot="0">
              <a:off x="0" y="0"/>
              <a:ext cx="4816592" cy="340423"/>
            </a:xfrm>
            <a:custGeom>
              <a:avLst/>
              <a:gdLst/>
              <a:ahLst/>
              <a:cxnLst/>
              <a:rect r="r" b="b" t="t" l="l"/>
              <a:pathLst>
                <a:path h="340423" w="4816592">
                  <a:moveTo>
                    <a:pt x="0" y="0"/>
                  </a:moveTo>
                  <a:lnTo>
                    <a:pt x="4816592" y="0"/>
                  </a:lnTo>
                  <a:lnTo>
                    <a:pt x="4816592" y="340423"/>
                  </a:lnTo>
                  <a:lnTo>
                    <a:pt x="0" y="340423"/>
                  </a:lnTo>
                  <a:close/>
                </a:path>
              </a:pathLst>
            </a:custGeom>
            <a:solidFill>
              <a:srgbClr val="17726D"/>
            </a:solidFill>
          </p:spPr>
        </p:sp>
        <p:sp>
          <p:nvSpPr>
            <p:cNvPr name="TextBox 4" id="4"/>
            <p:cNvSpPr txBox="true"/>
            <p:nvPr/>
          </p:nvSpPr>
          <p:spPr>
            <a:xfrm>
              <a:off x="0" y="-47625"/>
              <a:ext cx="4816593" cy="388048"/>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467598" y="264613"/>
            <a:ext cx="17448055"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BESOINS NON FONCTIONNELS</a:t>
            </a:r>
          </a:p>
        </p:txBody>
      </p:sp>
      <p:sp>
        <p:nvSpPr>
          <p:cNvPr name="TextBox 6" id="6"/>
          <p:cNvSpPr txBox="true"/>
          <p:nvPr/>
        </p:nvSpPr>
        <p:spPr>
          <a:xfrm rot="0">
            <a:off x="7809804" y="3146846"/>
            <a:ext cx="5695291" cy="1158590"/>
          </a:xfrm>
          <a:prstGeom prst="rect">
            <a:avLst/>
          </a:prstGeom>
        </p:spPr>
        <p:txBody>
          <a:bodyPr anchor="t" rtlCol="false" tIns="0" lIns="0" bIns="0" rIns="0">
            <a:spAutoFit/>
          </a:bodyPr>
          <a:lstStyle/>
          <a:p>
            <a:pPr algn="ctr">
              <a:lnSpc>
                <a:spcPts val="4770"/>
              </a:lnSpc>
              <a:spcBef>
                <a:spcPct val="0"/>
              </a:spcBef>
            </a:pPr>
            <a:r>
              <a:rPr lang="en-US" b="true" sz="3077" i="true">
                <a:solidFill>
                  <a:srgbClr val="FFFFFF"/>
                </a:solidFill>
                <a:latin typeface="Open Sans Medium Italics"/>
                <a:ea typeface="Open Sans Medium Italics"/>
                <a:cs typeface="Open Sans Medium Italics"/>
                <a:sym typeface="Open Sans Medium Italics"/>
              </a:rPr>
              <a:t>en</a:t>
            </a:r>
            <a:r>
              <a:rPr lang="en-US" b="true" sz="3077" i="true">
                <a:solidFill>
                  <a:srgbClr val="FFFFFF"/>
                </a:solidFill>
                <a:latin typeface="Open Sans Medium Italics"/>
                <a:ea typeface="Open Sans Medium Italics"/>
                <a:cs typeface="Open Sans Medium Italics"/>
                <a:sym typeface="Open Sans Medium Italics"/>
              </a:rPr>
              <a:t>registrer les données en local et sur le cloud</a:t>
            </a:r>
          </a:p>
        </p:txBody>
      </p:sp>
      <p:grpSp>
        <p:nvGrpSpPr>
          <p:cNvPr name="Group 7" id="7"/>
          <p:cNvGrpSpPr/>
          <p:nvPr/>
        </p:nvGrpSpPr>
        <p:grpSpPr>
          <a:xfrm rot="0">
            <a:off x="6814218" y="6315873"/>
            <a:ext cx="8460695" cy="2051425"/>
            <a:chOff x="0" y="0"/>
            <a:chExt cx="2281248" cy="553123"/>
          </a:xfrm>
        </p:grpSpPr>
        <p:sp>
          <p:nvSpPr>
            <p:cNvPr name="Freeform 8" id="8"/>
            <p:cNvSpPr/>
            <p:nvPr/>
          </p:nvSpPr>
          <p:spPr>
            <a:xfrm flipH="false" flipV="false" rot="0">
              <a:off x="0" y="0"/>
              <a:ext cx="2281248" cy="553123"/>
            </a:xfrm>
            <a:custGeom>
              <a:avLst/>
              <a:gdLst/>
              <a:ahLst/>
              <a:cxnLst/>
              <a:rect r="r" b="b" t="t" l="l"/>
              <a:pathLst>
                <a:path h="553123" w="2281248">
                  <a:moveTo>
                    <a:pt x="15556" y="0"/>
                  </a:moveTo>
                  <a:lnTo>
                    <a:pt x="2265692" y="0"/>
                  </a:lnTo>
                  <a:cubicBezTo>
                    <a:pt x="2274283" y="0"/>
                    <a:pt x="2281248" y="6965"/>
                    <a:pt x="2281248" y="15556"/>
                  </a:cubicBezTo>
                  <a:lnTo>
                    <a:pt x="2281248" y="537568"/>
                  </a:lnTo>
                  <a:cubicBezTo>
                    <a:pt x="2281248" y="546159"/>
                    <a:pt x="2274283" y="553123"/>
                    <a:pt x="2265692" y="553123"/>
                  </a:cubicBezTo>
                  <a:lnTo>
                    <a:pt x="15556" y="553123"/>
                  </a:lnTo>
                  <a:cubicBezTo>
                    <a:pt x="6965" y="553123"/>
                    <a:pt x="0" y="546159"/>
                    <a:pt x="0" y="537568"/>
                  </a:cubicBezTo>
                  <a:lnTo>
                    <a:pt x="0" y="15556"/>
                  </a:lnTo>
                  <a:cubicBezTo>
                    <a:pt x="0" y="6965"/>
                    <a:pt x="6965" y="0"/>
                    <a:pt x="15556" y="0"/>
                  </a:cubicBezTo>
                  <a:close/>
                </a:path>
              </a:pathLst>
            </a:custGeom>
            <a:solidFill>
              <a:srgbClr val="EAE4D2"/>
            </a:solidFill>
          </p:spPr>
        </p:sp>
        <p:sp>
          <p:nvSpPr>
            <p:cNvPr name="TextBox 9" id="9"/>
            <p:cNvSpPr txBox="true"/>
            <p:nvPr/>
          </p:nvSpPr>
          <p:spPr>
            <a:xfrm>
              <a:off x="0" y="-47625"/>
              <a:ext cx="2281248" cy="600748"/>
            </a:xfrm>
            <a:prstGeom prst="rect">
              <a:avLst/>
            </a:prstGeom>
          </p:spPr>
          <p:txBody>
            <a:bodyPr anchor="ctr" rtlCol="false" tIns="49622" lIns="49622" bIns="49622" rIns="49622"/>
            <a:lstStyle/>
            <a:p>
              <a:pPr algn="ctr">
                <a:lnSpc>
                  <a:spcPts val="2479"/>
                </a:lnSpc>
              </a:pPr>
            </a:p>
          </p:txBody>
        </p:sp>
      </p:grpSp>
      <p:sp>
        <p:nvSpPr>
          <p:cNvPr name="TextBox 10" id="10"/>
          <p:cNvSpPr txBox="true"/>
          <p:nvPr/>
        </p:nvSpPr>
        <p:spPr>
          <a:xfrm rot="0">
            <a:off x="7352206" y="6418696"/>
            <a:ext cx="7448166" cy="1741003"/>
          </a:xfrm>
          <a:prstGeom prst="rect">
            <a:avLst/>
          </a:prstGeom>
        </p:spPr>
        <p:txBody>
          <a:bodyPr anchor="t" rtlCol="false" tIns="0" lIns="0" bIns="0" rIns="0">
            <a:spAutoFit/>
          </a:bodyPr>
          <a:lstStyle/>
          <a:p>
            <a:pPr algn="ctr">
              <a:lnSpc>
                <a:spcPts val="4722"/>
              </a:lnSpc>
              <a:spcBef>
                <a:spcPct val="0"/>
              </a:spcBef>
            </a:pPr>
            <a:r>
              <a:rPr lang="en-US" b="true" sz="3046">
                <a:solidFill>
                  <a:srgbClr val="000000"/>
                </a:solidFill>
                <a:latin typeface="Open Sans Medium"/>
                <a:ea typeface="Open Sans Medium"/>
                <a:cs typeface="Open Sans Medium"/>
                <a:sym typeface="Open Sans Medium"/>
              </a:rPr>
              <a:t>Organiser</a:t>
            </a:r>
            <a:r>
              <a:rPr lang="en-US" b="true" sz="3046">
                <a:solidFill>
                  <a:srgbClr val="000000"/>
                </a:solidFill>
                <a:latin typeface="Open Sans Medium"/>
                <a:ea typeface="Open Sans Medium"/>
                <a:cs typeface="Open Sans Medium"/>
                <a:sym typeface="Open Sans Medium"/>
              </a:rPr>
              <a:t> le code selon l’architecture MVVM pour simplifier la maintenance et les évolutions</a:t>
            </a:r>
          </a:p>
        </p:txBody>
      </p:sp>
      <p:grpSp>
        <p:nvGrpSpPr>
          <p:cNvPr name="Group 11" id="11"/>
          <p:cNvGrpSpPr/>
          <p:nvPr/>
        </p:nvGrpSpPr>
        <p:grpSpPr>
          <a:xfrm rot="0">
            <a:off x="2979535" y="6066802"/>
            <a:ext cx="2683433" cy="2300496"/>
            <a:chOff x="0" y="0"/>
            <a:chExt cx="3577911" cy="3067328"/>
          </a:xfrm>
        </p:grpSpPr>
        <p:sp>
          <p:nvSpPr>
            <p:cNvPr name="Freeform 12" id="12"/>
            <p:cNvSpPr/>
            <p:nvPr/>
          </p:nvSpPr>
          <p:spPr>
            <a:xfrm flipH="false" flipV="false" rot="0">
              <a:off x="514796" y="0"/>
              <a:ext cx="2548320" cy="2548320"/>
            </a:xfrm>
            <a:custGeom>
              <a:avLst/>
              <a:gdLst/>
              <a:ahLst/>
              <a:cxnLst/>
              <a:rect r="r" b="b" t="t" l="l"/>
              <a:pathLst>
                <a:path h="2548320" w="2548320">
                  <a:moveTo>
                    <a:pt x="0" y="0"/>
                  </a:moveTo>
                  <a:lnTo>
                    <a:pt x="2548320" y="0"/>
                  </a:lnTo>
                  <a:lnTo>
                    <a:pt x="2548320" y="2548320"/>
                  </a:lnTo>
                  <a:lnTo>
                    <a:pt x="0" y="2548320"/>
                  </a:lnTo>
                  <a:lnTo>
                    <a:pt x="0" y="0"/>
                  </a:lnTo>
                  <a:close/>
                </a:path>
              </a:pathLst>
            </a:custGeom>
            <a:blipFill>
              <a:blip r:embed="rId2"/>
              <a:stretch>
                <a:fillRect l="0" t="0" r="0" b="0"/>
              </a:stretch>
            </a:blipFill>
          </p:spPr>
        </p:sp>
        <p:sp>
          <p:nvSpPr>
            <p:cNvPr name="TextBox 13" id="13"/>
            <p:cNvSpPr txBox="true"/>
            <p:nvPr/>
          </p:nvSpPr>
          <p:spPr>
            <a:xfrm rot="0">
              <a:off x="0" y="2453070"/>
              <a:ext cx="3577911" cy="614258"/>
            </a:xfrm>
            <a:prstGeom prst="rect">
              <a:avLst/>
            </a:prstGeom>
          </p:spPr>
          <p:txBody>
            <a:bodyPr anchor="t" rtlCol="false" tIns="0" lIns="0" bIns="0" rIns="0">
              <a:spAutoFit/>
            </a:bodyPr>
            <a:lstStyle/>
            <a:p>
              <a:pPr algn="ctr">
                <a:lnSpc>
                  <a:spcPts val="4029"/>
                </a:lnSpc>
                <a:spcBef>
                  <a:spcPct val="0"/>
                </a:spcBef>
              </a:pPr>
              <a:r>
                <a:rPr lang="en-US" b="true" sz="2599">
                  <a:solidFill>
                    <a:srgbClr val="4D3515"/>
                  </a:solidFill>
                  <a:latin typeface="Inter Bold"/>
                  <a:ea typeface="Inter Bold"/>
                  <a:cs typeface="Inter Bold"/>
                  <a:sym typeface="Inter Bold"/>
                </a:rPr>
                <a:t>Ma</a:t>
              </a:r>
              <a:r>
                <a:rPr lang="en-US" b="true" sz="2599">
                  <a:solidFill>
                    <a:srgbClr val="4D3515"/>
                  </a:solidFill>
                  <a:latin typeface="Inter Bold"/>
                  <a:ea typeface="Inter Bold"/>
                  <a:cs typeface="Inter Bold"/>
                  <a:sym typeface="Inter Bold"/>
                </a:rPr>
                <a:t>intenabilité</a:t>
              </a:r>
            </a:p>
          </p:txBody>
        </p:sp>
      </p:grpSp>
      <p:grpSp>
        <p:nvGrpSpPr>
          <p:cNvPr name="Group 14" id="14"/>
          <p:cNvGrpSpPr/>
          <p:nvPr/>
        </p:nvGrpSpPr>
        <p:grpSpPr>
          <a:xfrm rot="0">
            <a:off x="3085361" y="2603339"/>
            <a:ext cx="5155216" cy="2323191"/>
            <a:chOff x="0" y="0"/>
            <a:chExt cx="6873622" cy="3097589"/>
          </a:xfrm>
        </p:grpSpPr>
        <p:sp>
          <p:nvSpPr>
            <p:cNvPr name="Freeform 15" id="15"/>
            <p:cNvSpPr/>
            <p:nvPr/>
          </p:nvSpPr>
          <p:spPr>
            <a:xfrm flipH="false" flipV="false" rot="0">
              <a:off x="256883" y="0"/>
              <a:ext cx="2548320" cy="2548320"/>
            </a:xfrm>
            <a:custGeom>
              <a:avLst/>
              <a:gdLst/>
              <a:ahLst/>
              <a:cxnLst/>
              <a:rect r="r" b="b" t="t" l="l"/>
              <a:pathLst>
                <a:path h="2548320" w="2548320">
                  <a:moveTo>
                    <a:pt x="0" y="0"/>
                  </a:moveTo>
                  <a:lnTo>
                    <a:pt x="2548320" y="0"/>
                  </a:lnTo>
                  <a:lnTo>
                    <a:pt x="2548320" y="2548320"/>
                  </a:lnTo>
                  <a:lnTo>
                    <a:pt x="0" y="2548320"/>
                  </a:lnTo>
                  <a:lnTo>
                    <a:pt x="0" y="0"/>
                  </a:lnTo>
                  <a:close/>
                </a:path>
              </a:pathLst>
            </a:custGeom>
            <a:blipFill>
              <a:blip r:embed="rId3"/>
              <a:stretch>
                <a:fillRect l="0" t="0" r="0" b="0"/>
              </a:stretch>
            </a:blipFill>
          </p:spPr>
        </p:sp>
        <p:sp>
          <p:nvSpPr>
            <p:cNvPr name="TextBox 16" id="16"/>
            <p:cNvSpPr txBox="true"/>
            <p:nvPr/>
          </p:nvSpPr>
          <p:spPr>
            <a:xfrm rot="0">
              <a:off x="0" y="2496878"/>
              <a:ext cx="6873622" cy="600710"/>
            </a:xfrm>
            <a:prstGeom prst="rect">
              <a:avLst/>
            </a:prstGeom>
          </p:spPr>
          <p:txBody>
            <a:bodyPr anchor="t" rtlCol="false" tIns="0" lIns="0" bIns="0" rIns="0">
              <a:spAutoFit/>
            </a:bodyPr>
            <a:lstStyle/>
            <a:p>
              <a:pPr algn="l">
                <a:lnSpc>
                  <a:spcPts val="3779"/>
                </a:lnSpc>
              </a:pPr>
              <a:r>
                <a:rPr lang="en-US" sz="2699" b="true">
                  <a:solidFill>
                    <a:srgbClr val="17726D"/>
                  </a:solidFill>
                  <a:latin typeface="Inter Bold"/>
                  <a:ea typeface="Inter Bold"/>
                  <a:cs typeface="Inter Bold"/>
                  <a:sym typeface="Inter Bold"/>
                </a:rPr>
                <a:t>Accessibilité</a:t>
              </a:r>
            </a:p>
          </p:txBody>
        </p:sp>
      </p:grpSp>
      <p:grpSp>
        <p:nvGrpSpPr>
          <p:cNvPr name="Group 17" id="17"/>
          <p:cNvGrpSpPr/>
          <p:nvPr/>
        </p:nvGrpSpPr>
        <p:grpSpPr>
          <a:xfrm rot="0">
            <a:off x="6782495" y="2875106"/>
            <a:ext cx="8524142" cy="2051425"/>
            <a:chOff x="0" y="0"/>
            <a:chExt cx="2298355" cy="553123"/>
          </a:xfrm>
        </p:grpSpPr>
        <p:sp>
          <p:nvSpPr>
            <p:cNvPr name="Freeform 18" id="18"/>
            <p:cNvSpPr/>
            <p:nvPr/>
          </p:nvSpPr>
          <p:spPr>
            <a:xfrm flipH="false" flipV="false" rot="0">
              <a:off x="0" y="0"/>
              <a:ext cx="2298355" cy="553123"/>
            </a:xfrm>
            <a:custGeom>
              <a:avLst/>
              <a:gdLst/>
              <a:ahLst/>
              <a:cxnLst/>
              <a:rect r="r" b="b" t="t" l="l"/>
              <a:pathLst>
                <a:path h="553123" w="2298355">
                  <a:moveTo>
                    <a:pt x="15440" y="0"/>
                  </a:moveTo>
                  <a:lnTo>
                    <a:pt x="2282915" y="0"/>
                  </a:lnTo>
                  <a:cubicBezTo>
                    <a:pt x="2287010" y="0"/>
                    <a:pt x="2290937" y="1627"/>
                    <a:pt x="2293832" y="4522"/>
                  </a:cubicBezTo>
                  <a:cubicBezTo>
                    <a:pt x="2296728" y="7418"/>
                    <a:pt x="2298355" y="11345"/>
                    <a:pt x="2298355" y="15440"/>
                  </a:cubicBezTo>
                  <a:lnTo>
                    <a:pt x="2298355" y="537683"/>
                  </a:lnTo>
                  <a:cubicBezTo>
                    <a:pt x="2298355" y="541778"/>
                    <a:pt x="2296728" y="545706"/>
                    <a:pt x="2293832" y="548601"/>
                  </a:cubicBezTo>
                  <a:cubicBezTo>
                    <a:pt x="2290937" y="551497"/>
                    <a:pt x="2287010" y="553123"/>
                    <a:pt x="2282915" y="553123"/>
                  </a:cubicBezTo>
                  <a:lnTo>
                    <a:pt x="15440" y="553123"/>
                  </a:lnTo>
                  <a:cubicBezTo>
                    <a:pt x="6913" y="553123"/>
                    <a:pt x="0" y="546211"/>
                    <a:pt x="0" y="537683"/>
                  </a:cubicBezTo>
                  <a:lnTo>
                    <a:pt x="0" y="15440"/>
                  </a:lnTo>
                  <a:cubicBezTo>
                    <a:pt x="0" y="11345"/>
                    <a:pt x="1627" y="7418"/>
                    <a:pt x="4522" y="4522"/>
                  </a:cubicBezTo>
                  <a:cubicBezTo>
                    <a:pt x="7418" y="1627"/>
                    <a:pt x="11345" y="0"/>
                    <a:pt x="15440" y="0"/>
                  </a:cubicBezTo>
                  <a:close/>
                </a:path>
              </a:pathLst>
            </a:custGeom>
            <a:solidFill>
              <a:srgbClr val="17726D"/>
            </a:solidFill>
          </p:spPr>
        </p:sp>
        <p:sp>
          <p:nvSpPr>
            <p:cNvPr name="TextBox 19" id="19"/>
            <p:cNvSpPr txBox="true"/>
            <p:nvPr/>
          </p:nvSpPr>
          <p:spPr>
            <a:xfrm>
              <a:off x="0" y="-47625"/>
              <a:ext cx="2298355" cy="600748"/>
            </a:xfrm>
            <a:prstGeom prst="rect">
              <a:avLst/>
            </a:prstGeom>
          </p:spPr>
          <p:txBody>
            <a:bodyPr anchor="ctr" rtlCol="false" tIns="49622" lIns="49622" bIns="49622" rIns="49622"/>
            <a:lstStyle/>
            <a:p>
              <a:pPr algn="ctr">
                <a:lnSpc>
                  <a:spcPts val="2479"/>
                </a:lnSpc>
              </a:pPr>
            </a:p>
          </p:txBody>
        </p:sp>
      </p:grpSp>
      <p:sp>
        <p:nvSpPr>
          <p:cNvPr name="TextBox 20" id="20"/>
          <p:cNvSpPr txBox="true"/>
          <p:nvPr/>
        </p:nvSpPr>
        <p:spPr>
          <a:xfrm rot="0">
            <a:off x="7291864" y="3273204"/>
            <a:ext cx="7568850" cy="1150453"/>
          </a:xfrm>
          <a:prstGeom prst="rect">
            <a:avLst/>
          </a:prstGeom>
        </p:spPr>
        <p:txBody>
          <a:bodyPr anchor="t" rtlCol="false" tIns="0" lIns="0" bIns="0" rIns="0">
            <a:spAutoFit/>
          </a:bodyPr>
          <a:lstStyle/>
          <a:p>
            <a:pPr algn="ctr">
              <a:lnSpc>
                <a:spcPts val="4722"/>
              </a:lnSpc>
              <a:spcBef>
                <a:spcPct val="0"/>
              </a:spcBef>
            </a:pPr>
            <a:r>
              <a:rPr lang="en-US" b="true" sz="3046">
                <a:solidFill>
                  <a:srgbClr val="FFFFFF"/>
                </a:solidFill>
                <a:latin typeface="Open Sans Medium"/>
                <a:ea typeface="Open Sans Medium"/>
                <a:cs typeface="Open Sans Medium"/>
                <a:sym typeface="Open Sans Medium"/>
              </a:rPr>
              <a:t>Développer une interface </a:t>
            </a:r>
            <a:r>
              <a:rPr lang="en-US" b="true" sz="3046">
                <a:solidFill>
                  <a:srgbClr val="FFFFFF"/>
                </a:solidFill>
                <a:latin typeface="Open Sans Medium"/>
                <a:ea typeface="Open Sans Medium"/>
                <a:cs typeface="Open Sans Medium"/>
                <a:sym typeface="Open Sans Medium"/>
              </a:rPr>
              <a:t>ergonomique et facilement utilisable par tous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4105"/>
            <a:ext cx="18288000" cy="1292542"/>
            <a:chOff x="0" y="0"/>
            <a:chExt cx="4816593" cy="340423"/>
          </a:xfrm>
        </p:grpSpPr>
        <p:sp>
          <p:nvSpPr>
            <p:cNvPr name="Freeform 3" id="3"/>
            <p:cNvSpPr/>
            <p:nvPr/>
          </p:nvSpPr>
          <p:spPr>
            <a:xfrm flipH="false" flipV="false" rot="0">
              <a:off x="0" y="0"/>
              <a:ext cx="4816592" cy="340423"/>
            </a:xfrm>
            <a:custGeom>
              <a:avLst/>
              <a:gdLst/>
              <a:ahLst/>
              <a:cxnLst/>
              <a:rect r="r" b="b" t="t" l="l"/>
              <a:pathLst>
                <a:path h="340423" w="4816592">
                  <a:moveTo>
                    <a:pt x="0" y="0"/>
                  </a:moveTo>
                  <a:lnTo>
                    <a:pt x="4816592" y="0"/>
                  </a:lnTo>
                  <a:lnTo>
                    <a:pt x="4816592" y="340423"/>
                  </a:lnTo>
                  <a:lnTo>
                    <a:pt x="0" y="340423"/>
                  </a:lnTo>
                  <a:close/>
                </a:path>
              </a:pathLst>
            </a:custGeom>
            <a:solidFill>
              <a:srgbClr val="17726D"/>
            </a:solidFill>
          </p:spPr>
        </p:sp>
        <p:sp>
          <p:nvSpPr>
            <p:cNvPr name="TextBox 4" id="4"/>
            <p:cNvSpPr txBox="true"/>
            <p:nvPr/>
          </p:nvSpPr>
          <p:spPr>
            <a:xfrm>
              <a:off x="0" y="-47625"/>
              <a:ext cx="4816593" cy="38804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7440946" y="2762438"/>
            <a:ext cx="8460695" cy="2051425"/>
            <a:chOff x="0" y="0"/>
            <a:chExt cx="2281248" cy="553123"/>
          </a:xfrm>
        </p:grpSpPr>
        <p:sp>
          <p:nvSpPr>
            <p:cNvPr name="Freeform 6" id="6"/>
            <p:cNvSpPr/>
            <p:nvPr/>
          </p:nvSpPr>
          <p:spPr>
            <a:xfrm flipH="false" flipV="false" rot="0">
              <a:off x="0" y="0"/>
              <a:ext cx="2281248" cy="553123"/>
            </a:xfrm>
            <a:custGeom>
              <a:avLst/>
              <a:gdLst/>
              <a:ahLst/>
              <a:cxnLst/>
              <a:rect r="r" b="b" t="t" l="l"/>
              <a:pathLst>
                <a:path h="553123" w="2281248">
                  <a:moveTo>
                    <a:pt x="15556" y="0"/>
                  </a:moveTo>
                  <a:lnTo>
                    <a:pt x="2265692" y="0"/>
                  </a:lnTo>
                  <a:cubicBezTo>
                    <a:pt x="2274283" y="0"/>
                    <a:pt x="2281248" y="6965"/>
                    <a:pt x="2281248" y="15556"/>
                  </a:cubicBezTo>
                  <a:lnTo>
                    <a:pt x="2281248" y="537568"/>
                  </a:lnTo>
                  <a:cubicBezTo>
                    <a:pt x="2281248" y="546159"/>
                    <a:pt x="2274283" y="553123"/>
                    <a:pt x="2265692" y="553123"/>
                  </a:cubicBezTo>
                  <a:lnTo>
                    <a:pt x="15556" y="553123"/>
                  </a:lnTo>
                  <a:cubicBezTo>
                    <a:pt x="6965" y="553123"/>
                    <a:pt x="0" y="546159"/>
                    <a:pt x="0" y="537568"/>
                  </a:cubicBezTo>
                  <a:lnTo>
                    <a:pt x="0" y="15556"/>
                  </a:lnTo>
                  <a:cubicBezTo>
                    <a:pt x="0" y="6965"/>
                    <a:pt x="6965" y="0"/>
                    <a:pt x="15556" y="0"/>
                  </a:cubicBezTo>
                  <a:close/>
                </a:path>
              </a:pathLst>
            </a:custGeom>
            <a:solidFill>
              <a:srgbClr val="EAE4D2"/>
            </a:solidFill>
          </p:spPr>
        </p:sp>
        <p:sp>
          <p:nvSpPr>
            <p:cNvPr name="TextBox 7" id="7"/>
            <p:cNvSpPr txBox="true"/>
            <p:nvPr/>
          </p:nvSpPr>
          <p:spPr>
            <a:xfrm>
              <a:off x="0" y="-47625"/>
              <a:ext cx="2281248" cy="600748"/>
            </a:xfrm>
            <a:prstGeom prst="rect">
              <a:avLst/>
            </a:prstGeom>
          </p:spPr>
          <p:txBody>
            <a:bodyPr anchor="ctr" rtlCol="false" tIns="49622" lIns="49622" bIns="49622" rIns="49622"/>
            <a:lstStyle/>
            <a:p>
              <a:pPr algn="ctr">
                <a:lnSpc>
                  <a:spcPts val="2479"/>
                </a:lnSpc>
              </a:pPr>
            </a:p>
          </p:txBody>
        </p:sp>
      </p:grpSp>
      <p:grpSp>
        <p:nvGrpSpPr>
          <p:cNvPr name="Group 8" id="8"/>
          <p:cNvGrpSpPr/>
          <p:nvPr/>
        </p:nvGrpSpPr>
        <p:grpSpPr>
          <a:xfrm rot="0">
            <a:off x="7440946" y="6010640"/>
            <a:ext cx="8460695" cy="2051425"/>
            <a:chOff x="0" y="0"/>
            <a:chExt cx="2281248" cy="553123"/>
          </a:xfrm>
        </p:grpSpPr>
        <p:sp>
          <p:nvSpPr>
            <p:cNvPr name="Freeform 9" id="9"/>
            <p:cNvSpPr/>
            <p:nvPr/>
          </p:nvSpPr>
          <p:spPr>
            <a:xfrm flipH="false" flipV="false" rot="0">
              <a:off x="0" y="0"/>
              <a:ext cx="2281248" cy="553123"/>
            </a:xfrm>
            <a:custGeom>
              <a:avLst/>
              <a:gdLst/>
              <a:ahLst/>
              <a:cxnLst/>
              <a:rect r="r" b="b" t="t" l="l"/>
              <a:pathLst>
                <a:path h="553123" w="2281248">
                  <a:moveTo>
                    <a:pt x="15556" y="0"/>
                  </a:moveTo>
                  <a:lnTo>
                    <a:pt x="2265692" y="0"/>
                  </a:lnTo>
                  <a:cubicBezTo>
                    <a:pt x="2274283" y="0"/>
                    <a:pt x="2281248" y="6965"/>
                    <a:pt x="2281248" y="15556"/>
                  </a:cubicBezTo>
                  <a:lnTo>
                    <a:pt x="2281248" y="537568"/>
                  </a:lnTo>
                  <a:cubicBezTo>
                    <a:pt x="2281248" y="546159"/>
                    <a:pt x="2274283" y="553123"/>
                    <a:pt x="2265692" y="553123"/>
                  </a:cubicBezTo>
                  <a:lnTo>
                    <a:pt x="15556" y="553123"/>
                  </a:lnTo>
                  <a:cubicBezTo>
                    <a:pt x="6965" y="553123"/>
                    <a:pt x="0" y="546159"/>
                    <a:pt x="0" y="537568"/>
                  </a:cubicBezTo>
                  <a:lnTo>
                    <a:pt x="0" y="15556"/>
                  </a:lnTo>
                  <a:cubicBezTo>
                    <a:pt x="0" y="6965"/>
                    <a:pt x="6965" y="0"/>
                    <a:pt x="15556" y="0"/>
                  </a:cubicBezTo>
                  <a:close/>
                </a:path>
              </a:pathLst>
            </a:custGeom>
            <a:solidFill>
              <a:srgbClr val="17726D"/>
            </a:solidFill>
          </p:spPr>
        </p:sp>
        <p:sp>
          <p:nvSpPr>
            <p:cNvPr name="TextBox 10" id="10"/>
            <p:cNvSpPr txBox="true"/>
            <p:nvPr/>
          </p:nvSpPr>
          <p:spPr>
            <a:xfrm>
              <a:off x="0" y="-47625"/>
              <a:ext cx="2281248" cy="600748"/>
            </a:xfrm>
            <a:prstGeom prst="rect">
              <a:avLst/>
            </a:prstGeom>
          </p:spPr>
          <p:txBody>
            <a:bodyPr anchor="ctr" rtlCol="false" tIns="49622" lIns="49622" bIns="49622" rIns="49622"/>
            <a:lstStyle/>
            <a:p>
              <a:pPr algn="ctr">
                <a:lnSpc>
                  <a:spcPts val="2479"/>
                </a:lnSpc>
              </a:pPr>
            </a:p>
          </p:txBody>
        </p:sp>
      </p:grpSp>
      <p:sp>
        <p:nvSpPr>
          <p:cNvPr name="TextBox 11" id="11"/>
          <p:cNvSpPr txBox="true"/>
          <p:nvPr/>
        </p:nvSpPr>
        <p:spPr>
          <a:xfrm rot="0">
            <a:off x="7564771" y="3160536"/>
            <a:ext cx="8201429" cy="1150453"/>
          </a:xfrm>
          <a:prstGeom prst="rect">
            <a:avLst/>
          </a:prstGeom>
        </p:spPr>
        <p:txBody>
          <a:bodyPr anchor="t" rtlCol="false" tIns="0" lIns="0" bIns="0" rIns="0">
            <a:spAutoFit/>
          </a:bodyPr>
          <a:lstStyle/>
          <a:p>
            <a:pPr algn="ctr">
              <a:lnSpc>
                <a:spcPts val="4722"/>
              </a:lnSpc>
              <a:spcBef>
                <a:spcPct val="0"/>
              </a:spcBef>
            </a:pPr>
            <a:r>
              <a:rPr lang="en-US" b="true" sz="3046">
                <a:solidFill>
                  <a:srgbClr val="000000"/>
                </a:solidFill>
                <a:latin typeface="Open Sans Medium"/>
                <a:ea typeface="Open Sans Medium"/>
                <a:cs typeface="Open Sans Medium"/>
                <a:sym typeface="Open Sans Medium"/>
              </a:rPr>
              <a:t>P</a:t>
            </a:r>
            <a:r>
              <a:rPr lang="en-US" b="true" sz="3046">
                <a:solidFill>
                  <a:srgbClr val="000000"/>
                </a:solidFill>
                <a:latin typeface="Open Sans Medium"/>
                <a:ea typeface="Open Sans Medium"/>
                <a:cs typeface="Open Sans Medium"/>
                <a:sym typeface="Open Sans Medium"/>
              </a:rPr>
              <a:t>erm</a:t>
            </a:r>
            <a:r>
              <a:rPr lang="en-US" b="true" sz="3046">
                <a:solidFill>
                  <a:srgbClr val="000000"/>
                </a:solidFill>
                <a:latin typeface="Open Sans Medium"/>
                <a:ea typeface="Open Sans Medium"/>
                <a:cs typeface="Open Sans Medium"/>
                <a:sym typeface="Open Sans Medium"/>
              </a:rPr>
              <a:t>ettre l’ajout de nouvelles fonctionnalités sans refonte du système</a:t>
            </a:r>
          </a:p>
        </p:txBody>
      </p:sp>
      <p:grpSp>
        <p:nvGrpSpPr>
          <p:cNvPr name="Group 12" id="12"/>
          <p:cNvGrpSpPr/>
          <p:nvPr/>
        </p:nvGrpSpPr>
        <p:grpSpPr>
          <a:xfrm rot="0">
            <a:off x="3586971" y="2684032"/>
            <a:ext cx="5155216" cy="2208237"/>
            <a:chOff x="0" y="0"/>
            <a:chExt cx="6873622" cy="2944316"/>
          </a:xfrm>
        </p:grpSpPr>
        <p:sp>
          <p:nvSpPr>
            <p:cNvPr name="Freeform 13" id="13"/>
            <p:cNvSpPr/>
            <p:nvPr/>
          </p:nvSpPr>
          <p:spPr>
            <a:xfrm flipH="false" flipV="false" rot="0">
              <a:off x="137515" y="0"/>
              <a:ext cx="2057633" cy="2057633"/>
            </a:xfrm>
            <a:custGeom>
              <a:avLst/>
              <a:gdLst/>
              <a:ahLst/>
              <a:cxnLst/>
              <a:rect r="r" b="b" t="t" l="l"/>
              <a:pathLst>
                <a:path h="2057633" w="2057633">
                  <a:moveTo>
                    <a:pt x="0" y="0"/>
                  </a:moveTo>
                  <a:lnTo>
                    <a:pt x="2057633" y="0"/>
                  </a:lnTo>
                  <a:lnTo>
                    <a:pt x="2057633" y="2057633"/>
                  </a:lnTo>
                  <a:lnTo>
                    <a:pt x="0" y="2057633"/>
                  </a:lnTo>
                  <a:lnTo>
                    <a:pt x="0" y="0"/>
                  </a:lnTo>
                  <a:close/>
                </a:path>
              </a:pathLst>
            </a:custGeom>
            <a:blipFill>
              <a:blip r:embed="rId2"/>
              <a:stretch>
                <a:fillRect l="0" t="0" r="0" b="0"/>
              </a:stretch>
            </a:blipFill>
          </p:spPr>
        </p:sp>
        <p:sp>
          <p:nvSpPr>
            <p:cNvPr name="TextBox 14" id="14"/>
            <p:cNvSpPr txBox="true"/>
            <p:nvPr/>
          </p:nvSpPr>
          <p:spPr>
            <a:xfrm rot="0">
              <a:off x="0" y="2343605"/>
              <a:ext cx="6873622" cy="600710"/>
            </a:xfrm>
            <a:prstGeom prst="rect">
              <a:avLst/>
            </a:prstGeom>
          </p:spPr>
          <p:txBody>
            <a:bodyPr anchor="t" rtlCol="false" tIns="0" lIns="0" bIns="0" rIns="0">
              <a:spAutoFit/>
            </a:bodyPr>
            <a:lstStyle/>
            <a:p>
              <a:pPr algn="l">
                <a:lnSpc>
                  <a:spcPts val="3779"/>
                </a:lnSpc>
              </a:pPr>
              <a:r>
                <a:rPr lang="en-US" sz="2699" b="true">
                  <a:solidFill>
                    <a:srgbClr val="4D3515"/>
                  </a:solidFill>
                  <a:latin typeface="Inter Bold"/>
                  <a:ea typeface="Inter Bold"/>
                  <a:cs typeface="Inter Bold"/>
                  <a:sym typeface="Inter Bold"/>
                </a:rPr>
                <a:t>Évolutivité</a:t>
              </a:r>
            </a:p>
          </p:txBody>
        </p:sp>
      </p:grpSp>
      <p:sp>
        <p:nvSpPr>
          <p:cNvPr name="TextBox 15" id="15"/>
          <p:cNvSpPr txBox="true"/>
          <p:nvPr/>
        </p:nvSpPr>
        <p:spPr>
          <a:xfrm rot="0">
            <a:off x="7700213" y="6409433"/>
            <a:ext cx="7942163" cy="1158590"/>
          </a:xfrm>
          <a:prstGeom prst="rect">
            <a:avLst/>
          </a:prstGeom>
        </p:spPr>
        <p:txBody>
          <a:bodyPr anchor="t" rtlCol="false" tIns="0" lIns="0" bIns="0" rIns="0">
            <a:spAutoFit/>
          </a:bodyPr>
          <a:lstStyle/>
          <a:p>
            <a:pPr algn="ctr">
              <a:lnSpc>
                <a:spcPts val="4770"/>
              </a:lnSpc>
              <a:spcBef>
                <a:spcPct val="0"/>
              </a:spcBef>
            </a:pPr>
            <a:r>
              <a:rPr lang="en-US" b="true" sz="3077">
                <a:solidFill>
                  <a:srgbClr val="FFFFFF"/>
                </a:solidFill>
                <a:latin typeface="Open Sans Medium"/>
                <a:ea typeface="Open Sans Medium"/>
                <a:cs typeface="Open Sans Medium"/>
                <a:sym typeface="Open Sans Medium"/>
              </a:rPr>
              <a:t>Adopter</a:t>
            </a:r>
            <a:r>
              <a:rPr lang="en-US" b="true" sz="3077">
                <a:solidFill>
                  <a:srgbClr val="FFFFFF"/>
                </a:solidFill>
                <a:latin typeface="Open Sans Medium"/>
                <a:ea typeface="Open Sans Medium"/>
                <a:cs typeface="Open Sans Medium"/>
                <a:sym typeface="Open Sans Medium"/>
              </a:rPr>
              <a:t> un design moderne et intuitif inspiré des principes du Material Design</a:t>
            </a:r>
          </a:p>
        </p:txBody>
      </p:sp>
      <p:grpSp>
        <p:nvGrpSpPr>
          <p:cNvPr name="Group 16" id="16"/>
          <p:cNvGrpSpPr/>
          <p:nvPr/>
        </p:nvGrpSpPr>
        <p:grpSpPr>
          <a:xfrm rot="0">
            <a:off x="2885857" y="5749775"/>
            <a:ext cx="4207805" cy="2573155"/>
            <a:chOff x="0" y="0"/>
            <a:chExt cx="5610406" cy="3430874"/>
          </a:xfrm>
        </p:grpSpPr>
        <p:sp>
          <p:nvSpPr>
            <p:cNvPr name="Freeform 17" id="17"/>
            <p:cNvSpPr/>
            <p:nvPr/>
          </p:nvSpPr>
          <p:spPr>
            <a:xfrm flipH="false" flipV="false" rot="0">
              <a:off x="934819" y="0"/>
              <a:ext cx="2647747" cy="2647747"/>
            </a:xfrm>
            <a:custGeom>
              <a:avLst/>
              <a:gdLst/>
              <a:ahLst/>
              <a:cxnLst/>
              <a:rect r="r" b="b" t="t" l="l"/>
              <a:pathLst>
                <a:path h="2647747" w="2647747">
                  <a:moveTo>
                    <a:pt x="0" y="0"/>
                  </a:moveTo>
                  <a:lnTo>
                    <a:pt x="2647747" y="0"/>
                  </a:lnTo>
                  <a:lnTo>
                    <a:pt x="2647747" y="2647747"/>
                  </a:lnTo>
                  <a:lnTo>
                    <a:pt x="0" y="2647747"/>
                  </a:lnTo>
                  <a:lnTo>
                    <a:pt x="0" y="0"/>
                  </a:lnTo>
                  <a:close/>
                </a:path>
              </a:pathLst>
            </a:custGeom>
            <a:blipFill>
              <a:blip r:embed="rId3"/>
              <a:stretch>
                <a:fillRect l="0" t="0" r="0" b="0"/>
              </a:stretch>
            </a:blipFill>
          </p:spPr>
        </p:sp>
        <p:sp>
          <p:nvSpPr>
            <p:cNvPr name="TextBox 18" id="18"/>
            <p:cNvSpPr txBox="true"/>
            <p:nvPr/>
          </p:nvSpPr>
          <p:spPr>
            <a:xfrm rot="0">
              <a:off x="0" y="2830163"/>
              <a:ext cx="5610406" cy="600710"/>
            </a:xfrm>
            <a:prstGeom prst="rect">
              <a:avLst/>
            </a:prstGeom>
          </p:spPr>
          <p:txBody>
            <a:bodyPr anchor="t" rtlCol="false" tIns="0" lIns="0" bIns="0" rIns="0">
              <a:spAutoFit/>
            </a:bodyPr>
            <a:lstStyle/>
            <a:p>
              <a:pPr algn="l">
                <a:lnSpc>
                  <a:spcPts val="3779"/>
                </a:lnSpc>
              </a:pPr>
              <a:r>
                <a:rPr lang="en-US" sz="2699" b="true">
                  <a:solidFill>
                    <a:srgbClr val="17726D"/>
                  </a:solidFill>
                  <a:latin typeface="Inter Bold"/>
                  <a:ea typeface="Inter Bold"/>
                  <a:cs typeface="Inter Bold"/>
                  <a:sym typeface="Inter Bold"/>
                </a:rPr>
                <a:t>Interface utilisateur</a:t>
              </a:r>
            </a:p>
          </p:txBody>
        </p:sp>
      </p:grpSp>
      <p:sp>
        <p:nvSpPr>
          <p:cNvPr name="TextBox 19" id="19"/>
          <p:cNvSpPr txBox="true"/>
          <p:nvPr/>
        </p:nvSpPr>
        <p:spPr>
          <a:xfrm rot="0">
            <a:off x="563720" y="274138"/>
            <a:ext cx="17448055"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BESOINS NON FONCTIONNELS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60440" y="-292648"/>
            <a:ext cx="6432564" cy="11841477"/>
            <a:chOff x="0" y="0"/>
            <a:chExt cx="1694173" cy="3118743"/>
          </a:xfrm>
        </p:grpSpPr>
        <p:sp>
          <p:nvSpPr>
            <p:cNvPr name="Freeform 3" id="3"/>
            <p:cNvSpPr/>
            <p:nvPr/>
          </p:nvSpPr>
          <p:spPr>
            <a:xfrm flipH="false" flipV="false" rot="0">
              <a:off x="0" y="0"/>
              <a:ext cx="1694173" cy="3118743"/>
            </a:xfrm>
            <a:custGeom>
              <a:avLst/>
              <a:gdLst/>
              <a:ahLst/>
              <a:cxnLst/>
              <a:rect r="r" b="b" t="t" l="l"/>
              <a:pathLst>
                <a:path h="3118743" w="1694173">
                  <a:moveTo>
                    <a:pt x="0" y="0"/>
                  </a:moveTo>
                  <a:lnTo>
                    <a:pt x="1694173" y="0"/>
                  </a:lnTo>
                  <a:lnTo>
                    <a:pt x="1694173" y="3118743"/>
                  </a:lnTo>
                  <a:lnTo>
                    <a:pt x="0" y="3118743"/>
                  </a:lnTo>
                  <a:close/>
                </a:path>
              </a:pathLst>
            </a:custGeom>
            <a:solidFill>
              <a:srgbClr val="17726D"/>
            </a:solidFill>
          </p:spPr>
        </p:sp>
        <p:sp>
          <p:nvSpPr>
            <p:cNvPr name="TextBox 4" id="4"/>
            <p:cNvSpPr txBox="true"/>
            <p:nvPr/>
          </p:nvSpPr>
          <p:spPr>
            <a:xfrm>
              <a:off x="0" y="-47625"/>
              <a:ext cx="1694173" cy="31663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4138628" y="-30067"/>
            <a:ext cx="5683474" cy="11841477"/>
            <a:chOff x="0" y="0"/>
            <a:chExt cx="1496882" cy="3118743"/>
          </a:xfrm>
        </p:grpSpPr>
        <p:sp>
          <p:nvSpPr>
            <p:cNvPr name="Freeform 6" id="6"/>
            <p:cNvSpPr/>
            <p:nvPr/>
          </p:nvSpPr>
          <p:spPr>
            <a:xfrm flipH="false" flipV="false" rot="0">
              <a:off x="0" y="0"/>
              <a:ext cx="1496882" cy="3118743"/>
            </a:xfrm>
            <a:custGeom>
              <a:avLst/>
              <a:gdLst/>
              <a:ahLst/>
              <a:cxnLst/>
              <a:rect r="r" b="b" t="t" l="l"/>
              <a:pathLst>
                <a:path h="3118743" w="1496882">
                  <a:moveTo>
                    <a:pt x="0" y="0"/>
                  </a:moveTo>
                  <a:lnTo>
                    <a:pt x="1496882" y="0"/>
                  </a:lnTo>
                  <a:lnTo>
                    <a:pt x="1496882" y="3118743"/>
                  </a:lnTo>
                  <a:lnTo>
                    <a:pt x="0" y="3118743"/>
                  </a:lnTo>
                  <a:close/>
                </a:path>
              </a:pathLst>
            </a:custGeom>
            <a:solidFill>
              <a:srgbClr val="17726D"/>
            </a:solidFill>
          </p:spPr>
        </p:sp>
        <p:sp>
          <p:nvSpPr>
            <p:cNvPr name="TextBox 7" id="7"/>
            <p:cNvSpPr txBox="true"/>
            <p:nvPr/>
          </p:nvSpPr>
          <p:spPr>
            <a:xfrm>
              <a:off x="0" y="-47625"/>
              <a:ext cx="1496882" cy="3166368"/>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2107250" y="747496"/>
            <a:ext cx="15802831" cy="9272869"/>
          </a:xfrm>
          <a:custGeom>
            <a:avLst/>
            <a:gdLst/>
            <a:ahLst/>
            <a:cxnLst/>
            <a:rect r="r" b="b" t="t" l="l"/>
            <a:pathLst>
              <a:path h="9272869" w="15802831">
                <a:moveTo>
                  <a:pt x="0" y="0"/>
                </a:moveTo>
                <a:lnTo>
                  <a:pt x="15802831" y="0"/>
                </a:lnTo>
                <a:lnTo>
                  <a:pt x="15802831" y="9272869"/>
                </a:lnTo>
                <a:lnTo>
                  <a:pt x="0" y="9272869"/>
                </a:lnTo>
                <a:lnTo>
                  <a:pt x="0" y="0"/>
                </a:lnTo>
                <a:close/>
              </a:path>
            </a:pathLst>
          </a:custGeom>
          <a:blipFill>
            <a:blip r:embed="rId2"/>
            <a:stretch>
              <a:fillRect l="0" t="-11244" r="0" b="-11244"/>
            </a:stretch>
          </a:blipFill>
        </p:spPr>
      </p:sp>
      <p:sp>
        <p:nvSpPr>
          <p:cNvPr name="TextBox 9" id="9"/>
          <p:cNvSpPr txBox="true"/>
          <p:nvPr/>
        </p:nvSpPr>
        <p:spPr>
          <a:xfrm rot="0">
            <a:off x="2308698" y="297916"/>
            <a:ext cx="14950602"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CONCEPTION DE L’APPLICATION</a:t>
            </a:r>
          </a:p>
        </p:txBody>
      </p:sp>
      <p:sp>
        <p:nvSpPr>
          <p:cNvPr name="TextBox 10" id="10"/>
          <p:cNvSpPr txBox="true"/>
          <p:nvPr/>
        </p:nvSpPr>
        <p:spPr>
          <a:xfrm rot="0">
            <a:off x="7830382" y="6061583"/>
            <a:ext cx="3664643" cy="490855"/>
          </a:xfrm>
          <a:prstGeom prst="rect">
            <a:avLst/>
          </a:prstGeom>
        </p:spPr>
        <p:txBody>
          <a:bodyPr anchor="t" rtlCol="false" tIns="0" lIns="0" bIns="0" rIns="0">
            <a:spAutoFit/>
          </a:bodyPr>
          <a:lstStyle/>
          <a:p>
            <a:pPr algn="l">
              <a:lnSpc>
                <a:spcPts val="3919"/>
              </a:lnSpc>
            </a:pPr>
            <a:r>
              <a:rPr lang="en-US" b="true" sz="2799" spc="139">
                <a:solidFill>
                  <a:srgbClr val="FFFFFF"/>
                </a:solidFill>
                <a:latin typeface="Inter Ultra-Bold"/>
                <a:ea typeface="Inter Ultra-Bold"/>
                <a:cs typeface="Inter Ultra-Bold"/>
                <a:sym typeface="Inter Ultra-Bold"/>
              </a:rPr>
              <a:t>MISSION</a:t>
            </a:r>
          </a:p>
        </p:txBody>
      </p:sp>
      <p:sp>
        <p:nvSpPr>
          <p:cNvPr name="TextBox 11" id="11"/>
          <p:cNvSpPr txBox="true"/>
          <p:nvPr/>
        </p:nvSpPr>
        <p:spPr>
          <a:xfrm rot="0">
            <a:off x="1918582" y="1394797"/>
            <a:ext cx="7744122" cy="591187"/>
          </a:xfrm>
          <a:prstGeom prst="rect">
            <a:avLst/>
          </a:prstGeom>
        </p:spPr>
        <p:txBody>
          <a:bodyPr anchor="t" rtlCol="false" tIns="0" lIns="0" bIns="0" rIns="0">
            <a:spAutoFit/>
          </a:bodyPr>
          <a:lstStyle/>
          <a:p>
            <a:pPr algn="ctr">
              <a:lnSpc>
                <a:spcPts val="4959"/>
              </a:lnSpc>
              <a:spcBef>
                <a:spcPct val="0"/>
              </a:spcBef>
            </a:pPr>
            <a:r>
              <a:rPr lang="en-US" b="true" sz="3199">
                <a:solidFill>
                  <a:srgbClr val="575757"/>
                </a:solidFill>
                <a:latin typeface="Open Sans Medium"/>
                <a:ea typeface="Open Sans Medium"/>
                <a:cs typeface="Open Sans Medium"/>
                <a:sym typeface="Open Sans Medium"/>
              </a:rPr>
              <a:t>Diagramme de cas d’utilisation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60440" y="-292648"/>
            <a:ext cx="6432564" cy="11841477"/>
            <a:chOff x="0" y="0"/>
            <a:chExt cx="1694173" cy="3118743"/>
          </a:xfrm>
        </p:grpSpPr>
        <p:sp>
          <p:nvSpPr>
            <p:cNvPr name="Freeform 3" id="3"/>
            <p:cNvSpPr/>
            <p:nvPr/>
          </p:nvSpPr>
          <p:spPr>
            <a:xfrm flipH="false" flipV="false" rot="0">
              <a:off x="0" y="0"/>
              <a:ext cx="1694173" cy="3118743"/>
            </a:xfrm>
            <a:custGeom>
              <a:avLst/>
              <a:gdLst/>
              <a:ahLst/>
              <a:cxnLst/>
              <a:rect r="r" b="b" t="t" l="l"/>
              <a:pathLst>
                <a:path h="3118743" w="1694173">
                  <a:moveTo>
                    <a:pt x="0" y="0"/>
                  </a:moveTo>
                  <a:lnTo>
                    <a:pt x="1694173" y="0"/>
                  </a:lnTo>
                  <a:lnTo>
                    <a:pt x="1694173" y="3118743"/>
                  </a:lnTo>
                  <a:lnTo>
                    <a:pt x="0" y="3118743"/>
                  </a:lnTo>
                  <a:close/>
                </a:path>
              </a:pathLst>
            </a:custGeom>
            <a:solidFill>
              <a:srgbClr val="17726D"/>
            </a:solidFill>
          </p:spPr>
        </p:sp>
        <p:sp>
          <p:nvSpPr>
            <p:cNvPr name="TextBox 4" id="4"/>
            <p:cNvSpPr txBox="true"/>
            <p:nvPr/>
          </p:nvSpPr>
          <p:spPr>
            <a:xfrm>
              <a:off x="0" y="-47625"/>
              <a:ext cx="1694173" cy="31663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4138628" y="-30067"/>
            <a:ext cx="5683474" cy="11841477"/>
            <a:chOff x="0" y="0"/>
            <a:chExt cx="1496882" cy="3118743"/>
          </a:xfrm>
        </p:grpSpPr>
        <p:sp>
          <p:nvSpPr>
            <p:cNvPr name="Freeform 6" id="6"/>
            <p:cNvSpPr/>
            <p:nvPr/>
          </p:nvSpPr>
          <p:spPr>
            <a:xfrm flipH="false" flipV="false" rot="0">
              <a:off x="0" y="0"/>
              <a:ext cx="1496882" cy="3118743"/>
            </a:xfrm>
            <a:custGeom>
              <a:avLst/>
              <a:gdLst/>
              <a:ahLst/>
              <a:cxnLst/>
              <a:rect r="r" b="b" t="t" l="l"/>
              <a:pathLst>
                <a:path h="3118743" w="1496882">
                  <a:moveTo>
                    <a:pt x="0" y="0"/>
                  </a:moveTo>
                  <a:lnTo>
                    <a:pt x="1496882" y="0"/>
                  </a:lnTo>
                  <a:lnTo>
                    <a:pt x="1496882" y="3118743"/>
                  </a:lnTo>
                  <a:lnTo>
                    <a:pt x="0" y="3118743"/>
                  </a:lnTo>
                  <a:close/>
                </a:path>
              </a:pathLst>
            </a:custGeom>
            <a:solidFill>
              <a:srgbClr val="17726D"/>
            </a:solidFill>
          </p:spPr>
        </p:sp>
        <p:sp>
          <p:nvSpPr>
            <p:cNvPr name="TextBox 7" id="7"/>
            <p:cNvSpPr txBox="true"/>
            <p:nvPr/>
          </p:nvSpPr>
          <p:spPr>
            <a:xfrm>
              <a:off x="0" y="-47625"/>
              <a:ext cx="1496882" cy="3166368"/>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3345337" y="2438949"/>
            <a:ext cx="15156945" cy="6903443"/>
          </a:xfrm>
          <a:custGeom>
            <a:avLst/>
            <a:gdLst/>
            <a:ahLst/>
            <a:cxnLst/>
            <a:rect r="r" b="b" t="t" l="l"/>
            <a:pathLst>
              <a:path h="6903443" w="15156945">
                <a:moveTo>
                  <a:pt x="0" y="0"/>
                </a:moveTo>
                <a:lnTo>
                  <a:pt x="15156945" y="0"/>
                </a:lnTo>
                <a:lnTo>
                  <a:pt x="15156945" y="6903444"/>
                </a:lnTo>
                <a:lnTo>
                  <a:pt x="0" y="6903444"/>
                </a:lnTo>
                <a:lnTo>
                  <a:pt x="0" y="0"/>
                </a:lnTo>
                <a:close/>
              </a:path>
            </a:pathLst>
          </a:custGeom>
          <a:blipFill>
            <a:blip r:embed="rId2"/>
            <a:stretch>
              <a:fillRect l="0" t="0" r="0" b="-9778"/>
            </a:stretch>
          </a:blipFill>
        </p:spPr>
      </p:sp>
      <p:sp>
        <p:nvSpPr>
          <p:cNvPr name="TextBox 9" id="9"/>
          <p:cNvSpPr txBox="true"/>
          <p:nvPr/>
        </p:nvSpPr>
        <p:spPr>
          <a:xfrm rot="0">
            <a:off x="2308698" y="297916"/>
            <a:ext cx="14950602"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CONCEPTION DE L’APPLICATION</a:t>
            </a:r>
          </a:p>
        </p:txBody>
      </p:sp>
      <p:sp>
        <p:nvSpPr>
          <p:cNvPr name="TextBox 10" id="10"/>
          <p:cNvSpPr txBox="true"/>
          <p:nvPr/>
        </p:nvSpPr>
        <p:spPr>
          <a:xfrm rot="0">
            <a:off x="8629760" y="6772141"/>
            <a:ext cx="3664643" cy="490855"/>
          </a:xfrm>
          <a:prstGeom prst="rect">
            <a:avLst/>
          </a:prstGeom>
        </p:spPr>
        <p:txBody>
          <a:bodyPr anchor="t" rtlCol="false" tIns="0" lIns="0" bIns="0" rIns="0">
            <a:spAutoFit/>
          </a:bodyPr>
          <a:lstStyle/>
          <a:p>
            <a:pPr algn="l">
              <a:lnSpc>
                <a:spcPts val="3919"/>
              </a:lnSpc>
            </a:pPr>
            <a:r>
              <a:rPr lang="en-US" b="true" sz="2799" spc="139">
                <a:solidFill>
                  <a:srgbClr val="FFFFFF"/>
                </a:solidFill>
                <a:latin typeface="Inter Ultra-Bold"/>
                <a:ea typeface="Inter Ultra-Bold"/>
                <a:cs typeface="Inter Ultra-Bold"/>
                <a:sym typeface="Inter Ultra-Bold"/>
              </a:rPr>
              <a:t>MISSION</a:t>
            </a:r>
          </a:p>
        </p:txBody>
      </p:sp>
      <p:sp>
        <p:nvSpPr>
          <p:cNvPr name="TextBox 11" id="11"/>
          <p:cNvSpPr txBox="true"/>
          <p:nvPr/>
        </p:nvSpPr>
        <p:spPr>
          <a:xfrm rot="0">
            <a:off x="1918582" y="1394797"/>
            <a:ext cx="7744122" cy="591187"/>
          </a:xfrm>
          <a:prstGeom prst="rect">
            <a:avLst/>
          </a:prstGeom>
        </p:spPr>
        <p:txBody>
          <a:bodyPr anchor="t" rtlCol="false" tIns="0" lIns="0" bIns="0" rIns="0">
            <a:spAutoFit/>
          </a:bodyPr>
          <a:lstStyle/>
          <a:p>
            <a:pPr algn="ctr">
              <a:lnSpc>
                <a:spcPts val="4959"/>
              </a:lnSpc>
              <a:spcBef>
                <a:spcPct val="0"/>
              </a:spcBef>
            </a:pPr>
            <a:r>
              <a:rPr lang="en-US" b="true" sz="3199">
                <a:solidFill>
                  <a:srgbClr val="575757"/>
                </a:solidFill>
                <a:latin typeface="Open Sans Medium"/>
                <a:ea typeface="Open Sans Medium"/>
                <a:cs typeface="Open Sans Medium"/>
                <a:sym typeface="Open Sans Medium"/>
              </a:rPr>
              <a:t>Diagramme de classes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60440" y="-292648"/>
            <a:ext cx="6432564" cy="11841477"/>
            <a:chOff x="0" y="0"/>
            <a:chExt cx="1694173" cy="3118743"/>
          </a:xfrm>
        </p:grpSpPr>
        <p:sp>
          <p:nvSpPr>
            <p:cNvPr name="Freeform 3" id="3"/>
            <p:cNvSpPr/>
            <p:nvPr/>
          </p:nvSpPr>
          <p:spPr>
            <a:xfrm flipH="false" flipV="false" rot="0">
              <a:off x="0" y="0"/>
              <a:ext cx="1694173" cy="3118743"/>
            </a:xfrm>
            <a:custGeom>
              <a:avLst/>
              <a:gdLst/>
              <a:ahLst/>
              <a:cxnLst/>
              <a:rect r="r" b="b" t="t" l="l"/>
              <a:pathLst>
                <a:path h="3118743" w="1694173">
                  <a:moveTo>
                    <a:pt x="0" y="0"/>
                  </a:moveTo>
                  <a:lnTo>
                    <a:pt x="1694173" y="0"/>
                  </a:lnTo>
                  <a:lnTo>
                    <a:pt x="1694173" y="3118743"/>
                  </a:lnTo>
                  <a:lnTo>
                    <a:pt x="0" y="3118743"/>
                  </a:lnTo>
                  <a:close/>
                </a:path>
              </a:pathLst>
            </a:custGeom>
            <a:solidFill>
              <a:srgbClr val="17726D"/>
            </a:solidFill>
          </p:spPr>
        </p:sp>
        <p:sp>
          <p:nvSpPr>
            <p:cNvPr name="TextBox 4" id="4"/>
            <p:cNvSpPr txBox="true"/>
            <p:nvPr/>
          </p:nvSpPr>
          <p:spPr>
            <a:xfrm>
              <a:off x="0" y="-47625"/>
              <a:ext cx="1694173" cy="31663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4138628" y="-30067"/>
            <a:ext cx="5683474" cy="11841477"/>
            <a:chOff x="0" y="0"/>
            <a:chExt cx="1496882" cy="3118743"/>
          </a:xfrm>
        </p:grpSpPr>
        <p:sp>
          <p:nvSpPr>
            <p:cNvPr name="Freeform 6" id="6"/>
            <p:cNvSpPr/>
            <p:nvPr/>
          </p:nvSpPr>
          <p:spPr>
            <a:xfrm flipH="false" flipV="false" rot="0">
              <a:off x="0" y="0"/>
              <a:ext cx="1496882" cy="3118743"/>
            </a:xfrm>
            <a:custGeom>
              <a:avLst/>
              <a:gdLst/>
              <a:ahLst/>
              <a:cxnLst/>
              <a:rect r="r" b="b" t="t" l="l"/>
              <a:pathLst>
                <a:path h="3118743" w="1496882">
                  <a:moveTo>
                    <a:pt x="0" y="0"/>
                  </a:moveTo>
                  <a:lnTo>
                    <a:pt x="1496882" y="0"/>
                  </a:lnTo>
                  <a:lnTo>
                    <a:pt x="1496882" y="3118743"/>
                  </a:lnTo>
                  <a:lnTo>
                    <a:pt x="0" y="3118743"/>
                  </a:lnTo>
                  <a:close/>
                </a:path>
              </a:pathLst>
            </a:custGeom>
            <a:solidFill>
              <a:srgbClr val="17726D"/>
            </a:solidFill>
          </p:spPr>
        </p:sp>
        <p:sp>
          <p:nvSpPr>
            <p:cNvPr name="TextBox 7" id="7"/>
            <p:cNvSpPr txBox="true"/>
            <p:nvPr/>
          </p:nvSpPr>
          <p:spPr>
            <a:xfrm>
              <a:off x="0" y="-47625"/>
              <a:ext cx="1496882" cy="3166368"/>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3991252" y="1342552"/>
            <a:ext cx="10305496" cy="10992529"/>
          </a:xfrm>
          <a:custGeom>
            <a:avLst/>
            <a:gdLst/>
            <a:ahLst/>
            <a:cxnLst/>
            <a:rect r="r" b="b" t="t" l="l"/>
            <a:pathLst>
              <a:path h="10992529" w="10305496">
                <a:moveTo>
                  <a:pt x="0" y="0"/>
                </a:moveTo>
                <a:lnTo>
                  <a:pt x="10305496" y="0"/>
                </a:lnTo>
                <a:lnTo>
                  <a:pt x="10305496" y="10992529"/>
                </a:lnTo>
                <a:lnTo>
                  <a:pt x="0" y="10992529"/>
                </a:lnTo>
                <a:lnTo>
                  <a:pt x="0" y="0"/>
                </a:lnTo>
                <a:close/>
              </a:path>
            </a:pathLst>
          </a:custGeom>
          <a:blipFill>
            <a:blip r:embed="rId2"/>
            <a:stretch>
              <a:fillRect l="0" t="0" r="0" b="0"/>
            </a:stretch>
          </a:blipFill>
        </p:spPr>
      </p:sp>
      <p:sp>
        <p:nvSpPr>
          <p:cNvPr name="TextBox 9" id="9"/>
          <p:cNvSpPr txBox="true"/>
          <p:nvPr/>
        </p:nvSpPr>
        <p:spPr>
          <a:xfrm rot="0">
            <a:off x="2308698" y="297916"/>
            <a:ext cx="14950602"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CONCEPTION DE L’APPLICATION</a:t>
            </a:r>
          </a:p>
        </p:txBody>
      </p:sp>
      <p:sp>
        <p:nvSpPr>
          <p:cNvPr name="TextBox 10" id="10"/>
          <p:cNvSpPr txBox="true"/>
          <p:nvPr/>
        </p:nvSpPr>
        <p:spPr>
          <a:xfrm rot="0">
            <a:off x="8629760" y="6772141"/>
            <a:ext cx="3664643" cy="490855"/>
          </a:xfrm>
          <a:prstGeom prst="rect">
            <a:avLst/>
          </a:prstGeom>
        </p:spPr>
        <p:txBody>
          <a:bodyPr anchor="t" rtlCol="false" tIns="0" lIns="0" bIns="0" rIns="0">
            <a:spAutoFit/>
          </a:bodyPr>
          <a:lstStyle/>
          <a:p>
            <a:pPr algn="l">
              <a:lnSpc>
                <a:spcPts val="3919"/>
              </a:lnSpc>
            </a:pPr>
            <a:r>
              <a:rPr lang="en-US" b="true" sz="2799" spc="139">
                <a:solidFill>
                  <a:srgbClr val="FFFFFF"/>
                </a:solidFill>
                <a:latin typeface="Inter Ultra-Bold"/>
                <a:ea typeface="Inter Ultra-Bold"/>
                <a:cs typeface="Inter Ultra-Bold"/>
                <a:sym typeface="Inter Ultra-Bold"/>
              </a:rPr>
              <a:t>MISSION</a:t>
            </a:r>
          </a:p>
        </p:txBody>
      </p:sp>
      <p:sp>
        <p:nvSpPr>
          <p:cNvPr name="TextBox 11" id="11"/>
          <p:cNvSpPr txBox="true"/>
          <p:nvPr/>
        </p:nvSpPr>
        <p:spPr>
          <a:xfrm rot="0">
            <a:off x="1945072" y="1125815"/>
            <a:ext cx="13369377" cy="591187"/>
          </a:xfrm>
          <a:prstGeom prst="rect">
            <a:avLst/>
          </a:prstGeom>
        </p:spPr>
        <p:txBody>
          <a:bodyPr anchor="t" rtlCol="false" tIns="0" lIns="0" bIns="0" rIns="0">
            <a:spAutoFit/>
          </a:bodyPr>
          <a:lstStyle/>
          <a:p>
            <a:pPr algn="ctr">
              <a:lnSpc>
                <a:spcPts val="4959"/>
              </a:lnSpc>
              <a:spcBef>
                <a:spcPct val="0"/>
              </a:spcBef>
            </a:pPr>
            <a:r>
              <a:rPr lang="en-US" b="true" sz="3199">
                <a:solidFill>
                  <a:srgbClr val="575757"/>
                </a:solidFill>
                <a:latin typeface="Open Sans Medium"/>
                <a:ea typeface="Open Sans Medium"/>
                <a:cs typeface="Open Sans Medium"/>
                <a:sym typeface="Open Sans Medium"/>
              </a:rPr>
              <a:t>Diagramme de séquence – Authentification de l’utilisateur (Login)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60440" y="-292648"/>
            <a:ext cx="6432564" cy="11841477"/>
            <a:chOff x="0" y="0"/>
            <a:chExt cx="1694173" cy="3118743"/>
          </a:xfrm>
        </p:grpSpPr>
        <p:sp>
          <p:nvSpPr>
            <p:cNvPr name="Freeform 3" id="3"/>
            <p:cNvSpPr/>
            <p:nvPr/>
          </p:nvSpPr>
          <p:spPr>
            <a:xfrm flipH="false" flipV="false" rot="0">
              <a:off x="0" y="0"/>
              <a:ext cx="1694173" cy="3118743"/>
            </a:xfrm>
            <a:custGeom>
              <a:avLst/>
              <a:gdLst/>
              <a:ahLst/>
              <a:cxnLst/>
              <a:rect r="r" b="b" t="t" l="l"/>
              <a:pathLst>
                <a:path h="3118743" w="1694173">
                  <a:moveTo>
                    <a:pt x="0" y="0"/>
                  </a:moveTo>
                  <a:lnTo>
                    <a:pt x="1694173" y="0"/>
                  </a:lnTo>
                  <a:lnTo>
                    <a:pt x="1694173" y="3118743"/>
                  </a:lnTo>
                  <a:lnTo>
                    <a:pt x="0" y="3118743"/>
                  </a:lnTo>
                  <a:close/>
                </a:path>
              </a:pathLst>
            </a:custGeom>
            <a:solidFill>
              <a:srgbClr val="17726D"/>
            </a:solidFill>
          </p:spPr>
        </p:sp>
        <p:sp>
          <p:nvSpPr>
            <p:cNvPr name="TextBox 4" id="4"/>
            <p:cNvSpPr txBox="true"/>
            <p:nvPr/>
          </p:nvSpPr>
          <p:spPr>
            <a:xfrm>
              <a:off x="0" y="-47625"/>
              <a:ext cx="1694173" cy="31663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4138628" y="-30067"/>
            <a:ext cx="5683474" cy="11841477"/>
            <a:chOff x="0" y="0"/>
            <a:chExt cx="1496882" cy="3118743"/>
          </a:xfrm>
        </p:grpSpPr>
        <p:sp>
          <p:nvSpPr>
            <p:cNvPr name="Freeform 6" id="6"/>
            <p:cNvSpPr/>
            <p:nvPr/>
          </p:nvSpPr>
          <p:spPr>
            <a:xfrm flipH="false" flipV="false" rot="0">
              <a:off x="0" y="0"/>
              <a:ext cx="1496882" cy="3118743"/>
            </a:xfrm>
            <a:custGeom>
              <a:avLst/>
              <a:gdLst/>
              <a:ahLst/>
              <a:cxnLst/>
              <a:rect r="r" b="b" t="t" l="l"/>
              <a:pathLst>
                <a:path h="3118743" w="1496882">
                  <a:moveTo>
                    <a:pt x="0" y="0"/>
                  </a:moveTo>
                  <a:lnTo>
                    <a:pt x="1496882" y="0"/>
                  </a:lnTo>
                  <a:lnTo>
                    <a:pt x="1496882" y="3118743"/>
                  </a:lnTo>
                  <a:lnTo>
                    <a:pt x="0" y="3118743"/>
                  </a:lnTo>
                  <a:close/>
                </a:path>
              </a:pathLst>
            </a:custGeom>
            <a:solidFill>
              <a:srgbClr val="17726D"/>
            </a:solidFill>
          </p:spPr>
        </p:sp>
        <p:sp>
          <p:nvSpPr>
            <p:cNvPr name="TextBox 7" id="7"/>
            <p:cNvSpPr txBox="true"/>
            <p:nvPr/>
          </p:nvSpPr>
          <p:spPr>
            <a:xfrm>
              <a:off x="0" y="-47625"/>
              <a:ext cx="1496882" cy="3166368"/>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2308698" y="1717002"/>
            <a:ext cx="15092571" cy="9051755"/>
          </a:xfrm>
          <a:custGeom>
            <a:avLst/>
            <a:gdLst/>
            <a:ahLst/>
            <a:cxnLst/>
            <a:rect r="r" b="b" t="t" l="l"/>
            <a:pathLst>
              <a:path h="9051755" w="15092571">
                <a:moveTo>
                  <a:pt x="0" y="0"/>
                </a:moveTo>
                <a:lnTo>
                  <a:pt x="15092572" y="0"/>
                </a:lnTo>
                <a:lnTo>
                  <a:pt x="15092572" y="9051755"/>
                </a:lnTo>
                <a:lnTo>
                  <a:pt x="0" y="9051755"/>
                </a:lnTo>
                <a:lnTo>
                  <a:pt x="0" y="0"/>
                </a:lnTo>
                <a:close/>
              </a:path>
            </a:pathLst>
          </a:custGeom>
          <a:blipFill>
            <a:blip r:embed="rId2"/>
            <a:stretch>
              <a:fillRect l="0" t="0" r="0" b="0"/>
            </a:stretch>
          </a:blipFill>
        </p:spPr>
      </p:sp>
      <p:sp>
        <p:nvSpPr>
          <p:cNvPr name="TextBox 9" id="9"/>
          <p:cNvSpPr txBox="true"/>
          <p:nvPr/>
        </p:nvSpPr>
        <p:spPr>
          <a:xfrm rot="0">
            <a:off x="2308698" y="297916"/>
            <a:ext cx="14950602"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CONCEPTION DE L’APPLICATION</a:t>
            </a:r>
          </a:p>
        </p:txBody>
      </p:sp>
      <p:sp>
        <p:nvSpPr>
          <p:cNvPr name="TextBox 10" id="10"/>
          <p:cNvSpPr txBox="true"/>
          <p:nvPr/>
        </p:nvSpPr>
        <p:spPr>
          <a:xfrm rot="0">
            <a:off x="8629760" y="6772141"/>
            <a:ext cx="3664643" cy="490855"/>
          </a:xfrm>
          <a:prstGeom prst="rect">
            <a:avLst/>
          </a:prstGeom>
        </p:spPr>
        <p:txBody>
          <a:bodyPr anchor="t" rtlCol="false" tIns="0" lIns="0" bIns="0" rIns="0">
            <a:spAutoFit/>
          </a:bodyPr>
          <a:lstStyle/>
          <a:p>
            <a:pPr algn="l">
              <a:lnSpc>
                <a:spcPts val="3919"/>
              </a:lnSpc>
            </a:pPr>
            <a:r>
              <a:rPr lang="en-US" b="true" sz="2799" spc="139">
                <a:solidFill>
                  <a:srgbClr val="FFFFFF"/>
                </a:solidFill>
                <a:latin typeface="Inter Ultra-Bold"/>
                <a:ea typeface="Inter Ultra-Bold"/>
                <a:cs typeface="Inter Ultra-Bold"/>
                <a:sym typeface="Inter Ultra-Bold"/>
              </a:rPr>
              <a:t>MISSION</a:t>
            </a:r>
          </a:p>
        </p:txBody>
      </p:sp>
      <p:sp>
        <p:nvSpPr>
          <p:cNvPr name="TextBox 11" id="11"/>
          <p:cNvSpPr txBox="true"/>
          <p:nvPr/>
        </p:nvSpPr>
        <p:spPr>
          <a:xfrm rot="0">
            <a:off x="1945072" y="1125815"/>
            <a:ext cx="13369377" cy="591187"/>
          </a:xfrm>
          <a:prstGeom prst="rect">
            <a:avLst/>
          </a:prstGeom>
        </p:spPr>
        <p:txBody>
          <a:bodyPr anchor="t" rtlCol="false" tIns="0" lIns="0" bIns="0" rIns="0">
            <a:spAutoFit/>
          </a:bodyPr>
          <a:lstStyle/>
          <a:p>
            <a:pPr algn="ctr">
              <a:lnSpc>
                <a:spcPts val="4959"/>
              </a:lnSpc>
              <a:spcBef>
                <a:spcPct val="0"/>
              </a:spcBef>
            </a:pPr>
            <a:r>
              <a:rPr lang="en-US" b="true" sz="3199">
                <a:solidFill>
                  <a:srgbClr val="575757"/>
                </a:solidFill>
                <a:latin typeface="Open Sans Medium"/>
                <a:ea typeface="Open Sans Medium"/>
                <a:cs typeface="Open Sans Medium"/>
                <a:sym typeface="Open Sans Medium"/>
              </a:rPr>
              <a:t>Diagramme de séquence – Suggestion de la répartition budgétaire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60440" y="-292648"/>
            <a:ext cx="6432564" cy="11841477"/>
            <a:chOff x="0" y="0"/>
            <a:chExt cx="1694173" cy="3118743"/>
          </a:xfrm>
        </p:grpSpPr>
        <p:sp>
          <p:nvSpPr>
            <p:cNvPr name="Freeform 3" id="3"/>
            <p:cNvSpPr/>
            <p:nvPr/>
          </p:nvSpPr>
          <p:spPr>
            <a:xfrm flipH="false" flipV="false" rot="0">
              <a:off x="0" y="0"/>
              <a:ext cx="1694173" cy="3118743"/>
            </a:xfrm>
            <a:custGeom>
              <a:avLst/>
              <a:gdLst/>
              <a:ahLst/>
              <a:cxnLst/>
              <a:rect r="r" b="b" t="t" l="l"/>
              <a:pathLst>
                <a:path h="3118743" w="1694173">
                  <a:moveTo>
                    <a:pt x="0" y="0"/>
                  </a:moveTo>
                  <a:lnTo>
                    <a:pt x="1694173" y="0"/>
                  </a:lnTo>
                  <a:lnTo>
                    <a:pt x="1694173" y="3118743"/>
                  </a:lnTo>
                  <a:lnTo>
                    <a:pt x="0" y="3118743"/>
                  </a:lnTo>
                  <a:close/>
                </a:path>
              </a:pathLst>
            </a:custGeom>
            <a:solidFill>
              <a:srgbClr val="17726D"/>
            </a:solidFill>
          </p:spPr>
        </p:sp>
        <p:sp>
          <p:nvSpPr>
            <p:cNvPr name="TextBox 4" id="4"/>
            <p:cNvSpPr txBox="true"/>
            <p:nvPr/>
          </p:nvSpPr>
          <p:spPr>
            <a:xfrm>
              <a:off x="0" y="-47625"/>
              <a:ext cx="1694173" cy="316636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4138628" y="-30067"/>
            <a:ext cx="5683474" cy="11841477"/>
            <a:chOff x="0" y="0"/>
            <a:chExt cx="1496882" cy="3118743"/>
          </a:xfrm>
        </p:grpSpPr>
        <p:sp>
          <p:nvSpPr>
            <p:cNvPr name="Freeform 6" id="6"/>
            <p:cNvSpPr/>
            <p:nvPr/>
          </p:nvSpPr>
          <p:spPr>
            <a:xfrm flipH="false" flipV="false" rot="0">
              <a:off x="0" y="0"/>
              <a:ext cx="1496882" cy="3118743"/>
            </a:xfrm>
            <a:custGeom>
              <a:avLst/>
              <a:gdLst/>
              <a:ahLst/>
              <a:cxnLst/>
              <a:rect r="r" b="b" t="t" l="l"/>
              <a:pathLst>
                <a:path h="3118743" w="1496882">
                  <a:moveTo>
                    <a:pt x="0" y="0"/>
                  </a:moveTo>
                  <a:lnTo>
                    <a:pt x="1496882" y="0"/>
                  </a:lnTo>
                  <a:lnTo>
                    <a:pt x="1496882" y="3118743"/>
                  </a:lnTo>
                  <a:lnTo>
                    <a:pt x="0" y="3118743"/>
                  </a:lnTo>
                  <a:close/>
                </a:path>
              </a:pathLst>
            </a:custGeom>
            <a:solidFill>
              <a:srgbClr val="17726D"/>
            </a:solidFill>
          </p:spPr>
        </p:sp>
        <p:sp>
          <p:nvSpPr>
            <p:cNvPr name="TextBox 7" id="7"/>
            <p:cNvSpPr txBox="true"/>
            <p:nvPr/>
          </p:nvSpPr>
          <p:spPr>
            <a:xfrm>
              <a:off x="0" y="-47625"/>
              <a:ext cx="1496882" cy="3166368"/>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3412162" y="1230590"/>
            <a:ext cx="10435198" cy="9782998"/>
          </a:xfrm>
          <a:custGeom>
            <a:avLst/>
            <a:gdLst/>
            <a:ahLst/>
            <a:cxnLst/>
            <a:rect r="r" b="b" t="t" l="l"/>
            <a:pathLst>
              <a:path h="9782998" w="10435198">
                <a:moveTo>
                  <a:pt x="0" y="0"/>
                </a:moveTo>
                <a:lnTo>
                  <a:pt x="10435197" y="0"/>
                </a:lnTo>
                <a:lnTo>
                  <a:pt x="10435197" y="9782998"/>
                </a:lnTo>
                <a:lnTo>
                  <a:pt x="0" y="9782998"/>
                </a:lnTo>
                <a:lnTo>
                  <a:pt x="0" y="0"/>
                </a:lnTo>
                <a:close/>
              </a:path>
            </a:pathLst>
          </a:custGeom>
          <a:blipFill>
            <a:blip r:embed="rId2"/>
            <a:stretch>
              <a:fillRect l="0" t="0" r="0" b="0"/>
            </a:stretch>
          </a:blipFill>
        </p:spPr>
      </p:sp>
      <p:sp>
        <p:nvSpPr>
          <p:cNvPr name="TextBox 9" id="9"/>
          <p:cNvSpPr txBox="true"/>
          <p:nvPr/>
        </p:nvSpPr>
        <p:spPr>
          <a:xfrm rot="0">
            <a:off x="2308698" y="297916"/>
            <a:ext cx="14950602"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CONCEPTION DE L’APPLICATION</a:t>
            </a:r>
          </a:p>
        </p:txBody>
      </p:sp>
      <p:sp>
        <p:nvSpPr>
          <p:cNvPr name="TextBox 10" id="10"/>
          <p:cNvSpPr txBox="true"/>
          <p:nvPr/>
        </p:nvSpPr>
        <p:spPr>
          <a:xfrm rot="0">
            <a:off x="8629760" y="6772141"/>
            <a:ext cx="3664643" cy="490855"/>
          </a:xfrm>
          <a:prstGeom prst="rect">
            <a:avLst/>
          </a:prstGeom>
        </p:spPr>
        <p:txBody>
          <a:bodyPr anchor="t" rtlCol="false" tIns="0" lIns="0" bIns="0" rIns="0">
            <a:spAutoFit/>
          </a:bodyPr>
          <a:lstStyle/>
          <a:p>
            <a:pPr algn="l">
              <a:lnSpc>
                <a:spcPts val="3919"/>
              </a:lnSpc>
            </a:pPr>
            <a:r>
              <a:rPr lang="en-US" b="true" sz="2799" spc="139">
                <a:solidFill>
                  <a:srgbClr val="FFFFFF"/>
                </a:solidFill>
                <a:latin typeface="Inter Ultra-Bold"/>
                <a:ea typeface="Inter Ultra-Bold"/>
                <a:cs typeface="Inter Ultra-Bold"/>
                <a:sym typeface="Inter Ultra-Bold"/>
              </a:rPr>
              <a:t>MISSION</a:t>
            </a:r>
          </a:p>
        </p:txBody>
      </p:sp>
      <p:sp>
        <p:nvSpPr>
          <p:cNvPr name="TextBox 11" id="11"/>
          <p:cNvSpPr txBox="true"/>
          <p:nvPr/>
        </p:nvSpPr>
        <p:spPr>
          <a:xfrm rot="0">
            <a:off x="731201" y="1125815"/>
            <a:ext cx="13369377" cy="591187"/>
          </a:xfrm>
          <a:prstGeom prst="rect">
            <a:avLst/>
          </a:prstGeom>
        </p:spPr>
        <p:txBody>
          <a:bodyPr anchor="t" rtlCol="false" tIns="0" lIns="0" bIns="0" rIns="0">
            <a:spAutoFit/>
          </a:bodyPr>
          <a:lstStyle/>
          <a:p>
            <a:pPr algn="ctr">
              <a:lnSpc>
                <a:spcPts val="4959"/>
              </a:lnSpc>
              <a:spcBef>
                <a:spcPct val="0"/>
              </a:spcBef>
            </a:pPr>
            <a:r>
              <a:rPr lang="en-US" b="true" sz="3199">
                <a:solidFill>
                  <a:srgbClr val="575757"/>
                </a:solidFill>
                <a:latin typeface="Open Sans Medium"/>
                <a:ea typeface="Open Sans Medium"/>
                <a:cs typeface="Open Sans Medium"/>
                <a:sym typeface="Open Sans Medium"/>
              </a:rPr>
              <a:t>Diagramme de séquence – Ajout d’une transaction</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35372" y="0"/>
            <a:ext cx="22182030" cy="10287000"/>
            <a:chOff x="0" y="0"/>
            <a:chExt cx="5842181" cy="2709333"/>
          </a:xfrm>
        </p:grpSpPr>
        <p:sp>
          <p:nvSpPr>
            <p:cNvPr name="Freeform 3" id="3"/>
            <p:cNvSpPr/>
            <p:nvPr/>
          </p:nvSpPr>
          <p:spPr>
            <a:xfrm flipH="false" flipV="false" rot="0">
              <a:off x="0" y="0"/>
              <a:ext cx="5842181" cy="2709333"/>
            </a:xfrm>
            <a:custGeom>
              <a:avLst/>
              <a:gdLst/>
              <a:ahLst/>
              <a:cxnLst/>
              <a:rect r="r" b="b" t="t" l="l"/>
              <a:pathLst>
                <a:path h="2709333" w="5842181">
                  <a:moveTo>
                    <a:pt x="0" y="0"/>
                  </a:moveTo>
                  <a:lnTo>
                    <a:pt x="5842181" y="0"/>
                  </a:lnTo>
                  <a:lnTo>
                    <a:pt x="5842181" y="2709333"/>
                  </a:lnTo>
                  <a:lnTo>
                    <a:pt x="0" y="2709333"/>
                  </a:lnTo>
                  <a:close/>
                </a:path>
              </a:pathLst>
            </a:custGeom>
            <a:solidFill>
              <a:srgbClr val="17726D"/>
            </a:solidFill>
          </p:spPr>
        </p:sp>
        <p:sp>
          <p:nvSpPr>
            <p:cNvPr name="TextBox 4" id="4"/>
            <p:cNvSpPr txBox="true"/>
            <p:nvPr/>
          </p:nvSpPr>
          <p:spPr>
            <a:xfrm>
              <a:off x="0" y="-47625"/>
              <a:ext cx="5842181" cy="2756958"/>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3333647" y="3955012"/>
            <a:ext cx="11677857" cy="1093468"/>
          </a:xfrm>
          <a:prstGeom prst="rect">
            <a:avLst/>
          </a:prstGeom>
        </p:spPr>
        <p:txBody>
          <a:bodyPr anchor="t" rtlCol="false" tIns="0" lIns="0" bIns="0" rIns="0">
            <a:spAutoFit/>
          </a:bodyPr>
          <a:lstStyle/>
          <a:p>
            <a:pPr algn="l">
              <a:lnSpc>
                <a:spcPts val="8294"/>
              </a:lnSpc>
            </a:pPr>
            <a:r>
              <a:rPr lang="en-US" sz="7899" b="true">
                <a:solidFill>
                  <a:srgbClr val="FFFFFF"/>
                </a:solidFill>
                <a:latin typeface="Inter Bold"/>
                <a:ea typeface="Inter Bold"/>
                <a:cs typeface="Inter Bold"/>
                <a:sym typeface="Inter Bold"/>
              </a:rPr>
              <a:t>ARCHITECTURE MVVM</a:t>
            </a:r>
          </a:p>
        </p:txBody>
      </p:sp>
      <p:sp>
        <p:nvSpPr>
          <p:cNvPr name="AutoShape 6" id="6"/>
          <p:cNvSpPr/>
          <p:nvPr/>
        </p:nvSpPr>
        <p:spPr>
          <a:xfrm flipV="true">
            <a:off x="5642924" y="5496537"/>
            <a:ext cx="7002152" cy="0"/>
          </a:xfrm>
          <a:prstGeom prst="line">
            <a:avLst/>
          </a:prstGeom>
          <a:ln cap="flat" w="76200">
            <a:solidFill>
              <a:srgbClr val="EAE4D2"/>
            </a:solidFill>
            <a:prstDash val="solid"/>
            <a:headEnd type="none" len="sm" w="sm"/>
            <a:tailEnd type="none" len="sm" w="sm"/>
          </a:ln>
        </p:spPr>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87336"/>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586229" y="210796"/>
            <a:ext cx="11729434"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ARCHITECTURE MVVM</a:t>
            </a:r>
          </a:p>
        </p:txBody>
      </p:sp>
      <p:grpSp>
        <p:nvGrpSpPr>
          <p:cNvPr name="Group 6" id="6"/>
          <p:cNvGrpSpPr/>
          <p:nvPr/>
        </p:nvGrpSpPr>
        <p:grpSpPr>
          <a:xfrm rot="0">
            <a:off x="1197566" y="1518460"/>
            <a:ext cx="16061734" cy="8673290"/>
            <a:chOff x="0" y="0"/>
            <a:chExt cx="21415646" cy="11564387"/>
          </a:xfrm>
        </p:grpSpPr>
        <p:grpSp>
          <p:nvGrpSpPr>
            <p:cNvPr name="Group 7" id="7"/>
            <p:cNvGrpSpPr/>
            <p:nvPr/>
          </p:nvGrpSpPr>
          <p:grpSpPr>
            <a:xfrm rot="0">
              <a:off x="0" y="4206648"/>
              <a:ext cx="4498555" cy="2790769"/>
              <a:chOff x="0" y="0"/>
              <a:chExt cx="888603" cy="551263"/>
            </a:xfrm>
          </p:grpSpPr>
          <p:sp>
            <p:nvSpPr>
              <p:cNvPr name="Freeform 8" id="8"/>
              <p:cNvSpPr/>
              <p:nvPr/>
            </p:nvSpPr>
            <p:spPr>
              <a:xfrm flipH="false" flipV="false" rot="0">
                <a:off x="0" y="0"/>
                <a:ext cx="888604" cy="551263"/>
              </a:xfrm>
              <a:custGeom>
                <a:avLst/>
                <a:gdLst/>
                <a:ahLst/>
                <a:cxnLst/>
                <a:rect r="r" b="b" t="t" l="l"/>
                <a:pathLst>
                  <a:path h="551263" w="888604">
                    <a:moveTo>
                      <a:pt x="39009" y="0"/>
                    </a:moveTo>
                    <a:lnTo>
                      <a:pt x="849595" y="0"/>
                    </a:lnTo>
                    <a:cubicBezTo>
                      <a:pt x="859940" y="0"/>
                      <a:pt x="869863" y="4110"/>
                      <a:pt x="877178" y="11425"/>
                    </a:cubicBezTo>
                    <a:cubicBezTo>
                      <a:pt x="884494" y="18741"/>
                      <a:pt x="888604" y="28663"/>
                      <a:pt x="888604" y="39009"/>
                    </a:cubicBezTo>
                    <a:lnTo>
                      <a:pt x="888604" y="512254"/>
                    </a:lnTo>
                    <a:cubicBezTo>
                      <a:pt x="888604" y="522600"/>
                      <a:pt x="884494" y="532522"/>
                      <a:pt x="877178" y="539838"/>
                    </a:cubicBezTo>
                    <a:cubicBezTo>
                      <a:pt x="869863" y="547153"/>
                      <a:pt x="859940" y="551263"/>
                      <a:pt x="849595" y="551263"/>
                    </a:cubicBezTo>
                    <a:lnTo>
                      <a:pt x="39009" y="551263"/>
                    </a:lnTo>
                    <a:cubicBezTo>
                      <a:pt x="17465" y="551263"/>
                      <a:pt x="0" y="533798"/>
                      <a:pt x="0" y="512254"/>
                    </a:cubicBezTo>
                    <a:lnTo>
                      <a:pt x="0" y="39009"/>
                    </a:lnTo>
                    <a:cubicBezTo>
                      <a:pt x="0" y="28663"/>
                      <a:pt x="4110" y="18741"/>
                      <a:pt x="11425" y="11425"/>
                    </a:cubicBezTo>
                    <a:cubicBezTo>
                      <a:pt x="18741" y="4110"/>
                      <a:pt x="28663" y="0"/>
                      <a:pt x="39009" y="0"/>
                    </a:cubicBezTo>
                    <a:close/>
                  </a:path>
                </a:pathLst>
              </a:custGeom>
              <a:solidFill>
                <a:srgbClr val="17726D"/>
              </a:solidFill>
            </p:spPr>
          </p:sp>
          <p:sp>
            <p:nvSpPr>
              <p:cNvPr name="TextBox 9" id="9"/>
              <p:cNvSpPr txBox="true"/>
              <p:nvPr/>
            </p:nvSpPr>
            <p:spPr>
              <a:xfrm>
                <a:off x="0" y="-85725"/>
                <a:ext cx="888603" cy="636988"/>
              </a:xfrm>
              <a:prstGeom prst="rect">
                <a:avLst/>
              </a:prstGeom>
            </p:spPr>
            <p:txBody>
              <a:bodyPr anchor="ctr" rtlCol="false" tIns="50800" lIns="50800" bIns="50800" rIns="50800"/>
              <a:lstStyle/>
              <a:p>
                <a:pPr algn="ctr">
                  <a:lnSpc>
                    <a:spcPts val="4029"/>
                  </a:lnSpc>
                </a:pPr>
                <a:r>
                  <a:rPr lang="en-US" sz="2599">
                    <a:solidFill>
                      <a:srgbClr val="FFFFFF"/>
                    </a:solidFill>
                    <a:latin typeface="Open Sauce"/>
                    <a:ea typeface="Open Sauce"/>
                    <a:cs typeface="Open Sauce"/>
                    <a:sym typeface="Open Sauce"/>
                  </a:rPr>
                  <a:t>UTILS</a:t>
                </a:r>
              </a:p>
              <a:p>
                <a:pPr algn="ctr">
                  <a:lnSpc>
                    <a:spcPts val="3719"/>
                  </a:lnSpc>
                </a:pPr>
                <a:r>
                  <a:rPr lang="en-US" sz="2399">
                    <a:solidFill>
                      <a:srgbClr val="FFFFFF"/>
                    </a:solidFill>
                    <a:latin typeface="Open Sauce"/>
                    <a:ea typeface="Open Sauce"/>
                    <a:cs typeface="Open Sauce"/>
                    <a:sym typeface="Open Sauce"/>
                  </a:rPr>
                  <a:t>com.example.gfp.utils</a:t>
                </a:r>
              </a:p>
              <a:p>
                <a:pPr algn="ctr">
                  <a:lnSpc>
                    <a:spcPts val="3719"/>
                  </a:lnSpc>
                </a:pPr>
              </a:p>
            </p:txBody>
          </p:sp>
        </p:grpSp>
        <p:grpSp>
          <p:nvGrpSpPr>
            <p:cNvPr name="Group 10" id="10"/>
            <p:cNvGrpSpPr/>
            <p:nvPr/>
          </p:nvGrpSpPr>
          <p:grpSpPr>
            <a:xfrm rot="0">
              <a:off x="16978442" y="4184813"/>
              <a:ext cx="4437204" cy="2790769"/>
              <a:chOff x="0" y="0"/>
              <a:chExt cx="876485" cy="551263"/>
            </a:xfrm>
          </p:grpSpPr>
          <p:sp>
            <p:nvSpPr>
              <p:cNvPr name="Freeform 11" id="11"/>
              <p:cNvSpPr/>
              <p:nvPr/>
            </p:nvSpPr>
            <p:spPr>
              <a:xfrm flipH="false" flipV="false" rot="0">
                <a:off x="0" y="0"/>
                <a:ext cx="876485" cy="551263"/>
              </a:xfrm>
              <a:custGeom>
                <a:avLst/>
                <a:gdLst/>
                <a:ahLst/>
                <a:cxnLst/>
                <a:rect r="r" b="b" t="t" l="l"/>
                <a:pathLst>
                  <a:path h="551263" w="876485">
                    <a:moveTo>
                      <a:pt x="39548" y="0"/>
                    </a:moveTo>
                    <a:lnTo>
                      <a:pt x="836936" y="0"/>
                    </a:lnTo>
                    <a:cubicBezTo>
                      <a:pt x="858778" y="0"/>
                      <a:pt x="876485" y="17706"/>
                      <a:pt x="876485" y="39548"/>
                    </a:cubicBezTo>
                    <a:lnTo>
                      <a:pt x="876485" y="511715"/>
                    </a:lnTo>
                    <a:cubicBezTo>
                      <a:pt x="876485" y="533557"/>
                      <a:pt x="858778" y="551263"/>
                      <a:pt x="836936" y="551263"/>
                    </a:cubicBezTo>
                    <a:lnTo>
                      <a:pt x="39548" y="551263"/>
                    </a:lnTo>
                    <a:cubicBezTo>
                      <a:pt x="17706" y="551263"/>
                      <a:pt x="0" y="533557"/>
                      <a:pt x="0" y="511715"/>
                    </a:cubicBezTo>
                    <a:lnTo>
                      <a:pt x="0" y="39548"/>
                    </a:lnTo>
                    <a:cubicBezTo>
                      <a:pt x="0" y="17706"/>
                      <a:pt x="17706" y="0"/>
                      <a:pt x="39548" y="0"/>
                    </a:cubicBezTo>
                    <a:close/>
                  </a:path>
                </a:pathLst>
              </a:custGeom>
              <a:solidFill>
                <a:srgbClr val="17726D"/>
              </a:solidFill>
            </p:spPr>
          </p:sp>
          <p:sp>
            <p:nvSpPr>
              <p:cNvPr name="TextBox 12" id="12"/>
              <p:cNvSpPr txBox="true"/>
              <p:nvPr/>
            </p:nvSpPr>
            <p:spPr>
              <a:xfrm>
                <a:off x="0" y="-85725"/>
                <a:ext cx="876485" cy="636988"/>
              </a:xfrm>
              <a:prstGeom prst="rect">
                <a:avLst/>
              </a:prstGeom>
            </p:spPr>
            <p:txBody>
              <a:bodyPr anchor="ctr" rtlCol="false" tIns="50800" lIns="50800" bIns="50800" rIns="50800"/>
              <a:lstStyle/>
              <a:p>
                <a:pPr algn="ctr">
                  <a:lnSpc>
                    <a:spcPts val="4029"/>
                  </a:lnSpc>
                </a:pPr>
                <a:r>
                  <a:rPr lang="en-US" sz="2599">
                    <a:solidFill>
                      <a:srgbClr val="FFFFFF"/>
                    </a:solidFill>
                    <a:latin typeface="Open Sauce"/>
                    <a:ea typeface="Open Sauce"/>
                    <a:cs typeface="Open Sauce"/>
                    <a:sym typeface="Open Sauce"/>
                  </a:rPr>
                  <a:t>DI (Hilt)</a:t>
                </a:r>
              </a:p>
              <a:p>
                <a:pPr algn="ctr">
                  <a:lnSpc>
                    <a:spcPts val="3719"/>
                  </a:lnSpc>
                </a:pPr>
                <a:r>
                  <a:rPr lang="en-US" sz="2399">
                    <a:solidFill>
                      <a:srgbClr val="FFFFFF"/>
                    </a:solidFill>
                    <a:latin typeface="Open Sauce"/>
                    <a:ea typeface="Open Sauce"/>
                    <a:cs typeface="Open Sauce"/>
                    <a:sym typeface="Open Sauce"/>
                  </a:rPr>
                  <a:t>com.example.gfp.di</a:t>
                </a:r>
              </a:p>
              <a:p>
                <a:pPr algn="ctr">
                  <a:lnSpc>
                    <a:spcPts val="3719"/>
                  </a:lnSpc>
                </a:pPr>
              </a:p>
            </p:txBody>
          </p:sp>
        </p:grpSp>
        <p:sp>
          <p:nvSpPr>
            <p:cNvPr name="AutoShape 13" id="13"/>
            <p:cNvSpPr/>
            <p:nvPr/>
          </p:nvSpPr>
          <p:spPr>
            <a:xfrm>
              <a:off x="10528717" y="947237"/>
              <a:ext cx="0" cy="8656320"/>
            </a:xfrm>
            <a:prstGeom prst="line">
              <a:avLst/>
            </a:prstGeom>
            <a:ln cap="flat" w="50800">
              <a:solidFill>
                <a:srgbClr val="D2CECE"/>
              </a:solidFill>
              <a:prstDash val="solid"/>
              <a:headEnd type="none" len="sm" w="sm"/>
              <a:tailEnd type="none" len="sm" w="sm"/>
            </a:ln>
          </p:spPr>
        </p:sp>
        <p:grpSp>
          <p:nvGrpSpPr>
            <p:cNvPr name="Group 14" id="14"/>
            <p:cNvGrpSpPr/>
            <p:nvPr/>
          </p:nvGrpSpPr>
          <p:grpSpPr>
            <a:xfrm rot="0">
              <a:off x="5219292" y="9480029"/>
              <a:ext cx="10762440" cy="2084358"/>
              <a:chOff x="0" y="0"/>
              <a:chExt cx="2125914" cy="411725"/>
            </a:xfrm>
          </p:grpSpPr>
          <p:sp>
            <p:nvSpPr>
              <p:cNvPr name="Freeform 15" id="15"/>
              <p:cNvSpPr/>
              <p:nvPr/>
            </p:nvSpPr>
            <p:spPr>
              <a:xfrm flipH="false" flipV="false" rot="0">
                <a:off x="0" y="0"/>
                <a:ext cx="2125914" cy="411725"/>
              </a:xfrm>
              <a:custGeom>
                <a:avLst/>
                <a:gdLst/>
                <a:ahLst/>
                <a:cxnLst/>
                <a:rect r="r" b="b" t="t" l="l"/>
                <a:pathLst>
                  <a:path h="411725" w="2125914">
                    <a:moveTo>
                      <a:pt x="16305" y="0"/>
                    </a:moveTo>
                    <a:lnTo>
                      <a:pt x="2109609" y="0"/>
                    </a:lnTo>
                    <a:cubicBezTo>
                      <a:pt x="2113933" y="0"/>
                      <a:pt x="2118081" y="1718"/>
                      <a:pt x="2121138" y="4776"/>
                    </a:cubicBezTo>
                    <a:cubicBezTo>
                      <a:pt x="2124196" y="7833"/>
                      <a:pt x="2125914" y="11981"/>
                      <a:pt x="2125914" y="16305"/>
                    </a:cubicBezTo>
                    <a:lnTo>
                      <a:pt x="2125914" y="395420"/>
                    </a:lnTo>
                    <a:cubicBezTo>
                      <a:pt x="2125914" y="399744"/>
                      <a:pt x="2124196" y="403892"/>
                      <a:pt x="2121138" y="406949"/>
                    </a:cubicBezTo>
                    <a:cubicBezTo>
                      <a:pt x="2118081" y="410007"/>
                      <a:pt x="2113933" y="411725"/>
                      <a:pt x="2109609" y="411725"/>
                    </a:cubicBezTo>
                    <a:lnTo>
                      <a:pt x="16305" y="411725"/>
                    </a:lnTo>
                    <a:cubicBezTo>
                      <a:pt x="11981" y="411725"/>
                      <a:pt x="7833" y="410007"/>
                      <a:pt x="4776" y="406949"/>
                    </a:cubicBezTo>
                    <a:cubicBezTo>
                      <a:pt x="1718" y="403892"/>
                      <a:pt x="0" y="399744"/>
                      <a:pt x="0" y="395420"/>
                    </a:cubicBezTo>
                    <a:lnTo>
                      <a:pt x="0" y="16305"/>
                    </a:lnTo>
                    <a:cubicBezTo>
                      <a:pt x="0" y="11981"/>
                      <a:pt x="1718" y="7833"/>
                      <a:pt x="4776" y="4776"/>
                    </a:cubicBezTo>
                    <a:cubicBezTo>
                      <a:pt x="7833" y="1718"/>
                      <a:pt x="11981" y="0"/>
                      <a:pt x="16305" y="0"/>
                    </a:cubicBezTo>
                    <a:close/>
                  </a:path>
                </a:pathLst>
              </a:custGeom>
              <a:solidFill>
                <a:srgbClr val="EAE4D2"/>
              </a:solidFill>
            </p:spPr>
          </p:sp>
          <p:sp>
            <p:nvSpPr>
              <p:cNvPr name="TextBox 16" id="16"/>
              <p:cNvSpPr txBox="true"/>
              <p:nvPr/>
            </p:nvSpPr>
            <p:spPr>
              <a:xfrm>
                <a:off x="0" y="-85725"/>
                <a:ext cx="2125914" cy="497450"/>
              </a:xfrm>
              <a:prstGeom prst="rect">
                <a:avLst/>
              </a:prstGeom>
            </p:spPr>
            <p:txBody>
              <a:bodyPr anchor="ctr" rtlCol="false" tIns="50800" lIns="50800" bIns="50800" rIns="50800"/>
              <a:lstStyle/>
              <a:p>
                <a:pPr algn="ctr">
                  <a:lnSpc>
                    <a:spcPts val="4029"/>
                  </a:lnSpc>
                </a:pPr>
                <a:r>
                  <a:rPr lang="en-US" sz="2599">
                    <a:solidFill>
                      <a:srgbClr val="000000"/>
                    </a:solidFill>
                    <a:latin typeface="Open Sauce"/>
                    <a:ea typeface="Open Sauce"/>
                    <a:cs typeface="Open Sauce"/>
                    <a:sym typeface="Open Sauce"/>
                  </a:rPr>
                  <a:t>VIEWMODEL</a:t>
                </a:r>
              </a:p>
              <a:p>
                <a:pPr algn="ctr">
                  <a:lnSpc>
                    <a:spcPts val="4029"/>
                  </a:lnSpc>
                </a:pPr>
                <a:r>
                  <a:rPr lang="en-US" sz="2599">
                    <a:solidFill>
                      <a:srgbClr val="000000"/>
                    </a:solidFill>
                    <a:latin typeface="Open Sauce"/>
                    <a:ea typeface="Open Sauce"/>
                    <a:cs typeface="Open Sauce"/>
                    <a:sym typeface="Open Sauce"/>
                  </a:rPr>
                  <a:t>com.example.gfp.data.model</a:t>
                </a:r>
              </a:p>
              <a:p>
                <a:pPr algn="ctr">
                  <a:lnSpc>
                    <a:spcPts val="4029"/>
                  </a:lnSpc>
                </a:pPr>
              </a:p>
            </p:txBody>
          </p:sp>
        </p:grpSp>
        <p:grpSp>
          <p:nvGrpSpPr>
            <p:cNvPr name="Group 17" id="17"/>
            <p:cNvGrpSpPr/>
            <p:nvPr/>
          </p:nvGrpSpPr>
          <p:grpSpPr>
            <a:xfrm rot="0">
              <a:off x="5219292" y="6354271"/>
              <a:ext cx="10762440" cy="2084358"/>
              <a:chOff x="0" y="0"/>
              <a:chExt cx="2125914" cy="411725"/>
            </a:xfrm>
          </p:grpSpPr>
          <p:sp>
            <p:nvSpPr>
              <p:cNvPr name="Freeform 18" id="18"/>
              <p:cNvSpPr/>
              <p:nvPr/>
            </p:nvSpPr>
            <p:spPr>
              <a:xfrm flipH="false" flipV="false" rot="0">
                <a:off x="0" y="0"/>
                <a:ext cx="2125914" cy="411725"/>
              </a:xfrm>
              <a:custGeom>
                <a:avLst/>
                <a:gdLst/>
                <a:ahLst/>
                <a:cxnLst/>
                <a:rect r="r" b="b" t="t" l="l"/>
                <a:pathLst>
                  <a:path h="411725" w="2125914">
                    <a:moveTo>
                      <a:pt x="16305" y="0"/>
                    </a:moveTo>
                    <a:lnTo>
                      <a:pt x="2109609" y="0"/>
                    </a:lnTo>
                    <a:cubicBezTo>
                      <a:pt x="2113933" y="0"/>
                      <a:pt x="2118081" y="1718"/>
                      <a:pt x="2121138" y="4776"/>
                    </a:cubicBezTo>
                    <a:cubicBezTo>
                      <a:pt x="2124196" y="7833"/>
                      <a:pt x="2125914" y="11981"/>
                      <a:pt x="2125914" y="16305"/>
                    </a:cubicBezTo>
                    <a:lnTo>
                      <a:pt x="2125914" y="395420"/>
                    </a:lnTo>
                    <a:cubicBezTo>
                      <a:pt x="2125914" y="399744"/>
                      <a:pt x="2124196" y="403892"/>
                      <a:pt x="2121138" y="406949"/>
                    </a:cubicBezTo>
                    <a:cubicBezTo>
                      <a:pt x="2118081" y="410007"/>
                      <a:pt x="2113933" y="411725"/>
                      <a:pt x="2109609" y="411725"/>
                    </a:cubicBezTo>
                    <a:lnTo>
                      <a:pt x="16305" y="411725"/>
                    </a:lnTo>
                    <a:cubicBezTo>
                      <a:pt x="11981" y="411725"/>
                      <a:pt x="7833" y="410007"/>
                      <a:pt x="4776" y="406949"/>
                    </a:cubicBezTo>
                    <a:cubicBezTo>
                      <a:pt x="1718" y="403892"/>
                      <a:pt x="0" y="399744"/>
                      <a:pt x="0" y="395420"/>
                    </a:cubicBezTo>
                    <a:lnTo>
                      <a:pt x="0" y="16305"/>
                    </a:lnTo>
                    <a:cubicBezTo>
                      <a:pt x="0" y="11981"/>
                      <a:pt x="1718" y="7833"/>
                      <a:pt x="4776" y="4776"/>
                    </a:cubicBezTo>
                    <a:cubicBezTo>
                      <a:pt x="7833" y="1718"/>
                      <a:pt x="11981" y="0"/>
                      <a:pt x="16305" y="0"/>
                    </a:cubicBezTo>
                    <a:close/>
                  </a:path>
                </a:pathLst>
              </a:custGeom>
              <a:solidFill>
                <a:srgbClr val="4D3515"/>
              </a:solidFill>
            </p:spPr>
          </p:sp>
          <p:sp>
            <p:nvSpPr>
              <p:cNvPr name="TextBox 19" id="19"/>
              <p:cNvSpPr txBox="true"/>
              <p:nvPr/>
            </p:nvSpPr>
            <p:spPr>
              <a:xfrm>
                <a:off x="0" y="-85725"/>
                <a:ext cx="2125914" cy="497450"/>
              </a:xfrm>
              <a:prstGeom prst="rect">
                <a:avLst/>
              </a:prstGeom>
            </p:spPr>
            <p:txBody>
              <a:bodyPr anchor="ctr" rtlCol="false" tIns="50800" lIns="50800" bIns="50800" rIns="50800"/>
              <a:lstStyle/>
              <a:p>
                <a:pPr algn="ctr">
                  <a:lnSpc>
                    <a:spcPts val="4029"/>
                  </a:lnSpc>
                </a:pPr>
                <a:r>
                  <a:rPr lang="en-US" sz="2599">
                    <a:solidFill>
                      <a:srgbClr val="FFFFFF"/>
                    </a:solidFill>
                    <a:latin typeface="Open Sauce"/>
                    <a:ea typeface="Open Sauce"/>
                    <a:cs typeface="Open Sauce"/>
                    <a:sym typeface="Open Sauce"/>
                  </a:rPr>
                  <a:t>REPOSITORY</a:t>
                </a:r>
              </a:p>
              <a:p>
                <a:pPr algn="ctr">
                  <a:lnSpc>
                    <a:spcPts val="4029"/>
                  </a:lnSpc>
                </a:pPr>
                <a:r>
                  <a:rPr lang="en-US" sz="2599">
                    <a:solidFill>
                      <a:srgbClr val="FFFFFF"/>
                    </a:solidFill>
                    <a:latin typeface="Open Sauce"/>
                    <a:ea typeface="Open Sauce"/>
                    <a:cs typeface="Open Sauce"/>
                    <a:sym typeface="Open Sauce"/>
                  </a:rPr>
                  <a:t>com.example.gfp.data.repository</a:t>
                </a:r>
              </a:p>
              <a:p>
                <a:pPr algn="ctr">
                  <a:lnSpc>
                    <a:spcPts val="4029"/>
                  </a:lnSpc>
                </a:pPr>
              </a:p>
            </p:txBody>
          </p:sp>
        </p:grpSp>
        <p:grpSp>
          <p:nvGrpSpPr>
            <p:cNvPr name="Group 20" id="20"/>
            <p:cNvGrpSpPr/>
            <p:nvPr/>
          </p:nvGrpSpPr>
          <p:grpSpPr>
            <a:xfrm rot="0">
              <a:off x="5219292" y="3191039"/>
              <a:ext cx="10762440" cy="2084358"/>
              <a:chOff x="0" y="0"/>
              <a:chExt cx="2125914" cy="411725"/>
            </a:xfrm>
          </p:grpSpPr>
          <p:sp>
            <p:nvSpPr>
              <p:cNvPr name="Freeform 21" id="21"/>
              <p:cNvSpPr/>
              <p:nvPr/>
            </p:nvSpPr>
            <p:spPr>
              <a:xfrm flipH="false" flipV="false" rot="0">
                <a:off x="0" y="0"/>
                <a:ext cx="2125914" cy="411725"/>
              </a:xfrm>
              <a:custGeom>
                <a:avLst/>
                <a:gdLst/>
                <a:ahLst/>
                <a:cxnLst/>
                <a:rect r="r" b="b" t="t" l="l"/>
                <a:pathLst>
                  <a:path h="411725" w="2125914">
                    <a:moveTo>
                      <a:pt x="16305" y="0"/>
                    </a:moveTo>
                    <a:lnTo>
                      <a:pt x="2109609" y="0"/>
                    </a:lnTo>
                    <a:cubicBezTo>
                      <a:pt x="2113933" y="0"/>
                      <a:pt x="2118081" y="1718"/>
                      <a:pt x="2121138" y="4776"/>
                    </a:cubicBezTo>
                    <a:cubicBezTo>
                      <a:pt x="2124196" y="7833"/>
                      <a:pt x="2125914" y="11981"/>
                      <a:pt x="2125914" y="16305"/>
                    </a:cubicBezTo>
                    <a:lnTo>
                      <a:pt x="2125914" y="395420"/>
                    </a:lnTo>
                    <a:cubicBezTo>
                      <a:pt x="2125914" y="399744"/>
                      <a:pt x="2124196" y="403892"/>
                      <a:pt x="2121138" y="406949"/>
                    </a:cubicBezTo>
                    <a:cubicBezTo>
                      <a:pt x="2118081" y="410007"/>
                      <a:pt x="2113933" y="411725"/>
                      <a:pt x="2109609" y="411725"/>
                    </a:cubicBezTo>
                    <a:lnTo>
                      <a:pt x="16305" y="411725"/>
                    </a:lnTo>
                    <a:cubicBezTo>
                      <a:pt x="11981" y="411725"/>
                      <a:pt x="7833" y="410007"/>
                      <a:pt x="4776" y="406949"/>
                    </a:cubicBezTo>
                    <a:cubicBezTo>
                      <a:pt x="1718" y="403892"/>
                      <a:pt x="0" y="399744"/>
                      <a:pt x="0" y="395420"/>
                    </a:cubicBezTo>
                    <a:lnTo>
                      <a:pt x="0" y="16305"/>
                    </a:lnTo>
                    <a:cubicBezTo>
                      <a:pt x="0" y="11981"/>
                      <a:pt x="1718" y="7833"/>
                      <a:pt x="4776" y="4776"/>
                    </a:cubicBezTo>
                    <a:cubicBezTo>
                      <a:pt x="7833" y="1718"/>
                      <a:pt x="11981" y="0"/>
                      <a:pt x="16305" y="0"/>
                    </a:cubicBezTo>
                    <a:close/>
                  </a:path>
                </a:pathLst>
              </a:custGeom>
              <a:solidFill>
                <a:srgbClr val="EAE4D2"/>
              </a:solidFill>
            </p:spPr>
          </p:sp>
          <p:sp>
            <p:nvSpPr>
              <p:cNvPr name="TextBox 22" id="22"/>
              <p:cNvSpPr txBox="true"/>
              <p:nvPr/>
            </p:nvSpPr>
            <p:spPr>
              <a:xfrm>
                <a:off x="0" y="-85725"/>
                <a:ext cx="2125914" cy="497450"/>
              </a:xfrm>
              <a:prstGeom prst="rect">
                <a:avLst/>
              </a:prstGeom>
            </p:spPr>
            <p:txBody>
              <a:bodyPr anchor="ctr" rtlCol="false" tIns="50800" lIns="50800" bIns="50800" rIns="50800"/>
              <a:lstStyle/>
              <a:p>
                <a:pPr algn="ctr">
                  <a:lnSpc>
                    <a:spcPts val="4029"/>
                  </a:lnSpc>
                </a:pPr>
                <a:r>
                  <a:rPr lang="en-US" sz="2599">
                    <a:solidFill>
                      <a:srgbClr val="000000"/>
                    </a:solidFill>
                    <a:latin typeface="Open Sauce"/>
                    <a:ea typeface="Open Sauce"/>
                    <a:cs typeface="Open Sauce"/>
                    <a:sym typeface="Open Sauce"/>
                  </a:rPr>
                  <a:t>VIEWMODEL</a:t>
                </a:r>
              </a:p>
              <a:p>
                <a:pPr algn="ctr">
                  <a:lnSpc>
                    <a:spcPts val="4029"/>
                  </a:lnSpc>
                </a:pPr>
                <a:r>
                  <a:rPr lang="en-US" sz="2599">
                    <a:solidFill>
                      <a:srgbClr val="000000"/>
                    </a:solidFill>
                    <a:latin typeface="Open Sauce"/>
                    <a:ea typeface="Open Sauce"/>
                    <a:cs typeface="Open Sauce"/>
                    <a:sym typeface="Open Sauce"/>
                  </a:rPr>
                  <a:t>com.example.gfp.viewmodel</a:t>
                </a:r>
              </a:p>
              <a:p>
                <a:pPr algn="ctr">
                  <a:lnSpc>
                    <a:spcPts val="4029"/>
                  </a:lnSpc>
                </a:pPr>
              </a:p>
            </p:txBody>
          </p:sp>
        </p:grpSp>
        <p:grpSp>
          <p:nvGrpSpPr>
            <p:cNvPr name="Group 23" id="23"/>
            <p:cNvGrpSpPr/>
            <p:nvPr/>
          </p:nvGrpSpPr>
          <p:grpSpPr>
            <a:xfrm rot="0">
              <a:off x="5219292" y="0"/>
              <a:ext cx="10762440" cy="2084358"/>
              <a:chOff x="0" y="0"/>
              <a:chExt cx="2125914" cy="411725"/>
            </a:xfrm>
          </p:grpSpPr>
          <p:sp>
            <p:nvSpPr>
              <p:cNvPr name="Freeform 24" id="24"/>
              <p:cNvSpPr/>
              <p:nvPr/>
            </p:nvSpPr>
            <p:spPr>
              <a:xfrm flipH="false" flipV="false" rot="0">
                <a:off x="0" y="0"/>
                <a:ext cx="2125914" cy="411725"/>
              </a:xfrm>
              <a:custGeom>
                <a:avLst/>
                <a:gdLst/>
                <a:ahLst/>
                <a:cxnLst/>
                <a:rect r="r" b="b" t="t" l="l"/>
                <a:pathLst>
                  <a:path h="411725" w="2125914">
                    <a:moveTo>
                      <a:pt x="16305" y="0"/>
                    </a:moveTo>
                    <a:lnTo>
                      <a:pt x="2109609" y="0"/>
                    </a:lnTo>
                    <a:cubicBezTo>
                      <a:pt x="2113933" y="0"/>
                      <a:pt x="2118081" y="1718"/>
                      <a:pt x="2121138" y="4776"/>
                    </a:cubicBezTo>
                    <a:cubicBezTo>
                      <a:pt x="2124196" y="7833"/>
                      <a:pt x="2125914" y="11981"/>
                      <a:pt x="2125914" y="16305"/>
                    </a:cubicBezTo>
                    <a:lnTo>
                      <a:pt x="2125914" y="395420"/>
                    </a:lnTo>
                    <a:cubicBezTo>
                      <a:pt x="2125914" y="399744"/>
                      <a:pt x="2124196" y="403892"/>
                      <a:pt x="2121138" y="406949"/>
                    </a:cubicBezTo>
                    <a:cubicBezTo>
                      <a:pt x="2118081" y="410007"/>
                      <a:pt x="2113933" y="411725"/>
                      <a:pt x="2109609" y="411725"/>
                    </a:cubicBezTo>
                    <a:lnTo>
                      <a:pt x="16305" y="411725"/>
                    </a:lnTo>
                    <a:cubicBezTo>
                      <a:pt x="11981" y="411725"/>
                      <a:pt x="7833" y="410007"/>
                      <a:pt x="4776" y="406949"/>
                    </a:cubicBezTo>
                    <a:cubicBezTo>
                      <a:pt x="1718" y="403892"/>
                      <a:pt x="0" y="399744"/>
                      <a:pt x="0" y="395420"/>
                    </a:cubicBezTo>
                    <a:lnTo>
                      <a:pt x="0" y="16305"/>
                    </a:lnTo>
                    <a:cubicBezTo>
                      <a:pt x="0" y="11981"/>
                      <a:pt x="1718" y="7833"/>
                      <a:pt x="4776" y="4776"/>
                    </a:cubicBezTo>
                    <a:cubicBezTo>
                      <a:pt x="7833" y="1718"/>
                      <a:pt x="11981" y="0"/>
                      <a:pt x="16305" y="0"/>
                    </a:cubicBezTo>
                    <a:close/>
                  </a:path>
                </a:pathLst>
              </a:custGeom>
              <a:solidFill>
                <a:srgbClr val="4D3515"/>
              </a:solidFill>
            </p:spPr>
          </p:sp>
          <p:sp>
            <p:nvSpPr>
              <p:cNvPr name="TextBox 25" id="25"/>
              <p:cNvSpPr txBox="true"/>
              <p:nvPr/>
            </p:nvSpPr>
            <p:spPr>
              <a:xfrm>
                <a:off x="0" y="-85725"/>
                <a:ext cx="2125914" cy="497450"/>
              </a:xfrm>
              <a:prstGeom prst="rect">
                <a:avLst/>
              </a:prstGeom>
            </p:spPr>
            <p:txBody>
              <a:bodyPr anchor="ctr" rtlCol="false" tIns="50800" lIns="50800" bIns="50800" rIns="50800"/>
              <a:lstStyle/>
              <a:p>
                <a:pPr algn="ctr">
                  <a:lnSpc>
                    <a:spcPts val="4029"/>
                  </a:lnSpc>
                </a:pPr>
                <a:r>
                  <a:rPr lang="en-US" sz="2599">
                    <a:solidFill>
                      <a:srgbClr val="FFFFFF"/>
                    </a:solidFill>
                    <a:latin typeface="Open Sauce"/>
                    <a:ea typeface="Open Sauce"/>
                    <a:cs typeface="Open Sauce"/>
                    <a:sym typeface="Open Sauce"/>
                  </a:rPr>
                  <a:t>VIEW</a:t>
                </a:r>
              </a:p>
              <a:p>
                <a:pPr algn="ctr">
                  <a:lnSpc>
                    <a:spcPts val="4029"/>
                  </a:lnSpc>
                </a:pPr>
                <a:r>
                  <a:rPr lang="en-US" sz="2599">
                    <a:solidFill>
                      <a:srgbClr val="FFFFFF"/>
                    </a:solidFill>
                    <a:latin typeface="Open Sauce"/>
                    <a:ea typeface="Open Sauce"/>
                    <a:cs typeface="Open Sauce"/>
                    <a:sym typeface="Open Sauce"/>
                  </a:rPr>
                  <a:t>com.example.gfp.ui</a:t>
                </a:r>
              </a:p>
              <a:p>
                <a:pPr algn="ctr">
                  <a:lnSpc>
                    <a:spcPts val="4029"/>
                  </a:lnSpc>
                </a:pPr>
              </a:p>
            </p:txBody>
          </p:sp>
        </p:grpSp>
        <p:sp>
          <p:nvSpPr>
            <p:cNvPr name="AutoShape 26" id="26"/>
            <p:cNvSpPr/>
            <p:nvPr/>
          </p:nvSpPr>
          <p:spPr>
            <a:xfrm flipH="true">
              <a:off x="8601262" y="2721740"/>
              <a:ext cx="1419455" cy="0"/>
            </a:xfrm>
            <a:prstGeom prst="line">
              <a:avLst/>
            </a:prstGeom>
            <a:ln cap="flat" w="50800">
              <a:solidFill>
                <a:srgbClr val="000000"/>
              </a:solidFill>
              <a:prstDash val="solid"/>
              <a:headEnd type="none" len="sm" w="sm"/>
              <a:tailEnd type="arrow" len="sm" w="med"/>
            </a:ln>
          </p:spPr>
        </p:sp>
        <p:sp>
          <p:nvSpPr>
            <p:cNvPr name="TextBox 27" id="27"/>
            <p:cNvSpPr txBox="true"/>
            <p:nvPr/>
          </p:nvSpPr>
          <p:spPr>
            <a:xfrm rot="0">
              <a:off x="5810219" y="2405086"/>
              <a:ext cx="2187258" cy="420370"/>
            </a:xfrm>
            <a:prstGeom prst="rect">
              <a:avLst/>
            </a:prstGeom>
          </p:spPr>
          <p:txBody>
            <a:bodyPr anchor="t" rtlCol="false" tIns="0" lIns="0" bIns="0" rIns="0">
              <a:spAutoFit/>
            </a:bodyPr>
            <a:lstStyle/>
            <a:p>
              <a:pPr algn="ctr">
                <a:lnSpc>
                  <a:spcPts val="2789"/>
                </a:lnSpc>
                <a:spcBef>
                  <a:spcPct val="0"/>
                </a:spcBef>
              </a:pPr>
              <a:r>
                <a:rPr lang="en-US" sz="1799">
                  <a:solidFill>
                    <a:srgbClr val="000000"/>
                  </a:solidFill>
                  <a:latin typeface="Open Sauce"/>
                  <a:ea typeface="Open Sauce"/>
                  <a:cs typeface="Open Sauce"/>
                  <a:sym typeface="Open Sauce"/>
                </a:rPr>
                <a:t>Événements UI</a:t>
              </a:r>
            </a:p>
          </p:txBody>
        </p:sp>
        <p:sp>
          <p:nvSpPr>
            <p:cNvPr name="AutoShape 28" id="28"/>
            <p:cNvSpPr/>
            <p:nvPr/>
          </p:nvSpPr>
          <p:spPr>
            <a:xfrm>
              <a:off x="11036717" y="2696340"/>
              <a:ext cx="1419455" cy="0"/>
            </a:xfrm>
            <a:prstGeom prst="line">
              <a:avLst/>
            </a:prstGeom>
            <a:ln cap="flat" w="50800">
              <a:solidFill>
                <a:srgbClr val="000000"/>
              </a:solidFill>
              <a:prstDash val="solid"/>
              <a:headEnd type="none" len="sm" w="sm"/>
              <a:tailEnd type="arrow" len="sm" w="med"/>
            </a:ln>
          </p:spPr>
        </p:sp>
        <p:sp>
          <p:nvSpPr>
            <p:cNvPr name="TextBox 29" id="29"/>
            <p:cNvSpPr txBox="true"/>
            <p:nvPr/>
          </p:nvSpPr>
          <p:spPr>
            <a:xfrm rot="0">
              <a:off x="13065771" y="2301369"/>
              <a:ext cx="3117374" cy="420370"/>
            </a:xfrm>
            <a:prstGeom prst="rect">
              <a:avLst/>
            </a:prstGeom>
          </p:spPr>
          <p:txBody>
            <a:bodyPr anchor="t" rtlCol="false" tIns="0" lIns="0" bIns="0" rIns="0">
              <a:spAutoFit/>
            </a:bodyPr>
            <a:lstStyle/>
            <a:p>
              <a:pPr algn="ctr">
                <a:lnSpc>
                  <a:spcPts val="2789"/>
                </a:lnSpc>
                <a:spcBef>
                  <a:spcPct val="0"/>
                </a:spcBef>
              </a:pPr>
              <a:r>
                <a:rPr lang="en-US" sz="1799">
                  <a:solidFill>
                    <a:srgbClr val="000000"/>
                  </a:solidFill>
                  <a:latin typeface="Open Sauce"/>
                  <a:ea typeface="Open Sauce"/>
                  <a:cs typeface="Open Sauce"/>
                  <a:sym typeface="Open Sauce"/>
                </a:rPr>
                <a:t>Mis</a:t>
              </a:r>
              <a:r>
                <a:rPr lang="en-US" sz="1799">
                  <a:solidFill>
                    <a:srgbClr val="000000"/>
                  </a:solidFill>
                  <a:latin typeface="Open Sauce"/>
                  <a:ea typeface="Open Sauce"/>
                  <a:cs typeface="Open Sauce"/>
                  <a:sym typeface="Open Sauce"/>
                </a:rPr>
                <a:t>es à jour LiveData</a:t>
              </a:r>
            </a:p>
          </p:txBody>
        </p:sp>
        <p:sp>
          <p:nvSpPr>
            <p:cNvPr name="AutoShape 30" id="30"/>
            <p:cNvSpPr/>
            <p:nvPr/>
          </p:nvSpPr>
          <p:spPr>
            <a:xfrm flipH="true">
              <a:off x="8866444" y="5881433"/>
              <a:ext cx="1419455" cy="0"/>
            </a:xfrm>
            <a:prstGeom prst="line">
              <a:avLst/>
            </a:prstGeom>
            <a:ln cap="flat" w="50800">
              <a:solidFill>
                <a:srgbClr val="000000"/>
              </a:solidFill>
              <a:prstDash val="solid"/>
              <a:headEnd type="none" len="sm" w="sm"/>
              <a:tailEnd type="arrow" len="sm" w="med"/>
            </a:ln>
          </p:spPr>
        </p:sp>
        <p:sp>
          <p:nvSpPr>
            <p:cNvPr name="AutoShape 31" id="31"/>
            <p:cNvSpPr/>
            <p:nvPr/>
          </p:nvSpPr>
          <p:spPr>
            <a:xfrm>
              <a:off x="11066045" y="5881433"/>
              <a:ext cx="1419455" cy="0"/>
            </a:xfrm>
            <a:prstGeom prst="line">
              <a:avLst/>
            </a:prstGeom>
            <a:ln cap="flat" w="50800">
              <a:solidFill>
                <a:srgbClr val="000000"/>
              </a:solidFill>
              <a:prstDash val="solid"/>
              <a:headEnd type="none" len="sm" w="sm"/>
              <a:tailEnd type="arrow" len="sm" w="med"/>
            </a:ln>
          </p:spPr>
        </p:sp>
        <p:sp>
          <p:nvSpPr>
            <p:cNvPr name="TextBox 32" id="32"/>
            <p:cNvSpPr txBox="true"/>
            <p:nvPr/>
          </p:nvSpPr>
          <p:spPr>
            <a:xfrm rot="0">
              <a:off x="5721398" y="5544883"/>
              <a:ext cx="2364899" cy="420370"/>
            </a:xfrm>
            <a:prstGeom prst="rect">
              <a:avLst/>
            </a:prstGeom>
          </p:spPr>
          <p:txBody>
            <a:bodyPr anchor="t" rtlCol="false" tIns="0" lIns="0" bIns="0" rIns="0">
              <a:spAutoFit/>
            </a:bodyPr>
            <a:lstStyle/>
            <a:p>
              <a:pPr algn="ctr">
                <a:lnSpc>
                  <a:spcPts val="2789"/>
                </a:lnSpc>
                <a:spcBef>
                  <a:spcPct val="0"/>
                </a:spcBef>
              </a:pPr>
              <a:r>
                <a:rPr lang="en-US" sz="1799">
                  <a:solidFill>
                    <a:srgbClr val="000000"/>
                  </a:solidFill>
                  <a:latin typeface="Open Sauce"/>
                  <a:ea typeface="Open Sauce"/>
                  <a:cs typeface="Open Sauce"/>
                  <a:sym typeface="Open Sauce"/>
                </a:rPr>
                <a:t>R</a:t>
              </a:r>
              <a:r>
                <a:rPr lang="en-US" sz="1799">
                  <a:solidFill>
                    <a:srgbClr val="000000"/>
                  </a:solidFill>
                  <a:latin typeface="Open Sauce"/>
                  <a:ea typeface="Open Sauce"/>
                  <a:cs typeface="Open Sauce"/>
                  <a:sym typeface="Open Sauce"/>
                </a:rPr>
                <a:t>equêtes CRUD</a:t>
              </a:r>
            </a:p>
          </p:txBody>
        </p:sp>
        <p:sp>
          <p:nvSpPr>
            <p:cNvPr name="TextBox 33" id="33"/>
            <p:cNvSpPr txBox="true"/>
            <p:nvPr/>
          </p:nvSpPr>
          <p:spPr>
            <a:xfrm rot="0">
              <a:off x="13260200" y="5523047"/>
              <a:ext cx="3502342" cy="420370"/>
            </a:xfrm>
            <a:prstGeom prst="rect">
              <a:avLst/>
            </a:prstGeom>
          </p:spPr>
          <p:txBody>
            <a:bodyPr anchor="t" rtlCol="false" tIns="0" lIns="0" bIns="0" rIns="0">
              <a:spAutoFit/>
            </a:bodyPr>
            <a:lstStyle/>
            <a:p>
              <a:pPr algn="ctr">
                <a:lnSpc>
                  <a:spcPts val="2789"/>
                </a:lnSpc>
                <a:spcBef>
                  <a:spcPct val="0"/>
                </a:spcBef>
              </a:pPr>
              <a:r>
                <a:rPr lang="en-US" sz="1799">
                  <a:solidFill>
                    <a:srgbClr val="000000"/>
                  </a:solidFill>
                  <a:latin typeface="Open Sauce"/>
                  <a:ea typeface="Open Sauce"/>
                  <a:cs typeface="Open Sauce"/>
                  <a:sym typeface="Open Sauce"/>
                </a:rPr>
                <a:t>Opérations d</a:t>
              </a:r>
              <a:r>
                <a:rPr lang="en-US" sz="1799">
                  <a:solidFill>
                    <a:srgbClr val="000000"/>
                  </a:solidFill>
                  <a:latin typeface="Open Sauce"/>
                  <a:ea typeface="Open Sauce"/>
                  <a:cs typeface="Open Sauce"/>
                  <a:sym typeface="Open Sauce"/>
                </a:rPr>
                <a:t>e données</a:t>
              </a:r>
            </a:p>
          </p:txBody>
        </p:sp>
        <p:sp>
          <p:nvSpPr>
            <p:cNvPr name="AutoShape 34" id="34"/>
            <p:cNvSpPr/>
            <p:nvPr/>
          </p:nvSpPr>
          <p:spPr>
            <a:xfrm flipH="true">
              <a:off x="8866444" y="8908529"/>
              <a:ext cx="1419455" cy="0"/>
            </a:xfrm>
            <a:prstGeom prst="line">
              <a:avLst/>
            </a:prstGeom>
            <a:ln cap="flat" w="50800">
              <a:solidFill>
                <a:srgbClr val="000000"/>
              </a:solidFill>
              <a:prstDash val="solid"/>
              <a:headEnd type="none" len="sm" w="sm"/>
              <a:tailEnd type="arrow" len="sm" w="med"/>
            </a:ln>
          </p:spPr>
        </p:sp>
        <p:sp>
          <p:nvSpPr>
            <p:cNvPr name="AutoShape 35" id="35"/>
            <p:cNvSpPr/>
            <p:nvPr/>
          </p:nvSpPr>
          <p:spPr>
            <a:xfrm>
              <a:off x="11066045" y="8984729"/>
              <a:ext cx="1419455" cy="0"/>
            </a:xfrm>
            <a:prstGeom prst="line">
              <a:avLst/>
            </a:prstGeom>
            <a:ln cap="flat" w="50800">
              <a:solidFill>
                <a:srgbClr val="000000"/>
              </a:solidFill>
              <a:prstDash val="solid"/>
              <a:headEnd type="none" len="sm" w="sm"/>
              <a:tailEnd type="arrow" len="sm" w="med"/>
            </a:ln>
          </p:spPr>
        </p:sp>
        <p:sp>
          <p:nvSpPr>
            <p:cNvPr name="TextBox 36" id="36"/>
            <p:cNvSpPr txBox="true"/>
            <p:nvPr/>
          </p:nvSpPr>
          <p:spPr>
            <a:xfrm rot="0">
              <a:off x="13260200" y="8669769"/>
              <a:ext cx="4334798" cy="890270"/>
            </a:xfrm>
            <a:prstGeom prst="rect">
              <a:avLst/>
            </a:prstGeom>
          </p:spPr>
          <p:txBody>
            <a:bodyPr anchor="t" rtlCol="false" tIns="0" lIns="0" bIns="0" rIns="0">
              <a:spAutoFit/>
            </a:bodyPr>
            <a:lstStyle/>
            <a:p>
              <a:pPr algn="ctr">
                <a:lnSpc>
                  <a:spcPts val="2789"/>
                </a:lnSpc>
                <a:spcBef>
                  <a:spcPct val="0"/>
                </a:spcBef>
              </a:pPr>
              <a:r>
                <a:rPr lang="en-US" sz="1799">
                  <a:solidFill>
                    <a:srgbClr val="000000"/>
                  </a:solidFill>
                  <a:latin typeface="Open Sauce"/>
                  <a:ea typeface="Open Sauce"/>
                  <a:cs typeface="Open Sauce"/>
                  <a:sym typeface="Open Sauce"/>
                </a:rPr>
                <a:t>Persistance d</a:t>
              </a:r>
              <a:r>
                <a:rPr lang="en-US" sz="1799">
                  <a:solidFill>
                    <a:srgbClr val="000000"/>
                  </a:solidFill>
                  <a:latin typeface="Open Sauce"/>
                  <a:ea typeface="Open Sauce"/>
                  <a:cs typeface="Open Sauce"/>
                  <a:sym typeface="Open Sauce"/>
                </a:rPr>
                <a:t>es données</a:t>
              </a:r>
            </a:p>
            <a:p>
              <a:pPr algn="ctr">
                <a:lnSpc>
                  <a:spcPts val="2789"/>
                </a:lnSpc>
                <a:spcBef>
                  <a:spcPct val="0"/>
                </a:spcBef>
              </a:pPr>
            </a:p>
          </p:txBody>
        </p:sp>
        <p:sp>
          <p:nvSpPr>
            <p:cNvPr name="TextBox 37" id="37"/>
            <p:cNvSpPr txBox="true"/>
            <p:nvPr/>
          </p:nvSpPr>
          <p:spPr>
            <a:xfrm rot="0">
              <a:off x="4498555" y="8669769"/>
              <a:ext cx="3676562" cy="420370"/>
            </a:xfrm>
            <a:prstGeom prst="rect">
              <a:avLst/>
            </a:prstGeom>
          </p:spPr>
          <p:txBody>
            <a:bodyPr anchor="t" rtlCol="false" tIns="0" lIns="0" bIns="0" rIns="0">
              <a:spAutoFit/>
            </a:bodyPr>
            <a:lstStyle/>
            <a:p>
              <a:pPr algn="ctr">
                <a:lnSpc>
                  <a:spcPts val="2789"/>
                </a:lnSpc>
                <a:spcBef>
                  <a:spcPct val="0"/>
                </a:spcBef>
              </a:pPr>
              <a:r>
                <a:rPr lang="en-US" sz="1799">
                  <a:solidFill>
                    <a:srgbClr val="000000"/>
                  </a:solidFill>
                  <a:latin typeface="Open Sauce"/>
                  <a:ea typeface="Open Sauce"/>
                  <a:cs typeface="Open Sauce"/>
                  <a:sym typeface="Open Sauce"/>
                </a:rPr>
                <a:t>Exécution de R</a:t>
              </a:r>
              <a:r>
                <a:rPr lang="en-US" sz="1799">
                  <a:solidFill>
                    <a:srgbClr val="000000"/>
                  </a:solidFill>
                  <a:latin typeface="Open Sauce"/>
                  <a:ea typeface="Open Sauce"/>
                  <a:cs typeface="Open Sauce"/>
                  <a:sym typeface="Open Sauce"/>
                </a:rPr>
                <a:t>equêtes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844489" y="2984652"/>
            <a:ext cx="6008511" cy="0"/>
          </a:xfrm>
          <a:prstGeom prst="line">
            <a:avLst/>
          </a:prstGeom>
          <a:ln cap="flat" w="76200">
            <a:solidFill>
              <a:srgbClr val="EAE4D2"/>
            </a:solidFill>
            <a:prstDash val="solid"/>
            <a:headEnd type="none" len="sm" w="sm"/>
            <a:tailEnd type="none" len="sm" w="sm"/>
          </a:ln>
        </p:spPr>
      </p:sp>
      <p:sp>
        <p:nvSpPr>
          <p:cNvPr name="Freeform 3" id="3"/>
          <p:cNvSpPr/>
          <p:nvPr/>
        </p:nvSpPr>
        <p:spPr>
          <a:xfrm flipH="false" flipV="false" rot="-5400000">
            <a:off x="12574935" y="960027"/>
            <a:ext cx="7489104" cy="4680690"/>
          </a:xfrm>
          <a:custGeom>
            <a:avLst/>
            <a:gdLst/>
            <a:ahLst/>
            <a:cxnLst/>
            <a:rect r="r" b="b" t="t" l="l"/>
            <a:pathLst>
              <a:path h="4680690" w="7489104">
                <a:moveTo>
                  <a:pt x="0" y="0"/>
                </a:moveTo>
                <a:lnTo>
                  <a:pt x="7489104" y="0"/>
                </a:lnTo>
                <a:lnTo>
                  <a:pt x="7489104" y="4680690"/>
                </a:lnTo>
                <a:lnTo>
                  <a:pt x="0" y="4680690"/>
                </a:lnTo>
                <a:lnTo>
                  <a:pt x="0" y="0"/>
                </a:lnTo>
                <a:close/>
              </a:path>
            </a:pathLst>
          </a:custGeom>
          <a:blipFill>
            <a:blip r:embed="rId2"/>
            <a:stretch>
              <a:fillRect l="0" t="0" r="0" b="0"/>
            </a:stretch>
          </a:blipFill>
        </p:spPr>
      </p:sp>
      <p:grpSp>
        <p:nvGrpSpPr>
          <p:cNvPr name="Group 4" id="4"/>
          <p:cNvGrpSpPr/>
          <p:nvPr/>
        </p:nvGrpSpPr>
        <p:grpSpPr>
          <a:xfrm rot="0">
            <a:off x="683003" y="4230082"/>
            <a:ext cx="969409" cy="986123"/>
            <a:chOff x="0" y="0"/>
            <a:chExt cx="812800" cy="826814"/>
          </a:xfrm>
        </p:grpSpPr>
        <p:sp>
          <p:nvSpPr>
            <p:cNvPr name="Freeform 5" id="5"/>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6" id="6"/>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01</a:t>
              </a:r>
            </a:p>
          </p:txBody>
        </p:sp>
      </p:grpSp>
      <p:grpSp>
        <p:nvGrpSpPr>
          <p:cNvPr name="Group 7" id="7"/>
          <p:cNvGrpSpPr/>
          <p:nvPr/>
        </p:nvGrpSpPr>
        <p:grpSpPr>
          <a:xfrm rot="0">
            <a:off x="6193367" y="4283267"/>
            <a:ext cx="969409" cy="986123"/>
            <a:chOff x="0" y="0"/>
            <a:chExt cx="812800" cy="826814"/>
          </a:xfrm>
        </p:grpSpPr>
        <p:sp>
          <p:nvSpPr>
            <p:cNvPr name="Freeform 8" id="8"/>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9" id="9"/>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04</a:t>
              </a:r>
            </a:p>
          </p:txBody>
        </p:sp>
      </p:grpSp>
      <p:grpSp>
        <p:nvGrpSpPr>
          <p:cNvPr name="Group 10" id="10"/>
          <p:cNvGrpSpPr/>
          <p:nvPr/>
        </p:nvGrpSpPr>
        <p:grpSpPr>
          <a:xfrm rot="0">
            <a:off x="663953" y="5578155"/>
            <a:ext cx="969409" cy="986123"/>
            <a:chOff x="0" y="0"/>
            <a:chExt cx="812800" cy="826814"/>
          </a:xfrm>
        </p:grpSpPr>
        <p:sp>
          <p:nvSpPr>
            <p:cNvPr name="Freeform 11" id="11"/>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2" id="12"/>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02</a:t>
              </a:r>
            </a:p>
          </p:txBody>
        </p:sp>
      </p:grpSp>
      <p:grpSp>
        <p:nvGrpSpPr>
          <p:cNvPr name="Group 13" id="13"/>
          <p:cNvGrpSpPr/>
          <p:nvPr/>
        </p:nvGrpSpPr>
        <p:grpSpPr>
          <a:xfrm rot="0">
            <a:off x="6193367" y="5578155"/>
            <a:ext cx="969409" cy="986123"/>
            <a:chOff x="0" y="0"/>
            <a:chExt cx="812800" cy="826814"/>
          </a:xfrm>
        </p:grpSpPr>
        <p:sp>
          <p:nvSpPr>
            <p:cNvPr name="Freeform 14" id="14"/>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5" id="15"/>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05</a:t>
              </a:r>
            </a:p>
          </p:txBody>
        </p:sp>
      </p:grpSp>
      <p:grpSp>
        <p:nvGrpSpPr>
          <p:cNvPr name="Group 16" id="16"/>
          <p:cNvGrpSpPr/>
          <p:nvPr/>
        </p:nvGrpSpPr>
        <p:grpSpPr>
          <a:xfrm rot="0">
            <a:off x="683003" y="6930214"/>
            <a:ext cx="969409" cy="986123"/>
            <a:chOff x="0" y="0"/>
            <a:chExt cx="812800" cy="826814"/>
          </a:xfrm>
        </p:grpSpPr>
        <p:sp>
          <p:nvSpPr>
            <p:cNvPr name="Freeform 17" id="17"/>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8" id="18"/>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03</a:t>
              </a:r>
            </a:p>
          </p:txBody>
        </p:sp>
      </p:grpSp>
      <p:sp>
        <p:nvSpPr>
          <p:cNvPr name="TextBox 19" id="19"/>
          <p:cNvSpPr txBox="true"/>
          <p:nvPr/>
        </p:nvSpPr>
        <p:spPr>
          <a:xfrm rot="0">
            <a:off x="1910558" y="4488193"/>
            <a:ext cx="3614553"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Objectif du projet</a:t>
            </a:r>
          </a:p>
        </p:txBody>
      </p:sp>
      <p:sp>
        <p:nvSpPr>
          <p:cNvPr name="TextBox 20" id="20"/>
          <p:cNvSpPr txBox="true"/>
          <p:nvPr/>
        </p:nvSpPr>
        <p:spPr>
          <a:xfrm rot="0">
            <a:off x="1910558" y="5850567"/>
            <a:ext cx="3614553"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Problématique</a:t>
            </a:r>
          </a:p>
        </p:txBody>
      </p:sp>
      <p:sp>
        <p:nvSpPr>
          <p:cNvPr name="TextBox 21" id="21"/>
          <p:cNvSpPr txBox="true"/>
          <p:nvPr/>
        </p:nvSpPr>
        <p:spPr>
          <a:xfrm rot="0">
            <a:off x="7565324" y="4488193"/>
            <a:ext cx="3614553"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Architecture MVVM</a:t>
            </a:r>
          </a:p>
        </p:txBody>
      </p:sp>
      <p:sp>
        <p:nvSpPr>
          <p:cNvPr name="TextBox 22" id="22"/>
          <p:cNvSpPr txBox="true"/>
          <p:nvPr/>
        </p:nvSpPr>
        <p:spPr>
          <a:xfrm rot="0">
            <a:off x="1910558" y="7188326"/>
            <a:ext cx="3614553"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Analyse et conception</a:t>
            </a:r>
          </a:p>
        </p:txBody>
      </p:sp>
      <p:sp>
        <p:nvSpPr>
          <p:cNvPr name="TextBox 23" id="23"/>
          <p:cNvSpPr txBox="true"/>
          <p:nvPr/>
        </p:nvSpPr>
        <p:spPr>
          <a:xfrm rot="0">
            <a:off x="7501844" y="5850567"/>
            <a:ext cx="3614553"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Technologies utilisées</a:t>
            </a:r>
          </a:p>
        </p:txBody>
      </p:sp>
      <p:grpSp>
        <p:nvGrpSpPr>
          <p:cNvPr name="Group 24" id="24"/>
          <p:cNvGrpSpPr/>
          <p:nvPr/>
        </p:nvGrpSpPr>
        <p:grpSpPr>
          <a:xfrm rot="0">
            <a:off x="11979517" y="0"/>
            <a:ext cx="6308483" cy="10287000"/>
            <a:chOff x="0" y="0"/>
            <a:chExt cx="1661493" cy="2709333"/>
          </a:xfrm>
        </p:grpSpPr>
        <p:sp>
          <p:nvSpPr>
            <p:cNvPr name="Freeform 25" id="25"/>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26" id="26"/>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TextBox 27" id="27"/>
          <p:cNvSpPr txBox="true"/>
          <p:nvPr/>
        </p:nvSpPr>
        <p:spPr>
          <a:xfrm rot="0">
            <a:off x="844489" y="1704492"/>
            <a:ext cx="7158103"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PLAN </a:t>
            </a:r>
          </a:p>
        </p:txBody>
      </p:sp>
      <p:grpSp>
        <p:nvGrpSpPr>
          <p:cNvPr name="Group 28" id="28"/>
          <p:cNvGrpSpPr/>
          <p:nvPr/>
        </p:nvGrpSpPr>
        <p:grpSpPr>
          <a:xfrm rot="0">
            <a:off x="6193367" y="6869078"/>
            <a:ext cx="969409" cy="986123"/>
            <a:chOff x="0" y="0"/>
            <a:chExt cx="812800" cy="826814"/>
          </a:xfrm>
        </p:grpSpPr>
        <p:sp>
          <p:nvSpPr>
            <p:cNvPr name="Freeform 29" id="29"/>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30" id="30"/>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06</a:t>
              </a:r>
            </a:p>
          </p:txBody>
        </p:sp>
      </p:grpSp>
      <p:sp>
        <p:nvSpPr>
          <p:cNvPr name="TextBox 31" id="31"/>
          <p:cNvSpPr txBox="true"/>
          <p:nvPr/>
        </p:nvSpPr>
        <p:spPr>
          <a:xfrm rot="0">
            <a:off x="7501844" y="7215817"/>
            <a:ext cx="3614553"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Video démonstrative</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44897" y="0"/>
            <a:ext cx="22182030" cy="10287000"/>
            <a:chOff x="0" y="0"/>
            <a:chExt cx="5842181" cy="2709333"/>
          </a:xfrm>
        </p:grpSpPr>
        <p:sp>
          <p:nvSpPr>
            <p:cNvPr name="Freeform 3" id="3"/>
            <p:cNvSpPr/>
            <p:nvPr/>
          </p:nvSpPr>
          <p:spPr>
            <a:xfrm flipH="false" flipV="false" rot="0">
              <a:off x="0" y="0"/>
              <a:ext cx="5842181" cy="2709333"/>
            </a:xfrm>
            <a:custGeom>
              <a:avLst/>
              <a:gdLst/>
              <a:ahLst/>
              <a:cxnLst/>
              <a:rect r="r" b="b" t="t" l="l"/>
              <a:pathLst>
                <a:path h="2709333" w="5842181">
                  <a:moveTo>
                    <a:pt x="0" y="0"/>
                  </a:moveTo>
                  <a:lnTo>
                    <a:pt x="5842181" y="0"/>
                  </a:lnTo>
                  <a:lnTo>
                    <a:pt x="5842181" y="2709333"/>
                  </a:lnTo>
                  <a:lnTo>
                    <a:pt x="0" y="2709333"/>
                  </a:lnTo>
                  <a:close/>
                </a:path>
              </a:pathLst>
            </a:custGeom>
            <a:solidFill>
              <a:srgbClr val="17726D"/>
            </a:solidFill>
          </p:spPr>
        </p:sp>
        <p:sp>
          <p:nvSpPr>
            <p:cNvPr name="TextBox 4" id="4"/>
            <p:cNvSpPr txBox="true"/>
            <p:nvPr/>
          </p:nvSpPr>
          <p:spPr>
            <a:xfrm>
              <a:off x="0" y="-47625"/>
              <a:ext cx="5842181" cy="2756958"/>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2408585" y="3955012"/>
            <a:ext cx="13470829" cy="1093468"/>
          </a:xfrm>
          <a:prstGeom prst="rect">
            <a:avLst/>
          </a:prstGeom>
        </p:spPr>
        <p:txBody>
          <a:bodyPr anchor="t" rtlCol="false" tIns="0" lIns="0" bIns="0" rIns="0">
            <a:spAutoFit/>
          </a:bodyPr>
          <a:lstStyle/>
          <a:p>
            <a:pPr algn="l">
              <a:lnSpc>
                <a:spcPts val="8294"/>
              </a:lnSpc>
            </a:pPr>
            <a:r>
              <a:rPr lang="en-US" sz="7899" b="true">
                <a:solidFill>
                  <a:srgbClr val="FFFFFF"/>
                </a:solidFill>
                <a:latin typeface="Inter Bold"/>
                <a:ea typeface="Inter Bold"/>
                <a:cs typeface="Inter Bold"/>
                <a:sym typeface="Inter Bold"/>
              </a:rPr>
              <a:t>TECHNOLOGIES ET OUTILS</a:t>
            </a:r>
          </a:p>
        </p:txBody>
      </p:sp>
      <p:sp>
        <p:nvSpPr>
          <p:cNvPr name="AutoShape 6" id="6"/>
          <p:cNvSpPr/>
          <p:nvPr/>
        </p:nvSpPr>
        <p:spPr>
          <a:xfrm flipV="true">
            <a:off x="5642924" y="5496537"/>
            <a:ext cx="7002152" cy="0"/>
          </a:xfrm>
          <a:prstGeom prst="line">
            <a:avLst/>
          </a:prstGeom>
          <a:ln cap="flat" w="76200">
            <a:solidFill>
              <a:srgbClr val="EAE4D2"/>
            </a:solidFill>
            <a:prstDash val="solid"/>
            <a:headEnd type="none" len="sm" w="sm"/>
            <a:tailEnd type="none" len="sm" w="sm"/>
          </a:ln>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7336"/>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sp>
        <p:nvSpPr>
          <p:cNvPr name="Freeform 5" id="5"/>
          <p:cNvSpPr/>
          <p:nvPr/>
        </p:nvSpPr>
        <p:spPr>
          <a:xfrm flipH="false" flipV="false" rot="0">
            <a:off x="5808073" y="1674548"/>
            <a:ext cx="7652531" cy="8612452"/>
          </a:xfrm>
          <a:custGeom>
            <a:avLst/>
            <a:gdLst/>
            <a:ahLst/>
            <a:cxnLst/>
            <a:rect r="r" b="b" t="t" l="l"/>
            <a:pathLst>
              <a:path h="8612452" w="7652531">
                <a:moveTo>
                  <a:pt x="0" y="0"/>
                </a:moveTo>
                <a:lnTo>
                  <a:pt x="7652530" y="0"/>
                </a:lnTo>
                <a:lnTo>
                  <a:pt x="7652530" y="8612452"/>
                </a:lnTo>
                <a:lnTo>
                  <a:pt x="0" y="8612452"/>
                </a:lnTo>
                <a:lnTo>
                  <a:pt x="0" y="0"/>
                </a:lnTo>
                <a:close/>
              </a:path>
            </a:pathLst>
          </a:custGeom>
          <a:blipFill>
            <a:blip r:embed="rId2"/>
            <a:stretch>
              <a:fillRect l="-11707" t="0" r="-836" b="0"/>
            </a:stretch>
          </a:blipFill>
        </p:spPr>
      </p:sp>
      <p:grpSp>
        <p:nvGrpSpPr>
          <p:cNvPr name="Group 6" id="6"/>
          <p:cNvGrpSpPr/>
          <p:nvPr/>
        </p:nvGrpSpPr>
        <p:grpSpPr>
          <a:xfrm rot="0">
            <a:off x="6645734" y="3294882"/>
            <a:ext cx="5243950" cy="5243929"/>
            <a:chOff x="0" y="0"/>
            <a:chExt cx="6350000" cy="6349975"/>
          </a:xfrm>
        </p:grpSpPr>
        <p:sp>
          <p:nvSpPr>
            <p:cNvPr name="Freeform 7" id="7"/>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l="0" t="0" r="0" b="0"/>
              </a:stretch>
            </a:blipFill>
          </p:spPr>
        </p:sp>
      </p:grpSp>
      <p:sp>
        <p:nvSpPr>
          <p:cNvPr name="Freeform 8" id="8"/>
          <p:cNvSpPr/>
          <p:nvPr/>
        </p:nvSpPr>
        <p:spPr>
          <a:xfrm flipH="false" flipV="false" rot="-9704040">
            <a:off x="3118087" y="3655430"/>
            <a:ext cx="3959784" cy="1118639"/>
          </a:xfrm>
          <a:custGeom>
            <a:avLst/>
            <a:gdLst/>
            <a:ahLst/>
            <a:cxnLst/>
            <a:rect r="r" b="b" t="t" l="l"/>
            <a:pathLst>
              <a:path h="1118639" w="3959784">
                <a:moveTo>
                  <a:pt x="0" y="0"/>
                </a:moveTo>
                <a:lnTo>
                  <a:pt x="3959784" y="0"/>
                </a:lnTo>
                <a:lnTo>
                  <a:pt x="3959784" y="1118639"/>
                </a:lnTo>
                <a:lnTo>
                  <a:pt x="0" y="11186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74948">
            <a:off x="412353" y="1647248"/>
            <a:ext cx="2477556" cy="2477556"/>
          </a:xfrm>
          <a:custGeom>
            <a:avLst/>
            <a:gdLst/>
            <a:ahLst/>
            <a:cxnLst/>
            <a:rect r="r" b="b" t="t" l="l"/>
            <a:pathLst>
              <a:path h="2477556" w="2477556">
                <a:moveTo>
                  <a:pt x="0" y="0"/>
                </a:moveTo>
                <a:lnTo>
                  <a:pt x="2477555" y="0"/>
                </a:lnTo>
                <a:lnTo>
                  <a:pt x="2477555" y="2477556"/>
                </a:lnTo>
                <a:lnTo>
                  <a:pt x="0" y="2477556"/>
                </a:lnTo>
                <a:lnTo>
                  <a:pt x="0" y="0"/>
                </a:lnTo>
                <a:close/>
              </a:path>
            </a:pathLst>
          </a:custGeom>
          <a:blipFill>
            <a:blip r:embed="rId6"/>
            <a:stretch>
              <a:fillRect l="0" t="0" r="0" b="0"/>
            </a:stretch>
          </a:blipFill>
        </p:spPr>
      </p:sp>
      <p:sp>
        <p:nvSpPr>
          <p:cNvPr name="Freeform 10" id="10"/>
          <p:cNvSpPr/>
          <p:nvPr/>
        </p:nvSpPr>
        <p:spPr>
          <a:xfrm flipH="false" flipV="false" rot="0">
            <a:off x="870447" y="3805074"/>
            <a:ext cx="1561367" cy="1561367"/>
          </a:xfrm>
          <a:custGeom>
            <a:avLst/>
            <a:gdLst/>
            <a:ahLst/>
            <a:cxnLst/>
            <a:rect r="r" b="b" t="t" l="l"/>
            <a:pathLst>
              <a:path h="1561367" w="1561367">
                <a:moveTo>
                  <a:pt x="0" y="0"/>
                </a:moveTo>
                <a:lnTo>
                  <a:pt x="1561367" y="0"/>
                </a:lnTo>
                <a:lnTo>
                  <a:pt x="1561367" y="1561367"/>
                </a:lnTo>
                <a:lnTo>
                  <a:pt x="0" y="1561367"/>
                </a:lnTo>
                <a:lnTo>
                  <a:pt x="0" y="0"/>
                </a:lnTo>
                <a:close/>
              </a:path>
            </a:pathLst>
          </a:custGeom>
          <a:blipFill>
            <a:blip r:embed="rId7"/>
            <a:stretch>
              <a:fillRect l="0" t="0" r="0" b="0"/>
            </a:stretch>
          </a:blipFill>
        </p:spPr>
      </p:sp>
      <p:sp>
        <p:nvSpPr>
          <p:cNvPr name="Freeform 11" id="11"/>
          <p:cNvSpPr/>
          <p:nvPr/>
        </p:nvSpPr>
        <p:spPr>
          <a:xfrm flipH="false" flipV="false" rot="1610660">
            <a:off x="11543992" y="6618020"/>
            <a:ext cx="3026399" cy="854958"/>
          </a:xfrm>
          <a:custGeom>
            <a:avLst/>
            <a:gdLst/>
            <a:ahLst/>
            <a:cxnLst/>
            <a:rect r="r" b="b" t="t" l="l"/>
            <a:pathLst>
              <a:path h="854958" w="3026399">
                <a:moveTo>
                  <a:pt x="0" y="0"/>
                </a:moveTo>
                <a:lnTo>
                  <a:pt x="3026399" y="0"/>
                </a:lnTo>
                <a:lnTo>
                  <a:pt x="3026399" y="854958"/>
                </a:lnTo>
                <a:lnTo>
                  <a:pt x="0" y="854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080966" y="6747933"/>
            <a:ext cx="2178334" cy="2724583"/>
          </a:xfrm>
          <a:custGeom>
            <a:avLst/>
            <a:gdLst/>
            <a:ahLst/>
            <a:cxnLst/>
            <a:rect r="r" b="b" t="t" l="l"/>
            <a:pathLst>
              <a:path h="2724583" w="2178334">
                <a:moveTo>
                  <a:pt x="0" y="0"/>
                </a:moveTo>
                <a:lnTo>
                  <a:pt x="2178334" y="0"/>
                </a:lnTo>
                <a:lnTo>
                  <a:pt x="2178334" y="2724583"/>
                </a:lnTo>
                <a:lnTo>
                  <a:pt x="0" y="2724583"/>
                </a:lnTo>
                <a:lnTo>
                  <a:pt x="0" y="0"/>
                </a:lnTo>
                <a:close/>
              </a:path>
            </a:pathLst>
          </a:custGeom>
          <a:blipFill>
            <a:blip r:embed="rId8"/>
            <a:stretch>
              <a:fillRect l="0" t="0" r="0" b="0"/>
            </a:stretch>
          </a:blipFill>
        </p:spPr>
      </p:sp>
      <p:sp>
        <p:nvSpPr>
          <p:cNvPr name="Freeform 13" id="13"/>
          <p:cNvSpPr/>
          <p:nvPr/>
        </p:nvSpPr>
        <p:spPr>
          <a:xfrm flipH="false" flipV="false" rot="1609246">
            <a:off x="11829534" y="3914618"/>
            <a:ext cx="2945440" cy="832087"/>
          </a:xfrm>
          <a:custGeom>
            <a:avLst/>
            <a:gdLst/>
            <a:ahLst/>
            <a:cxnLst/>
            <a:rect r="r" b="b" t="t" l="l"/>
            <a:pathLst>
              <a:path h="832087" w="2945440">
                <a:moveTo>
                  <a:pt x="0" y="0"/>
                </a:moveTo>
                <a:lnTo>
                  <a:pt x="2945441" y="0"/>
                </a:lnTo>
                <a:lnTo>
                  <a:pt x="2945441" y="832087"/>
                </a:lnTo>
                <a:lnTo>
                  <a:pt x="0" y="832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5120903" y="3750715"/>
            <a:ext cx="2911592" cy="928070"/>
          </a:xfrm>
          <a:custGeom>
            <a:avLst/>
            <a:gdLst/>
            <a:ahLst/>
            <a:cxnLst/>
            <a:rect r="r" b="b" t="t" l="l"/>
            <a:pathLst>
              <a:path h="928070" w="2911592">
                <a:moveTo>
                  <a:pt x="0" y="0"/>
                </a:moveTo>
                <a:lnTo>
                  <a:pt x="2911592" y="0"/>
                </a:lnTo>
                <a:lnTo>
                  <a:pt x="2911592" y="928070"/>
                </a:lnTo>
                <a:lnTo>
                  <a:pt x="0" y="928070"/>
                </a:lnTo>
                <a:lnTo>
                  <a:pt x="0" y="0"/>
                </a:lnTo>
                <a:close/>
              </a:path>
            </a:pathLst>
          </a:custGeom>
          <a:blipFill>
            <a:blip r:embed="rId9"/>
            <a:stretch>
              <a:fillRect l="0" t="0" r="0" b="0"/>
            </a:stretch>
          </a:blipFill>
        </p:spPr>
      </p:sp>
      <p:sp>
        <p:nvSpPr>
          <p:cNvPr name="Freeform 15" id="15"/>
          <p:cNvSpPr/>
          <p:nvPr/>
        </p:nvSpPr>
        <p:spPr>
          <a:xfrm flipH="false" flipV="false" rot="0">
            <a:off x="518033" y="6576885"/>
            <a:ext cx="3375424" cy="2531568"/>
          </a:xfrm>
          <a:custGeom>
            <a:avLst/>
            <a:gdLst/>
            <a:ahLst/>
            <a:cxnLst/>
            <a:rect r="r" b="b" t="t" l="l"/>
            <a:pathLst>
              <a:path h="2531568" w="3375424">
                <a:moveTo>
                  <a:pt x="0" y="0"/>
                </a:moveTo>
                <a:lnTo>
                  <a:pt x="3375424" y="0"/>
                </a:lnTo>
                <a:lnTo>
                  <a:pt x="3375424" y="2531568"/>
                </a:lnTo>
                <a:lnTo>
                  <a:pt x="0" y="2531568"/>
                </a:lnTo>
                <a:lnTo>
                  <a:pt x="0" y="0"/>
                </a:lnTo>
                <a:close/>
              </a:path>
            </a:pathLst>
          </a:custGeom>
          <a:blipFill>
            <a:blip r:embed="rId10"/>
            <a:stretch>
              <a:fillRect l="0" t="0" r="0" b="0"/>
            </a:stretch>
          </a:blipFill>
        </p:spPr>
      </p:sp>
      <p:sp>
        <p:nvSpPr>
          <p:cNvPr name="Freeform 16" id="16"/>
          <p:cNvSpPr/>
          <p:nvPr/>
        </p:nvSpPr>
        <p:spPr>
          <a:xfrm flipH="false" flipV="false" rot="-9704040">
            <a:off x="3396718" y="7660669"/>
            <a:ext cx="2920198" cy="824956"/>
          </a:xfrm>
          <a:custGeom>
            <a:avLst/>
            <a:gdLst/>
            <a:ahLst/>
            <a:cxnLst/>
            <a:rect r="r" b="b" t="t" l="l"/>
            <a:pathLst>
              <a:path h="824956" w="2920198">
                <a:moveTo>
                  <a:pt x="0" y="0"/>
                </a:moveTo>
                <a:lnTo>
                  <a:pt x="2920198" y="0"/>
                </a:lnTo>
                <a:lnTo>
                  <a:pt x="2920198" y="824956"/>
                </a:lnTo>
                <a:lnTo>
                  <a:pt x="0" y="824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586229" y="210796"/>
            <a:ext cx="15341440"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TECHNOLOGIES ET OUTILS</a:t>
            </a:r>
          </a:p>
        </p:txBody>
      </p:sp>
      <p:sp>
        <p:nvSpPr>
          <p:cNvPr name="TextBox 18" id="18"/>
          <p:cNvSpPr txBox="true"/>
          <p:nvPr/>
        </p:nvSpPr>
        <p:spPr>
          <a:xfrm rot="1015874">
            <a:off x="3900565" y="3080314"/>
            <a:ext cx="2863334" cy="474981"/>
          </a:xfrm>
          <a:prstGeom prst="rect">
            <a:avLst/>
          </a:prstGeom>
        </p:spPr>
        <p:txBody>
          <a:bodyPr anchor="t" rtlCol="false" tIns="0" lIns="0" bIns="0" rIns="0">
            <a:spAutoFit/>
          </a:bodyPr>
          <a:lstStyle/>
          <a:p>
            <a:pPr algn="ctr">
              <a:lnSpc>
                <a:spcPts val="4029"/>
              </a:lnSpc>
              <a:spcBef>
                <a:spcPct val="0"/>
              </a:spcBef>
            </a:pPr>
            <a:r>
              <a:rPr lang="en-US" b="true" sz="2599" i="true">
                <a:solidFill>
                  <a:srgbClr val="4D3515"/>
                </a:solidFill>
                <a:latin typeface="Tex Gyre Bonum Bold Italics"/>
                <a:ea typeface="Tex Gyre Bonum Bold Italics"/>
                <a:cs typeface="Tex Gyre Bonum Bold Italics"/>
                <a:sym typeface="Tex Gyre Bonum Bold Italics"/>
              </a:rPr>
              <a:t>Développée avec</a:t>
            </a:r>
          </a:p>
        </p:txBody>
      </p:sp>
      <p:sp>
        <p:nvSpPr>
          <p:cNvPr name="TextBox 19" id="19"/>
          <p:cNvSpPr txBox="true"/>
          <p:nvPr/>
        </p:nvSpPr>
        <p:spPr>
          <a:xfrm rot="1015874">
            <a:off x="11319829" y="7661307"/>
            <a:ext cx="3355319" cy="979806"/>
          </a:xfrm>
          <a:prstGeom prst="rect">
            <a:avLst/>
          </a:prstGeom>
        </p:spPr>
        <p:txBody>
          <a:bodyPr anchor="t" rtlCol="false" tIns="0" lIns="0" bIns="0" rIns="0">
            <a:spAutoFit/>
          </a:bodyPr>
          <a:lstStyle/>
          <a:p>
            <a:pPr algn="ctr">
              <a:lnSpc>
                <a:spcPts val="4029"/>
              </a:lnSpc>
              <a:spcBef>
                <a:spcPct val="0"/>
              </a:spcBef>
            </a:pPr>
            <a:r>
              <a:rPr lang="en-US" b="true" sz="2599" i="true">
                <a:solidFill>
                  <a:srgbClr val="4D3515"/>
                </a:solidFill>
                <a:latin typeface="Tex Gyre Bonum Bold Italics"/>
                <a:ea typeface="Tex Gyre Bonum Bold Italics"/>
                <a:cs typeface="Tex Gyre Bonum Bold Italics"/>
                <a:sym typeface="Tex Gyre Bonum Bold Italics"/>
              </a:rPr>
              <a:t>S’authentifier à l'aide de</a:t>
            </a:r>
          </a:p>
        </p:txBody>
      </p:sp>
      <p:sp>
        <p:nvSpPr>
          <p:cNvPr name="TextBox 20" id="20"/>
          <p:cNvSpPr txBox="true"/>
          <p:nvPr/>
        </p:nvSpPr>
        <p:spPr>
          <a:xfrm rot="1015874">
            <a:off x="11045216" y="4835533"/>
            <a:ext cx="4195935" cy="979806"/>
          </a:xfrm>
          <a:prstGeom prst="rect">
            <a:avLst/>
          </a:prstGeom>
        </p:spPr>
        <p:txBody>
          <a:bodyPr anchor="t" rtlCol="false" tIns="0" lIns="0" bIns="0" rIns="0">
            <a:spAutoFit/>
          </a:bodyPr>
          <a:lstStyle/>
          <a:p>
            <a:pPr algn="ctr">
              <a:lnSpc>
                <a:spcPts val="4029"/>
              </a:lnSpc>
              <a:spcBef>
                <a:spcPct val="0"/>
              </a:spcBef>
            </a:pPr>
            <a:r>
              <a:rPr lang="en-US" b="true" sz="2599" i="true">
                <a:solidFill>
                  <a:srgbClr val="4D3515"/>
                </a:solidFill>
                <a:latin typeface="Tex Gyre Bonum Bold Italics"/>
                <a:ea typeface="Tex Gyre Bonum Bold Italics"/>
                <a:cs typeface="Tex Gyre Bonum Bold Italics"/>
                <a:sym typeface="Tex Gyre Bonum Bold Italics"/>
              </a:rPr>
              <a:t>Stocker les données dans</a:t>
            </a:r>
          </a:p>
        </p:txBody>
      </p:sp>
      <p:sp>
        <p:nvSpPr>
          <p:cNvPr name="TextBox 21" id="21"/>
          <p:cNvSpPr txBox="true"/>
          <p:nvPr/>
        </p:nvSpPr>
        <p:spPr>
          <a:xfrm rot="1015874">
            <a:off x="3724058" y="7034098"/>
            <a:ext cx="2863334" cy="474981"/>
          </a:xfrm>
          <a:prstGeom prst="rect">
            <a:avLst/>
          </a:prstGeom>
        </p:spPr>
        <p:txBody>
          <a:bodyPr anchor="t" rtlCol="false" tIns="0" lIns="0" bIns="0" rIns="0">
            <a:spAutoFit/>
          </a:bodyPr>
          <a:lstStyle/>
          <a:p>
            <a:pPr algn="ctr">
              <a:lnSpc>
                <a:spcPts val="4029"/>
              </a:lnSpc>
              <a:spcBef>
                <a:spcPct val="0"/>
              </a:spcBef>
            </a:pPr>
            <a:r>
              <a:rPr lang="en-US" b="true" sz="2599" i="true">
                <a:solidFill>
                  <a:srgbClr val="4D3515"/>
                </a:solidFill>
                <a:latin typeface="Tex Gyre Bonum Bold Italics"/>
                <a:ea typeface="Tex Gyre Bonum Bold Italics"/>
                <a:cs typeface="Tex Gyre Bonum Bold Italics"/>
                <a:sym typeface="Tex Gyre Bonum Bold Italics"/>
              </a:rPr>
              <a:t>Predire avec</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3378"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EAE4D2"/>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4871011" y="6031106"/>
            <a:ext cx="5402508" cy="540250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6738433" y="1316162"/>
            <a:ext cx="8168199" cy="640081"/>
          </a:xfrm>
          <a:prstGeom prst="rect">
            <a:avLst/>
          </a:prstGeom>
        </p:spPr>
        <p:txBody>
          <a:bodyPr anchor="t" rtlCol="false" tIns="0" lIns="0" bIns="0" rIns="0">
            <a:spAutoFit/>
          </a:bodyPr>
          <a:lstStyle/>
          <a:p>
            <a:pPr algn="l">
              <a:lnSpc>
                <a:spcPts val="4830"/>
              </a:lnSpc>
            </a:pPr>
            <a:r>
              <a:rPr lang="en-US" sz="4600" b="true">
                <a:solidFill>
                  <a:srgbClr val="17726D"/>
                </a:solidFill>
                <a:latin typeface="Inter Bold"/>
                <a:ea typeface="Inter Bold"/>
                <a:cs typeface="Inter Bold"/>
                <a:sym typeface="Inter Bold"/>
              </a:rPr>
              <a:t>CONCLUSION</a:t>
            </a:r>
          </a:p>
        </p:txBody>
      </p:sp>
      <p:sp>
        <p:nvSpPr>
          <p:cNvPr name="TextBox 9" id="9"/>
          <p:cNvSpPr txBox="true"/>
          <p:nvPr/>
        </p:nvSpPr>
        <p:spPr>
          <a:xfrm rot="0">
            <a:off x="6738433" y="2812965"/>
            <a:ext cx="11018957" cy="4753737"/>
          </a:xfrm>
          <a:prstGeom prst="rect">
            <a:avLst/>
          </a:prstGeom>
        </p:spPr>
        <p:txBody>
          <a:bodyPr anchor="t" rtlCol="false" tIns="0" lIns="0" bIns="0" rIns="0">
            <a:spAutoFit/>
          </a:bodyPr>
          <a:lstStyle/>
          <a:p>
            <a:pPr algn="just">
              <a:lnSpc>
                <a:spcPts val="4224"/>
              </a:lnSpc>
            </a:pPr>
            <a:r>
              <a:rPr lang="en-US" sz="2400" spc="96">
                <a:solidFill>
                  <a:srgbClr val="000000"/>
                </a:solidFill>
                <a:latin typeface="Open Sans"/>
                <a:ea typeface="Open Sans"/>
                <a:cs typeface="Open Sans"/>
                <a:sym typeface="Open Sans"/>
              </a:rPr>
              <a:t>Ce projet agile nous a permis d’appliquer concrètement Scrum pour concevoir une application intuitive de gestion financière.</a:t>
            </a:r>
          </a:p>
          <a:p>
            <a:pPr algn="just">
              <a:lnSpc>
                <a:spcPts val="4224"/>
              </a:lnSpc>
            </a:pPr>
            <a:r>
              <a:rPr lang="en-US" sz="2400" spc="96">
                <a:solidFill>
                  <a:srgbClr val="000000"/>
                </a:solidFill>
                <a:latin typeface="Open Sans"/>
                <a:ea typeface="Open Sans"/>
                <a:cs typeface="Open Sans"/>
                <a:sym typeface="Open Sans"/>
              </a:rPr>
              <a:t> Nous avons expérimenté un cycle structuré (backlog, sprints, retours) et mesuré les bénéfices de l’agilité : adaptation, collaboration, amélioration continue.</a:t>
            </a:r>
          </a:p>
          <a:p>
            <a:pPr algn="just">
              <a:lnSpc>
                <a:spcPts val="4224"/>
              </a:lnSpc>
            </a:pPr>
            <a:r>
              <a:rPr lang="en-US" sz="2400" spc="96">
                <a:solidFill>
                  <a:srgbClr val="000000"/>
                </a:solidFill>
                <a:latin typeface="Open Sans"/>
                <a:ea typeface="Open Sans"/>
                <a:cs typeface="Open Sans"/>
                <a:sym typeface="Open Sans"/>
              </a:rPr>
              <a:t>Les défis rencontrés (priorisation, estimation) ont renforcé notre apprentissage.</a:t>
            </a:r>
          </a:p>
          <a:p>
            <a:pPr algn="just" marL="0" indent="0" lvl="0">
              <a:lnSpc>
                <a:spcPts val="4224"/>
              </a:lnSpc>
            </a:pPr>
            <a:r>
              <a:rPr lang="en-US" sz="2400" spc="96">
                <a:solidFill>
                  <a:srgbClr val="000000"/>
                </a:solidFill>
                <a:latin typeface="Open Sans"/>
                <a:ea typeface="Open Sans"/>
                <a:cs typeface="Open Sans"/>
                <a:sym typeface="Open Sans"/>
              </a:rPr>
              <a:t>Ce projet constitue une base solide pour de futurs développements en environnement agile.</a:t>
            </a:r>
          </a:p>
        </p:txBody>
      </p:sp>
      <p:grpSp>
        <p:nvGrpSpPr>
          <p:cNvPr name="Group 10" id="10"/>
          <p:cNvGrpSpPr/>
          <p:nvPr/>
        </p:nvGrpSpPr>
        <p:grpSpPr>
          <a:xfrm rot="0">
            <a:off x="-429950" y="1028700"/>
            <a:ext cx="7168383" cy="7168355"/>
            <a:chOff x="0" y="0"/>
            <a:chExt cx="6350000" cy="6349975"/>
          </a:xfrm>
        </p:grpSpPr>
        <p:sp>
          <p:nvSpPr>
            <p:cNvPr name="Freeform 11" id="11"/>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0" r="0" b="0"/>
              </a:stretch>
            </a:blipFill>
          </p:spPr>
        </p:sp>
      </p:gr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sp>
        <p:nvSpPr>
          <p:cNvPr name="TextBox 6" id="6"/>
          <p:cNvSpPr txBox="true"/>
          <p:nvPr/>
        </p:nvSpPr>
        <p:spPr>
          <a:xfrm rot="0">
            <a:off x="2050970" y="2308910"/>
            <a:ext cx="14166687" cy="4474847"/>
          </a:xfrm>
          <a:prstGeom prst="rect">
            <a:avLst/>
          </a:prstGeom>
        </p:spPr>
        <p:txBody>
          <a:bodyPr anchor="t" rtlCol="false" tIns="0" lIns="0" bIns="0" rIns="0">
            <a:spAutoFit/>
          </a:bodyPr>
          <a:lstStyle/>
          <a:p>
            <a:pPr algn="l">
              <a:lnSpc>
                <a:spcPts val="17954"/>
              </a:lnSpc>
            </a:pPr>
            <a:r>
              <a:rPr lang="en-US" sz="12824" b="true">
                <a:solidFill>
                  <a:srgbClr val="17726D"/>
                </a:solidFill>
                <a:latin typeface="Inter Bold"/>
                <a:ea typeface="Inter Bold"/>
                <a:cs typeface="Inter Bold"/>
                <a:sym typeface="Inter Bold"/>
              </a:rPr>
              <a:t>MERCI DE VOTRE ATTENTION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8578" y="6440918"/>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7651813"/>
            <a:ext cx="16138684" cy="0"/>
          </a:xfrm>
          <a:prstGeom prst="line">
            <a:avLst/>
          </a:prstGeom>
          <a:ln cap="flat" w="38100">
            <a:solidFill>
              <a:srgbClr val="17726D"/>
            </a:solidFill>
            <a:prstDash val="solid"/>
            <a:headEnd type="none" len="sm" w="sm"/>
            <a:tailEnd type="none" len="sm" w="sm"/>
          </a:ln>
        </p:spPr>
      </p:sp>
      <p:sp>
        <p:nvSpPr>
          <p:cNvPr name="Freeform 6" id="6"/>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69537" y="-92632"/>
            <a:ext cx="3205688" cy="2929053"/>
          </a:xfrm>
          <a:custGeom>
            <a:avLst/>
            <a:gdLst/>
            <a:ahLst/>
            <a:cxnLst/>
            <a:rect r="r" b="b" t="t" l="l"/>
            <a:pathLst>
              <a:path h="2929053" w="3205688">
                <a:moveTo>
                  <a:pt x="0" y="0"/>
                </a:moveTo>
                <a:lnTo>
                  <a:pt x="3205688" y="0"/>
                </a:lnTo>
                <a:lnTo>
                  <a:pt x="3205688" y="2929053"/>
                </a:lnTo>
                <a:lnTo>
                  <a:pt x="0" y="2929053"/>
                </a:lnTo>
                <a:lnTo>
                  <a:pt x="0" y="0"/>
                </a:lnTo>
                <a:close/>
              </a:path>
            </a:pathLst>
          </a:custGeom>
          <a:blipFill>
            <a:blip r:embed="rId4"/>
            <a:stretch>
              <a:fillRect l="0" t="-4722" r="0" b="-4722"/>
            </a:stretch>
          </a:blipFill>
        </p:spPr>
      </p:sp>
      <p:sp>
        <p:nvSpPr>
          <p:cNvPr name="Freeform 8" id="8"/>
          <p:cNvSpPr/>
          <p:nvPr/>
        </p:nvSpPr>
        <p:spPr>
          <a:xfrm flipH="false" flipV="false" rot="0">
            <a:off x="13176196" y="489044"/>
            <a:ext cx="4365107" cy="2115561"/>
          </a:xfrm>
          <a:custGeom>
            <a:avLst/>
            <a:gdLst/>
            <a:ahLst/>
            <a:cxnLst/>
            <a:rect r="r" b="b" t="t" l="l"/>
            <a:pathLst>
              <a:path h="2115561" w="4365107">
                <a:moveTo>
                  <a:pt x="0" y="0"/>
                </a:moveTo>
                <a:lnTo>
                  <a:pt x="4365107" y="0"/>
                </a:lnTo>
                <a:lnTo>
                  <a:pt x="4365107" y="2115561"/>
                </a:lnTo>
                <a:lnTo>
                  <a:pt x="0" y="2115561"/>
                </a:lnTo>
                <a:lnTo>
                  <a:pt x="0" y="0"/>
                </a:lnTo>
                <a:close/>
              </a:path>
            </a:pathLst>
          </a:custGeom>
          <a:blipFill>
            <a:blip r:embed="rId5"/>
            <a:stretch>
              <a:fillRect l="0" t="0" r="0" b="0"/>
            </a:stretch>
          </a:blipFill>
        </p:spPr>
      </p:sp>
      <p:sp>
        <p:nvSpPr>
          <p:cNvPr name="TextBox 9" id="9"/>
          <p:cNvSpPr txBox="true"/>
          <p:nvPr/>
        </p:nvSpPr>
        <p:spPr>
          <a:xfrm rot="0">
            <a:off x="860931" y="3618343"/>
            <a:ext cx="16836237" cy="2470150"/>
          </a:xfrm>
          <a:prstGeom prst="rect">
            <a:avLst/>
          </a:prstGeom>
        </p:spPr>
        <p:txBody>
          <a:bodyPr anchor="t" rtlCol="false" tIns="0" lIns="0" bIns="0" rIns="0">
            <a:spAutoFit/>
          </a:bodyPr>
          <a:lstStyle/>
          <a:p>
            <a:pPr algn="ctr">
              <a:lnSpc>
                <a:spcPts val="7000"/>
              </a:lnSpc>
            </a:pPr>
            <a:r>
              <a:rPr lang="en-US" b="true" sz="5000">
                <a:solidFill>
                  <a:srgbClr val="17726D"/>
                </a:solidFill>
                <a:latin typeface="Inter Bold"/>
                <a:ea typeface="Inter Bold"/>
                <a:cs typeface="Inter Bold"/>
                <a:sym typeface="Inter Bold"/>
              </a:rPr>
              <a:t>DÉVELOPPEMENT DES APPLICATIONS MOBILES :</a:t>
            </a:r>
          </a:p>
          <a:p>
            <a:pPr algn="ctr">
              <a:lnSpc>
                <a:spcPts val="6300"/>
              </a:lnSpc>
            </a:pPr>
            <a:r>
              <a:rPr lang="en-US" b="true" sz="4500">
                <a:solidFill>
                  <a:srgbClr val="000000"/>
                </a:solidFill>
                <a:latin typeface="Inter Bold"/>
                <a:ea typeface="Inter Bold"/>
                <a:cs typeface="Inter Bold"/>
                <a:sym typeface="Inter Bold"/>
              </a:rPr>
              <a:t>APPLICATION DE GESTION DES FINANCES PERSONNELLES</a:t>
            </a:r>
          </a:p>
          <a:p>
            <a:pPr algn="ctr">
              <a:lnSpc>
                <a:spcPts val="6300"/>
              </a:lnSpc>
            </a:pPr>
          </a:p>
        </p:txBody>
      </p:sp>
      <p:sp>
        <p:nvSpPr>
          <p:cNvPr name="Freeform 10" id="10"/>
          <p:cNvSpPr/>
          <p:nvPr/>
        </p:nvSpPr>
        <p:spPr>
          <a:xfrm flipH="false" flipV="false" rot="0">
            <a:off x="5373618" y="5510644"/>
            <a:ext cx="7540763" cy="1860548"/>
          </a:xfrm>
          <a:custGeom>
            <a:avLst/>
            <a:gdLst/>
            <a:ahLst/>
            <a:cxnLst/>
            <a:rect r="r" b="b" t="t" l="l"/>
            <a:pathLst>
              <a:path h="1860548" w="7540763">
                <a:moveTo>
                  <a:pt x="0" y="0"/>
                </a:moveTo>
                <a:lnTo>
                  <a:pt x="7540764" y="0"/>
                </a:lnTo>
                <a:lnTo>
                  <a:pt x="7540764" y="1860547"/>
                </a:lnTo>
                <a:lnTo>
                  <a:pt x="0" y="1860547"/>
                </a:lnTo>
                <a:lnTo>
                  <a:pt x="0" y="0"/>
                </a:lnTo>
                <a:close/>
              </a:path>
            </a:pathLst>
          </a:custGeom>
          <a:blipFill>
            <a:blip r:embed="rId6"/>
            <a:stretch>
              <a:fillRect l="0" t="0" r="0" b="0"/>
            </a:stretch>
          </a:blipFill>
        </p:spPr>
      </p:sp>
      <p:grpSp>
        <p:nvGrpSpPr>
          <p:cNvPr name="Group 11" id="11"/>
          <p:cNvGrpSpPr/>
          <p:nvPr/>
        </p:nvGrpSpPr>
        <p:grpSpPr>
          <a:xfrm rot="0">
            <a:off x="1074658" y="7918513"/>
            <a:ext cx="3889702" cy="1754051"/>
            <a:chOff x="0" y="0"/>
            <a:chExt cx="5186270" cy="2338734"/>
          </a:xfrm>
        </p:grpSpPr>
        <p:sp>
          <p:nvSpPr>
            <p:cNvPr name="TextBox 12" id="12"/>
            <p:cNvSpPr txBox="true"/>
            <p:nvPr/>
          </p:nvSpPr>
          <p:spPr>
            <a:xfrm rot="0">
              <a:off x="0" y="403465"/>
              <a:ext cx="5186270" cy="1935269"/>
            </a:xfrm>
            <a:prstGeom prst="rect">
              <a:avLst/>
            </a:prstGeom>
          </p:spPr>
          <p:txBody>
            <a:bodyPr anchor="t" rtlCol="false" tIns="0" lIns="0" bIns="0" rIns="0">
              <a:spAutoFit/>
            </a:bodyPr>
            <a:lstStyle/>
            <a:p>
              <a:pPr algn="just">
                <a:lnSpc>
                  <a:spcPts val="2944"/>
                </a:lnSpc>
              </a:pPr>
              <a:r>
                <a:rPr lang="en-US" sz="1899" b="true">
                  <a:solidFill>
                    <a:srgbClr val="000000"/>
                  </a:solidFill>
                  <a:latin typeface="Open Sans Bold"/>
                  <a:ea typeface="Open Sans Bold"/>
                  <a:cs typeface="Open Sans Bold"/>
                  <a:sym typeface="Open Sans Bold"/>
                </a:rPr>
                <a:t>TAIK KAWTAR</a:t>
              </a:r>
            </a:p>
            <a:p>
              <a:pPr algn="just">
                <a:lnSpc>
                  <a:spcPts val="2944"/>
                </a:lnSpc>
              </a:pPr>
              <a:r>
                <a:rPr lang="en-US" sz="1899" b="true">
                  <a:solidFill>
                    <a:srgbClr val="000000"/>
                  </a:solidFill>
                  <a:latin typeface="Open Sans Bold"/>
                  <a:ea typeface="Open Sans Bold"/>
                  <a:cs typeface="Open Sans Bold"/>
                  <a:sym typeface="Open Sans Bold"/>
                </a:rPr>
                <a:t>JAMYL Hanane</a:t>
              </a:r>
            </a:p>
            <a:p>
              <a:pPr algn="just">
                <a:lnSpc>
                  <a:spcPts val="2944"/>
                </a:lnSpc>
              </a:pPr>
              <a:r>
                <a:rPr lang="en-US" sz="1899" b="true">
                  <a:solidFill>
                    <a:srgbClr val="000000"/>
                  </a:solidFill>
                  <a:latin typeface="Open Sans Bold"/>
                  <a:ea typeface="Open Sans Bold"/>
                  <a:cs typeface="Open Sans Bold"/>
                  <a:sym typeface="Open Sans Bold"/>
                </a:rPr>
                <a:t>OUAZRI Khaoula</a:t>
              </a:r>
            </a:p>
            <a:p>
              <a:pPr algn="just" marL="0" indent="0" lvl="0">
                <a:lnSpc>
                  <a:spcPts val="2944"/>
                </a:lnSpc>
              </a:pPr>
              <a:r>
                <a:rPr lang="en-US" b="true" sz="1899">
                  <a:solidFill>
                    <a:srgbClr val="000000"/>
                  </a:solidFill>
                  <a:latin typeface="Open Sans Bold"/>
                  <a:ea typeface="Open Sans Bold"/>
                  <a:cs typeface="Open Sans Bold"/>
                  <a:sym typeface="Open Sans Bold"/>
                </a:rPr>
                <a:t>EL ALOUAN Wisal</a:t>
              </a:r>
            </a:p>
          </p:txBody>
        </p:sp>
        <p:sp>
          <p:nvSpPr>
            <p:cNvPr name="TextBox 13" id="13"/>
            <p:cNvSpPr txBox="true"/>
            <p:nvPr/>
          </p:nvSpPr>
          <p:spPr>
            <a:xfrm rot="0">
              <a:off x="0" y="-66675"/>
              <a:ext cx="5186270" cy="449369"/>
            </a:xfrm>
            <a:prstGeom prst="rect">
              <a:avLst/>
            </a:prstGeom>
          </p:spPr>
          <p:txBody>
            <a:bodyPr anchor="t" rtlCol="false" tIns="0" lIns="0" bIns="0" rIns="0">
              <a:spAutoFit/>
            </a:bodyPr>
            <a:lstStyle/>
            <a:p>
              <a:pPr algn="just" marL="0" indent="0" lvl="0">
                <a:lnSpc>
                  <a:spcPts val="2944"/>
                </a:lnSpc>
              </a:pPr>
              <a:r>
                <a:rPr lang="en-US" b="true" sz="1899">
                  <a:solidFill>
                    <a:srgbClr val="000000"/>
                  </a:solidFill>
                  <a:latin typeface="Open Sans Bold"/>
                  <a:ea typeface="Open Sans Bold"/>
                  <a:cs typeface="Open Sans Bold"/>
                  <a:sym typeface="Open Sans Bold"/>
                </a:rPr>
                <a:t>Réalisé par:</a:t>
              </a:r>
            </a:p>
          </p:txBody>
        </p:sp>
      </p:grpSp>
      <p:grpSp>
        <p:nvGrpSpPr>
          <p:cNvPr name="Group 14" id="14"/>
          <p:cNvGrpSpPr/>
          <p:nvPr/>
        </p:nvGrpSpPr>
        <p:grpSpPr>
          <a:xfrm rot="0">
            <a:off x="14828421" y="8114500"/>
            <a:ext cx="2868747" cy="681038"/>
            <a:chOff x="0" y="0"/>
            <a:chExt cx="3824996" cy="908051"/>
          </a:xfrm>
        </p:grpSpPr>
        <p:sp>
          <p:nvSpPr>
            <p:cNvPr name="TextBox 15" id="15"/>
            <p:cNvSpPr txBox="true"/>
            <p:nvPr/>
          </p:nvSpPr>
          <p:spPr>
            <a:xfrm rot="0">
              <a:off x="0" y="458682"/>
              <a:ext cx="3824996" cy="449369"/>
            </a:xfrm>
            <a:prstGeom prst="rect">
              <a:avLst/>
            </a:prstGeom>
          </p:spPr>
          <p:txBody>
            <a:bodyPr anchor="t" rtlCol="false" tIns="0" lIns="0" bIns="0" rIns="0">
              <a:spAutoFit/>
            </a:bodyPr>
            <a:lstStyle/>
            <a:p>
              <a:pPr algn="just" marL="0" indent="0" lvl="0">
                <a:lnSpc>
                  <a:spcPts val="2944"/>
                </a:lnSpc>
              </a:pPr>
              <a:r>
                <a:rPr lang="en-US" b="true" sz="1899">
                  <a:solidFill>
                    <a:srgbClr val="000000"/>
                  </a:solidFill>
                  <a:latin typeface="Open Sans Bold"/>
                  <a:ea typeface="Open Sans Bold"/>
                  <a:cs typeface="Open Sans Bold"/>
                  <a:sym typeface="Open Sans Bold"/>
                </a:rPr>
                <a:t>Pr. GUERMAH Hatim</a:t>
              </a:r>
            </a:p>
          </p:txBody>
        </p:sp>
        <p:sp>
          <p:nvSpPr>
            <p:cNvPr name="TextBox 16" id="16"/>
            <p:cNvSpPr txBox="true"/>
            <p:nvPr/>
          </p:nvSpPr>
          <p:spPr>
            <a:xfrm rot="0">
              <a:off x="0" y="-66675"/>
              <a:ext cx="3824996" cy="449369"/>
            </a:xfrm>
            <a:prstGeom prst="rect">
              <a:avLst/>
            </a:prstGeom>
          </p:spPr>
          <p:txBody>
            <a:bodyPr anchor="t" rtlCol="false" tIns="0" lIns="0" bIns="0" rIns="0">
              <a:spAutoFit/>
            </a:bodyPr>
            <a:lstStyle/>
            <a:p>
              <a:pPr algn="just" marL="0" indent="0" lvl="0">
                <a:lnSpc>
                  <a:spcPts val="2944"/>
                </a:lnSpc>
              </a:pPr>
              <a:r>
                <a:rPr lang="en-US" b="true" sz="1899">
                  <a:solidFill>
                    <a:srgbClr val="000000"/>
                  </a:solidFill>
                  <a:latin typeface="Open Sans Bold"/>
                  <a:ea typeface="Open Sans Bold"/>
                  <a:cs typeface="Open Sans Bold"/>
                  <a:sym typeface="Open Sans Bold"/>
                </a:rPr>
                <a:t>Examiné par :</a:t>
              </a:r>
            </a:p>
          </p:txBody>
        </p:sp>
      </p:grpSp>
      <p:sp>
        <p:nvSpPr>
          <p:cNvPr name="TextBox 17" id="17"/>
          <p:cNvSpPr txBox="true"/>
          <p:nvPr/>
        </p:nvSpPr>
        <p:spPr>
          <a:xfrm rot="0">
            <a:off x="7066121" y="9758413"/>
            <a:ext cx="4155757" cy="368301"/>
          </a:xfrm>
          <a:prstGeom prst="rect">
            <a:avLst/>
          </a:prstGeom>
        </p:spPr>
        <p:txBody>
          <a:bodyPr anchor="t" rtlCol="false" tIns="0" lIns="0" bIns="0" rIns="0">
            <a:spAutoFit/>
          </a:bodyPr>
          <a:lstStyle/>
          <a:p>
            <a:pPr algn="l" marL="0" indent="0" lvl="0">
              <a:lnSpc>
                <a:spcPts val="3099"/>
              </a:lnSpc>
            </a:pPr>
            <a:r>
              <a:rPr lang="en-US" b="true" sz="1999">
                <a:solidFill>
                  <a:srgbClr val="000000"/>
                </a:solidFill>
                <a:latin typeface="Open Sans Bold"/>
                <a:ea typeface="Open Sans Bold"/>
                <a:cs typeface="Open Sans Bold"/>
                <a:sym typeface="Open Sans Bold"/>
              </a:rPr>
              <a:t>Année universitaire: 2024-2025</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44897" y="0"/>
            <a:ext cx="22182030" cy="10287000"/>
            <a:chOff x="0" y="0"/>
            <a:chExt cx="5842181" cy="2709333"/>
          </a:xfrm>
        </p:grpSpPr>
        <p:sp>
          <p:nvSpPr>
            <p:cNvPr name="Freeform 3" id="3"/>
            <p:cNvSpPr/>
            <p:nvPr/>
          </p:nvSpPr>
          <p:spPr>
            <a:xfrm flipH="false" flipV="false" rot="0">
              <a:off x="0" y="0"/>
              <a:ext cx="5842181" cy="2709333"/>
            </a:xfrm>
            <a:custGeom>
              <a:avLst/>
              <a:gdLst/>
              <a:ahLst/>
              <a:cxnLst/>
              <a:rect r="r" b="b" t="t" l="l"/>
              <a:pathLst>
                <a:path h="2709333" w="5842181">
                  <a:moveTo>
                    <a:pt x="0" y="0"/>
                  </a:moveTo>
                  <a:lnTo>
                    <a:pt x="5842181" y="0"/>
                  </a:lnTo>
                  <a:lnTo>
                    <a:pt x="5842181" y="2709333"/>
                  </a:lnTo>
                  <a:lnTo>
                    <a:pt x="0" y="2709333"/>
                  </a:lnTo>
                  <a:close/>
                </a:path>
              </a:pathLst>
            </a:custGeom>
            <a:solidFill>
              <a:srgbClr val="17726D"/>
            </a:solidFill>
          </p:spPr>
        </p:sp>
        <p:sp>
          <p:nvSpPr>
            <p:cNvPr name="TextBox 4" id="4"/>
            <p:cNvSpPr txBox="true"/>
            <p:nvPr/>
          </p:nvSpPr>
          <p:spPr>
            <a:xfrm>
              <a:off x="0" y="-47625"/>
              <a:ext cx="5842181" cy="2756958"/>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3664482" y="3955012"/>
            <a:ext cx="10959036" cy="1093468"/>
          </a:xfrm>
          <a:prstGeom prst="rect">
            <a:avLst/>
          </a:prstGeom>
        </p:spPr>
        <p:txBody>
          <a:bodyPr anchor="t" rtlCol="false" tIns="0" lIns="0" bIns="0" rIns="0">
            <a:spAutoFit/>
          </a:bodyPr>
          <a:lstStyle/>
          <a:p>
            <a:pPr algn="l">
              <a:lnSpc>
                <a:spcPts val="8294"/>
              </a:lnSpc>
            </a:pPr>
            <a:r>
              <a:rPr lang="en-US" sz="7899" b="true">
                <a:solidFill>
                  <a:srgbClr val="FFFFFF"/>
                </a:solidFill>
                <a:latin typeface="Inter Bold"/>
                <a:ea typeface="Inter Bold"/>
                <a:cs typeface="Inter Bold"/>
                <a:sym typeface="Inter Bold"/>
              </a:rPr>
              <a:t>OBJECTIF DU PROJET</a:t>
            </a:r>
          </a:p>
        </p:txBody>
      </p:sp>
      <p:sp>
        <p:nvSpPr>
          <p:cNvPr name="AutoShape 6" id="6"/>
          <p:cNvSpPr/>
          <p:nvPr/>
        </p:nvSpPr>
        <p:spPr>
          <a:xfrm flipV="true">
            <a:off x="5642924" y="5496537"/>
            <a:ext cx="7002152" cy="0"/>
          </a:xfrm>
          <a:prstGeom prst="line">
            <a:avLst/>
          </a:prstGeom>
          <a:ln cap="flat" w="76200">
            <a:solidFill>
              <a:srgbClr val="EAE4D2"/>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93378"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EAE4D2"/>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429950" y="1028700"/>
            <a:ext cx="7168383" cy="7168355"/>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0" r="0" b="0"/>
              </a:stretch>
            </a:blipFill>
          </p:spPr>
        </p:sp>
      </p:grpSp>
      <p:grpSp>
        <p:nvGrpSpPr>
          <p:cNvPr name="Group 7" id="7"/>
          <p:cNvGrpSpPr/>
          <p:nvPr/>
        </p:nvGrpSpPr>
        <p:grpSpPr>
          <a:xfrm rot="0">
            <a:off x="14871011" y="6031106"/>
            <a:ext cx="5402508" cy="540250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0" id="10"/>
          <p:cNvSpPr txBox="true"/>
          <p:nvPr/>
        </p:nvSpPr>
        <p:spPr>
          <a:xfrm rot="0">
            <a:off x="6738433" y="1316162"/>
            <a:ext cx="8168199" cy="640081"/>
          </a:xfrm>
          <a:prstGeom prst="rect">
            <a:avLst/>
          </a:prstGeom>
        </p:spPr>
        <p:txBody>
          <a:bodyPr anchor="t" rtlCol="false" tIns="0" lIns="0" bIns="0" rIns="0">
            <a:spAutoFit/>
          </a:bodyPr>
          <a:lstStyle/>
          <a:p>
            <a:pPr algn="l">
              <a:lnSpc>
                <a:spcPts val="4830"/>
              </a:lnSpc>
            </a:pPr>
            <a:r>
              <a:rPr lang="en-US" sz="4600" b="true">
                <a:solidFill>
                  <a:srgbClr val="17726D"/>
                </a:solidFill>
                <a:latin typeface="Inter Bold"/>
                <a:ea typeface="Inter Bold"/>
                <a:cs typeface="Inter Bold"/>
                <a:sym typeface="Inter Bold"/>
              </a:rPr>
              <a:t>OBJECTIF DU PROJET</a:t>
            </a:r>
          </a:p>
        </p:txBody>
      </p:sp>
      <p:sp>
        <p:nvSpPr>
          <p:cNvPr name="TextBox 11" id="11"/>
          <p:cNvSpPr txBox="true"/>
          <p:nvPr/>
        </p:nvSpPr>
        <p:spPr>
          <a:xfrm rot="0">
            <a:off x="6738433" y="2812965"/>
            <a:ext cx="11018957" cy="5287137"/>
          </a:xfrm>
          <a:prstGeom prst="rect">
            <a:avLst/>
          </a:prstGeom>
        </p:spPr>
        <p:txBody>
          <a:bodyPr anchor="t" rtlCol="false" tIns="0" lIns="0" bIns="0" rIns="0">
            <a:spAutoFit/>
          </a:bodyPr>
          <a:lstStyle/>
          <a:p>
            <a:pPr algn="just">
              <a:lnSpc>
                <a:spcPts val="4224"/>
              </a:lnSpc>
            </a:pPr>
            <a:r>
              <a:rPr lang="en-US" sz="2400" spc="96">
                <a:solidFill>
                  <a:srgbClr val="000000"/>
                </a:solidFill>
                <a:latin typeface="Open Sans"/>
                <a:ea typeface="Open Sans"/>
                <a:cs typeface="Open Sans"/>
                <a:sym typeface="Open Sans"/>
              </a:rPr>
              <a:t>Notre projet consiste à créer une application mobile dédiée à la </a:t>
            </a:r>
            <a:r>
              <a:rPr lang="en-US" b="true" sz="2400" spc="96">
                <a:solidFill>
                  <a:srgbClr val="000000"/>
                </a:solidFill>
                <a:latin typeface="Open Sans Bold"/>
                <a:ea typeface="Open Sans Bold"/>
                <a:cs typeface="Open Sans Bold"/>
                <a:sym typeface="Open Sans Bold"/>
              </a:rPr>
              <a:t>gestion des finances personnelles</a:t>
            </a:r>
            <a:r>
              <a:rPr lang="en-US" sz="2400" spc="96">
                <a:solidFill>
                  <a:srgbClr val="000000"/>
                </a:solidFill>
                <a:latin typeface="Open Sans"/>
                <a:ea typeface="Open Sans"/>
                <a:cs typeface="Open Sans"/>
                <a:sym typeface="Open Sans"/>
              </a:rPr>
              <a:t>, offrant aux utilisateurs :</a:t>
            </a:r>
          </a:p>
          <a:p>
            <a:pPr algn="just" marL="518160" indent="-259080" lvl="1">
              <a:lnSpc>
                <a:spcPts val="4224"/>
              </a:lnSpc>
              <a:buFont typeface="Arial"/>
              <a:buChar char="•"/>
            </a:pPr>
            <a:r>
              <a:rPr lang="en-US" b="true" sz="2400" spc="96">
                <a:solidFill>
                  <a:srgbClr val="000000"/>
                </a:solidFill>
                <a:latin typeface="Open Sans Bold"/>
                <a:ea typeface="Open Sans Bold"/>
                <a:cs typeface="Open Sans Bold"/>
                <a:sym typeface="Open Sans Bold"/>
              </a:rPr>
              <a:t>Suivi complet des finances :</a:t>
            </a:r>
            <a:r>
              <a:rPr lang="en-US" sz="2400" spc="96">
                <a:solidFill>
                  <a:srgbClr val="000000"/>
                </a:solidFill>
                <a:latin typeface="Open Sans"/>
                <a:ea typeface="Open Sans"/>
                <a:cs typeface="Open Sans"/>
                <a:sym typeface="Open Sans"/>
              </a:rPr>
              <a:t> une visualisation détaillée des dépenses et des revenus.</a:t>
            </a:r>
          </a:p>
          <a:p>
            <a:pPr algn="just" marL="518160" indent="-259080" lvl="1">
              <a:lnSpc>
                <a:spcPts val="4224"/>
              </a:lnSpc>
              <a:buFont typeface="Arial"/>
              <a:buChar char="•"/>
            </a:pPr>
            <a:r>
              <a:rPr lang="en-US" b="true" sz="2400" spc="96">
                <a:solidFill>
                  <a:srgbClr val="000000"/>
                </a:solidFill>
                <a:latin typeface="Open Sans Bold"/>
                <a:ea typeface="Open Sans Bold"/>
                <a:cs typeface="Open Sans Bold"/>
                <a:sym typeface="Open Sans Bold"/>
              </a:rPr>
              <a:t>Analyse des habitudes de consommation :</a:t>
            </a:r>
            <a:r>
              <a:rPr lang="en-US" sz="2400" spc="96">
                <a:solidFill>
                  <a:srgbClr val="000000"/>
                </a:solidFill>
                <a:latin typeface="Open Sans"/>
                <a:ea typeface="Open Sans"/>
                <a:cs typeface="Open Sans"/>
                <a:sym typeface="Open Sans"/>
              </a:rPr>
              <a:t> des rapports approfondis pour mieux comprendre et contrôler les flux financiers</a:t>
            </a:r>
            <a:r>
              <a:rPr lang="en-US" b="true" sz="2400" spc="96">
                <a:solidFill>
                  <a:srgbClr val="000000"/>
                </a:solidFill>
                <a:latin typeface="Open Sans Bold"/>
                <a:ea typeface="Open Sans Bold"/>
                <a:cs typeface="Open Sans Bold"/>
                <a:sym typeface="Open Sans Bold"/>
              </a:rPr>
              <a:t>.</a:t>
            </a:r>
          </a:p>
          <a:p>
            <a:pPr algn="just" marL="518160" indent="-259080" lvl="1">
              <a:lnSpc>
                <a:spcPts val="4224"/>
              </a:lnSpc>
              <a:buFont typeface="Arial"/>
              <a:buChar char="•"/>
            </a:pPr>
            <a:r>
              <a:rPr lang="en-US" b="true" sz="2400" spc="96">
                <a:solidFill>
                  <a:srgbClr val="000000"/>
                </a:solidFill>
                <a:latin typeface="Open Sans Bold"/>
                <a:ea typeface="Open Sans Bold"/>
                <a:cs typeface="Open Sans Bold"/>
                <a:sym typeface="Open Sans Bold"/>
              </a:rPr>
              <a:t>Recommandations personnalisées </a:t>
            </a:r>
            <a:r>
              <a:rPr lang="en-US" sz="2400" spc="96">
                <a:solidFill>
                  <a:srgbClr val="000000"/>
                </a:solidFill>
                <a:latin typeface="Open Sans"/>
                <a:ea typeface="Open Sans"/>
                <a:cs typeface="Open Sans"/>
                <a:sym typeface="Open Sans"/>
              </a:rPr>
              <a:t>: des conseils sur mesure pour optimiser la gestion du budget, basés sur l'analyse des comportements financiers.</a:t>
            </a:r>
          </a:p>
          <a:p>
            <a:pPr algn="just" marL="0" indent="0" lvl="0">
              <a:lnSpc>
                <a:spcPts val="4224"/>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44897" y="0"/>
            <a:ext cx="22182030" cy="10287000"/>
            <a:chOff x="0" y="0"/>
            <a:chExt cx="5842181" cy="2709333"/>
          </a:xfrm>
        </p:grpSpPr>
        <p:sp>
          <p:nvSpPr>
            <p:cNvPr name="Freeform 3" id="3"/>
            <p:cNvSpPr/>
            <p:nvPr/>
          </p:nvSpPr>
          <p:spPr>
            <a:xfrm flipH="false" flipV="false" rot="0">
              <a:off x="0" y="0"/>
              <a:ext cx="5842181" cy="2709333"/>
            </a:xfrm>
            <a:custGeom>
              <a:avLst/>
              <a:gdLst/>
              <a:ahLst/>
              <a:cxnLst/>
              <a:rect r="r" b="b" t="t" l="l"/>
              <a:pathLst>
                <a:path h="2709333" w="5842181">
                  <a:moveTo>
                    <a:pt x="0" y="0"/>
                  </a:moveTo>
                  <a:lnTo>
                    <a:pt x="5842181" y="0"/>
                  </a:lnTo>
                  <a:lnTo>
                    <a:pt x="5842181" y="2709333"/>
                  </a:lnTo>
                  <a:lnTo>
                    <a:pt x="0" y="2709333"/>
                  </a:lnTo>
                  <a:close/>
                </a:path>
              </a:pathLst>
            </a:custGeom>
            <a:solidFill>
              <a:srgbClr val="17726D"/>
            </a:solidFill>
          </p:spPr>
        </p:sp>
        <p:sp>
          <p:nvSpPr>
            <p:cNvPr name="TextBox 4" id="4"/>
            <p:cNvSpPr txBox="true"/>
            <p:nvPr/>
          </p:nvSpPr>
          <p:spPr>
            <a:xfrm>
              <a:off x="0" y="-47625"/>
              <a:ext cx="5842181" cy="2756958"/>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4680482" y="3821413"/>
            <a:ext cx="8927036" cy="1093468"/>
          </a:xfrm>
          <a:prstGeom prst="rect">
            <a:avLst/>
          </a:prstGeom>
        </p:spPr>
        <p:txBody>
          <a:bodyPr anchor="t" rtlCol="false" tIns="0" lIns="0" bIns="0" rIns="0">
            <a:spAutoFit/>
          </a:bodyPr>
          <a:lstStyle/>
          <a:p>
            <a:pPr algn="l">
              <a:lnSpc>
                <a:spcPts val="8294"/>
              </a:lnSpc>
            </a:pPr>
            <a:r>
              <a:rPr lang="en-US" sz="7899" b="true">
                <a:solidFill>
                  <a:srgbClr val="FFFFFF"/>
                </a:solidFill>
                <a:latin typeface="Inter Bold"/>
                <a:ea typeface="Inter Bold"/>
                <a:cs typeface="Inter Bold"/>
                <a:sym typeface="Inter Bold"/>
              </a:rPr>
              <a:t>PROBLEMATIQUE</a:t>
            </a:r>
          </a:p>
        </p:txBody>
      </p:sp>
      <p:sp>
        <p:nvSpPr>
          <p:cNvPr name="AutoShape 6" id="6"/>
          <p:cNvSpPr/>
          <p:nvPr/>
        </p:nvSpPr>
        <p:spPr>
          <a:xfrm flipV="true">
            <a:off x="5642924" y="5496537"/>
            <a:ext cx="7002152" cy="0"/>
          </a:xfrm>
          <a:prstGeom prst="line">
            <a:avLst/>
          </a:prstGeom>
          <a:ln cap="flat" w="76200">
            <a:solidFill>
              <a:srgbClr val="EAE4D2"/>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4871011" y="6031106"/>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6780004" y="3660684"/>
            <a:ext cx="10479296" cy="3153537"/>
          </a:xfrm>
          <a:prstGeom prst="rect">
            <a:avLst/>
          </a:prstGeom>
        </p:spPr>
        <p:txBody>
          <a:bodyPr anchor="t" rtlCol="false" tIns="0" lIns="0" bIns="0" rIns="0">
            <a:spAutoFit/>
          </a:bodyPr>
          <a:lstStyle/>
          <a:p>
            <a:pPr algn="just">
              <a:lnSpc>
                <a:spcPts val="4224"/>
              </a:lnSpc>
            </a:pPr>
            <a:r>
              <a:rPr lang="en-US" b="true" sz="2400" spc="96">
                <a:solidFill>
                  <a:srgbClr val="000000"/>
                </a:solidFill>
                <a:latin typeface="Open Sans Bold"/>
                <a:ea typeface="Open Sans Bold"/>
                <a:cs typeface="Open Sans Bold"/>
                <a:sym typeface="Open Sans Bold"/>
              </a:rPr>
              <a:t>Comment concevoir une application mobile intuitive et accessible, capable de regrouper automatiquement toutes les transactions d’un utilisateur, de les analyser intelligemment et de lui fournir des recommandations personnalisées pour optimiser sa gestion financière ?</a:t>
            </a:r>
          </a:p>
          <a:p>
            <a:pPr algn="just" marL="0" indent="0" lvl="0">
              <a:lnSpc>
                <a:spcPts val="4224"/>
              </a:lnSpc>
            </a:pPr>
          </a:p>
        </p:txBody>
      </p:sp>
      <p:grpSp>
        <p:nvGrpSpPr>
          <p:cNvPr name="Group 6" id="6"/>
          <p:cNvGrpSpPr/>
          <p:nvPr/>
        </p:nvGrpSpPr>
        <p:grpSpPr>
          <a:xfrm rot="0">
            <a:off x="-4138628" y="-30067"/>
            <a:ext cx="5683474" cy="11841477"/>
            <a:chOff x="0" y="0"/>
            <a:chExt cx="1496882" cy="3118743"/>
          </a:xfrm>
        </p:grpSpPr>
        <p:sp>
          <p:nvSpPr>
            <p:cNvPr name="Freeform 7" id="7"/>
            <p:cNvSpPr/>
            <p:nvPr/>
          </p:nvSpPr>
          <p:spPr>
            <a:xfrm flipH="false" flipV="false" rot="0">
              <a:off x="0" y="0"/>
              <a:ext cx="1496882" cy="3118743"/>
            </a:xfrm>
            <a:custGeom>
              <a:avLst/>
              <a:gdLst/>
              <a:ahLst/>
              <a:cxnLst/>
              <a:rect r="r" b="b" t="t" l="l"/>
              <a:pathLst>
                <a:path h="3118743" w="1496882">
                  <a:moveTo>
                    <a:pt x="0" y="0"/>
                  </a:moveTo>
                  <a:lnTo>
                    <a:pt x="1496882" y="0"/>
                  </a:lnTo>
                  <a:lnTo>
                    <a:pt x="1496882" y="3118743"/>
                  </a:lnTo>
                  <a:lnTo>
                    <a:pt x="0" y="3118743"/>
                  </a:lnTo>
                  <a:close/>
                </a:path>
              </a:pathLst>
            </a:custGeom>
            <a:solidFill>
              <a:srgbClr val="17726D"/>
            </a:solidFill>
          </p:spPr>
        </p:sp>
        <p:sp>
          <p:nvSpPr>
            <p:cNvPr name="TextBox 8" id="8"/>
            <p:cNvSpPr txBox="true"/>
            <p:nvPr/>
          </p:nvSpPr>
          <p:spPr>
            <a:xfrm>
              <a:off x="0" y="-47625"/>
              <a:ext cx="1496882" cy="3166368"/>
            </a:xfrm>
            <a:prstGeom prst="rect">
              <a:avLst/>
            </a:prstGeom>
          </p:spPr>
          <p:txBody>
            <a:bodyPr anchor="ctr" rtlCol="false" tIns="50800" lIns="50800" bIns="50800" rIns="50800"/>
            <a:lstStyle/>
            <a:p>
              <a:pPr algn="ctr">
                <a:lnSpc>
                  <a:spcPts val="2479"/>
                </a:lnSpc>
              </a:pPr>
            </a:p>
          </p:txBody>
        </p:sp>
      </p:grpSp>
      <p:sp>
        <p:nvSpPr>
          <p:cNvPr name="Freeform 9" id="9"/>
          <p:cNvSpPr/>
          <p:nvPr/>
        </p:nvSpPr>
        <p:spPr>
          <a:xfrm flipH="false" flipV="false" rot="0">
            <a:off x="2217088" y="3200179"/>
            <a:ext cx="3886641" cy="3886641"/>
          </a:xfrm>
          <a:custGeom>
            <a:avLst/>
            <a:gdLst/>
            <a:ahLst/>
            <a:cxnLst/>
            <a:rect r="r" b="b" t="t" l="l"/>
            <a:pathLst>
              <a:path h="3886641" w="3886641">
                <a:moveTo>
                  <a:pt x="0" y="0"/>
                </a:moveTo>
                <a:lnTo>
                  <a:pt x="3886641" y="0"/>
                </a:lnTo>
                <a:lnTo>
                  <a:pt x="3886641" y="3886642"/>
                </a:lnTo>
                <a:lnTo>
                  <a:pt x="0" y="3886642"/>
                </a:lnTo>
                <a:lnTo>
                  <a:pt x="0" y="0"/>
                </a:lnTo>
                <a:close/>
              </a:path>
            </a:pathLst>
          </a:custGeom>
          <a:blipFill>
            <a:blip r:embed="rId2"/>
            <a:stretch>
              <a:fillRect l="0" t="0" r="0" b="0"/>
            </a:stretch>
          </a:blipFill>
        </p:spPr>
      </p:sp>
      <p:sp>
        <p:nvSpPr>
          <p:cNvPr name="TextBox 10" id="10"/>
          <p:cNvSpPr txBox="true"/>
          <p:nvPr/>
        </p:nvSpPr>
        <p:spPr>
          <a:xfrm rot="0">
            <a:off x="2396473" y="1464380"/>
            <a:ext cx="8168199" cy="640081"/>
          </a:xfrm>
          <a:prstGeom prst="rect">
            <a:avLst/>
          </a:prstGeom>
        </p:spPr>
        <p:txBody>
          <a:bodyPr anchor="t" rtlCol="false" tIns="0" lIns="0" bIns="0" rIns="0">
            <a:spAutoFit/>
          </a:bodyPr>
          <a:lstStyle/>
          <a:p>
            <a:pPr algn="l">
              <a:lnSpc>
                <a:spcPts val="4830"/>
              </a:lnSpc>
            </a:pPr>
            <a:r>
              <a:rPr lang="en-US" sz="4600" b="true">
                <a:solidFill>
                  <a:srgbClr val="17726D"/>
                </a:solidFill>
                <a:latin typeface="Inter Bold"/>
                <a:ea typeface="Inter Bold"/>
                <a:cs typeface="Inter Bold"/>
                <a:sym typeface="Inter Bold"/>
              </a:rPr>
              <a:t>PROBLEMATIQUE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44897" y="0"/>
            <a:ext cx="22182030" cy="10287000"/>
            <a:chOff x="0" y="0"/>
            <a:chExt cx="5842181" cy="2709333"/>
          </a:xfrm>
        </p:grpSpPr>
        <p:sp>
          <p:nvSpPr>
            <p:cNvPr name="Freeform 3" id="3"/>
            <p:cNvSpPr/>
            <p:nvPr/>
          </p:nvSpPr>
          <p:spPr>
            <a:xfrm flipH="false" flipV="false" rot="0">
              <a:off x="0" y="0"/>
              <a:ext cx="5842181" cy="2709333"/>
            </a:xfrm>
            <a:custGeom>
              <a:avLst/>
              <a:gdLst/>
              <a:ahLst/>
              <a:cxnLst/>
              <a:rect r="r" b="b" t="t" l="l"/>
              <a:pathLst>
                <a:path h="2709333" w="5842181">
                  <a:moveTo>
                    <a:pt x="0" y="0"/>
                  </a:moveTo>
                  <a:lnTo>
                    <a:pt x="5842181" y="0"/>
                  </a:lnTo>
                  <a:lnTo>
                    <a:pt x="5842181" y="2709333"/>
                  </a:lnTo>
                  <a:lnTo>
                    <a:pt x="0" y="2709333"/>
                  </a:lnTo>
                  <a:close/>
                </a:path>
              </a:pathLst>
            </a:custGeom>
            <a:solidFill>
              <a:srgbClr val="17726D"/>
            </a:solidFill>
          </p:spPr>
        </p:sp>
        <p:sp>
          <p:nvSpPr>
            <p:cNvPr name="TextBox 4" id="4"/>
            <p:cNvSpPr txBox="true"/>
            <p:nvPr/>
          </p:nvSpPr>
          <p:spPr>
            <a:xfrm>
              <a:off x="0" y="-47625"/>
              <a:ext cx="5842181" cy="2756958"/>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2444263" y="3955012"/>
            <a:ext cx="13399474" cy="1093468"/>
          </a:xfrm>
          <a:prstGeom prst="rect">
            <a:avLst/>
          </a:prstGeom>
        </p:spPr>
        <p:txBody>
          <a:bodyPr anchor="t" rtlCol="false" tIns="0" lIns="0" bIns="0" rIns="0">
            <a:spAutoFit/>
          </a:bodyPr>
          <a:lstStyle/>
          <a:p>
            <a:pPr algn="l">
              <a:lnSpc>
                <a:spcPts val="8294"/>
              </a:lnSpc>
            </a:pPr>
            <a:r>
              <a:rPr lang="en-US" sz="7899" b="true">
                <a:solidFill>
                  <a:srgbClr val="FFFFFF"/>
                </a:solidFill>
                <a:latin typeface="Inter Bold"/>
                <a:ea typeface="Inter Bold"/>
                <a:cs typeface="Inter Bold"/>
                <a:sym typeface="Inter Bold"/>
              </a:rPr>
              <a:t>ANALYSE ET CONCEPTION</a:t>
            </a:r>
          </a:p>
        </p:txBody>
      </p:sp>
      <p:sp>
        <p:nvSpPr>
          <p:cNvPr name="AutoShape 6" id="6"/>
          <p:cNvSpPr/>
          <p:nvPr/>
        </p:nvSpPr>
        <p:spPr>
          <a:xfrm flipV="true">
            <a:off x="5642924" y="5496537"/>
            <a:ext cx="7002152" cy="0"/>
          </a:xfrm>
          <a:prstGeom prst="line">
            <a:avLst/>
          </a:prstGeom>
          <a:ln cap="flat" w="76200">
            <a:solidFill>
              <a:srgbClr val="EAE4D2"/>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4105"/>
            <a:ext cx="18288000" cy="1292542"/>
            <a:chOff x="0" y="0"/>
            <a:chExt cx="4816593" cy="340423"/>
          </a:xfrm>
        </p:grpSpPr>
        <p:sp>
          <p:nvSpPr>
            <p:cNvPr name="Freeform 3" id="3"/>
            <p:cNvSpPr/>
            <p:nvPr/>
          </p:nvSpPr>
          <p:spPr>
            <a:xfrm flipH="false" flipV="false" rot="0">
              <a:off x="0" y="0"/>
              <a:ext cx="4816592" cy="340423"/>
            </a:xfrm>
            <a:custGeom>
              <a:avLst/>
              <a:gdLst/>
              <a:ahLst/>
              <a:cxnLst/>
              <a:rect r="r" b="b" t="t" l="l"/>
              <a:pathLst>
                <a:path h="340423" w="4816592">
                  <a:moveTo>
                    <a:pt x="0" y="0"/>
                  </a:moveTo>
                  <a:lnTo>
                    <a:pt x="4816592" y="0"/>
                  </a:lnTo>
                  <a:lnTo>
                    <a:pt x="4816592" y="340423"/>
                  </a:lnTo>
                  <a:lnTo>
                    <a:pt x="0" y="340423"/>
                  </a:lnTo>
                  <a:close/>
                </a:path>
              </a:pathLst>
            </a:custGeom>
            <a:solidFill>
              <a:srgbClr val="17726D"/>
            </a:solidFill>
          </p:spPr>
        </p:sp>
        <p:sp>
          <p:nvSpPr>
            <p:cNvPr name="TextBox 4" id="4"/>
            <p:cNvSpPr txBox="true"/>
            <p:nvPr/>
          </p:nvSpPr>
          <p:spPr>
            <a:xfrm>
              <a:off x="0" y="-47625"/>
              <a:ext cx="4816593" cy="388048"/>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8786822" y="2969207"/>
            <a:ext cx="5695291" cy="1158590"/>
          </a:xfrm>
          <a:prstGeom prst="rect">
            <a:avLst/>
          </a:prstGeom>
        </p:spPr>
        <p:txBody>
          <a:bodyPr anchor="t" rtlCol="false" tIns="0" lIns="0" bIns="0" rIns="0">
            <a:spAutoFit/>
          </a:bodyPr>
          <a:lstStyle/>
          <a:p>
            <a:pPr algn="ctr">
              <a:lnSpc>
                <a:spcPts val="4770"/>
              </a:lnSpc>
              <a:spcBef>
                <a:spcPct val="0"/>
              </a:spcBef>
            </a:pPr>
            <a:r>
              <a:rPr lang="en-US" b="true" sz="3077" i="true">
                <a:solidFill>
                  <a:srgbClr val="FFFFFF"/>
                </a:solidFill>
                <a:latin typeface="Open Sans Medium Italics"/>
                <a:ea typeface="Open Sans Medium Italics"/>
                <a:cs typeface="Open Sans Medium Italics"/>
                <a:sym typeface="Open Sans Medium Italics"/>
              </a:rPr>
              <a:t>Possibilité d’en</a:t>
            </a:r>
            <a:r>
              <a:rPr lang="en-US" b="true" sz="3077" i="true">
                <a:solidFill>
                  <a:srgbClr val="FFFFFF"/>
                </a:solidFill>
                <a:latin typeface="Open Sans Medium Italics"/>
                <a:ea typeface="Open Sans Medium Italics"/>
                <a:cs typeface="Open Sans Medium Italics"/>
                <a:sym typeface="Open Sans Medium Italics"/>
              </a:rPr>
              <a:t>registrer les données en local et sur le cloud</a:t>
            </a:r>
          </a:p>
        </p:txBody>
      </p:sp>
      <p:sp>
        <p:nvSpPr>
          <p:cNvPr name="TextBox 6" id="6"/>
          <p:cNvSpPr txBox="true"/>
          <p:nvPr/>
        </p:nvSpPr>
        <p:spPr>
          <a:xfrm rot="0">
            <a:off x="552877" y="236038"/>
            <a:ext cx="17448055"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BESOINS  FONCTIONNELS</a:t>
            </a:r>
          </a:p>
        </p:txBody>
      </p:sp>
      <p:grpSp>
        <p:nvGrpSpPr>
          <p:cNvPr name="Group 7" id="7"/>
          <p:cNvGrpSpPr/>
          <p:nvPr/>
        </p:nvGrpSpPr>
        <p:grpSpPr>
          <a:xfrm rot="0">
            <a:off x="552877" y="2456578"/>
            <a:ext cx="5433248" cy="6801722"/>
            <a:chOff x="0" y="0"/>
            <a:chExt cx="812800" cy="1017520"/>
          </a:xfrm>
        </p:grpSpPr>
        <p:sp>
          <p:nvSpPr>
            <p:cNvPr name="Freeform 8" id="8"/>
            <p:cNvSpPr/>
            <p:nvPr/>
          </p:nvSpPr>
          <p:spPr>
            <a:xfrm flipH="false" flipV="false" rot="0">
              <a:off x="0" y="0"/>
              <a:ext cx="812800" cy="1017520"/>
            </a:xfrm>
            <a:custGeom>
              <a:avLst/>
              <a:gdLst/>
              <a:ahLst/>
              <a:cxnLst/>
              <a:rect r="r" b="b" t="t" l="l"/>
              <a:pathLst>
                <a:path h="1017520" w="81280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9" id="9"/>
            <p:cNvSpPr txBox="true"/>
            <p:nvPr/>
          </p:nvSpPr>
          <p:spPr>
            <a:xfrm>
              <a:off x="0" y="-38100"/>
              <a:ext cx="812800" cy="1055620"/>
            </a:xfrm>
            <a:prstGeom prst="rect">
              <a:avLst/>
            </a:prstGeom>
          </p:spPr>
          <p:txBody>
            <a:bodyPr anchor="ctr" rtlCol="false" tIns="50800" lIns="50800" bIns="50800" rIns="50800"/>
            <a:lstStyle/>
            <a:p>
              <a:pPr algn="ctr">
                <a:lnSpc>
                  <a:spcPts val="2901"/>
                </a:lnSpc>
              </a:pPr>
            </a:p>
          </p:txBody>
        </p:sp>
      </p:grpSp>
      <p:sp>
        <p:nvSpPr>
          <p:cNvPr name="TextBox 10" id="10"/>
          <p:cNvSpPr txBox="true"/>
          <p:nvPr/>
        </p:nvSpPr>
        <p:spPr>
          <a:xfrm rot="0">
            <a:off x="1764315" y="2804742"/>
            <a:ext cx="3010373" cy="967105"/>
          </a:xfrm>
          <a:prstGeom prst="rect">
            <a:avLst/>
          </a:prstGeom>
        </p:spPr>
        <p:txBody>
          <a:bodyPr anchor="t" rtlCol="false" tIns="0" lIns="0" bIns="0" rIns="0">
            <a:spAutoFit/>
          </a:bodyPr>
          <a:lstStyle/>
          <a:p>
            <a:pPr algn="ctr" marL="0" indent="0" lvl="0">
              <a:lnSpc>
                <a:spcPts val="3920"/>
              </a:lnSpc>
              <a:spcBef>
                <a:spcPct val="0"/>
              </a:spcBef>
            </a:pPr>
            <a:r>
              <a:rPr lang="en-US" b="true" sz="2800">
                <a:solidFill>
                  <a:srgbClr val="17726D"/>
                </a:solidFill>
                <a:latin typeface="Montserrat Semi-Bold"/>
                <a:ea typeface="Montserrat Semi-Bold"/>
                <a:cs typeface="Montserrat Semi-Bold"/>
                <a:sym typeface="Montserrat Semi-Bold"/>
              </a:rPr>
              <a:t>Authentification sécurisée</a:t>
            </a:r>
          </a:p>
        </p:txBody>
      </p:sp>
      <p:sp>
        <p:nvSpPr>
          <p:cNvPr name="TextBox 11" id="11"/>
          <p:cNvSpPr txBox="true"/>
          <p:nvPr/>
        </p:nvSpPr>
        <p:spPr>
          <a:xfrm rot="0">
            <a:off x="1081214" y="4051596"/>
            <a:ext cx="4376575" cy="3112771"/>
          </a:xfrm>
          <a:prstGeom prst="rect">
            <a:avLst/>
          </a:prstGeom>
        </p:spPr>
        <p:txBody>
          <a:bodyPr anchor="t" rtlCol="false" tIns="0" lIns="0" bIns="0" rIns="0">
            <a:spAutoFit/>
          </a:bodyPr>
          <a:lstStyle/>
          <a:p>
            <a:pPr algn="l">
              <a:lnSpc>
                <a:spcPts val="4199"/>
              </a:lnSpc>
            </a:pPr>
            <a:r>
              <a:rPr lang="en-US" sz="2799" b="true">
                <a:solidFill>
                  <a:srgbClr val="000000"/>
                </a:solidFill>
                <a:latin typeface="Open Sans Medium"/>
                <a:ea typeface="Open Sans Medium"/>
                <a:cs typeface="Open Sans Medium"/>
                <a:sym typeface="Open Sans Medium"/>
              </a:rPr>
              <a:t>Permettre à l’utilisateur de créer un compte, se connecter via email/mot de passe ou Google grâce à Firebase Authentication.</a:t>
            </a:r>
          </a:p>
        </p:txBody>
      </p:sp>
      <p:grpSp>
        <p:nvGrpSpPr>
          <p:cNvPr name="Group 12" id="12"/>
          <p:cNvGrpSpPr/>
          <p:nvPr/>
        </p:nvGrpSpPr>
        <p:grpSpPr>
          <a:xfrm rot="0">
            <a:off x="6427376" y="2456578"/>
            <a:ext cx="5433248" cy="6801722"/>
            <a:chOff x="0" y="0"/>
            <a:chExt cx="812800" cy="1017520"/>
          </a:xfrm>
        </p:grpSpPr>
        <p:sp>
          <p:nvSpPr>
            <p:cNvPr name="Freeform 13" id="13"/>
            <p:cNvSpPr/>
            <p:nvPr/>
          </p:nvSpPr>
          <p:spPr>
            <a:xfrm flipH="false" flipV="false" rot="0">
              <a:off x="0" y="0"/>
              <a:ext cx="812800" cy="1017520"/>
            </a:xfrm>
            <a:custGeom>
              <a:avLst/>
              <a:gdLst/>
              <a:ahLst/>
              <a:cxnLst/>
              <a:rect r="r" b="b" t="t" l="l"/>
              <a:pathLst>
                <a:path h="1017520" w="81280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14" id="14"/>
            <p:cNvSpPr txBox="true"/>
            <p:nvPr/>
          </p:nvSpPr>
          <p:spPr>
            <a:xfrm>
              <a:off x="0" y="-38100"/>
              <a:ext cx="812800" cy="1055620"/>
            </a:xfrm>
            <a:prstGeom prst="rect">
              <a:avLst/>
            </a:prstGeom>
          </p:spPr>
          <p:txBody>
            <a:bodyPr anchor="ctr" rtlCol="false" tIns="50800" lIns="50800" bIns="50800" rIns="50800"/>
            <a:lstStyle/>
            <a:p>
              <a:pPr algn="ctr">
                <a:lnSpc>
                  <a:spcPts val="2901"/>
                </a:lnSpc>
              </a:pPr>
            </a:p>
          </p:txBody>
        </p:sp>
      </p:grpSp>
      <p:sp>
        <p:nvSpPr>
          <p:cNvPr name="TextBox 15" id="15"/>
          <p:cNvSpPr txBox="true"/>
          <p:nvPr/>
        </p:nvSpPr>
        <p:spPr>
          <a:xfrm rot="0">
            <a:off x="7637264" y="2804742"/>
            <a:ext cx="3010373" cy="967105"/>
          </a:xfrm>
          <a:prstGeom prst="rect">
            <a:avLst/>
          </a:prstGeom>
        </p:spPr>
        <p:txBody>
          <a:bodyPr anchor="t" rtlCol="false" tIns="0" lIns="0" bIns="0" rIns="0">
            <a:spAutoFit/>
          </a:bodyPr>
          <a:lstStyle/>
          <a:p>
            <a:pPr algn="ctr" marL="0" indent="0" lvl="0">
              <a:lnSpc>
                <a:spcPts val="3920"/>
              </a:lnSpc>
              <a:spcBef>
                <a:spcPct val="0"/>
              </a:spcBef>
            </a:pPr>
            <a:r>
              <a:rPr lang="en-US" b="true" sz="2800">
                <a:solidFill>
                  <a:srgbClr val="17726D"/>
                </a:solidFill>
                <a:latin typeface="Montserrat Semi-Bold"/>
                <a:ea typeface="Montserrat Semi-Bold"/>
                <a:cs typeface="Montserrat Semi-Bold"/>
                <a:sym typeface="Montserrat Semi-Bold"/>
              </a:rPr>
              <a:t>Gestion des transactions</a:t>
            </a:r>
          </a:p>
        </p:txBody>
      </p:sp>
      <p:sp>
        <p:nvSpPr>
          <p:cNvPr name="TextBox 16" id="16"/>
          <p:cNvSpPr txBox="true"/>
          <p:nvPr/>
        </p:nvSpPr>
        <p:spPr>
          <a:xfrm rot="0">
            <a:off x="6954163" y="3975396"/>
            <a:ext cx="4376575" cy="3668015"/>
          </a:xfrm>
          <a:prstGeom prst="rect">
            <a:avLst/>
          </a:prstGeom>
        </p:spPr>
        <p:txBody>
          <a:bodyPr anchor="t" rtlCol="false" tIns="0" lIns="0" bIns="0" rIns="0">
            <a:spAutoFit/>
          </a:bodyPr>
          <a:lstStyle/>
          <a:p>
            <a:pPr algn="l">
              <a:lnSpc>
                <a:spcPts val="4927"/>
              </a:lnSpc>
            </a:pPr>
            <a:r>
              <a:rPr lang="en-US" sz="2799" b="true">
                <a:solidFill>
                  <a:srgbClr val="000000"/>
                </a:solidFill>
                <a:latin typeface="Open Sans Medium"/>
                <a:ea typeface="Open Sans Medium"/>
                <a:cs typeface="Open Sans Medium"/>
                <a:sym typeface="Open Sans Medium"/>
              </a:rPr>
              <a:t>Ajouter et visualiser les transactions quotidiennes (crédit ou débit), avec description, date, montant et catégorie.</a:t>
            </a:r>
          </a:p>
        </p:txBody>
      </p:sp>
      <p:grpSp>
        <p:nvGrpSpPr>
          <p:cNvPr name="Group 17" id="17"/>
          <p:cNvGrpSpPr/>
          <p:nvPr/>
        </p:nvGrpSpPr>
        <p:grpSpPr>
          <a:xfrm rot="0">
            <a:off x="12298774" y="2456578"/>
            <a:ext cx="5433248" cy="6801722"/>
            <a:chOff x="0" y="0"/>
            <a:chExt cx="812800" cy="1017520"/>
          </a:xfrm>
        </p:grpSpPr>
        <p:sp>
          <p:nvSpPr>
            <p:cNvPr name="Freeform 18" id="18"/>
            <p:cNvSpPr/>
            <p:nvPr/>
          </p:nvSpPr>
          <p:spPr>
            <a:xfrm flipH="false" flipV="false" rot="0">
              <a:off x="0" y="0"/>
              <a:ext cx="812800" cy="1017520"/>
            </a:xfrm>
            <a:custGeom>
              <a:avLst/>
              <a:gdLst/>
              <a:ahLst/>
              <a:cxnLst/>
              <a:rect r="r" b="b" t="t" l="l"/>
              <a:pathLst>
                <a:path h="1017520" w="81280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19" id="19"/>
            <p:cNvSpPr txBox="true"/>
            <p:nvPr/>
          </p:nvSpPr>
          <p:spPr>
            <a:xfrm>
              <a:off x="0" y="-38100"/>
              <a:ext cx="812800" cy="1055620"/>
            </a:xfrm>
            <a:prstGeom prst="rect">
              <a:avLst/>
            </a:prstGeom>
          </p:spPr>
          <p:txBody>
            <a:bodyPr anchor="ctr" rtlCol="false" tIns="50800" lIns="50800" bIns="50800" rIns="50800"/>
            <a:lstStyle/>
            <a:p>
              <a:pPr algn="ctr">
                <a:lnSpc>
                  <a:spcPts val="2901"/>
                </a:lnSpc>
              </a:pPr>
            </a:p>
          </p:txBody>
        </p:sp>
      </p:grpSp>
      <p:sp>
        <p:nvSpPr>
          <p:cNvPr name="TextBox 20" id="20"/>
          <p:cNvSpPr txBox="true"/>
          <p:nvPr/>
        </p:nvSpPr>
        <p:spPr>
          <a:xfrm rot="0">
            <a:off x="13565826" y="2804742"/>
            <a:ext cx="3010373" cy="967105"/>
          </a:xfrm>
          <a:prstGeom prst="rect">
            <a:avLst/>
          </a:prstGeom>
        </p:spPr>
        <p:txBody>
          <a:bodyPr anchor="t" rtlCol="false" tIns="0" lIns="0" bIns="0" rIns="0">
            <a:spAutoFit/>
          </a:bodyPr>
          <a:lstStyle/>
          <a:p>
            <a:pPr algn="ctr" marL="0" indent="0" lvl="0">
              <a:lnSpc>
                <a:spcPts val="3920"/>
              </a:lnSpc>
              <a:spcBef>
                <a:spcPct val="0"/>
              </a:spcBef>
            </a:pPr>
            <a:r>
              <a:rPr lang="en-US" b="true" sz="2800">
                <a:solidFill>
                  <a:srgbClr val="17726D"/>
                </a:solidFill>
                <a:latin typeface="Montserrat Semi-Bold"/>
                <a:ea typeface="Montserrat Semi-Bold"/>
                <a:cs typeface="Montserrat Semi-Bold"/>
                <a:sym typeface="Montserrat Semi-Bold"/>
              </a:rPr>
              <a:t>Gestion des catégories</a:t>
            </a:r>
          </a:p>
        </p:txBody>
      </p:sp>
      <p:sp>
        <p:nvSpPr>
          <p:cNvPr name="TextBox 21" id="21"/>
          <p:cNvSpPr txBox="true"/>
          <p:nvPr/>
        </p:nvSpPr>
        <p:spPr>
          <a:xfrm rot="0">
            <a:off x="12882725" y="3975396"/>
            <a:ext cx="4376575" cy="3048890"/>
          </a:xfrm>
          <a:prstGeom prst="rect">
            <a:avLst/>
          </a:prstGeom>
        </p:spPr>
        <p:txBody>
          <a:bodyPr anchor="t" rtlCol="false" tIns="0" lIns="0" bIns="0" rIns="0">
            <a:spAutoFit/>
          </a:bodyPr>
          <a:lstStyle/>
          <a:p>
            <a:pPr algn="l">
              <a:lnSpc>
                <a:spcPts val="4927"/>
              </a:lnSpc>
            </a:pPr>
            <a:r>
              <a:rPr lang="en-US" sz="2799" b="true">
                <a:solidFill>
                  <a:srgbClr val="000000"/>
                </a:solidFill>
                <a:latin typeface="Open Sans Medium"/>
                <a:ea typeface="Open Sans Medium"/>
                <a:cs typeface="Open Sans Medium"/>
                <a:sym typeface="Open Sans Medium"/>
              </a:rPr>
              <a:t>Permettre à l’utilisateur de créer ses propres catégories de dépenses ou de choisir parmi des catégories proposées.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4105"/>
            <a:ext cx="18288000" cy="1292542"/>
            <a:chOff x="0" y="0"/>
            <a:chExt cx="4816593" cy="340423"/>
          </a:xfrm>
        </p:grpSpPr>
        <p:sp>
          <p:nvSpPr>
            <p:cNvPr name="Freeform 3" id="3"/>
            <p:cNvSpPr/>
            <p:nvPr/>
          </p:nvSpPr>
          <p:spPr>
            <a:xfrm flipH="false" flipV="false" rot="0">
              <a:off x="0" y="0"/>
              <a:ext cx="4816592" cy="340423"/>
            </a:xfrm>
            <a:custGeom>
              <a:avLst/>
              <a:gdLst/>
              <a:ahLst/>
              <a:cxnLst/>
              <a:rect r="r" b="b" t="t" l="l"/>
              <a:pathLst>
                <a:path h="340423" w="4816592">
                  <a:moveTo>
                    <a:pt x="0" y="0"/>
                  </a:moveTo>
                  <a:lnTo>
                    <a:pt x="4816592" y="0"/>
                  </a:lnTo>
                  <a:lnTo>
                    <a:pt x="4816592" y="340423"/>
                  </a:lnTo>
                  <a:lnTo>
                    <a:pt x="0" y="340423"/>
                  </a:lnTo>
                  <a:close/>
                </a:path>
              </a:pathLst>
            </a:custGeom>
            <a:solidFill>
              <a:srgbClr val="17726D"/>
            </a:solidFill>
          </p:spPr>
        </p:sp>
        <p:sp>
          <p:nvSpPr>
            <p:cNvPr name="TextBox 4" id="4"/>
            <p:cNvSpPr txBox="true"/>
            <p:nvPr/>
          </p:nvSpPr>
          <p:spPr>
            <a:xfrm>
              <a:off x="0" y="-47625"/>
              <a:ext cx="4816593" cy="388048"/>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8786822" y="2969207"/>
            <a:ext cx="5695291" cy="1158590"/>
          </a:xfrm>
          <a:prstGeom prst="rect">
            <a:avLst/>
          </a:prstGeom>
        </p:spPr>
        <p:txBody>
          <a:bodyPr anchor="t" rtlCol="false" tIns="0" lIns="0" bIns="0" rIns="0">
            <a:spAutoFit/>
          </a:bodyPr>
          <a:lstStyle/>
          <a:p>
            <a:pPr algn="ctr">
              <a:lnSpc>
                <a:spcPts val="4770"/>
              </a:lnSpc>
              <a:spcBef>
                <a:spcPct val="0"/>
              </a:spcBef>
            </a:pPr>
            <a:r>
              <a:rPr lang="en-US" b="true" sz="3077" i="true">
                <a:solidFill>
                  <a:srgbClr val="FFFFFF"/>
                </a:solidFill>
                <a:latin typeface="Open Sans Medium Italics"/>
                <a:ea typeface="Open Sans Medium Italics"/>
                <a:cs typeface="Open Sans Medium Italics"/>
                <a:sym typeface="Open Sans Medium Italics"/>
              </a:rPr>
              <a:t>Possibilité d’en</a:t>
            </a:r>
            <a:r>
              <a:rPr lang="en-US" b="true" sz="3077" i="true">
                <a:solidFill>
                  <a:srgbClr val="FFFFFF"/>
                </a:solidFill>
                <a:latin typeface="Open Sans Medium Italics"/>
                <a:ea typeface="Open Sans Medium Italics"/>
                <a:cs typeface="Open Sans Medium Italics"/>
                <a:sym typeface="Open Sans Medium Italics"/>
              </a:rPr>
              <a:t>registrer les données en local et sur le cloud</a:t>
            </a:r>
          </a:p>
        </p:txBody>
      </p:sp>
      <p:sp>
        <p:nvSpPr>
          <p:cNvPr name="TextBox 6" id="6"/>
          <p:cNvSpPr txBox="true"/>
          <p:nvPr/>
        </p:nvSpPr>
        <p:spPr>
          <a:xfrm rot="0">
            <a:off x="552877" y="274138"/>
            <a:ext cx="17448055"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BESOINS  FONCTIONNELS</a:t>
            </a:r>
          </a:p>
        </p:txBody>
      </p:sp>
      <p:grpSp>
        <p:nvGrpSpPr>
          <p:cNvPr name="Group 7" id="7"/>
          <p:cNvGrpSpPr/>
          <p:nvPr/>
        </p:nvGrpSpPr>
        <p:grpSpPr>
          <a:xfrm rot="0">
            <a:off x="552877" y="2456578"/>
            <a:ext cx="5433248" cy="6801722"/>
            <a:chOff x="0" y="0"/>
            <a:chExt cx="812800" cy="1017520"/>
          </a:xfrm>
        </p:grpSpPr>
        <p:sp>
          <p:nvSpPr>
            <p:cNvPr name="Freeform 8" id="8"/>
            <p:cNvSpPr/>
            <p:nvPr/>
          </p:nvSpPr>
          <p:spPr>
            <a:xfrm flipH="false" flipV="false" rot="0">
              <a:off x="0" y="0"/>
              <a:ext cx="812800" cy="1017520"/>
            </a:xfrm>
            <a:custGeom>
              <a:avLst/>
              <a:gdLst/>
              <a:ahLst/>
              <a:cxnLst/>
              <a:rect r="r" b="b" t="t" l="l"/>
              <a:pathLst>
                <a:path h="1017520" w="81280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9" id="9"/>
            <p:cNvSpPr txBox="true"/>
            <p:nvPr/>
          </p:nvSpPr>
          <p:spPr>
            <a:xfrm>
              <a:off x="0" y="-38100"/>
              <a:ext cx="812800" cy="1055620"/>
            </a:xfrm>
            <a:prstGeom prst="rect">
              <a:avLst/>
            </a:prstGeom>
          </p:spPr>
          <p:txBody>
            <a:bodyPr anchor="ctr" rtlCol="false" tIns="50800" lIns="50800" bIns="50800" rIns="50800"/>
            <a:lstStyle/>
            <a:p>
              <a:pPr algn="ctr">
                <a:lnSpc>
                  <a:spcPts val="2901"/>
                </a:lnSpc>
              </a:pPr>
            </a:p>
          </p:txBody>
        </p:sp>
      </p:grpSp>
      <p:sp>
        <p:nvSpPr>
          <p:cNvPr name="TextBox 10" id="10"/>
          <p:cNvSpPr txBox="true"/>
          <p:nvPr/>
        </p:nvSpPr>
        <p:spPr>
          <a:xfrm rot="0">
            <a:off x="1329807" y="2804742"/>
            <a:ext cx="3693474" cy="967105"/>
          </a:xfrm>
          <a:prstGeom prst="rect">
            <a:avLst/>
          </a:prstGeom>
        </p:spPr>
        <p:txBody>
          <a:bodyPr anchor="t" rtlCol="false" tIns="0" lIns="0" bIns="0" rIns="0">
            <a:spAutoFit/>
          </a:bodyPr>
          <a:lstStyle/>
          <a:p>
            <a:pPr algn="ctr" marL="0" indent="0" lvl="0">
              <a:lnSpc>
                <a:spcPts val="3920"/>
              </a:lnSpc>
              <a:spcBef>
                <a:spcPct val="0"/>
              </a:spcBef>
            </a:pPr>
            <a:r>
              <a:rPr lang="en-US" b="true" sz="2800">
                <a:solidFill>
                  <a:srgbClr val="17726D"/>
                </a:solidFill>
                <a:latin typeface="Montserrat Semi-Bold"/>
                <a:ea typeface="Montserrat Semi-Bold"/>
                <a:cs typeface="Montserrat Semi-Bold"/>
                <a:sym typeface="Montserrat Semi-Bold"/>
              </a:rPr>
              <a:t>Gestion des objectifs d’épargne</a:t>
            </a:r>
          </a:p>
        </p:txBody>
      </p:sp>
      <p:sp>
        <p:nvSpPr>
          <p:cNvPr name="TextBox 11" id="11"/>
          <p:cNvSpPr txBox="true"/>
          <p:nvPr/>
        </p:nvSpPr>
        <p:spPr>
          <a:xfrm rot="0">
            <a:off x="1081214" y="3975396"/>
            <a:ext cx="4376575" cy="3668015"/>
          </a:xfrm>
          <a:prstGeom prst="rect">
            <a:avLst/>
          </a:prstGeom>
        </p:spPr>
        <p:txBody>
          <a:bodyPr anchor="t" rtlCol="false" tIns="0" lIns="0" bIns="0" rIns="0">
            <a:spAutoFit/>
          </a:bodyPr>
          <a:lstStyle/>
          <a:p>
            <a:pPr algn="l">
              <a:lnSpc>
                <a:spcPts val="4927"/>
              </a:lnSpc>
            </a:pPr>
            <a:r>
              <a:rPr lang="en-US" sz="2799" b="true">
                <a:solidFill>
                  <a:srgbClr val="000000"/>
                </a:solidFill>
                <a:latin typeface="Open Sans Medium"/>
                <a:ea typeface="Open Sans Medium"/>
                <a:cs typeface="Open Sans Medium"/>
                <a:sym typeface="Open Sans Medium"/>
              </a:rPr>
              <a:t>Créer, consulter, modifier ou supprimer des objectifs d’épargne (montant cible, montant initial, date limite, description).</a:t>
            </a:r>
          </a:p>
        </p:txBody>
      </p:sp>
      <p:grpSp>
        <p:nvGrpSpPr>
          <p:cNvPr name="Group 12" id="12"/>
          <p:cNvGrpSpPr/>
          <p:nvPr/>
        </p:nvGrpSpPr>
        <p:grpSpPr>
          <a:xfrm rot="0">
            <a:off x="6427376" y="2456578"/>
            <a:ext cx="5433248" cy="6801722"/>
            <a:chOff x="0" y="0"/>
            <a:chExt cx="812800" cy="1017520"/>
          </a:xfrm>
        </p:grpSpPr>
        <p:sp>
          <p:nvSpPr>
            <p:cNvPr name="Freeform 13" id="13"/>
            <p:cNvSpPr/>
            <p:nvPr/>
          </p:nvSpPr>
          <p:spPr>
            <a:xfrm flipH="false" flipV="false" rot="0">
              <a:off x="0" y="0"/>
              <a:ext cx="812800" cy="1017520"/>
            </a:xfrm>
            <a:custGeom>
              <a:avLst/>
              <a:gdLst/>
              <a:ahLst/>
              <a:cxnLst/>
              <a:rect r="r" b="b" t="t" l="l"/>
              <a:pathLst>
                <a:path h="1017520" w="81280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14" id="14"/>
            <p:cNvSpPr txBox="true"/>
            <p:nvPr/>
          </p:nvSpPr>
          <p:spPr>
            <a:xfrm>
              <a:off x="0" y="-38100"/>
              <a:ext cx="812800" cy="1055620"/>
            </a:xfrm>
            <a:prstGeom prst="rect">
              <a:avLst/>
            </a:prstGeom>
          </p:spPr>
          <p:txBody>
            <a:bodyPr anchor="ctr" rtlCol="false" tIns="50800" lIns="50800" bIns="50800" rIns="50800"/>
            <a:lstStyle/>
            <a:p>
              <a:pPr algn="ctr">
                <a:lnSpc>
                  <a:spcPts val="2901"/>
                </a:lnSpc>
              </a:pPr>
            </a:p>
          </p:txBody>
        </p:sp>
      </p:grpSp>
      <p:sp>
        <p:nvSpPr>
          <p:cNvPr name="TextBox 15" id="15"/>
          <p:cNvSpPr txBox="true"/>
          <p:nvPr/>
        </p:nvSpPr>
        <p:spPr>
          <a:xfrm rot="0">
            <a:off x="7367330" y="2804742"/>
            <a:ext cx="3550240" cy="967105"/>
          </a:xfrm>
          <a:prstGeom prst="rect">
            <a:avLst/>
          </a:prstGeom>
        </p:spPr>
        <p:txBody>
          <a:bodyPr anchor="t" rtlCol="false" tIns="0" lIns="0" bIns="0" rIns="0">
            <a:spAutoFit/>
          </a:bodyPr>
          <a:lstStyle/>
          <a:p>
            <a:pPr algn="ctr" marL="0" indent="0" lvl="0">
              <a:lnSpc>
                <a:spcPts val="3920"/>
              </a:lnSpc>
              <a:spcBef>
                <a:spcPct val="0"/>
              </a:spcBef>
            </a:pPr>
            <a:r>
              <a:rPr lang="en-US" b="true" sz="2800">
                <a:solidFill>
                  <a:srgbClr val="17726D"/>
                </a:solidFill>
                <a:latin typeface="Montserrat Semi-Bold"/>
                <a:ea typeface="Montserrat Semi-Bold"/>
                <a:cs typeface="Montserrat Semi-Bold"/>
                <a:sym typeface="Montserrat Semi-Bold"/>
              </a:rPr>
              <a:t>Recommandations budgétaires</a:t>
            </a:r>
          </a:p>
        </p:txBody>
      </p:sp>
      <p:sp>
        <p:nvSpPr>
          <p:cNvPr name="TextBox 16" id="16"/>
          <p:cNvSpPr txBox="true"/>
          <p:nvPr/>
        </p:nvSpPr>
        <p:spPr>
          <a:xfrm rot="0">
            <a:off x="6955713" y="3975396"/>
            <a:ext cx="4376575" cy="3668015"/>
          </a:xfrm>
          <a:prstGeom prst="rect">
            <a:avLst/>
          </a:prstGeom>
        </p:spPr>
        <p:txBody>
          <a:bodyPr anchor="t" rtlCol="false" tIns="0" lIns="0" bIns="0" rIns="0">
            <a:spAutoFit/>
          </a:bodyPr>
          <a:lstStyle/>
          <a:p>
            <a:pPr algn="l">
              <a:lnSpc>
                <a:spcPts val="4927"/>
              </a:lnSpc>
            </a:pPr>
            <a:r>
              <a:rPr lang="en-US" sz="2799" b="true">
                <a:solidFill>
                  <a:srgbClr val="000000"/>
                </a:solidFill>
                <a:latin typeface="Open Sans Medium"/>
                <a:ea typeface="Open Sans Medium"/>
                <a:cs typeface="Open Sans Medium"/>
                <a:sym typeface="Open Sans Medium"/>
              </a:rPr>
              <a:t>Utiliser un modèle de prédiction basé sur un réseau de neurones (TensorFlow Lite) pour proposer une répartition optimale du budget.</a:t>
            </a:r>
          </a:p>
        </p:txBody>
      </p:sp>
      <p:grpSp>
        <p:nvGrpSpPr>
          <p:cNvPr name="Group 17" id="17"/>
          <p:cNvGrpSpPr/>
          <p:nvPr/>
        </p:nvGrpSpPr>
        <p:grpSpPr>
          <a:xfrm rot="0">
            <a:off x="12298774" y="2456578"/>
            <a:ext cx="5433248" cy="6801722"/>
            <a:chOff x="0" y="0"/>
            <a:chExt cx="812800" cy="1017520"/>
          </a:xfrm>
        </p:grpSpPr>
        <p:sp>
          <p:nvSpPr>
            <p:cNvPr name="Freeform 18" id="18"/>
            <p:cNvSpPr/>
            <p:nvPr/>
          </p:nvSpPr>
          <p:spPr>
            <a:xfrm flipH="false" flipV="false" rot="0">
              <a:off x="0" y="0"/>
              <a:ext cx="812800" cy="1017520"/>
            </a:xfrm>
            <a:custGeom>
              <a:avLst/>
              <a:gdLst/>
              <a:ahLst/>
              <a:cxnLst/>
              <a:rect r="r" b="b" t="t" l="l"/>
              <a:pathLst>
                <a:path h="1017520" w="81280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19" id="19"/>
            <p:cNvSpPr txBox="true"/>
            <p:nvPr/>
          </p:nvSpPr>
          <p:spPr>
            <a:xfrm>
              <a:off x="0" y="-38100"/>
              <a:ext cx="812800" cy="1055620"/>
            </a:xfrm>
            <a:prstGeom prst="rect">
              <a:avLst/>
            </a:prstGeom>
          </p:spPr>
          <p:txBody>
            <a:bodyPr anchor="ctr" rtlCol="false" tIns="50800" lIns="50800" bIns="50800" rIns="50800"/>
            <a:lstStyle/>
            <a:p>
              <a:pPr algn="ctr">
                <a:lnSpc>
                  <a:spcPts val="2901"/>
                </a:lnSpc>
              </a:pPr>
            </a:p>
          </p:txBody>
        </p:sp>
      </p:grpSp>
      <p:sp>
        <p:nvSpPr>
          <p:cNvPr name="TextBox 20" id="20"/>
          <p:cNvSpPr txBox="true"/>
          <p:nvPr/>
        </p:nvSpPr>
        <p:spPr>
          <a:xfrm rot="0">
            <a:off x="13131115" y="2804742"/>
            <a:ext cx="3879796" cy="967105"/>
          </a:xfrm>
          <a:prstGeom prst="rect">
            <a:avLst/>
          </a:prstGeom>
        </p:spPr>
        <p:txBody>
          <a:bodyPr anchor="t" rtlCol="false" tIns="0" lIns="0" bIns="0" rIns="0">
            <a:spAutoFit/>
          </a:bodyPr>
          <a:lstStyle/>
          <a:p>
            <a:pPr algn="ctr" marL="0" indent="0" lvl="0">
              <a:lnSpc>
                <a:spcPts val="3920"/>
              </a:lnSpc>
              <a:spcBef>
                <a:spcPct val="0"/>
              </a:spcBef>
            </a:pPr>
            <a:r>
              <a:rPr lang="en-US" b="true" sz="2800">
                <a:solidFill>
                  <a:srgbClr val="17726D"/>
                </a:solidFill>
                <a:latin typeface="Montserrat Semi-Bold"/>
                <a:ea typeface="Montserrat Semi-Bold"/>
                <a:cs typeface="Montserrat Semi-Bold"/>
                <a:sym typeface="Montserrat Semi-Bold"/>
              </a:rPr>
              <a:t>Génération de rapports financiers</a:t>
            </a:r>
          </a:p>
        </p:txBody>
      </p:sp>
      <p:sp>
        <p:nvSpPr>
          <p:cNvPr name="TextBox 21" id="21"/>
          <p:cNvSpPr txBox="true"/>
          <p:nvPr/>
        </p:nvSpPr>
        <p:spPr>
          <a:xfrm rot="0">
            <a:off x="12882725" y="3975396"/>
            <a:ext cx="4376575" cy="3668015"/>
          </a:xfrm>
          <a:prstGeom prst="rect">
            <a:avLst/>
          </a:prstGeom>
        </p:spPr>
        <p:txBody>
          <a:bodyPr anchor="t" rtlCol="false" tIns="0" lIns="0" bIns="0" rIns="0">
            <a:spAutoFit/>
          </a:bodyPr>
          <a:lstStyle/>
          <a:p>
            <a:pPr algn="l">
              <a:lnSpc>
                <a:spcPts val="4927"/>
              </a:lnSpc>
            </a:pPr>
            <a:r>
              <a:rPr lang="en-US" sz="2799" b="true">
                <a:solidFill>
                  <a:srgbClr val="000000"/>
                </a:solidFill>
                <a:latin typeface="Open Sans Medium"/>
                <a:ea typeface="Open Sans Medium"/>
                <a:cs typeface="Open Sans Medium"/>
                <a:sym typeface="Open Sans Medium"/>
              </a:rPr>
              <a:t>Générer un rapport PDF qui regroupe les transactions et objectifs, avec design visuel, résumé chiffré et sections séparées.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DAGn_Ped8Os</dc:identifier>
  <dcterms:modified xsi:type="dcterms:W3CDTF">2011-08-01T06:04:30Z</dcterms:modified>
  <cp:revision>1</cp:revision>
  <dc:title>Copie de Presentation</dc:title>
</cp:coreProperties>
</file>