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43891200"/>
  <p:notesSz cx="6881813" cy="9296400"/>
  <p:defaultTextStyle>
    <a:defPPr>
      <a:defRPr lang="en-US"/>
    </a:defPPr>
    <a:lvl1pPr marL="0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1pPr>
    <a:lvl2pPr marL="2508062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2pPr>
    <a:lvl3pPr marL="5016124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3pPr>
    <a:lvl4pPr marL="7524186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4pPr>
    <a:lvl5pPr marL="10032248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5pPr>
    <a:lvl6pPr marL="12540310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6pPr>
    <a:lvl7pPr marL="15048372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7pPr>
    <a:lvl8pPr marL="17556434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8pPr>
    <a:lvl9pPr marL="20064496" algn="l" defTabSz="5016124" rtl="0" eaLnBrk="1" latinLnBrk="0" hangingPunct="1">
      <a:defRPr sz="9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24" userDrawn="1">
          <p15:clr>
            <a:srgbClr val="A4A3A4"/>
          </p15:clr>
        </p15:guide>
        <p15:guide id="2" pos="116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nda Yerka" initials="MY" lastIdx="12" clrIdx="0">
    <p:extLst/>
  </p:cmAuthor>
  <p:cmAuthor id="2" name="University of Nebraska-Lincoln" initials="Uo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2EA"/>
    <a:srgbClr val="DF4121"/>
    <a:srgbClr val="008000"/>
    <a:srgbClr val="FF5C01"/>
    <a:srgbClr val="FF4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5116" autoAdjust="0"/>
  </p:normalViewPr>
  <p:slideViewPr>
    <p:cSldViewPr showGuides="1">
      <p:cViewPr>
        <p:scale>
          <a:sx n="33" d="100"/>
          <a:sy n="33" d="100"/>
        </p:scale>
        <p:origin x="906" y="-4044"/>
      </p:cViewPr>
      <p:guideLst>
        <p:guide orient="horz" pos="11424"/>
        <p:guide pos="11616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4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D725729-E995-46C7-9F84-E2081B808182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98625" y="696913"/>
            <a:ext cx="348456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1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4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44B8085-B8BA-4714-94C9-7B69D7B84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B8085-B8BA-4714-94C9-7B69D7B842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6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3634723"/>
            <a:ext cx="3730752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4871680"/>
            <a:ext cx="3072384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0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1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2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0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540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048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556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064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812-9D10-4165-A6A4-B5E26EBF18D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082-A652-41C1-9647-EFDB3BB4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1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812-9D10-4165-A6A4-B5E26EBF18D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082-A652-41C1-9647-EFDB3BB4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7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11247123"/>
            <a:ext cx="47404018" cy="2396845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11247123"/>
            <a:ext cx="141480542" cy="2396845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812-9D10-4165-A6A4-B5E26EBF18D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082-A652-41C1-9647-EFDB3BB4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812-9D10-4165-A6A4-B5E26EBF18D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082-A652-41C1-9647-EFDB3BB4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8204163"/>
            <a:ext cx="37307520" cy="8717280"/>
          </a:xfrm>
        </p:spPr>
        <p:txBody>
          <a:bodyPr anchor="t"/>
          <a:lstStyle>
            <a:lvl1pPr algn="l">
              <a:defRPr sz="2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8602966"/>
            <a:ext cx="37307520" cy="9601197"/>
          </a:xfrm>
        </p:spPr>
        <p:txBody>
          <a:bodyPr anchor="b"/>
          <a:lstStyle>
            <a:lvl1pPr marL="0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1pPr>
            <a:lvl2pPr marL="2508062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2pPr>
            <a:lvl3pPr marL="5016124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3pPr>
            <a:lvl4pPr marL="752418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4pPr>
            <a:lvl5pPr marL="1003224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5pPr>
            <a:lvl6pPr marL="1254031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6pPr>
            <a:lvl7pPr marL="15048372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7pPr>
            <a:lvl8pPr marL="17556434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8pPr>
            <a:lvl9pPr marL="2006449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812-9D10-4165-A6A4-B5E26EBF18D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082-A652-41C1-9647-EFDB3BB4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3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65542163"/>
            <a:ext cx="94442280" cy="185389517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65542163"/>
            <a:ext cx="94442280" cy="185389517"/>
          </a:xfrm>
        </p:spPr>
        <p:txBody>
          <a:bodyPr/>
          <a:lstStyle>
            <a:lvl1pPr>
              <a:defRPr sz="15400"/>
            </a:lvl1pPr>
            <a:lvl2pPr>
              <a:defRPr sz="13200"/>
            </a:lvl2pPr>
            <a:lvl3pPr>
              <a:defRPr sz="110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812-9D10-4165-A6A4-B5E26EBF18D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082-A652-41C1-9647-EFDB3BB4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8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9824723"/>
            <a:ext cx="19392902" cy="4094477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8062" indent="0">
              <a:buNone/>
              <a:defRPr sz="11000" b="1"/>
            </a:lvl2pPr>
            <a:lvl3pPr marL="5016124" indent="0">
              <a:buNone/>
              <a:defRPr sz="9900" b="1"/>
            </a:lvl3pPr>
            <a:lvl4pPr marL="7524186" indent="0">
              <a:buNone/>
              <a:defRPr sz="8800" b="1"/>
            </a:lvl4pPr>
            <a:lvl5pPr marL="10032248" indent="0">
              <a:buNone/>
              <a:defRPr sz="8800" b="1"/>
            </a:lvl5pPr>
            <a:lvl6pPr marL="12540310" indent="0">
              <a:buNone/>
              <a:defRPr sz="8800" b="1"/>
            </a:lvl6pPr>
            <a:lvl7pPr marL="15048372" indent="0">
              <a:buNone/>
              <a:defRPr sz="8800" b="1"/>
            </a:lvl7pPr>
            <a:lvl8pPr marL="17556434" indent="0">
              <a:buNone/>
              <a:defRPr sz="8800" b="1"/>
            </a:lvl8pPr>
            <a:lvl9pPr marL="20064496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3919200"/>
            <a:ext cx="19392902" cy="25288243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9824723"/>
            <a:ext cx="19400520" cy="4094477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08062" indent="0">
              <a:buNone/>
              <a:defRPr sz="11000" b="1"/>
            </a:lvl2pPr>
            <a:lvl3pPr marL="5016124" indent="0">
              <a:buNone/>
              <a:defRPr sz="9900" b="1"/>
            </a:lvl3pPr>
            <a:lvl4pPr marL="7524186" indent="0">
              <a:buNone/>
              <a:defRPr sz="8800" b="1"/>
            </a:lvl4pPr>
            <a:lvl5pPr marL="10032248" indent="0">
              <a:buNone/>
              <a:defRPr sz="8800" b="1"/>
            </a:lvl5pPr>
            <a:lvl6pPr marL="12540310" indent="0">
              <a:buNone/>
              <a:defRPr sz="8800" b="1"/>
            </a:lvl6pPr>
            <a:lvl7pPr marL="15048372" indent="0">
              <a:buNone/>
              <a:defRPr sz="8800" b="1"/>
            </a:lvl7pPr>
            <a:lvl8pPr marL="17556434" indent="0">
              <a:buNone/>
              <a:defRPr sz="8800" b="1"/>
            </a:lvl8pPr>
            <a:lvl9pPr marL="20064496" indent="0">
              <a:buNone/>
              <a:defRPr sz="8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3919200"/>
            <a:ext cx="19400520" cy="25288243"/>
          </a:xfrm>
        </p:spPr>
        <p:txBody>
          <a:bodyPr/>
          <a:lstStyle>
            <a:lvl1pPr>
              <a:defRPr sz="13200"/>
            </a:lvl1pPr>
            <a:lvl2pPr>
              <a:defRPr sz="11000"/>
            </a:lvl2pPr>
            <a:lvl3pPr>
              <a:defRPr sz="99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812-9D10-4165-A6A4-B5E26EBF18D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082-A652-41C1-9647-EFDB3BB4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812-9D10-4165-A6A4-B5E26EBF18D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082-A652-41C1-9647-EFDB3BB4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812-9D10-4165-A6A4-B5E26EBF18D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082-A652-41C1-9647-EFDB3BB4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747520"/>
            <a:ext cx="14439902" cy="7437120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747523"/>
            <a:ext cx="24536400" cy="37459923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9184643"/>
            <a:ext cx="14439902" cy="30022803"/>
          </a:xfrm>
        </p:spPr>
        <p:txBody>
          <a:bodyPr/>
          <a:lstStyle>
            <a:lvl1pPr marL="0" indent="0">
              <a:buNone/>
              <a:defRPr sz="7700"/>
            </a:lvl1pPr>
            <a:lvl2pPr marL="2508062" indent="0">
              <a:buNone/>
              <a:defRPr sz="6600"/>
            </a:lvl2pPr>
            <a:lvl3pPr marL="5016124" indent="0">
              <a:buNone/>
              <a:defRPr sz="5500"/>
            </a:lvl3pPr>
            <a:lvl4pPr marL="7524186" indent="0">
              <a:buNone/>
              <a:defRPr sz="4900"/>
            </a:lvl4pPr>
            <a:lvl5pPr marL="10032248" indent="0">
              <a:buNone/>
              <a:defRPr sz="4900"/>
            </a:lvl5pPr>
            <a:lvl6pPr marL="12540310" indent="0">
              <a:buNone/>
              <a:defRPr sz="4900"/>
            </a:lvl6pPr>
            <a:lvl7pPr marL="15048372" indent="0">
              <a:buNone/>
              <a:defRPr sz="4900"/>
            </a:lvl7pPr>
            <a:lvl8pPr marL="17556434" indent="0">
              <a:buNone/>
              <a:defRPr sz="4900"/>
            </a:lvl8pPr>
            <a:lvl9pPr marL="20064496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812-9D10-4165-A6A4-B5E26EBF18D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082-A652-41C1-9647-EFDB3BB4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3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30723840"/>
            <a:ext cx="26334720" cy="3627123"/>
          </a:xfrm>
        </p:spPr>
        <p:txBody>
          <a:bodyPr anchor="b"/>
          <a:lstStyle>
            <a:lvl1pPr algn="l">
              <a:defRPr sz="1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3921760"/>
            <a:ext cx="26334720" cy="26334720"/>
          </a:xfrm>
        </p:spPr>
        <p:txBody>
          <a:bodyPr/>
          <a:lstStyle>
            <a:lvl1pPr marL="0" indent="0">
              <a:buNone/>
              <a:defRPr sz="17600"/>
            </a:lvl1pPr>
            <a:lvl2pPr marL="2508062" indent="0">
              <a:buNone/>
              <a:defRPr sz="15400"/>
            </a:lvl2pPr>
            <a:lvl3pPr marL="5016124" indent="0">
              <a:buNone/>
              <a:defRPr sz="13200"/>
            </a:lvl3pPr>
            <a:lvl4pPr marL="7524186" indent="0">
              <a:buNone/>
              <a:defRPr sz="11000"/>
            </a:lvl4pPr>
            <a:lvl5pPr marL="10032248" indent="0">
              <a:buNone/>
              <a:defRPr sz="11000"/>
            </a:lvl5pPr>
            <a:lvl6pPr marL="12540310" indent="0">
              <a:buNone/>
              <a:defRPr sz="11000"/>
            </a:lvl6pPr>
            <a:lvl7pPr marL="15048372" indent="0">
              <a:buNone/>
              <a:defRPr sz="11000"/>
            </a:lvl7pPr>
            <a:lvl8pPr marL="17556434" indent="0">
              <a:buNone/>
              <a:defRPr sz="11000"/>
            </a:lvl8pPr>
            <a:lvl9pPr marL="20064496" indent="0">
              <a:buNone/>
              <a:defRPr sz="1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34350963"/>
            <a:ext cx="26334720" cy="5151117"/>
          </a:xfrm>
        </p:spPr>
        <p:txBody>
          <a:bodyPr/>
          <a:lstStyle>
            <a:lvl1pPr marL="0" indent="0">
              <a:buNone/>
              <a:defRPr sz="7700"/>
            </a:lvl1pPr>
            <a:lvl2pPr marL="2508062" indent="0">
              <a:buNone/>
              <a:defRPr sz="6600"/>
            </a:lvl2pPr>
            <a:lvl3pPr marL="5016124" indent="0">
              <a:buNone/>
              <a:defRPr sz="5500"/>
            </a:lvl3pPr>
            <a:lvl4pPr marL="7524186" indent="0">
              <a:buNone/>
              <a:defRPr sz="4900"/>
            </a:lvl4pPr>
            <a:lvl5pPr marL="10032248" indent="0">
              <a:buNone/>
              <a:defRPr sz="4900"/>
            </a:lvl5pPr>
            <a:lvl6pPr marL="12540310" indent="0">
              <a:buNone/>
              <a:defRPr sz="4900"/>
            </a:lvl6pPr>
            <a:lvl7pPr marL="15048372" indent="0">
              <a:buNone/>
              <a:defRPr sz="4900"/>
            </a:lvl7pPr>
            <a:lvl8pPr marL="17556434" indent="0">
              <a:buNone/>
              <a:defRPr sz="4900"/>
            </a:lvl8pPr>
            <a:lvl9pPr marL="20064496" indent="0">
              <a:buNone/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1812-9D10-4165-A6A4-B5E26EBF18D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082-A652-41C1-9647-EFDB3BB4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  <a:prstGeom prst="rect">
            <a:avLst/>
          </a:prstGeom>
        </p:spPr>
        <p:txBody>
          <a:bodyPr vert="horz" lIns="501612" tIns="250806" rIns="501612" bIns="2508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241283"/>
            <a:ext cx="39502080" cy="28966163"/>
          </a:xfrm>
          <a:prstGeom prst="rect">
            <a:avLst/>
          </a:prstGeom>
        </p:spPr>
        <p:txBody>
          <a:bodyPr vert="horz" lIns="501612" tIns="250806" rIns="501612" bIns="2508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40680643"/>
            <a:ext cx="10241280" cy="2336800"/>
          </a:xfrm>
          <a:prstGeom prst="rect">
            <a:avLst/>
          </a:prstGeom>
        </p:spPr>
        <p:txBody>
          <a:bodyPr vert="horz" lIns="501612" tIns="250806" rIns="501612" bIns="250806" rtlCol="0" anchor="ctr"/>
          <a:lstStyle>
            <a:lvl1pPr algn="l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01812-9D10-4165-A6A4-B5E26EBF18D6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0680643"/>
            <a:ext cx="13898880" cy="2336800"/>
          </a:xfrm>
          <a:prstGeom prst="rect">
            <a:avLst/>
          </a:prstGeom>
        </p:spPr>
        <p:txBody>
          <a:bodyPr vert="horz" lIns="501612" tIns="250806" rIns="501612" bIns="250806" rtlCol="0" anchor="ctr"/>
          <a:lstStyle>
            <a:lvl1pPr algn="ct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40680643"/>
            <a:ext cx="10241280" cy="2336800"/>
          </a:xfrm>
          <a:prstGeom prst="rect">
            <a:avLst/>
          </a:prstGeom>
        </p:spPr>
        <p:txBody>
          <a:bodyPr vert="horz" lIns="501612" tIns="250806" rIns="501612" bIns="250806" rtlCol="0" anchor="ctr"/>
          <a:lstStyle>
            <a:lvl1pPr algn="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C082-A652-41C1-9647-EFDB3BB49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1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16124" rtl="0" eaLnBrk="1" latinLnBrk="0" hangingPunct="1">
        <a:spcBef>
          <a:spcPct val="0"/>
        </a:spcBef>
        <a:buNone/>
        <a:defRPr sz="2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1047" indent="-1881047" algn="l" defTabSz="5016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7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5601" indent="-1567539" algn="l" defTabSz="50161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54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155" indent="-1254031" algn="l" defTabSz="5016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3pPr>
      <a:lvl4pPr marL="8778217" indent="-1254031" algn="l" defTabSz="50161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86279" indent="-1254031" algn="l" defTabSz="5016124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94341" indent="-1254031" algn="l" defTabSz="5016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302403" indent="-1254031" algn="l" defTabSz="5016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0465" indent="-1254031" algn="l" defTabSz="5016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18527" indent="-1254031" algn="l" defTabSz="50161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08062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16124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24186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32248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40310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48372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556434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064496" algn="l" defTabSz="5016124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cropwatch.unl.edu/author/liberty-butts-cropping-systems-research-technologist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8869" y="465464"/>
            <a:ext cx="42824400" cy="4234686"/>
          </a:xfrm>
          <a:prstGeom prst="rect">
            <a:avLst/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967304" y="33451800"/>
            <a:ext cx="20314294" cy="10227658"/>
          </a:xfrm>
          <a:prstGeom prst="roundRect">
            <a:avLst/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000" b="1" u="sng" dirty="0" smtClean="0">
                <a:solidFill>
                  <a:srgbClr val="C00000"/>
                </a:solidFill>
              </a:rPr>
              <a:t>Conclusions</a:t>
            </a:r>
            <a:endParaRPr lang="en-US" sz="5000" b="1" u="sng" dirty="0" smtClean="0">
              <a:solidFill>
                <a:srgbClr val="C00000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adoption of </a:t>
            </a:r>
            <a:r>
              <a:rPr lang="en-US" sz="3600" dirty="0" smtClean="0">
                <a:solidFill>
                  <a:schemeClr val="tx1"/>
                </a:solidFill>
              </a:rPr>
              <a:t>CC </a:t>
            </a:r>
            <a:r>
              <a:rPr lang="en-US" sz="3600" dirty="0" smtClean="0">
                <a:solidFill>
                  <a:schemeClr val="tx1"/>
                </a:solidFill>
              </a:rPr>
              <a:t>is </a:t>
            </a:r>
            <a:r>
              <a:rPr lang="en-US" sz="3600" dirty="0">
                <a:solidFill>
                  <a:schemeClr val="tx1"/>
                </a:solidFill>
              </a:rPr>
              <a:t>increasing across </a:t>
            </a:r>
            <a:r>
              <a:rPr lang="en-US" sz="3600" dirty="0" smtClean="0">
                <a:solidFill>
                  <a:schemeClr val="tx1"/>
                </a:solidFill>
              </a:rPr>
              <a:t>Nebraska and beyond. </a:t>
            </a:r>
            <a:r>
              <a:rPr lang="en-US" sz="3600" dirty="0">
                <a:solidFill>
                  <a:schemeClr val="tx1"/>
                </a:solidFill>
              </a:rPr>
              <a:t>There are many ways </a:t>
            </a:r>
            <a:r>
              <a:rPr lang="en-US" sz="3600" dirty="0" smtClean="0">
                <a:solidFill>
                  <a:schemeClr val="tx1"/>
                </a:solidFill>
              </a:rPr>
              <a:t>CC can </a:t>
            </a:r>
            <a:r>
              <a:rPr lang="en-US" sz="3600" dirty="0">
                <a:solidFill>
                  <a:schemeClr val="tx1"/>
                </a:solidFill>
              </a:rPr>
              <a:t>be incorporated in cropping systems and the results of this survey highlight the main strategies, </a:t>
            </a:r>
            <a:r>
              <a:rPr lang="en-US" sz="3600" dirty="0" smtClean="0">
                <a:solidFill>
                  <a:schemeClr val="tx1"/>
                </a:solidFill>
              </a:rPr>
              <a:t>benefits</a:t>
            </a:r>
            <a:r>
              <a:rPr lang="en-US" sz="3600" dirty="0" smtClean="0">
                <a:solidFill>
                  <a:schemeClr val="tx1"/>
                </a:solidFill>
              </a:rPr>
              <a:t>, </a:t>
            </a:r>
            <a:r>
              <a:rPr lang="en-US" sz="3600" dirty="0">
                <a:solidFill>
                  <a:schemeClr val="tx1"/>
                </a:solidFill>
              </a:rPr>
              <a:t>and challenges </a:t>
            </a:r>
            <a:r>
              <a:rPr lang="en-US" sz="3600" dirty="0" smtClean="0">
                <a:solidFill>
                  <a:schemeClr val="tx1"/>
                </a:solidFill>
              </a:rPr>
              <a:t>experienced </a:t>
            </a:r>
            <a:r>
              <a:rPr lang="en-US" sz="3600" dirty="0">
                <a:solidFill>
                  <a:schemeClr val="tx1"/>
                </a:solidFill>
              </a:rPr>
              <a:t>by </a:t>
            </a:r>
            <a:r>
              <a:rPr lang="en-US" sz="3600" dirty="0" smtClean="0">
                <a:solidFill>
                  <a:schemeClr val="tx1"/>
                </a:solidFill>
              </a:rPr>
              <a:t>CC </a:t>
            </a:r>
            <a:r>
              <a:rPr lang="en-US" sz="3600" dirty="0" smtClean="0">
                <a:solidFill>
                  <a:schemeClr val="tx1"/>
                </a:solidFill>
              </a:rPr>
              <a:t>adopters.</a:t>
            </a: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0000"/>
                </a:solidFill>
                <a:ea typeface="Calibri" panose="020F0502020204030204" pitchFamily="34" charset="0"/>
                <a:cs typeface="Minion Pro"/>
              </a:rPr>
              <a:t>When deciding how best to use </a:t>
            </a:r>
            <a:r>
              <a:rPr lang="en-US" sz="3600" dirty="0" smtClean="0">
                <a:solidFill>
                  <a:srgbClr val="000000"/>
                </a:solidFill>
                <a:ea typeface="Calibri" panose="020F0502020204030204" pitchFamily="34" charset="0"/>
                <a:cs typeface="Minion Pro"/>
              </a:rPr>
              <a:t>CC, </a:t>
            </a:r>
            <a:r>
              <a:rPr lang="en-US" sz="3600" dirty="0">
                <a:solidFill>
                  <a:srgbClr val="000000"/>
                </a:solidFill>
                <a:ea typeface="Calibri" panose="020F0502020204030204" pitchFamily="34" charset="0"/>
                <a:cs typeface="Minion Pro"/>
              </a:rPr>
              <a:t>it is im­portant to consider the ultimate </a:t>
            </a:r>
            <a:r>
              <a:rPr lang="en-US" sz="3600" dirty="0" smtClean="0">
                <a:solidFill>
                  <a:srgbClr val="000000"/>
                </a:solidFill>
                <a:ea typeface="Calibri" panose="020F0502020204030204" pitchFamily="34" charset="0"/>
                <a:cs typeface="Minion Pro"/>
              </a:rPr>
              <a:t>goal</a:t>
            </a:r>
            <a:r>
              <a:rPr lang="en-US" sz="3600" dirty="0">
                <a:solidFill>
                  <a:srgbClr val="000000"/>
                </a:solidFill>
                <a:ea typeface="Calibri" panose="020F0502020204030204" pitchFamily="34" charset="0"/>
                <a:cs typeface="Minion Pro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ea typeface="Calibri" panose="020F0502020204030204" pitchFamily="34" charset="0"/>
                <a:cs typeface="Minion Pro"/>
              </a:rPr>
              <a:t>such </a:t>
            </a:r>
            <a:r>
              <a:rPr lang="en-US" sz="3600" dirty="0" smtClean="0">
                <a:solidFill>
                  <a:srgbClr val="000000"/>
                </a:solidFill>
                <a:ea typeface="Calibri" panose="020F0502020204030204" pitchFamily="34" charset="0"/>
                <a:cs typeface="Minion Pro"/>
              </a:rPr>
              <a:t>as</a:t>
            </a:r>
            <a:endParaRPr lang="en-US" sz="3600" dirty="0"/>
          </a:p>
          <a:p>
            <a:pPr>
              <a:spcAft>
                <a:spcPts val="600"/>
              </a:spcAft>
              <a:buClr>
                <a:srgbClr val="C00000"/>
              </a:buClr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    </a:t>
            </a:r>
            <a:r>
              <a:rPr lang="en-US" sz="3600" dirty="0" smtClean="0">
                <a:solidFill>
                  <a:schemeClr val="tx1"/>
                </a:solidFill>
              </a:rPr>
              <a:t>increase </a:t>
            </a:r>
            <a:r>
              <a:rPr lang="en-US" sz="3600" dirty="0">
                <a:solidFill>
                  <a:schemeClr val="tx1"/>
                </a:solidFill>
              </a:rPr>
              <a:t>soil organic matter, </a:t>
            </a:r>
            <a:r>
              <a:rPr lang="en-US" sz="3600" dirty="0" smtClean="0">
                <a:solidFill>
                  <a:schemeClr val="tx1"/>
                </a:solidFill>
              </a:rPr>
              <a:t>increase </a:t>
            </a:r>
            <a:r>
              <a:rPr lang="en-US" sz="3600" dirty="0">
                <a:solidFill>
                  <a:schemeClr val="tx1"/>
                </a:solidFill>
              </a:rPr>
              <a:t>nutrient availability to subsequent crops, </a:t>
            </a:r>
            <a:r>
              <a:rPr lang="en-US" sz="3600" dirty="0" smtClean="0">
                <a:solidFill>
                  <a:schemeClr val="tx1"/>
                </a:solidFill>
              </a:rPr>
              <a:t>reduce </a:t>
            </a:r>
            <a:r>
              <a:rPr lang="en-US" sz="3600" dirty="0">
                <a:solidFill>
                  <a:schemeClr val="tx1"/>
                </a:solidFill>
              </a:rPr>
              <a:t>soil </a:t>
            </a:r>
            <a:endParaRPr lang="en-US" sz="3600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  <a:buClr>
                <a:srgbClr val="C00000"/>
              </a:buClr>
            </a:pPr>
            <a:r>
              <a:rPr lang="en-US" sz="3600" dirty="0" smtClean="0">
                <a:solidFill>
                  <a:schemeClr val="tx1"/>
                </a:solidFill>
              </a:rPr>
              <a:t>      compaction, </a:t>
            </a:r>
            <a:r>
              <a:rPr lang="en-US" sz="3600" dirty="0">
                <a:solidFill>
                  <a:schemeClr val="tx1"/>
                </a:solidFill>
              </a:rPr>
              <a:t>and/or suppress </a:t>
            </a:r>
            <a:r>
              <a:rPr lang="en-US" sz="3600" dirty="0" smtClean="0">
                <a:solidFill>
                  <a:schemeClr val="tx1"/>
                </a:solidFill>
              </a:rPr>
              <a:t>weeds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Minion Pro"/>
              </a:rPr>
              <a:t>These survey results will assist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Minion Pro"/>
              </a:rPr>
              <a:t>guiding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Minion Pro"/>
              </a:rPr>
              <a:t>CC management recommendations,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Minion Pro"/>
              </a:rPr>
              <a:t>research,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Minion Pro"/>
              </a:rPr>
              <a:t>and extension efforts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Minion Pro"/>
              </a:rPr>
              <a:t>in </a:t>
            </a:r>
            <a:r>
              <a:rPr lang="en-US" sz="3600" dirty="0" smtClean="0">
                <a:solidFill>
                  <a:schemeClr val="tx1"/>
                </a:solidFill>
                <a:ea typeface="Calibri" panose="020F0502020204030204" pitchFamily="34" charset="0"/>
                <a:cs typeface="Minion Pro"/>
              </a:rPr>
              <a:t>Nebraska.</a:t>
            </a: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1000" dirty="0" smtClean="0">
              <a:solidFill>
                <a:schemeClr val="tx1"/>
              </a:solidFill>
              <a:ea typeface="Calibri" panose="020F0502020204030204" pitchFamily="34" charset="0"/>
              <a:cs typeface="Minion Pro"/>
            </a:endParaRPr>
          </a:p>
          <a:p>
            <a:pPr algn="ctr">
              <a:buClr>
                <a:srgbClr val="C00000"/>
              </a:buClr>
            </a:pPr>
            <a:r>
              <a:rPr lang="en-US" sz="5000" b="1" u="sng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Acknowledgements</a:t>
            </a:r>
          </a:p>
          <a:p>
            <a:pPr>
              <a:buClr>
                <a:srgbClr val="C00000"/>
              </a:buClr>
            </a:pPr>
            <a:endParaRPr lang="en-US" sz="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Minion Pro"/>
            </a:endParaRPr>
          </a:p>
          <a:p>
            <a:pPr algn="ctr">
              <a:spcAft>
                <a:spcPts val="600"/>
              </a:spcAft>
              <a:buClr>
                <a:srgbClr val="C00000"/>
              </a:buClr>
            </a:pPr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Thank you to the growers and consultants for participating in the survey, </a:t>
            </a:r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UNL </a:t>
            </a:r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Extension Educator Keith Glewen for allowing us to </a:t>
            </a:r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conduct </a:t>
            </a:r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this survey,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and WCREC Office Associate </a:t>
            </a:r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Jacqueline </a:t>
            </a:r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Herrick </a:t>
            </a:r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for </a:t>
            </a:r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compiling the survey </a:t>
            </a:r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results. </a:t>
            </a:r>
          </a:p>
          <a:p>
            <a:pPr algn="ctr">
              <a:buClr>
                <a:srgbClr val="C00000"/>
              </a:buClr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Minion Pro"/>
            </a:endParaRPr>
          </a:p>
          <a:p>
            <a:pPr algn="ctr">
              <a:buClr>
                <a:srgbClr val="C00000"/>
              </a:buClr>
            </a:pPr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The </a:t>
            </a:r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full report </a:t>
            </a:r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with </a:t>
            </a:r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the survey </a:t>
            </a:r>
            <a:r>
              <a:rPr lang="en-US" sz="3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results can be viewed at: </a:t>
            </a:r>
            <a:endParaRPr lang="en-US" sz="3000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Minion Pro"/>
            </a:endParaRPr>
          </a:p>
          <a:p>
            <a:pPr algn="ctr">
              <a:buClr>
                <a:srgbClr val="C00000"/>
              </a:buClr>
            </a:pPr>
            <a:r>
              <a:rPr lang="en-US" sz="3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  <a:hlinkClick r:id="rId3"/>
              </a:rPr>
              <a:t>http://</a:t>
            </a:r>
            <a:r>
              <a:rPr lang="en-US" sz="3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Minion Pro"/>
                <a:hlinkClick r:id="rId3"/>
              </a:rPr>
              <a:t>cropwatch.unl.edu/author/liberty-butts-cropping-systems-research-technologist</a:t>
            </a:r>
            <a:endParaRPr lang="en-US" sz="3400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Minion Pro"/>
            </a:endParaRPr>
          </a:p>
          <a:p>
            <a:pPr algn="ctr">
              <a:buClr>
                <a:srgbClr val="C00000"/>
              </a:buClr>
            </a:pPr>
            <a:endParaRPr lang="en-US" sz="3600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Minion Pro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4221" y="5027922"/>
            <a:ext cx="21902984" cy="22251678"/>
          </a:xfrm>
          <a:prstGeom prst="roundRect">
            <a:avLst>
              <a:gd name="adj" fmla="val 11334"/>
            </a:avLst>
          </a:prstGeom>
          <a:ln w="2540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5000" b="1" u="sng" dirty="0" smtClean="0">
                <a:solidFill>
                  <a:srgbClr val="C00000"/>
                </a:solidFill>
              </a:rPr>
              <a:t>Introduction</a:t>
            </a: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4000" dirty="0" smtClean="0"/>
              <a:t>Cover </a:t>
            </a:r>
            <a:r>
              <a:rPr lang="en-US" sz="4000" dirty="0" smtClean="0"/>
              <a:t>crop </a:t>
            </a:r>
            <a:r>
              <a:rPr lang="en-US" sz="4000" dirty="0" smtClean="0"/>
              <a:t>(CC) use </a:t>
            </a:r>
            <a:r>
              <a:rPr lang="en-US" sz="4000" dirty="0" smtClean="0"/>
              <a:t>is becoming </a:t>
            </a:r>
            <a:r>
              <a:rPr lang="en-US" sz="4000" dirty="0" smtClean="0"/>
              <a:t>increasingly </a:t>
            </a:r>
            <a:r>
              <a:rPr lang="en-US" sz="4000" dirty="0" smtClean="0"/>
              <a:t>popular across Nebraska and the Midwest.</a:t>
            </a: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4000" dirty="0" smtClean="0"/>
              <a:t>Potential benefits of CC include </a:t>
            </a:r>
            <a:r>
              <a:rPr lang="en-US" sz="4000" dirty="0" smtClean="0"/>
              <a:t>reduced erosion, increased soil </a:t>
            </a:r>
            <a:r>
              <a:rPr lang="en-US" sz="4000" dirty="0" smtClean="0"/>
              <a:t>organic </a:t>
            </a:r>
            <a:r>
              <a:rPr lang="en-US" sz="4000" dirty="0" smtClean="0"/>
              <a:t>matter</a:t>
            </a:r>
            <a:r>
              <a:rPr lang="en-US" sz="4000" dirty="0"/>
              <a:t> </a:t>
            </a:r>
            <a:r>
              <a:rPr lang="en-US" sz="4000" dirty="0" smtClean="0"/>
              <a:t>and water holding capacity, and</a:t>
            </a:r>
            <a:r>
              <a:rPr lang="en-US" sz="4000" dirty="0" smtClean="0"/>
              <a:t> weed suppression. </a:t>
            </a:r>
            <a:endParaRPr lang="en-US" sz="4000" dirty="0" smtClean="0"/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4000" dirty="0" smtClean="0"/>
              <a:t>Potential </a:t>
            </a:r>
            <a:r>
              <a:rPr lang="en-US" sz="4000" dirty="0" smtClean="0"/>
              <a:t>challenges </a:t>
            </a:r>
            <a:r>
              <a:rPr lang="en-US" sz="4000" dirty="0" smtClean="0"/>
              <a:t>associated with CC include proper and timely establishment and termination, labor and cost, and decreased </a:t>
            </a:r>
            <a:r>
              <a:rPr lang="en-US" sz="4000" dirty="0" smtClean="0"/>
              <a:t>water </a:t>
            </a:r>
            <a:r>
              <a:rPr lang="en-US" sz="4000" dirty="0" smtClean="0"/>
              <a:t>availability to subsequent crop. </a:t>
            </a:r>
            <a:endParaRPr lang="en-US" sz="4000" dirty="0" smtClean="0"/>
          </a:p>
          <a:p>
            <a:pPr algn="ctr">
              <a:spcAft>
                <a:spcPts val="600"/>
              </a:spcAft>
              <a:buClr>
                <a:srgbClr val="C00000"/>
              </a:buClr>
            </a:pPr>
            <a:r>
              <a:rPr lang="en-US" sz="5000" b="1" u="sng" dirty="0" smtClean="0">
                <a:solidFill>
                  <a:srgbClr val="C00000"/>
                </a:solidFill>
              </a:rPr>
              <a:t>Objective</a:t>
            </a:r>
            <a:r>
              <a:rPr lang="en-US" sz="3600" dirty="0" smtClean="0">
                <a:solidFill>
                  <a:srgbClr val="C00000"/>
                </a:solidFill>
              </a:rPr>
              <a:t> </a:t>
            </a: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4000" dirty="0" smtClean="0"/>
              <a:t>Evaluate </a:t>
            </a:r>
            <a:r>
              <a:rPr lang="en-US" sz="4000" dirty="0"/>
              <a:t>cover crop management strategies adopted by Nebraska soybean, field corn, and seed corn producers and agronomists.</a:t>
            </a:r>
          </a:p>
          <a:p>
            <a:pPr algn="ctr">
              <a:buClr>
                <a:srgbClr val="C00000"/>
              </a:buClr>
            </a:pPr>
            <a:endParaRPr lang="en-US" sz="1200" b="1" u="sng" dirty="0" smtClean="0">
              <a:solidFill>
                <a:srgbClr val="C00000"/>
              </a:solidFill>
            </a:endParaRPr>
          </a:p>
          <a:p>
            <a:pPr algn="ctr">
              <a:buClr>
                <a:srgbClr val="C00000"/>
              </a:buClr>
            </a:pPr>
            <a:r>
              <a:rPr lang="en-US" sz="5000" b="1" u="sng" dirty="0" smtClean="0">
                <a:solidFill>
                  <a:srgbClr val="C00000"/>
                </a:solidFill>
              </a:rPr>
              <a:t>Materials and Methods </a:t>
            </a:r>
          </a:p>
          <a:p>
            <a:pPr>
              <a:buClr>
                <a:srgbClr val="C00000"/>
              </a:buClr>
            </a:pPr>
            <a:endParaRPr lang="en-US" sz="1600" dirty="0">
              <a:solidFill>
                <a:schemeClr val="tx1"/>
              </a:solidFill>
            </a:endParaRP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tx1"/>
                </a:solidFill>
              </a:rPr>
              <a:t>A paper </a:t>
            </a:r>
            <a:r>
              <a:rPr lang="en-US" sz="3600" dirty="0" smtClean="0">
                <a:solidFill>
                  <a:schemeClr val="tx1"/>
                </a:solidFill>
              </a:rPr>
              <a:t>survey was conducted during </a:t>
            </a:r>
            <a:r>
              <a:rPr lang="en-US" sz="3600" dirty="0" smtClean="0">
                <a:solidFill>
                  <a:schemeClr val="tx1"/>
                </a:solidFill>
              </a:rPr>
              <a:t>the 2017 Cover Crop Conference, </a:t>
            </a:r>
            <a:r>
              <a:rPr lang="en-US" sz="3600" dirty="0" smtClean="0"/>
              <a:t>held </a:t>
            </a:r>
            <a:r>
              <a:rPr lang="en-US" sz="3600" dirty="0">
                <a:solidFill>
                  <a:schemeClr val="tx1"/>
                </a:solidFill>
              </a:rPr>
              <a:t>on February </a:t>
            </a:r>
            <a:r>
              <a:rPr lang="en-US" sz="3600" dirty="0" smtClean="0">
                <a:solidFill>
                  <a:schemeClr val="tx1"/>
                </a:solidFill>
              </a:rPr>
              <a:t>14 </a:t>
            </a:r>
            <a:r>
              <a:rPr lang="en-US" sz="3600" dirty="0">
                <a:solidFill>
                  <a:schemeClr val="tx1"/>
                </a:solidFill>
              </a:rPr>
              <a:t>2017</a:t>
            </a:r>
            <a:r>
              <a:rPr lang="en-US" sz="3600" dirty="0" smtClean="0"/>
              <a:t> </a:t>
            </a:r>
            <a:r>
              <a:rPr lang="en-US" sz="3600" dirty="0"/>
              <a:t>at the Eastern Nebraska Research and Extension Center, </a:t>
            </a:r>
            <a:r>
              <a:rPr lang="en-US" sz="3600" dirty="0" smtClean="0"/>
              <a:t>near Ithaca</a:t>
            </a:r>
            <a:r>
              <a:rPr lang="en-US" sz="3600" dirty="0"/>
              <a:t>, </a:t>
            </a:r>
            <a:r>
              <a:rPr lang="en-US" sz="3600" dirty="0" smtClean="0"/>
              <a:t>NE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tx1"/>
                </a:solidFill>
              </a:rPr>
              <a:t>Results were compiled </a:t>
            </a:r>
            <a:r>
              <a:rPr lang="en-US" sz="3600" dirty="0" smtClean="0">
                <a:solidFill>
                  <a:schemeClr val="tx1"/>
                </a:solidFill>
              </a:rPr>
              <a:t>into an Excel spreadsheet.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 smtClean="0"/>
              <a:t>A </a:t>
            </a:r>
            <a:r>
              <a:rPr lang="en-US" sz="3600" dirty="0"/>
              <a:t>total of 82 growers and agronomists, representing 28 counties (mainly from eastern Nebraska), completed the </a:t>
            </a:r>
            <a:r>
              <a:rPr lang="en-US" sz="3600" dirty="0" smtClean="0"/>
              <a:t>survey </a:t>
            </a:r>
            <a:r>
              <a:rPr lang="en-US" sz="3600" dirty="0"/>
              <a:t>(Figure 1</a:t>
            </a:r>
            <a:r>
              <a:rPr lang="en-US" sz="3600" dirty="0" smtClean="0"/>
              <a:t>).</a:t>
            </a: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tx1"/>
                </a:solidFill>
              </a:rPr>
              <a:t>Results presented herein are expressed as percentage of total r</a:t>
            </a:r>
            <a:r>
              <a:rPr lang="en-US" sz="3600" dirty="0" smtClean="0">
                <a:solidFill>
                  <a:schemeClr val="tx1"/>
                </a:solidFill>
              </a:rPr>
              <a:t>esponses from those who incorporate CC in their cropping systems. </a:t>
            </a: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4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5000" b="1" u="sng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endParaRPr lang="en-US" sz="5000" b="1" u="sng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endParaRPr lang="en-US" sz="5000" b="1" u="sng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endParaRPr lang="en-US" sz="5000" b="1" u="sng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3400" b="1" dirty="0" smtClean="0">
                <a:solidFill>
                  <a:schemeClr val="tx1"/>
                </a:solidFill>
              </a:rPr>
              <a:t>Figure </a:t>
            </a:r>
            <a:r>
              <a:rPr lang="en-US" sz="3400" b="1" dirty="0" smtClean="0">
                <a:solidFill>
                  <a:schemeClr val="tx1"/>
                </a:solidFill>
              </a:rPr>
              <a:t>1. </a:t>
            </a:r>
            <a:r>
              <a:rPr lang="en-US" sz="3400" dirty="0" smtClean="0"/>
              <a:t>Nebraska </a:t>
            </a:r>
            <a:r>
              <a:rPr lang="en-US" sz="3400" dirty="0"/>
              <a:t>counties represented by survey respondents</a:t>
            </a:r>
            <a:r>
              <a:rPr lang="en-US" sz="3400" dirty="0" smtClean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sz="5000" b="1" u="sng" dirty="0" smtClean="0">
                <a:solidFill>
                  <a:srgbClr val="C00000"/>
                </a:solidFill>
              </a:rPr>
              <a:t>Participant </a:t>
            </a:r>
            <a:r>
              <a:rPr lang="en-US" sz="5000" b="1" u="sng" dirty="0">
                <a:solidFill>
                  <a:srgbClr val="C00000"/>
                </a:solidFill>
              </a:rPr>
              <a:t>Demographics </a:t>
            </a:r>
          </a:p>
          <a:p>
            <a:pPr algn="ctr">
              <a:lnSpc>
                <a:spcPct val="150000"/>
              </a:lnSpc>
            </a:pPr>
            <a:endParaRPr lang="en-US" sz="500" b="1" u="sng" dirty="0">
              <a:solidFill>
                <a:srgbClr val="C00000"/>
              </a:solidFill>
            </a:endParaRPr>
          </a:p>
          <a:p>
            <a:pPr marL="742950" indent="-74295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Of the 82 individuals that participated, 66 identified themselves as growers and 7 as agronomists/consultants. </a:t>
            </a:r>
            <a:endParaRPr lang="en-US" sz="3600" dirty="0">
              <a:solidFill>
                <a:schemeClr val="tx1"/>
              </a:solidFill>
            </a:endParaRPr>
          </a:p>
          <a:p>
            <a:pPr marL="742950" indent="-74295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Eighty-seven percent of survey </a:t>
            </a:r>
            <a:r>
              <a:rPr lang="en-US" sz="3600" dirty="0" smtClean="0"/>
              <a:t>respondents </a:t>
            </a:r>
            <a:r>
              <a:rPr lang="en-US" sz="3600" dirty="0"/>
              <a:t>adopt </a:t>
            </a:r>
            <a:r>
              <a:rPr lang="en-US" sz="3600" dirty="0" smtClean="0"/>
              <a:t>CC as </a:t>
            </a:r>
            <a:r>
              <a:rPr lang="en-US" sz="3600" dirty="0" smtClean="0"/>
              <a:t>part </a:t>
            </a:r>
            <a:r>
              <a:rPr lang="en-US" sz="3600" dirty="0"/>
              <a:t>of their cropping </a:t>
            </a:r>
            <a:r>
              <a:rPr lang="en-US" sz="3600" dirty="0" smtClean="0"/>
              <a:t>systems.</a:t>
            </a:r>
            <a:endParaRPr lang="en-US" sz="3600" dirty="0"/>
          </a:p>
          <a:p>
            <a:pPr marL="742950" indent="-74295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The total </a:t>
            </a:r>
            <a:r>
              <a:rPr lang="en-US" sz="3600" dirty="0" smtClean="0"/>
              <a:t>hectares </a:t>
            </a:r>
            <a:r>
              <a:rPr lang="en-US" sz="3600" dirty="0"/>
              <a:t>farmed/managed by respondents was </a:t>
            </a:r>
            <a:r>
              <a:rPr lang="en-US" sz="3600" dirty="0" smtClean="0"/>
              <a:t>149,331, </a:t>
            </a:r>
            <a:r>
              <a:rPr lang="en-US" sz="3600" dirty="0"/>
              <a:t>with </a:t>
            </a:r>
            <a:r>
              <a:rPr lang="en-US" sz="3600" dirty="0" smtClean="0"/>
              <a:t>a total of 24,237 </a:t>
            </a:r>
            <a:r>
              <a:rPr lang="en-US" sz="3600" dirty="0" smtClean="0"/>
              <a:t>hectares planted </a:t>
            </a:r>
            <a:r>
              <a:rPr lang="en-US" sz="3600" dirty="0"/>
              <a:t>with </a:t>
            </a:r>
            <a:r>
              <a:rPr lang="en-US" sz="3600" dirty="0" smtClean="0"/>
              <a:t>CC.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3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3400" dirty="0" smtClean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 smtClean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 smtClean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 smtClean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 smtClean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 smtClean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 smtClean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 smtClean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 smtClean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 smtClean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 smtClean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>
              <a:solidFill>
                <a:schemeClr val="tx1"/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400" dirty="0" smtClean="0">
              <a:solidFill>
                <a:schemeClr val="tx1"/>
              </a:solidFill>
            </a:endParaRPr>
          </a:p>
          <a:p>
            <a:endParaRPr lang="en-US" sz="4000" b="1" dirty="0" smtClean="0">
              <a:solidFill>
                <a:srgbClr val="C00000"/>
              </a:solidFill>
            </a:endParaRPr>
          </a:p>
          <a:p>
            <a:pPr algn="ctr"/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967305" y="5027922"/>
            <a:ext cx="20314293" cy="27905078"/>
          </a:xfrm>
          <a:prstGeom prst="roundRect">
            <a:avLst>
              <a:gd name="adj" fmla="val 12240"/>
            </a:avLst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000" b="1" u="sng" dirty="0" smtClean="0">
                <a:solidFill>
                  <a:srgbClr val="C00000"/>
                </a:solidFill>
              </a:rPr>
              <a:t>Results </a:t>
            </a:r>
            <a:r>
              <a:rPr lang="en-US" sz="5000" b="1" u="sng" dirty="0" smtClean="0">
                <a:solidFill>
                  <a:srgbClr val="C00000"/>
                </a:solidFill>
              </a:rPr>
              <a:t>(cont.) </a:t>
            </a:r>
            <a:endParaRPr lang="en-US" sz="5000" b="1" u="sng" dirty="0" smtClean="0">
              <a:solidFill>
                <a:srgbClr val="C00000"/>
              </a:solidFill>
            </a:endParaRPr>
          </a:p>
          <a:p>
            <a:pPr algn="ctr"/>
            <a:endParaRPr lang="en-US" sz="1600" b="1" u="sng" dirty="0" smtClean="0">
              <a:solidFill>
                <a:srgbClr val="FF0000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Cover Crop Termination and Herbicide Program  </a:t>
            </a: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marL="685800" indent="-6858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tx1"/>
                </a:solidFill>
              </a:rPr>
              <a:t>More than 95% of respondents </a:t>
            </a:r>
            <a:r>
              <a:rPr lang="en-US" sz="3600" dirty="0" smtClean="0">
                <a:solidFill>
                  <a:schemeClr val="tx1"/>
                </a:solidFill>
              </a:rPr>
              <a:t>use </a:t>
            </a:r>
            <a:r>
              <a:rPr lang="en-US" sz="3600" dirty="0" smtClean="0">
                <a:solidFill>
                  <a:schemeClr val="tx1"/>
                </a:solidFill>
              </a:rPr>
              <a:t>herbicides for cover crop termination in the spring.</a:t>
            </a:r>
          </a:p>
          <a:p>
            <a:pPr marL="685800" indent="-6858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</a:rPr>
              <a:t>Where herbicides </a:t>
            </a:r>
            <a:r>
              <a:rPr lang="en-US" sz="3600" dirty="0" smtClean="0">
                <a:solidFill>
                  <a:schemeClr val="tx1"/>
                </a:solidFill>
              </a:rPr>
              <a:t>are </a:t>
            </a:r>
            <a:r>
              <a:rPr lang="en-US" sz="3600" dirty="0" smtClean="0">
                <a:solidFill>
                  <a:schemeClr val="tx1"/>
                </a:solidFill>
              </a:rPr>
              <a:t>used; 100</a:t>
            </a:r>
            <a:r>
              <a:rPr lang="en-US" sz="3600" dirty="0">
                <a:solidFill>
                  <a:schemeClr val="tx1"/>
                </a:solidFill>
              </a:rPr>
              <a:t>% of respondents </a:t>
            </a:r>
            <a:r>
              <a:rPr lang="en-US" sz="3600" dirty="0" smtClean="0">
                <a:solidFill>
                  <a:schemeClr val="tx1"/>
                </a:solidFill>
              </a:rPr>
              <a:t>use </a:t>
            </a:r>
            <a:r>
              <a:rPr lang="en-US" sz="3600" dirty="0" smtClean="0">
                <a:solidFill>
                  <a:schemeClr val="tx1"/>
                </a:solidFill>
              </a:rPr>
              <a:t>glyphosate.</a:t>
            </a:r>
          </a:p>
          <a:p>
            <a:pPr marL="685800" indent="-6858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tx1"/>
                </a:solidFill>
              </a:rPr>
              <a:t>As </a:t>
            </a:r>
            <a:r>
              <a:rPr lang="en-US" sz="3600" dirty="0">
                <a:solidFill>
                  <a:schemeClr val="tx1"/>
                </a:solidFill>
              </a:rPr>
              <a:t>part of the </a:t>
            </a:r>
            <a:r>
              <a:rPr lang="en-US" sz="3600" dirty="0" smtClean="0">
                <a:solidFill>
                  <a:schemeClr val="tx1"/>
                </a:solidFill>
              </a:rPr>
              <a:t>tank-mix </a:t>
            </a:r>
            <a:r>
              <a:rPr lang="en-US" sz="3600" dirty="0" smtClean="0">
                <a:solidFill>
                  <a:schemeClr val="tx1"/>
                </a:solidFill>
              </a:rPr>
              <a:t>with </a:t>
            </a:r>
            <a:r>
              <a:rPr lang="en-US" sz="3600" dirty="0" smtClean="0">
                <a:solidFill>
                  <a:schemeClr val="tx1"/>
                </a:solidFill>
              </a:rPr>
              <a:t>glyphosate for CC termination, </a:t>
            </a:r>
            <a:r>
              <a:rPr lang="en-US" sz="3600" dirty="0" smtClean="0">
                <a:solidFill>
                  <a:schemeClr val="tx1"/>
                </a:solidFill>
              </a:rPr>
              <a:t>50</a:t>
            </a:r>
            <a:r>
              <a:rPr lang="en-US" sz="3600" dirty="0" smtClean="0">
                <a:solidFill>
                  <a:schemeClr val="tx1"/>
                </a:solidFill>
              </a:rPr>
              <a:t>%, 9% and 6% of respondents include 2,4-D, </a:t>
            </a:r>
            <a:r>
              <a:rPr lang="en-US" sz="3600" dirty="0" err="1" smtClean="0">
                <a:solidFill>
                  <a:schemeClr val="tx1"/>
                </a:solidFill>
              </a:rPr>
              <a:t>paraquat</a:t>
            </a:r>
            <a:r>
              <a:rPr lang="en-US" sz="3600" dirty="0" smtClean="0">
                <a:solidFill>
                  <a:schemeClr val="tx1"/>
                </a:solidFill>
              </a:rPr>
              <a:t>, and </a:t>
            </a:r>
            <a:r>
              <a:rPr lang="en-US" sz="3600" dirty="0" err="1" smtClean="0">
                <a:solidFill>
                  <a:schemeClr val="tx1"/>
                </a:solidFill>
              </a:rPr>
              <a:t>glufosinate</a:t>
            </a:r>
            <a:r>
              <a:rPr lang="en-US" sz="3600" dirty="0" smtClean="0">
                <a:solidFill>
                  <a:schemeClr val="tx1"/>
                </a:solidFill>
              </a:rPr>
              <a:t>, respectively </a:t>
            </a:r>
            <a:r>
              <a:rPr lang="en-US" sz="3600" dirty="0" smtClean="0">
                <a:solidFill>
                  <a:schemeClr val="tx1"/>
                </a:solidFill>
              </a:rPr>
              <a:t>(Figure 5). </a:t>
            </a:r>
          </a:p>
          <a:p>
            <a:pPr marL="685800" indent="-6858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tx1"/>
                </a:solidFill>
              </a:rPr>
              <a:t>In the spring, when adopted, PRE-emergent herbicides are applied </a:t>
            </a:r>
            <a:r>
              <a:rPr lang="en-US" sz="3600" dirty="0" smtClean="0">
                <a:solidFill>
                  <a:schemeClr val="tx1"/>
                </a:solidFill>
              </a:rPr>
              <a:t>at cover crop termination (33%), </a:t>
            </a:r>
            <a:r>
              <a:rPr lang="en-US" sz="3600" dirty="0" smtClean="0">
                <a:solidFill>
                  <a:schemeClr val="tx1"/>
                </a:solidFill>
              </a:rPr>
              <a:t>crop planting (</a:t>
            </a:r>
            <a:r>
              <a:rPr lang="en-US" sz="3600" dirty="0" smtClean="0">
                <a:solidFill>
                  <a:schemeClr val="tx1"/>
                </a:solidFill>
              </a:rPr>
              <a:t>21</a:t>
            </a:r>
            <a:r>
              <a:rPr lang="en-US" sz="3600" dirty="0" smtClean="0">
                <a:solidFill>
                  <a:schemeClr val="tx1"/>
                </a:solidFill>
              </a:rPr>
              <a:t>%), and </a:t>
            </a:r>
            <a:r>
              <a:rPr lang="en-US" sz="3600" dirty="0" smtClean="0">
                <a:solidFill>
                  <a:schemeClr val="tx1"/>
                </a:solidFill>
              </a:rPr>
              <a:t>at both termination and crop </a:t>
            </a:r>
            <a:r>
              <a:rPr lang="en-US" sz="3600" dirty="0" smtClean="0">
                <a:solidFill>
                  <a:schemeClr val="tx1"/>
                </a:solidFill>
              </a:rPr>
              <a:t>planting (</a:t>
            </a:r>
            <a:r>
              <a:rPr lang="en-US" sz="3600" dirty="0" smtClean="0">
                <a:solidFill>
                  <a:schemeClr val="tx1"/>
                </a:solidFill>
              </a:rPr>
              <a:t>44</a:t>
            </a:r>
            <a:r>
              <a:rPr lang="en-US" sz="3600" dirty="0" smtClean="0">
                <a:solidFill>
                  <a:schemeClr val="tx1"/>
                </a:solidFill>
              </a:rPr>
              <a:t>%; Figure </a:t>
            </a:r>
            <a:r>
              <a:rPr lang="en-US" sz="3600" dirty="0" smtClean="0">
                <a:solidFill>
                  <a:schemeClr val="tx1"/>
                </a:solidFill>
              </a:rPr>
              <a:t>6).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3600" b="1" dirty="0">
              <a:solidFill>
                <a:schemeClr val="tx1"/>
              </a:solidFill>
            </a:endParaRPr>
          </a:p>
          <a:p>
            <a:endParaRPr lang="en-US" sz="3600" b="1" dirty="0" smtClean="0">
              <a:solidFill>
                <a:schemeClr val="tx1"/>
              </a:solidFill>
            </a:endParaRPr>
          </a:p>
          <a:p>
            <a:endParaRPr lang="en-US" sz="3600" b="1" dirty="0">
              <a:solidFill>
                <a:schemeClr val="tx1"/>
              </a:solidFill>
            </a:endParaRPr>
          </a:p>
          <a:p>
            <a:endParaRPr lang="en-US" sz="3600" b="1" dirty="0" smtClean="0">
              <a:solidFill>
                <a:schemeClr val="tx1"/>
              </a:solidFill>
            </a:endParaRPr>
          </a:p>
          <a:p>
            <a:endParaRPr lang="en-US" sz="3600" b="1" dirty="0">
              <a:solidFill>
                <a:schemeClr val="tx1"/>
              </a:solidFill>
            </a:endParaRPr>
          </a:p>
          <a:p>
            <a:endParaRPr lang="en-US" sz="3600" b="1" dirty="0" smtClean="0">
              <a:solidFill>
                <a:schemeClr val="tx1"/>
              </a:solidFill>
            </a:endParaRPr>
          </a:p>
          <a:p>
            <a:endParaRPr lang="en-US" sz="3600" b="1" dirty="0">
              <a:solidFill>
                <a:schemeClr val="tx1"/>
              </a:solidFill>
            </a:endParaRPr>
          </a:p>
          <a:p>
            <a:endParaRPr lang="en-US" sz="3600" b="1" dirty="0" smtClean="0">
              <a:solidFill>
                <a:schemeClr val="tx1"/>
              </a:solidFill>
            </a:endParaRPr>
          </a:p>
          <a:p>
            <a:endParaRPr lang="en-US" sz="3600" b="1" dirty="0" smtClean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3400" b="1" dirty="0" smtClean="0">
                <a:solidFill>
                  <a:schemeClr val="tx1"/>
                </a:solidFill>
              </a:rPr>
              <a:t>     Figure 5</a:t>
            </a:r>
            <a:r>
              <a:rPr lang="en-US" sz="3400" dirty="0">
                <a:solidFill>
                  <a:schemeClr val="tx1"/>
                </a:solidFill>
              </a:rPr>
              <a:t>.</a:t>
            </a:r>
            <a:r>
              <a:rPr lang="en-US" sz="3400" dirty="0" smtClean="0">
                <a:solidFill>
                  <a:schemeClr val="tx1"/>
                </a:solidFill>
              </a:rPr>
              <a:t> Herbicides used for CC termination.                </a:t>
            </a:r>
            <a:r>
              <a:rPr lang="en-US" sz="3400" b="1" dirty="0" smtClean="0">
                <a:solidFill>
                  <a:schemeClr val="tx1"/>
                </a:solidFill>
              </a:rPr>
              <a:t>Figure 6</a:t>
            </a:r>
            <a:r>
              <a:rPr lang="en-US" sz="3400" dirty="0" smtClean="0">
                <a:solidFill>
                  <a:schemeClr val="tx1"/>
                </a:solidFill>
              </a:rPr>
              <a:t>. Application tim</a:t>
            </a:r>
            <a:r>
              <a:rPr lang="en-US" sz="3400" dirty="0" smtClean="0">
                <a:solidFill>
                  <a:schemeClr val="tx1"/>
                </a:solidFill>
              </a:rPr>
              <a:t>e of PRE</a:t>
            </a:r>
            <a:r>
              <a:rPr lang="en-US" sz="3400" dirty="0" smtClean="0">
                <a:solidFill>
                  <a:schemeClr val="tx1"/>
                </a:solidFill>
              </a:rPr>
              <a:t> herbicides.</a:t>
            </a:r>
            <a:endParaRPr lang="en-US" sz="3400" dirty="0" smtClean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Impact of Cover Crop Adoption in Production Systems</a:t>
            </a:r>
            <a:endParaRPr lang="en-US" sz="4000" b="1" dirty="0">
              <a:solidFill>
                <a:schemeClr val="tx1"/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tx1"/>
                </a:solidFill>
              </a:rPr>
              <a:t>Reduced soil erosion was the main benefit reported </a:t>
            </a:r>
            <a:r>
              <a:rPr lang="en-US" sz="3600" dirty="0" smtClean="0">
                <a:solidFill>
                  <a:schemeClr val="tx1"/>
                </a:solidFill>
              </a:rPr>
              <a:t>by respondents (45</a:t>
            </a:r>
            <a:r>
              <a:rPr lang="en-US" sz="3600" dirty="0" smtClean="0">
                <a:solidFill>
                  <a:schemeClr val="tx1"/>
                </a:solidFill>
              </a:rPr>
              <a:t>%), followed by weed </a:t>
            </a:r>
            <a:r>
              <a:rPr lang="en-US" sz="3600" dirty="0" smtClean="0">
                <a:solidFill>
                  <a:schemeClr val="tx1"/>
                </a:solidFill>
              </a:rPr>
              <a:t>suppression (</a:t>
            </a:r>
            <a:r>
              <a:rPr lang="en-US" sz="3600" dirty="0" smtClean="0">
                <a:solidFill>
                  <a:schemeClr val="tx1"/>
                </a:solidFill>
              </a:rPr>
              <a:t>29</a:t>
            </a:r>
            <a:r>
              <a:rPr lang="en-US" sz="3600" dirty="0" smtClean="0">
                <a:solidFill>
                  <a:schemeClr val="tx1"/>
                </a:solidFill>
              </a:rPr>
              <a:t>%) and increased soil organic matter (24%) </a:t>
            </a:r>
            <a:r>
              <a:rPr lang="en-US" sz="3600" dirty="0" smtClean="0">
                <a:solidFill>
                  <a:schemeClr val="tx1"/>
                </a:solidFill>
              </a:rPr>
              <a:t>(Figure 7). </a:t>
            </a: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tx1"/>
                </a:solidFill>
              </a:rPr>
              <a:t>Of those reporting increased weed </a:t>
            </a:r>
            <a:r>
              <a:rPr lang="en-US" sz="3600" b="1" i="1" u="sng" dirty="0" smtClean="0">
                <a:solidFill>
                  <a:schemeClr val="tx1"/>
                </a:solidFill>
              </a:rPr>
              <a:t>suppression</a:t>
            </a:r>
            <a:r>
              <a:rPr lang="en-US" sz="3600" dirty="0" smtClean="0">
                <a:solidFill>
                  <a:schemeClr val="tx1"/>
                </a:solidFill>
              </a:rPr>
              <a:t>, </a:t>
            </a:r>
            <a:r>
              <a:rPr lang="en-US" sz="3600" dirty="0" smtClean="0">
                <a:solidFill>
                  <a:schemeClr val="tx1"/>
                </a:solidFill>
              </a:rPr>
              <a:t>79%, 26%, and 55% </a:t>
            </a:r>
            <a:r>
              <a:rPr lang="en-US" sz="3600" dirty="0" smtClean="0">
                <a:solidFill>
                  <a:schemeClr val="tx1"/>
                </a:solidFill>
              </a:rPr>
              <a:t>reported suppression of winter annual weeds, </a:t>
            </a:r>
            <a:r>
              <a:rPr lang="en-US" sz="3600" dirty="0" smtClean="0">
                <a:solidFill>
                  <a:schemeClr val="tx1"/>
                </a:solidFill>
              </a:rPr>
              <a:t>early </a:t>
            </a:r>
            <a:r>
              <a:rPr lang="en-US" sz="3600" dirty="0" smtClean="0">
                <a:solidFill>
                  <a:schemeClr val="tx1"/>
                </a:solidFill>
              </a:rPr>
              <a:t>season summer annual weeds, and </a:t>
            </a:r>
            <a:r>
              <a:rPr lang="en-US" sz="3600" dirty="0" smtClean="0">
                <a:solidFill>
                  <a:schemeClr val="tx1"/>
                </a:solidFill>
              </a:rPr>
              <a:t>late </a:t>
            </a:r>
            <a:r>
              <a:rPr lang="en-US" sz="3600" dirty="0" smtClean="0">
                <a:solidFill>
                  <a:schemeClr val="tx1"/>
                </a:solidFill>
              </a:rPr>
              <a:t>season summer annual </a:t>
            </a:r>
            <a:r>
              <a:rPr lang="en-US" sz="3600" dirty="0" smtClean="0">
                <a:solidFill>
                  <a:schemeClr val="tx1"/>
                </a:solidFill>
              </a:rPr>
              <a:t>weeds, respectively. 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000" b="1" u="sng" dirty="0" smtClean="0">
              <a:solidFill>
                <a:schemeClr val="tx1"/>
              </a:solidFill>
            </a:endParaRPr>
          </a:p>
          <a:p>
            <a:pPr algn="ctr"/>
            <a:endParaRPr lang="en-US" sz="3000" b="1" u="sng" dirty="0">
              <a:solidFill>
                <a:schemeClr val="tx1"/>
              </a:solidFill>
            </a:endParaRPr>
          </a:p>
          <a:p>
            <a:pPr algn="ctr"/>
            <a:endParaRPr lang="en-US" sz="3000" b="1" u="sng" dirty="0" smtClean="0">
              <a:solidFill>
                <a:schemeClr val="tx1"/>
              </a:solidFill>
            </a:endParaRPr>
          </a:p>
          <a:p>
            <a:pPr algn="ctr"/>
            <a:endParaRPr lang="en-US" sz="3000" b="1" u="sng" dirty="0">
              <a:solidFill>
                <a:schemeClr val="tx1"/>
              </a:solidFill>
            </a:endParaRPr>
          </a:p>
          <a:p>
            <a:pPr algn="ctr"/>
            <a:endParaRPr lang="en-US" sz="3000" b="1" u="sng" dirty="0" smtClean="0">
              <a:solidFill>
                <a:schemeClr val="tx1"/>
              </a:solidFill>
            </a:endParaRPr>
          </a:p>
          <a:p>
            <a:pPr algn="ctr"/>
            <a:endParaRPr lang="en-US" sz="3000" b="1" u="sng" dirty="0">
              <a:solidFill>
                <a:schemeClr val="tx1"/>
              </a:solidFill>
            </a:endParaRPr>
          </a:p>
          <a:p>
            <a:pPr algn="ctr"/>
            <a:endParaRPr lang="en-US" sz="3000" b="1" u="sng" dirty="0" smtClean="0">
              <a:solidFill>
                <a:schemeClr val="tx1"/>
              </a:solidFill>
            </a:endParaRPr>
          </a:p>
          <a:p>
            <a:pPr algn="ctr"/>
            <a:endParaRPr lang="en-US" sz="3000" b="1" u="sng" dirty="0">
              <a:solidFill>
                <a:schemeClr val="tx1"/>
              </a:solidFill>
            </a:endParaRPr>
          </a:p>
          <a:p>
            <a:pPr algn="ctr"/>
            <a:endParaRPr lang="en-US" sz="3000" b="1" u="sng" dirty="0" smtClean="0">
              <a:solidFill>
                <a:schemeClr val="tx1"/>
              </a:solidFill>
            </a:endParaRPr>
          </a:p>
          <a:p>
            <a:pPr algn="ctr"/>
            <a:endParaRPr lang="en-US" sz="3000" b="1" u="sng" dirty="0">
              <a:solidFill>
                <a:schemeClr val="tx1"/>
              </a:solidFill>
            </a:endParaRPr>
          </a:p>
          <a:p>
            <a:pPr algn="ctr"/>
            <a:endParaRPr lang="en-US" sz="3000" b="1" u="sng" dirty="0" smtClean="0">
              <a:solidFill>
                <a:schemeClr val="tx1"/>
              </a:solidFill>
            </a:endParaRPr>
          </a:p>
          <a:p>
            <a:pPr algn="ctr"/>
            <a:endParaRPr lang="en-US" sz="3000" b="1" u="sng" dirty="0">
              <a:solidFill>
                <a:schemeClr val="tx1"/>
              </a:solidFill>
            </a:endParaRPr>
          </a:p>
          <a:p>
            <a:endParaRPr lang="en-US" sz="3000" b="1" u="sng" dirty="0">
              <a:solidFill>
                <a:schemeClr val="tx1"/>
              </a:solidFill>
            </a:endParaRPr>
          </a:p>
          <a:p>
            <a:endParaRPr lang="en-US" sz="3000" b="1" u="sng" dirty="0">
              <a:solidFill>
                <a:schemeClr val="tx1"/>
              </a:solidFill>
            </a:endParaRPr>
          </a:p>
          <a:p>
            <a:r>
              <a:rPr lang="en-US" sz="3400" b="1" dirty="0" smtClean="0">
                <a:solidFill>
                  <a:schemeClr val="tx1"/>
                </a:solidFill>
              </a:rPr>
              <a:t>   Figure 7.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smtClean="0">
                <a:solidFill>
                  <a:schemeClr val="tx1"/>
                </a:solidFill>
              </a:rPr>
              <a:t>Production factors </a:t>
            </a:r>
            <a:r>
              <a:rPr lang="en-US" sz="3400" dirty="0" smtClean="0">
                <a:solidFill>
                  <a:schemeClr val="tx1"/>
                </a:solidFill>
              </a:rPr>
              <a:t>influenced </a:t>
            </a:r>
            <a:r>
              <a:rPr lang="en-US" sz="3400" dirty="0" smtClean="0">
                <a:solidFill>
                  <a:schemeClr val="tx1"/>
                </a:solidFill>
              </a:rPr>
              <a:t>by the incorporation of </a:t>
            </a:r>
            <a:r>
              <a:rPr lang="en-US" sz="3400" dirty="0" smtClean="0">
                <a:solidFill>
                  <a:schemeClr val="tx1"/>
                </a:solidFill>
              </a:rPr>
              <a:t>CC </a:t>
            </a:r>
            <a:r>
              <a:rPr lang="en-US" sz="3400" dirty="0" smtClean="0">
                <a:solidFill>
                  <a:schemeClr val="tx1"/>
                </a:solidFill>
              </a:rPr>
              <a:t>according to survey </a:t>
            </a:r>
            <a:r>
              <a:rPr lang="en-US" sz="3400" dirty="0" smtClean="0">
                <a:solidFill>
                  <a:schemeClr val="tx1"/>
                </a:solidFill>
              </a:rPr>
              <a:t>respondents.</a:t>
            </a:r>
            <a:endParaRPr lang="en-US" sz="34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Challenges with </a:t>
            </a:r>
            <a:r>
              <a:rPr lang="en-US" sz="4000" b="1" dirty="0" smtClean="0">
                <a:solidFill>
                  <a:schemeClr val="tx1"/>
                </a:solidFill>
              </a:rPr>
              <a:t>Cover Crops Incorporation 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marL="457200" indent="-457200" algn="ctr">
              <a:buFont typeface="Wingdings" panose="05000000000000000000" pitchFamily="2" charset="2"/>
              <a:buChar char="v"/>
            </a:pPr>
            <a:endParaRPr lang="en-US" sz="1600" b="1" u="sng" dirty="0">
              <a:solidFill>
                <a:schemeClr val="tx1"/>
              </a:solidFill>
            </a:endParaRP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tx1"/>
                </a:solidFill>
              </a:rPr>
              <a:t>biggest </a:t>
            </a:r>
            <a:r>
              <a:rPr lang="en-US" sz="3600" dirty="0" smtClean="0">
                <a:solidFill>
                  <a:schemeClr val="tx1"/>
                </a:solidFill>
              </a:rPr>
              <a:t>challenge reported was planting </a:t>
            </a:r>
            <a:r>
              <a:rPr lang="en-US" sz="3600" dirty="0">
                <a:solidFill>
                  <a:schemeClr val="tx1"/>
                </a:solidFill>
              </a:rPr>
              <a:t>and establishing a stand before winter due to the lack of growing season left, time and/or equipment (56%).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tx1"/>
                </a:solidFill>
              </a:rPr>
              <a:t>Termination </a:t>
            </a:r>
            <a:r>
              <a:rPr lang="en-US" sz="3600" dirty="0">
                <a:solidFill>
                  <a:schemeClr val="tx1"/>
                </a:solidFill>
              </a:rPr>
              <a:t>of cover crops in the spring was ranked as the second biggest challenge (37%).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tx1"/>
                </a:solidFill>
              </a:rPr>
              <a:t>Herbicide </a:t>
            </a:r>
            <a:r>
              <a:rPr lang="en-US" sz="3600" dirty="0">
                <a:solidFill>
                  <a:schemeClr val="tx1"/>
                </a:solidFill>
              </a:rPr>
              <a:t>carryover impeding cover crop establishment in the fall (7%), cost (5%), and crop yield reduction (2%) were the remaining challenges reported by the </a:t>
            </a:r>
            <a:r>
              <a:rPr lang="en-US" sz="3600" dirty="0" smtClean="0">
                <a:solidFill>
                  <a:schemeClr val="tx1"/>
                </a:solidFill>
              </a:rPr>
              <a:t>respondents.</a:t>
            </a:r>
            <a:endParaRPr lang="en-US" sz="3600" b="1" u="sng" dirty="0">
              <a:solidFill>
                <a:schemeClr val="tx1"/>
              </a:solidFill>
            </a:endParaRPr>
          </a:p>
          <a:p>
            <a:pPr algn="ctr"/>
            <a:endParaRPr lang="en-US" sz="3400" b="1" u="sng" dirty="0" smtClean="0">
              <a:solidFill>
                <a:schemeClr val="tx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33274" y="977353"/>
            <a:ext cx="42466534" cy="374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1000" b="1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Survey of Cover Crop Management In Nebraska</a:t>
            </a:r>
            <a:endParaRPr lang="en-US" sz="110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4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Liberty 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Butts, Cropping Systems Research Technologist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Rodrigo Werle, Nebraska Extension Cropping Systems Specialist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438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327268"/>
            <a:ext cx="10932659" cy="484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17" y="1786202"/>
            <a:ext cx="6580358" cy="2071739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200" y="1786202"/>
            <a:ext cx="5846990" cy="2125134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611545" y="27607371"/>
            <a:ext cx="21357420" cy="15957577"/>
          </a:xfrm>
          <a:prstGeom prst="roundRect">
            <a:avLst/>
          </a:prstGeom>
          <a:solidFill>
            <a:schemeClr val="bg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5000" b="1" u="sng" dirty="0" smtClean="0">
                <a:solidFill>
                  <a:srgbClr val="C00000"/>
                </a:solidFill>
              </a:rPr>
              <a:t>Results</a:t>
            </a:r>
          </a:p>
          <a:p>
            <a:pPr algn="ctr">
              <a:spcAft>
                <a:spcPts val="600"/>
              </a:spcAft>
            </a:pPr>
            <a:r>
              <a:rPr lang="en-US" sz="4000" b="1" dirty="0" smtClean="0">
                <a:solidFill>
                  <a:schemeClr val="tx1"/>
                </a:solidFill>
              </a:rPr>
              <a:t>Cover </a:t>
            </a:r>
            <a:r>
              <a:rPr lang="en-US" sz="4000" b="1" dirty="0">
                <a:solidFill>
                  <a:schemeClr val="tx1"/>
                </a:solidFill>
              </a:rPr>
              <a:t>Crop </a:t>
            </a:r>
            <a:r>
              <a:rPr lang="en-US" sz="4000" b="1" dirty="0" smtClean="0">
                <a:solidFill>
                  <a:schemeClr val="tx1"/>
                </a:solidFill>
              </a:rPr>
              <a:t>Seeding Strategy, Species Selection,</a:t>
            </a:r>
            <a:r>
              <a:rPr lang="en-US" sz="4000" b="1" dirty="0" smtClean="0">
                <a:solidFill>
                  <a:schemeClr val="tx1"/>
                </a:solidFill>
              </a:rPr>
              <a:t> and Planting Time </a:t>
            </a:r>
            <a:endParaRPr lang="en-US" sz="4000" b="1" dirty="0" smtClean="0">
              <a:solidFill>
                <a:schemeClr val="tx1"/>
              </a:solidFill>
            </a:endParaRPr>
          </a:p>
          <a:p>
            <a:pPr marL="571500" indent="-5715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tx1"/>
                </a:solidFill>
              </a:rPr>
              <a:t>Seeding </a:t>
            </a:r>
            <a:r>
              <a:rPr lang="en-US" sz="3600" dirty="0" smtClean="0">
                <a:solidFill>
                  <a:schemeClr val="tx1"/>
                </a:solidFill>
              </a:rPr>
              <a:t>strategy</a:t>
            </a:r>
            <a:r>
              <a:rPr lang="en-US" sz="3600" dirty="0" smtClean="0">
                <a:solidFill>
                  <a:schemeClr val="tx1"/>
                </a:solidFill>
              </a:rPr>
              <a:t>, </a:t>
            </a:r>
            <a:r>
              <a:rPr lang="en-US" sz="3600" dirty="0" smtClean="0">
                <a:solidFill>
                  <a:schemeClr val="tx1"/>
                </a:solidFill>
              </a:rPr>
              <a:t>species </a:t>
            </a:r>
            <a:r>
              <a:rPr lang="en-US" sz="3600" dirty="0" smtClean="0">
                <a:solidFill>
                  <a:schemeClr val="tx1"/>
                </a:solidFill>
              </a:rPr>
              <a:t>selection, </a:t>
            </a:r>
            <a:r>
              <a:rPr lang="en-US" sz="3600" dirty="0" smtClean="0">
                <a:solidFill>
                  <a:schemeClr val="tx1"/>
                </a:solidFill>
              </a:rPr>
              <a:t>and planting </a:t>
            </a:r>
            <a:r>
              <a:rPr lang="en-US" sz="3600" dirty="0" smtClean="0">
                <a:solidFill>
                  <a:schemeClr val="tx1"/>
                </a:solidFill>
              </a:rPr>
              <a:t>time adopted by survey respondents are crop dependent (Figures </a:t>
            </a:r>
            <a:r>
              <a:rPr lang="en-US" sz="3600" dirty="0" smtClean="0">
                <a:solidFill>
                  <a:schemeClr val="tx1"/>
                </a:solidFill>
              </a:rPr>
              <a:t>2</a:t>
            </a:r>
            <a:r>
              <a:rPr lang="en-US" sz="3600" dirty="0" smtClean="0">
                <a:solidFill>
                  <a:schemeClr val="tx1"/>
                </a:solidFill>
              </a:rPr>
              <a:t>, 3, and 4):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3600" dirty="0" smtClean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US" sz="3600" dirty="0" smtClean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2026907" y="11007764"/>
            <a:ext cx="8396366" cy="3165286"/>
          </a:xfrm>
          <a:prstGeom prst="roundRect">
            <a:avLst/>
          </a:prstGeom>
          <a:noFill/>
          <a:ln w="50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Wingdings" panose="05000000000000000000" pitchFamily="2" charset="2"/>
              <a:buChar char="ü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23050" y="20960810"/>
            <a:ext cx="18202801" cy="6296667"/>
          </a:xfrm>
          <a:prstGeom prst="rect">
            <a:avLst/>
          </a:prstGeom>
        </p:spPr>
      </p:pic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52400" y="13901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26724" y="11451436"/>
            <a:ext cx="8190637" cy="4956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76780" y="11456163"/>
            <a:ext cx="8182825" cy="495132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981200" y="36085200"/>
            <a:ext cx="8991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/>
              <a:t>Figure 2. </a:t>
            </a:r>
            <a:r>
              <a:rPr lang="en-US" sz="3400" dirty="0" smtClean="0"/>
              <a:t>Seeding </a:t>
            </a:r>
            <a:r>
              <a:rPr lang="en-US" sz="3400" dirty="0" smtClean="0"/>
              <a:t>strategy, species selection, </a:t>
            </a:r>
            <a:r>
              <a:rPr lang="en-US" sz="3400" dirty="0"/>
              <a:t>and planting </a:t>
            </a:r>
            <a:r>
              <a:rPr lang="en-US" sz="3400" dirty="0" smtClean="0"/>
              <a:t>time for </a:t>
            </a:r>
            <a:r>
              <a:rPr lang="en-US" sz="3400" dirty="0"/>
              <a:t>CC following </a:t>
            </a:r>
            <a:r>
              <a:rPr lang="en-US" sz="3400" dirty="0" smtClean="0"/>
              <a:t>soybean.</a:t>
            </a:r>
            <a:endParaRPr lang="en-US" sz="3400" dirty="0"/>
          </a:p>
        </p:txBody>
      </p:sp>
      <p:sp>
        <p:nvSpPr>
          <p:cNvPr id="31" name="TextBox 30"/>
          <p:cNvSpPr txBox="1"/>
          <p:nvPr/>
        </p:nvSpPr>
        <p:spPr>
          <a:xfrm>
            <a:off x="12208088" y="36191524"/>
            <a:ext cx="89885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/>
              <a:t>Figure 3. </a:t>
            </a:r>
            <a:r>
              <a:rPr lang="en-US" sz="3400" dirty="0" smtClean="0"/>
              <a:t>Seeding </a:t>
            </a:r>
            <a:r>
              <a:rPr lang="en-US" sz="3400" dirty="0" smtClean="0"/>
              <a:t>strategy, </a:t>
            </a:r>
            <a:r>
              <a:rPr lang="en-US" sz="3400" dirty="0"/>
              <a:t>species selection and planting time for CC following </a:t>
            </a:r>
            <a:r>
              <a:rPr lang="en-US" sz="3400" dirty="0" smtClean="0"/>
              <a:t>field corn.</a:t>
            </a:r>
            <a:endParaRPr lang="en-US" sz="3400" dirty="0"/>
          </a:p>
        </p:txBody>
      </p:sp>
      <p:sp>
        <p:nvSpPr>
          <p:cNvPr id="32" name="TextBox 31"/>
          <p:cNvSpPr txBox="1"/>
          <p:nvPr/>
        </p:nvSpPr>
        <p:spPr>
          <a:xfrm>
            <a:off x="1981200" y="42295227"/>
            <a:ext cx="8991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/>
              <a:t>Figure 4. </a:t>
            </a:r>
            <a:r>
              <a:rPr lang="en-US" sz="3400" dirty="0" smtClean="0"/>
              <a:t>Seeding </a:t>
            </a:r>
            <a:r>
              <a:rPr lang="en-US" sz="3400" dirty="0" smtClean="0"/>
              <a:t>strategy, </a:t>
            </a:r>
            <a:r>
              <a:rPr lang="en-US" sz="3400" dirty="0"/>
              <a:t>species </a:t>
            </a:r>
            <a:r>
              <a:rPr lang="en-US" sz="3400" dirty="0" smtClean="0"/>
              <a:t>selection, </a:t>
            </a:r>
            <a:r>
              <a:rPr lang="en-US" sz="3400" dirty="0"/>
              <a:t>and planting </a:t>
            </a:r>
            <a:r>
              <a:rPr lang="en-US" sz="3400" dirty="0" smtClean="0"/>
              <a:t>time for </a:t>
            </a:r>
            <a:r>
              <a:rPr lang="en-US" sz="3400" dirty="0"/>
              <a:t>CC following </a:t>
            </a:r>
            <a:r>
              <a:rPr lang="en-US" sz="3400" dirty="0" smtClean="0"/>
              <a:t>seed corn.</a:t>
            </a:r>
            <a:endParaRPr lang="en-US" sz="3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3389287" y="38023800"/>
            <a:ext cx="7033986" cy="3970103"/>
            <a:chOff x="12843996" y="37568619"/>
            <a:chExt cx="7033986" cy="397010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843996" y="37568619"/>
              <a:ext cx="7033986" cy="397010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3645734" y="38738599"/>
              <a:ext cx="5430510" cy="9387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5500" dirty="0" smtClean="0"/>
                <a:t>Seeding Strategy</a:t>
              </a:r>
            </a:p>
          </p:txBody>
        </p:sp>
      </p:grpSp>
      <p:pic>
        <p:nvPicPr>
          <p:cNvPr id="21" name="Picture 20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786836" y="37303176"/>
            <a:ext cx="7488936" cy="4937760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2650139" y="31165800"/>
            <a:ext cx="7488936" cy="4937760"/>
          </a:xfrm>
          <a:prstGeom prst="rect">
            <a:avLst/>
          </a:prstGeom>
        </p:spPr>
      </p:pic>
      <p:pic>
        <p:nvPicPr>
          <p:cNvPr id="26" name="Picture 25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2786836" y="31161021"/>
            <a:ext cx="7489529" cy="493776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3389287" y="41071800"/>
            <a:ext cx="685800" cy="685800"/>
          </a:xfrm>
          <a:prstGeom prst="rect">
            <a:avLst/>
          </a:prstGeom>
          <a:solidFill>
            <a:srgbClr val="302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Words>804</Words>
  <Application>Microsoft Office PowerPoint</Application>
  <PresentationFormat>Custom</PresentationFormat>
  <Paragraphs>128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Minion Pro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s-rwerle1</dc:creator>
  <cp:lastModifiedBy>Rodrigo Werle</cp:lastModifiedBy>
  <cp:revision>187</cp:revision>
  <cp:lastPrinted>2017-09-28T15:16:12Z</cp:lastPrinted>
  <dcterms:created xsi:type="dcterms:W3CDTF">2014-11-17T23:37:08Z</dcterms:created>
  <dcterms:modified xsi:type="dcterms:W3CDTF">2017-11-27T03:39:37Z</dcterms:modified>
</cp:coreProperties>
</file>