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7" r:id="rId4"/>
    <p:sldId id="272" r:id="rId5"/>
    <p:sldId id="273" r:id="rId6"/>
    <p:sldId id="274" r:id="rId7"/>
    <p:sldId id="276" r:id="rId8"/>
    <p:sldId id="275" r:id="rId9"/>
    <p:sldId id="277" r:id="rId10"/>
    <p:sldId id="278" r:id="rId11"/>
    <p:sldId id="279" r:id="rId12"/>
    <p:sldId id="262" r:id="rId1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Heiti SC Light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Heiti SC Light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Heiti SC Light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Heiti SC Light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66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74FAD-4840-4887-A2E2-DB7F46975DA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7A68-87B0-460D-84AF-D924DC4C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17A68-87B0-460D-84AF-D924DC4CF3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411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28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634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93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2634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529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5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711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6028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521134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56814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Heiti SC Light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7254875"/>
            <a:ext cx="2514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0"/>
            <a:ext cx="11811000" cy="1676400"/>
          </a:xfrm>
        </p:spPr>
        <p:txBody>
          <a:bodyPr/>
          <a:lstStyle/>
          <a:p>
            <a:r>
              <a:rPr lang="en-US" altLang="en-US" sz="88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Running a report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200" y="2039815"/>
            <a:ext cx="1209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/>
              <a:t>Reports in </a:t>
            </a:r>
            <a:r>
              <a:rPr lang="en-US" sz="3600" dirty="0" err="1" smtClean="0"/>
              <a:t>Cognos</a:t>
            </a:r>
            <a:r>
              <a:rPr lang="en-US" sz="3600" dirty="0" smtClean="0"/>
              <a:t> 11 can be run by simply clicking on the report name. Depending on the report configuration the report will run in the same browser window or a new browser window.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4711554"/>
            <a:ext cx="3098800" cy="17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347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7254875"/>
            <a:ext cx="2514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0"/>
            <a:ext cx="11811000" cy="1676400"/>
          </a:xfrm>
        </p:spPr>
        <p:txBody>
          <a:bodyPr/>
          <a:lstStyle/>
          <a:p>
            <a:r>
              <a:rPr lang="en-US" altLang="en-US" sz="54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Running a report in different formats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330200" y="1752600"/>
            <a:ext cx="1226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Reports in </a:t>
            </a:r>
            <a:r>
              <a:rPr lang="en-US" sz="3200" dirty="0" err="1" smtClean="0"/>
              <a:t>Cognos</a:t>
            </a:r>
            <a:r>
              <a:rPr lang="en-US" sz="3200" dirty="0" smtClean="0"/>
              <a:t> 11 can be created in different formats, besides the web-based version. 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There are a couple of ways to accomplish it: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932549"/>
            <a:ext cx="1604224" cy="2462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201" y="6899031"/>
            <a:ext cx="3454099" cy="2819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5" y="6805246"/>
            <a:ext cx="3581400" cy="1076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338" y="6841465"/>
            <a:ext cx="2494512" cy="28769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159000" y="3834807"/>
            <a:ext cx="1043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If the report has been run in the browser, it can be created in a different format by clicking on the triangle highlight in the left. 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If the report has not been run then it can be run from the navigation pane by following the steps below:</a:t>
            </a:r>
            <a:endParaRPr lang="en-US" sz="3200" dirty="0"/>
          </a:p>
        </p:txBody>
      </p:sp>
      <p:cxnSp>
        <p:nvCxnSpPr>
          <p:cNvPr id="3" name="Curved Connector 2"/>
          <p:cNvCxnSpPr/>
          <p:nvPr/>
        </p:nvCxnSpPr>
        <p:spPr bwMode="auto">
          <a:xfrm flipV="1">
            <a:off x="3530600" y="7295908"/>
            <a:ext cx="1495909" cy="171692"/>
          </a:xfrm>
          <a:prstGeom prst="curvedConnector3">
            <a:avLst>
              <a:gd name="adj1" fmla="val 500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urved Connector 16"/>
          <p:cNvCxnSpPr/>
          <p:nvPr/>
        </p:nvCxnSpPr>
        <p:spPr bwMode="auto">
          <a:xfrm flipV="1">
            <a:off x="6197600" y="6942931"/>
            <a:ext cx="775738" cy="333983"/>
          </a:xfrm>
          <a:prstGeom prst="curvedConnector3">
            <a:avLst>
              <a:gd name="adj1" fmla="val 500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25877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444500" y="317500"/>
            <a:ext cx="868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400">
                <a:solidFill>
                  <a:srgbClr val="FFFFFF"/>
                </a:solidFill>
                <a:latin typeface="65 Helvetica Medium" charset="0"/>
                <a:cs typeface="65 Helvetica Medium" charset="0"/>
                <a:sym typeface="65 Helvetica Medium" charset="0"/>
              </a:rPr>
              <a:t>Place text here.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270000" y="3810000"/>
            <a:ext cx="10464800" cy="1676400"/>
          </a:xfrm>
        </p:spPr>
        <p:txBody>
          <a:bodyPr/>
          <a:lstStyle/>
          <a:p>
            <a:r>
              <a:rPr lang="en-US" altLang="en-US" sz="88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Thank you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0"/>
            <a:ext cx="114300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/>
          </p:cNvSpPr>
          <p:nvPr/>
        </p:nvSpPr>
        <p:spPr bwMode="auto">
          <a:xfrm>
            <a:off x="673100" y="2286000"/>
            <a:ext cx="69723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2400"/>
              </a:spcBef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Gill Sans" charset="0"/>
                <a:cs typeface="Heiti SC Light" charset="0"/>
                <a:sym typeface="Gill Sans" charset="0"/>
              </a:defRPr>
            </a:lvl1pPr>
            <a:lvl2pPr marL="1282700" indent="-571500">
              <a:spcBef>
                <a:spcPts val="2400"/>
              </a:spcBef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Gill Sans" charset="0"/>
                <a:cs typeface="Heiti SC Light" charset="0"/>
                <a:sym typeface="Gill Sans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Gill Sans" charset="0"/>
                <a:cs typeface="Heiti SC Light" charset="0"/>
                <a:sym typeface="Gill Sans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Gill Sans" charset="0"/>
                <a:cs typeface="Heiti SC Light" charset="0"/>
                <a:sym typeface="Gill Sans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Gill Sans" charset="0"/>
                <a:cs typeface="Heiti SC Light" charset="0"/>
                <a:sym typeface="Gill Sans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Gill Sans" charset="0"/>
                <a:cs typeface="Heiti SC Light" charset="0"/>
                <a:sym typeface="Gill Sans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Gill Sans" charset="0"/>
                <a:cs typeface="Heiti SC Light" charset="0"/>
                <a:sym typeface="Gill Sans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Gill Sans" charset="0"/>
                <a:cs typeface="Heiti SC Light" charset="0"/>
                <a:sym typeface="Gill Sans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Gill Sans" charset="0"/>
                <a:cs typeface="Heiti SC Light" charset="0"/>
                <a:sym typeface="Gill Sans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ts val="1000"/>
              </a:spcBef>
              <a:buSzTx/>
              <a:buFontTx/>
              <a:buNone/>
            </a:pPr>
            <a:r>
              <a:rPr lang="en-US" altLang="en-US" sz="7200" dirty="0" err="1">
                <a:solidFill>
                  <a:srgbClr val="FF6600"/>
                </a:solidFill>
                <a:latin typeface="Gotham" charset="0"/>
                <a:cs typeface="Gotham" charset="0"/>
                <a:sym typeface="Gotham" charset="0"/>
              </a:rPr>
              <a:t>Cognos</a:t>
            </a:r>
            <a:r>
              <a:rPr lang="en-US" altLang="en-US" sz="7200" dirty="0">
                <a:solidFill>
                  <a:srgbClr val="FF6600"/>
                </a:solidFill>
                <a:latin typeface="Gotham" charset="0"/>
                <a:cs typeface="Gotham" charset="0"/>
                <a:sym typeface="Gotham" charset="0"/>
              </a:rPr>
              <a:t> 11 Upgrade: Consumer Introduction</a:t>
            </a:r>
            <a:endParaRPr lang="en-US" altLang="en-US" sz="5400" dirty="0">
              <a:solidFill>
                <a:srgbClr val="FF6600"/>
              </a:solidFill>
              <a:latin typeface="Gotham" charset="0"/>
              <a:cs typeface="Gotham" charset="0"/>
              <a:sym typeface="Gotham" charset="0"/>
            </a:endParaRPr>
          </a:p>
          <a:p>
            <a:pPr algn="l" eaLnBrk="1" hangingPunct="1">
              <a:lnSpc>
                <a:spcPct val="70000"/>
              </a:lnSpc>
              <a:spcBef>
                <a:spcPts val="1000"/>
              </a:spcBef>
              <a:buSzTx/>
              <a:buFontTx/>
              <a:buNone/>
            </a:pPr>
            <a:endParaRPr lang="en-US" altLang="en-US" sz="2400" dirty="0">
              <a:solidFill>
                <a:srgbClr val="2B4714"/>
              </a:solidFill>
              <a:latin typeface="Gotham Bold" charset="0"/>
              <a:cs typeface="Gotham Bold" charset="0"/>
              <a:sym typeface="Gotham Bold" charset="0"/>
            </a:endParaRPr>
          </a:p>
          <a:p>
            <a:pPr algn="l" eaLnBrk="1" hangingPunct="1">
              <a:lnSpc>
                <a:spcPct val="70000"/>
              </a:lnSpc>
              <a:spcBef>
                <a:spcPts val="1000"/>
              </a:spcBef>
              <a:buSzTx/>
              <a:buFontTx/>
              <a:buNone/>
            </a:pPr>
            <a:r>
              <a:rPr lang="en-US" altLang="en-US" sz="1800" smtClean="0">
                <a:solidFill>
                  <a:srgbClr val="2B4714"/>
                </a:solidFill>
                <a:latin typeface="Gotham Bold" charset="0"/>
                <a:cs typeface="Gotham Bold" charset="0"/>
                <a:sym typeface="Gotham Bold" charset="0"/>
              </a:rPr>
              <a:t>April 1, </a:t>
            </a:r>
            <a:r>
              <a:rPr lang="en-US" altLang="en-US" sz="1800" dirty="0">
                <a:solidFill>
                  <a:srgbClr val="2B4714"/>
                </a:solidFill>
                <a:latin typeface="Gotham Bold" charset="0"/>
                <a:cs typeface="Gotham Bold" charset="0"/>
                <a:sym typeface="Gotham Bold" charset="0"/>
              </a:rPr>
              <a:t>2018</a:t>
            </a:r>
          </a:p>
          <a:p>
            <a:pPr algn="l" eaLnBrk="1" hangingPunct="1">
              <a:lnSpc>
                <a:spcPct val="70000"/>
              </a:lnSpc>
              <a:spcBef>
                <a:spcPts val="1000"/>
              </a:spcBef>
              <a:buSzTx/>
              <a:buFontTx/>
              <a:buNone/>
            </a:pPr>
            <a:r>
              <a:rPr lang="en-US" altLang="en-US" sz="1800" dirty="0">
                <a:solidFill>
                  <a:srgbClr val="2B4714"/>
                </a:solidFill>
                <a:latin typeface="Gotham Bold" charset="0"/>
                <a:cs typeface="Gotham Bold" charset="0"/>
                <a:sym typeface="Gotham Bold" charset="0"/>
              </a:rPr>
              <a:t>Office of Information Technology</a:t>
            </a:r>
          </a:p>
          <a:p>
            <a:pPr algn="l" eaLnBrk="1" hangingPunct="1">
              <a:lnSpc>
                <a:spcPct val="70000"/>
              </a:lnSpc>
              <a:spcBef>
                <a:spcPts val="1000"/>
              </a:spcBef>
              <a:buSzTx/>
              <a:buFontTx/>
              <a:buNone/>
            </a:pPr>
            <a:r>
              <a:rPr lang="en-US" altLang="en-US" sz="1800" dirty="0">
                <a:solidFill>
                  <a:srgbClr val="2B4714"/>
                </a:solidFill>
                <a:latin typeface="Gotham Bold" charset="0"/>
                <a:cs typeface="Gotham Bold" charset="0"/>
                <a:sym typeface="Gotham Bold" charset="0"/>
              </a:rPr>
              <a:t>Presented by Andrey Campos</a:t>
            </a:r>
          </a:p>
        </p:txBody>
      </p:sp>
    </p:spTree>
    <p:extLst>
      <p:ext uri="{BB962C8B-B14F-4D97-AF65-F5344CB8AC3E}">
        <p14:creationId xmlns:p14="http://schemas.microsoft.com/office/powerpoint/2010/main" val="19843034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7254875"/>
            <a:ext cx="2514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1676400"/>
          </a:xfrm>
        </p:spPr>
        <p:txBody>
          <a:bodyPr/>
          <a:lstStyle/>
          <a:p>
            <a:r>
              <a:rPr lang="en-US" altLang="en-US" sz="88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Introduction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1200" y="2819400"/>
            <a:ext cx="1170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/>
              <a:t>The University of La Verne is upgrading to </a:t>
            </a:r>
            <a:r>
              <a:rPr lang="en-US" sz="3600" dirty="0" err="1" smtClean="0"/>
              <a:t>Cognos</a:t>
            </a:r>
            <a:r>
              <a:rPr lang="en-US" sz="3600" dirty="0" smtClean="0"/>
              <a:t> 11 starting </a:t>
            </a:r>
            <a:r>
              <a:rPr lang="en-US" sz="3600" dirty="0" smtClean="0"/>
              <a:t>April 1, </a:t>
            </a:r>
            <a:r>
              <a:rPr lang="en-US" sz="3600" dirty="0" smtClean="0"/>
              <a:t>2018. This change is driven by IBM stopping support for </a:t>
            </a:r>
            <a:r>
              <a:rPr lang="en-US" sz="3600" dirty="0" err="1" smtClean="0"/>
              <a:t>Cognos</a:t>
            </a:r>
            <a:r>
              <a:rPr lang="en-US" sz="3600" dirty="0" smtClean="0"/>
              <a:t> 10. 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This presentation will provide an overview of the interface changes for </a:t>
            </a:r>
            <a:r>
              <a:rPr lang="en-US" sz="3600" dirty="0" err="1" smtClean="0"/>
              <a:t>Cognos</a:t>
            </a:r>
            <a:r>
              <a:rPr lang="en-US" sz="3600" dirty="0" smtClean="0"/>
              <a:t> </a:t>
            </a:r>
            <a:r>
              <a:rPr lang="en-US" sz="3600" dirty="0"/>
              <a:t>r</a:t>
            </a:r>
            <a:r>
              <a:rPr lang="en-US" sz="3600" dirty="0" smtClean="0"/>
              <a:t>eports consumers. 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7254875"/>
            <a:ext cx="2514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1676400"/>
          </a:xfrm>
        </p:spPr>
        <p:txBody>
          <a:bodyPr/>
          <a:lstStyle/>
          <a:p>
            <a:r>
              <a:rPr lang="en-US" altLang="en-US" sz="88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Sign-in Page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200" y="2039815"/>
            <a:ext cx="8610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/>
              <a:t>The new Sign-in page is shown below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The username and password remain the same as they were with </a:t>
            </a:r>
            <a:r>
              <a:rPr lang="en-US" sz="3600" dirty="0" err="1" smtClean="0"/>
              <a:t>Cognos</a:t>
            </a:r>
            <a:r>
              <a:rPr lang="en-US" sz="3600" dirty="0" smtClean="0"/>
              <a:t> 10, your Windows credentials.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80" y="5460673"/>
            <a:ext cx="5989839" cy="37722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8940800" y="1371600"/>
            <a:ext cx="4495800" cy="3886200"/>
            <a:chOff x="8940800" y="1371600"/>
            <a:chExt cx="4495800" cy="3886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609" y="2039815"/>
              <a:ext cx="2430991" cy="28425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Multiply 10"/>
            <p:cNvSpPr/>
            <p:nvPr/>
          </p:nvSpPr>
          <p:spPr bwMode="auto">
            <a:xfrm>
              <a:off x="8940800" y="1371600"/>
              <a:ext cx="4495800" cy="3886200"/>
            </a:xfrm>
            <a:prstGeom prst="mathMultiply">
              <a:avLst>
                <a:gd name="adj1" fmla="val 3007"/>
              </a:avLst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cs typeface="Heiti SC Light" charset="0"/>
                <a:sym typeface="Gill Sans" charset="0"/>
              </a:endParaRPr>
            </a:p>
          </p:txBody>
        </p:sp>
      </p:grpSp>
      <p:cxnSp>
        <p:nvCxnSpPr>
          <p:cNvPr id="15" name="Curved Connector 14"/>
          <p:cNvCxnSpPr>
            <a:endCxn id="4" idx="0"/>
          </p:cNvCxnSpPr>
          <p:nvPr/>
        </p:nvCxnSpPr>
        <p:spPr bwMode="auto">
          <a:xfrm rot="10800000" flipV="1">
            <a:off x="6502401" y="4128871"/>
            <a:ext cx="3487211" cy="1331801"/>
          </a:xfrm>
          <a:prstGeom prst="curvedConnector2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47585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7254875"/>
            <a:ext cx="2514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1676400"/>
          </a:xfrm>
        </p:spPr>
        <p:txBody>
          <a:bodyPr/>
          <a:lstStyle/>
          <a:p>
            <a:r>
              <a:rPr lang="en-US" altLang="en-US" sz="66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Content Page discontinued</a:t>
            </a:r>
            <a:endParaRPr lang="en-US" sz="6600" dirty="0"/>
          </a:p>
        </p:txBody>
      </p:sp>
      <p:sp>
        <p:nvSpPr>
          <p:cNvPr id="10" name="TextBox 9"/>
          <p:cNvSpPr txBox="1"/>
          <p:nvPr/>
        </p:nvSpPr>
        <p:spPr>
          <a:xfrm>
            <a:off x="330200" y="2039815"/>
            <a:ext cx="1209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err="1" smtClean="0"/>
              <a:t>Cognos</a:t>
            </a:r>
            <a:r>
              <a:rPr lang="en-US" sz="3600" dirty="0" smtClean="0"/>
              <a:t> 11 does not have a “My Content” page 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Instead when an user signs in, the Welcome page is displayed.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279400" y="4114800"/>
            <a:ext cx="5387926" cy="4419600"/>
            <a:chOff x="3530600" y="5257800"/>
            <a:chExt cx="5387926" cy="4419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752" y="5943600"/>
              <a:ext cx="4103174" cy="3177994"/>
            </a:xfrm>
            <a:prstGeom prst="rect">
              <a:avLst/>
            </a:prstGeom>
          </p:spPr>
        </p:pic>
        <p:sp>
          <p:nvSpPr>
            <p:cNvPr id="11" name="Multiply 10"/>
            <p:cNvSpPr/>
            <p:nvPr/>
          </p:nvSpPr>
          <p:spPr bwMode="auto">
            <a:xfrm>
              <a:off x="3530600" y="5257800"/>
              <a:ext cx="5387926" cy="4419600"/>
            </a:xfrm>
            <a:prstGeom prst="mathMultiply">
              <a:avLst>
                <a:gd name="adj1" fmla="val 3007"/>
              </a:avLst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cs typeface="Heiti SC Light" charset="0"/>
                <a:sym typeface="Gill Sans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092" y="3878302"/>
            <a:ext cx="6627508" cy="3284498"/>
          </a:xfrm>
          <a:prstGeom prst="rect">
            <a:avLst/>
          </a:prstGeom>
        </p:spPr>
      </p:pic>
      <p:cxnSp>
        <p:nvCxnSpPr>
          <p:cNvPr id="9" name="Curved Connector 8"/>
          <p:cNvCxnSpPr>
            <a:stCxn id="2" idx="0"/>
            <a:endCxn id="6" idx="1"/>
          </p:cNvCxnSpPr>
          <p:nvPr/>
        </p:nvCxnSpPr>
        <p:spPr bwMode="auto">
          <a:xfrm rot="16200000" flipH="1">
            <a:off x="3760239" y="3487699"/>
            <a:ext cx="719951" cy="3345753"/>
          </a:xfrm>
          <a:prstGeom prst="curvedConnector4">
            <a:avLst>
              <a:gd name="adj1" fmla="val -69203"/>
              <a:gd name="adj2" fmla="val 72251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85372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7254875"/>
            <a:ext cx="2514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1676400"/>
          </a:xfrm>
        </p:spPr>
        <p:txBody>
          <a:bodyPr/>
          <a:lstStyle/>
          <a:p>
            <a:r>
              <a:rPr lang="en-US" altLang="en-US" sz="88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Welcome Page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200" y="2039815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/>
              <a:t>The Welcome Page is the main hub in </a:t>
            </a:r>
            <a:r>
              <a:rPr lang="en-US" sz="3600" dirty="0" err="1" smtClean="0"/>
              <a:t>Cognos</a:t>
            </a:r>
            <a:r>
              <a:rPr lang="en-US" sz="3600" dirty="0" smtClean="0"/>
              <a:t> 11.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895600"/>
            <a:ext cx="10058400" cy="49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980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7254875"/>
            <a:ext cx="2514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0"/>
            <a:ext cx="11811000" cy="1676400"/>
          </a:xfrm>
        </p:spPr>
        <p:txBody>
          <a:bodyPr/>
          <a:lstStyle/>
          <a:p>
            <a:r>
              <a:rPr lang="en-US" altLang="en-US" sz="88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Browsing in </a:t>
            </a:r>
            <a:r>
              <a:rPr lang="en-US" altLang="en-US" sz="8800" dirty="0" err="1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Cognos</a:t>
            </a:r>
            <a:r>
              <a:rPr lang="en-US" altLang="en-US" sz="88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 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200" y="2039815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err="1" smtClean="0"/>
              <a:t>Cognos</a:t>
            </a:r>
            <a:r>
              <a:rPr lang="en-US" sz="3200" dirty="0" smtClean="0"/>
              <a:t> 11 does not have the same folder structure as the previous version. Instead there is a “My Content” for personal use and a “Team Content” for public use, replacing the “My Folders” and “Public Folders” respectively.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09" y="4563482"/>
            <a:ext cx="5692791" cy="3067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4343400"/>
            <a:ext cx="4870001" cy="290046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35000" y="4796201"/>
            <a:ext cx="15240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cs typeface="Heiti SC Light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193700" y="4796201"/>
            <a:ext cx="1524000" cy="45720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cs typeface="Heiti SC Light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578600" y="5370632"/>
            <a:ext cx="1524000" cy="22860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cs typeface="Heiti SC Light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654800" y="5710601"/>
            <a:ext cx="15240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cs typeface="Heiti SC Light" charset="0"/>
              <a:sym typeface="Gill Sans" charset="0"/>
            </a:endParaRPr>
          </a:p>
        </p:txBody>
      </p:sp>
      <p:cxnSp>
        <p:nvCxnSpPr>
          <p:cNvPr id="15" name="Curved Connector 14"/>
          <p:cNvCxnSpPr>
            <a:stCxn id="11" idx="0"/>
            <a:endCxn id="12" idx="0"/>
          </p:cNvCxnSpPr>
          <p:nvPr/>
        </p:nvCxnSpPr>
        <p:spPr bwMode="auto">
          <a:xfrm rot="16200000" flipH="1">
            <a:off x="4860934" y="2890966"/>
            <a:ext cx="574431" cy="4384900"/>
          </a:xfrm>
          <a:prstGeom prst="curvedConnector3">
            <a:avLst>
              <a:gd name="adj1" fmla="val -39796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8" idx="4"/>
            <a:endCxn id="14" idx="3"/>
          </p:cNvCxnSpPr>
          <p:nvPr/>
        </p:nvCxnSpPr>
        <p:spPr bwMode="auto">
          <a:xfrm rot="16200000" flipH="1">
            <a:off x="3811331" y="2839069"/>
            <a:ext cx="652322" cy="5480985"/>
          </a:xfrm>
          <a:prstGeom prst="curvedConnector3">
            <a:avLst>
              <a:gd name="adj1" fmla="val 140176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15685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7254875"/>
            <a:ext cx="2514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0"/>
            <a:ext cx="11811000" cy="1676400"/>
          </a:xfrm>
        </p:spPr>
        <p:txBody>
          <a:bodyPr/>
          <a:lstStyle/>
          <a:p>
            <a:r>
              <a:rPr lang="en-US" altLang="en-US" sz="88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Navigation Panes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200" y="1524000"/>
            <a:ext cx="1188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/>
              <a:t>Cognos</a:t>
            </a:r>
            <a:r>
              <a:rPr lang="en-US" sz="2800" dirty="0" smtClean="0"/>
              <a:t> 11 uses expanding panes for content navigation, instead of the traditional folder interface. A single click on a pane name will expand it.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The interface will display 3 levels of panes at a time. If more than 3 levels are expanded a new pane with a left arrow will appear to allow the user to go back a pane level.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Here are examples of expanding the Team Content pane 3 and 4 levels.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5105400"/>
            <a:ext cx="9497646" cy="20456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00" y="6874066"/>
            <a:ext cx="6778717" cy="27396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930400" y="5638800"/>
            <a:ext cx="1219200" cy="304800"/>
          </a:xfrm>
          <a:prstGeom prst="rect">
            <a:avLst/>
          </a:prstGeom>
          <a:noFill/>
          <a:ln w="38100" cap="flat" cmpd="sng" algn="ctr">
            <a:solidFill>
              <a:srgbClr val="EE600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cs typeface="Heiti SC Light" charset="0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469423" y="5627077"/>
            <a:ext cx="1219200" cy="304800"/>
          </a:xfrm>
          <a:prstGeom prst="rect">
            <a:avLst/>
          </a:prstGeom>
          <a:noFill/>
          <a:ln w="38100" cap="flat" cmpd="sng" algn="ctr">
            <a:solidFill>
              <a:srgbClr val="EE600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cs typeface="Heiti SC Light" charset="0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51430" y="5627077"/>
            <a:ext cx="1813169" cy="304800"/>
          </a:xfrm>
          <a:prstGeom prst="rect">
            <a:avLst/>
          </a:prstGeom>
          <a:noFill/>
          <a:ln w="38100" cap="flat" cmpd="sng" algn="ctr">
            <a:solidFill>
              <a:srgbClr val="EE600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cs typeface="Heiti SC Light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97018" y="5396244"/>
            <a:ext cx="3062056" cy="461665"/>
          </a:xfrm>
          <a:prstGeom prst="rect">
            <a:avLst/>
          </a:prstGeom>
          <a:noFill/>
          <a:ln w="38100">
            <a:solidFill>
              <a:srgbClr val="EE6008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levels of navigation</a:t>
            </a:r>
            <a:endParaRPr lang="en-US" sz="2400" dirty="0"/>
          </a:p>
        </p:txBody>
      </p:sp>
      <p:cxnSp>
        <p:nvCxnSpPr>
          <p:cNvPr id="29" name="Curved Connector 28"/>
          <p:cNvCxnSpPr>
            <a:stCxn id="24" idx="0"/>
            <a:endCxn id="25" idx="0"/>
          </p:cNvCxnSpPr>
          <p:nvPr/>
        </p:nvCxnSpPr>
        <p:spPr bwMode="auto">
          <a:xfrm rot="5400000" flipH="1" flipV="1">
            <a:off x="6862745" y="1073499"/>
            <a:ext cx="242556" cy="8888046"/>
          </a:xfrm>
          <a:prstGeom prst="curvedConnector3">
            <a:avLst>
              <a:gd name="adj1" fmla="val 266743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38100" cap="flat" cmpd="sng" algn="ctr">
            <a:solidFill>
              <a:srgbClr val="EE600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>
            <a:stCxn id="26" idx="0"/>
            <a:endCxn id="25" idx="0"/>
          </p:cNvCxnSpPr>
          <p:nvPr/>
        </p:nvCxnSpPr>
        <p:spPr bwMode="auto">
          <a:xfrm rot="5400000" flipH="1" flipV="1">
            <a:off x="8138118" y="2337150"/>
            <a:ext cx="230833" cy="6349023"/>
          </a:xfrm>
          <a:prstGeom prst="curvedConnector3">
            <a:avLst>
              <a:gd name="adj1" fmla="val 265055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38100" cap="flat" cmpd="sng" algn="ctr">
            <a:solidFill>
              <a:srgbClr val="EE600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urved Connector 33"/>
          <p:cNvCxnSpPr>
            <a:stCxn id="27" idx="0"/>
            <a:endCxn id="25" idx="0"/>
          </p:cNvCxnSpPr>
          <p:nvPr/>
        </p:nvCxnSpPr>
        <p:spPr bwMode="auto">
          <a:xfrm rot="5400000" flipH="1" flipV="1">
            <a:off x="9577614" y="3776646"/>
            <a:ext cx="230833" cy="3470031"/>
          </a:xfrm>
          <a:prstGeom prst="curvedConnector3">
            <a:avLst>
              <a:gd name="adj1" fmla="val 234583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38100" cap="flat" cmpd="sng" algn="ctr">
            <a:solidFill>
              <a:srgbClr val="EE600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10754381" y="6831637"/>
            <a:ext cx="1219200" cy="304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cs typeface="Heiti SC Light" charset="0"/>
              <a:sym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968999" y="9232900"/>
            <a:ext cx="609601" cy="38080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cs typeface="Heiti SC Light" charset="0"/>
              <a:sym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0200" y="7966878"/>
            <a:ext cx="5141158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4th level of navigation with the left arrow displayed</a:t>
            </a:r>
            <a:endParaRPr lang="en-US" sz="2400" dirty="0"/>
          </a:p>
        </p:txBody>
      </p:sp>
      <p:cxnSp>
        <p:nvCxnSpPr>
          <p:cNvPr id="41" name="Curved Connector 40"/>
          <p:cNvCxnSpPr>
            <a:stCxn id="37" idx="0"/>
            <a:endCxn id="40" idx="3"/>
          </p:cNvCxnSpPr>
          <p:nvPr/>
        </p:nvCxnSpPr>
        <p:spPr bwMode="auto">
          <a:xfrm rot="16200000" flipH="1" flipV="1">
            <a:off x="7642300" y="4660695"/>
            <a:ext cx="1550740" cy="5892623"/>
          </a:xfrm>
          <a:prstGeom prst="curvedConnector4">
            <a:avLst>
              <a:gd name="adj1" fmla="val -14741"/>
              <a:gd name="adj2" fmla="val 55173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urved Connector 43"/>
          <p:cNvCxnSpPr>
            <a:stCxn id="38" idx="0"/>
            <a:endCxn id="40" idx="3"/>
          </p:cNvCxnSpPr>
          <p:nvPr/>
        </p:nvCxnSpPr>
        <p:spPr bwMode="auto">
          <a:xfrm rot="16200000" flipV="1">
            <a:off x="5447318" y="8406418"/>
            <a:ext cx="850523" cy="802442"/>
          </a:xfrm>
          <a:prstGeom prst="curvedConnector2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50697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7254875"/>
            <a:ext cx="2514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0"/>
            <a:ext cx="11811000" cy="1676400"/>
          </a:xfrm>
        </p:spPr>
        <p:txBody>
          <a:bodyPr/>
          <a:lstStyle/>
          <a:p>
            <a:r>
              <a:rPr lang="en-US" altLang="en-US" sz="8800" dirty="0" err="1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Cognos</a:t>
            </a:r>
            <a:r>
              <a:rPr lang="en-US" altLang="en-US" sz="8800" dirty="0" smtClean="0">
                <a:solidFill>
                  <a:srgbClr val="2B4714"/>
                </a:solidFill>
                <a:latin typeface="Gotham" charset="0"/>
                <a:cs typeface="Gotham" charset="0"/>
                <a:sym typeface="Gotham" charset="0"/>
              </a:rPr>
              <a:t> 11 Icons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200" y="2039815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Here are the main </a:t>
            </a:r>
            <a:r>
              <a:rPr lang="en-US" sz="3200" dirty="0" err="1" smtClean="0"/>
              <a:t>Cognos</a:t>
            </a:r>
            <a:r>
              <a:rPr lang="en-US" sz="3200" dirty="0" smtClean="0"/>
              <a:t> 11 icons used in the navigation panes.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67" y="3613466"/>
            <a:ext cx="409575" cy="3619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00388" y="3502054"/>
            <a:ext cx="1903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13" y="4086829"/>
            <a:ext cx="314325" cy="342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0388" y="3993008"/>
            <a:ext cx="1903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Report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3" y="4608999"/>
            <a:ext cx="333375" cy="304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00387" y="4429729"/>
            <a:ext cx="6423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Reporting Package</a:t>
            </a:r>
          </a:p>
        </p:txBody>
      </p:sp>
    </p:spTree>
    <p:extLst>
      <p:ext uri="{BB962C8B-B14F-4D97-AF65-F5344CB8AC3E}">
        <p14:creationId xmlns:p14="http://schemas.microsoft.com/office/powerpoint/2010/main" val="53934231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"/>
        <a:cs typeface="Heiti SC Light"/>
      </a:majorFont>
      <a:minorFont>
        <a:latin typeface="Gill Sans"/>
        <a:ea typeface="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09325-125-PowerPoint.ppt [Read-Only] [Compatibility Mode]" id="{B54678E0-D339-401C-BEC4-2314C9181635}" vid="{E3BC4DA4-3972-4334-A3E9-2174DE569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Pages>0</Pages>
  <Words>423</Words>
  <Characters>0</Characters>
  <Application>Microsoft Office PowerPoint</Application>
  <PresentationFormat>Custom</PresentationFormat>
  <Lines>0</Lines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65 Helvetica Medium</vt:lpstr>
      <vt:lpstr>Arial</vt:lpstr>
      <vt:lpstr>Calibri</vt:lpstr>
      <vt:lpstr>Gill Sans</vt:lpstr>
      <vt:lpstr>Gotham</vt:lpstr>
      <vt:lpstr>Gotham Bold</vt:lpstr>
      <vt:lpstr>Heiti SC Light</vt:lpstr>
      <vt:lpstr>Title &amp; Bullets</vt:lpstr>
      <vt:lpstr>PowerPoint Presentation</vt:lpstr>
      <vt:lpstr>PowerPoint Presentation</vt:lpstr>
      <vt:lpstr>Introduction</vt:lpstr>
      <vt:lpstr>Sign-in Page</vt:lpstr>
      <vt:lpstr>Content Page discontinued</vt:lpstr>
      <vt:lpstr>Welcome Page</vt:lpstr>
      <vt:lpstr>Browsing in Cognos 11</vt:lpstr>
      <vt:lpstr>Navigation Panes</vt:lpstr>
      <vt:lpstr>Cognos 11 Icons</vt:lpstr>
      <vt:lpstr>Running a report</vt:lpstr>
      <vt:lpstr>Running a report in different formats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Andrey Campos</dc:creator>
  <cp:keywords/>
  <dc:description/>
  <cp:lastModifiedBy>Andrey Campos</cp:lastModifiedBy>
  <cp:revision>39</cp:revision>
  <dcterms:modified xsi:type="dcterms:W3CDTF">2018-04-02T18:01:04Z</dcterms:modified>
</cp:coreProperties>
</file>