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1" r:id="rId5"/>
    <p:sldId id="262" r:id="rId6"/>
    <p:sldId id="263" r:id="rId7"/>
    <p:sldId id="260" r:id="rId8"/>
    <p:sldId id="275" r:id="rId9"/>
    <p:sldId id="273" r:id="rId10"/>
    <p:sldId id="278" r:id="rId11"/>
    <p:sldId id="274" r:id="rId12"/>
    <p:sldId id="280" r:id="rId13"/>
    <p:sldId id="286" r:id="rId14"/>
    <p:sldId id="287" r:id="rId15"/>
    <p:sldId id="272" r:id="rId16"/>
    <p:sldId id="288" r:id="rId17"/>
    <p:sldId id="281" r:id="rId18"/>
    <p:sldId id="282" r:id="rId19"/>
    <p:sldId id="283" r:id="rId20"/>
    <p:sldId id="285" r:id="rId21"/>
    <p:sldId id="284" r:id="rId22"/>
    <p:sldId id="271" r:id="rId23"/>
    <p:sldId id="269" r:id="rId24"/>
    <p:sldId id="268" r:id="rId25"/>
    <p:sldId id="270"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4660"/>
  </p:normalViewPr>
  <p:slideViewPr>
    <p:cSldViewPr snapToGrid="0">
      <p:cViewPr varScale="1">
        <p:scale>
          <a:sx n="108" d="100"/>
          <a:sy n="108" d="100"/>
        </p:scale>
        <p:origin x="70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0590C-CC3A-4354-98B9-5A3FFACB9611}" type="datetimeFigureOut">
              <a:rPr lang="en-US" smtClean="0"/>
              <a:t>11/30/2016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366ED-C448-459D-8201-C6060084035F}" type="slidenum">
              <a:rPr lang="en-US" smtClean="0"/>
              <a:t>‹#›</a:t>
            </a:fld>
            <a:endParaRPr lang="en-US"/>
          </a:p>
        </p:txBody>
      </p:sp>
    </p:spTree>
    <p:extLst>
      <p:ext uri="{BB962C8B-B14F-4D97-AF65-F5344CB8AC3E}">
        <p14:creationId xmlns:p14="http://schemas.microsoft.com/office/powerpoint/2010/main" val="318099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F366ED-C448-459D-8201-C6060084035F}" type="slidenum">
              <a:rPr lang="en-US" smtClean="0"/>
              <a:t>1</a:t>
            </a:fld>
            <a:endParaRPr lang="en-US"/>
          </a:p>
        </p:txBody>
      </p:sp>
    </p:spTree>
    <p:extLst>
      <p:ext uri="{BB962C8B-B14F-4D97-AF65-F5344CB8AC3E}">
        <p14:creationId xmlns:p14="http://schemas.microsoft.com/office/powerpoint/2010/main" val="351884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server HDD dies, the only copies of the repo we have are those of the people who have it checked out. Keep in mind ALL operations go through the server. If you want to roll back to version 2, you have to ask the server. Hence, losing the server is a big deal, since the only thing you have left is actually just individual versions that people just happen to have.</a:t>
            </a:r>
            <a:endParaRPr lang="en-US" dirty="0"/>
          </a:p>
        </p:txBody>
      </p:sp>
      <p:sp>
        <p:nvSpPr>
          <p:cNvPr id="4" name="Slide Number Placeholder 3"/>
          <p:cNvSpPr>
            <a:spLocks noGrp="1"/>
          </p:cNvSpPr>
          <p:nvPr>
            <p:ph type="sldNum" sz="quarter" idx="10"/>
          </p:nvPr>
        </p:nvSpPr>
        <p:spPr/>
        <p:txBody>
          <a:bodyPr/>
          <a:lstStyle/>
          <a:p>
            <a:fld id="{B2F366ED-C448-459D-8201-C6060084035F}" type="slidenum">
              <a:rPr lang="en-US" smtClean="0"/>
              <a:t>5</a:t>
            </a:fld>
            <a:endParaRPr lang="en-US"/>
          </a:p>
        </p:txBody>
      </p:sp>
    </p:spTree>
    <p:extLst>
      <p:ext uri="{BB962C8B-B14F-4D97-AF65-F5344CB8AC3E}">
        <p14:creationId xmlns:p14="http://schemas.microsoft.com/office/powerpoint/2010/main" val="3182710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F366ED-C448-459D-8201-C6060084035F}" type="slidenum">
              <a:rPr lang="en-US" smtClean="0"/>
              <a:t>9</a:t>
            </a:fld>
            <a:endParaRPr lang="en-US"/>
          </a:p>
        </p:txBody>
      </p:sp>
    </p:spTree>
    <p:extLst>
      <p:ext uri="{BB962C8B-B14F-4D97-AF65-F5344CB8AC3E}">
        <p14:creationId xmlns:p14="http://schemas.microsoft.com/office/powerpoint/2010/main" val="175295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2FA87E-2713-4F6C-84D6-FE33D33B5C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360175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FA87E-2713-4F6C-84D6-FE33D33B5C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159231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FA87E-2713-4F6C-84D6-FE33D33B5C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93425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2FA87E-2713-4F6C-84D6-FE33D33B5C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413272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2FA87E-2713-4F6C-84D6-FE33D33B5CA1}"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405185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2FA87E-2713-4F6C-84D6-FE33D33B5CA1}"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285981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2FA87E-2713-4F6C-84D6-FE33D33B5CA1}"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128673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2FA87E-2713-4F6C-84D6-FE33D33B5CA1}"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228132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FA87E-2713-4F6C-84D6-FE33D33B5CA1}"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55176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FA87E-2713-4F6C-84D6-FE33D33B5CA1}"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208155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2FA87E-2713-4F6C-84D6-FE33D33B5CA1}"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79506-4F91-4CCB-AFB5-6FAF87CF87AD}" type="slidenum">
              <a:rPr lang="en-US" smtClean="0"/>
              <a:t>‹#›</a:t>
            </a:fld>
            <a:endParaRPr lang="en-US"/>
          </a:p>
        </p:txBody>
      </p:sp>
    </p:spTree>
    <p:extLst>
      <p:ext uri="{BB962C8B-B14F-4D97-AF65-F5344CB8AC3E}">
        <p14:creationId xmlns:p14="http://schemas.microsoft.com/office/powerpoint/2010/main" val="324915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FA87E-2713-4F6C-84D6-FE33D33B5CA1}"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79506-4F91-4CCB-AFB5-6FAF87CF87AD}" type="slidenum">
              <a:rPr lang="en-US" smtClean="0"/>
              <a:t>‹#›</a:t>
            </a:fld>
            <a:endParaRPr lang="en-US"/>
          </a:p>
        </p:txBody>
      </p:sp>
    </p:spTree>
    <p:extLst>
      <p:ext uri="{BB962C8B-B14F-4D97-AF65-F5344CB8AC3E}">
        <p14:creationId xmlns:p14="http://schemas.microsoft.com/office/powerpoint/2010/main" val="34752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hyperlink" Target="https://www.git-scm.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progit/progit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a:t>
            </a:r>
            <a:r>
              <a:rPr lang="en-US" dirty="0" err="1"/>
              <a:t>git</a:t>
            </a:r>
            <a:r>
              <a:rPr lang="en-US" dirty="0"/>
              <a:t>’ </a:t>
            </a:r>
            <a:r>
              <a:rPr lang="en-US" dirty="0" err="1"/>
              <a:t>gud</a:t>
            </a:r>
            <a:endParaRPr lang="en-US" dirty="0"/>
          </a:p>
        </p:txBody>
      </p:sp>
      <p:sp>
        <p:nvSpPr>
          <p:cNvPr id="3" name="Subtitle 2"/>
          <p:cNvSpPr>
            <a:spLocks noGrp="1"/>
          </p:cNvSpPr>
          <p:nvPr>
            <p:ph type="subTitle" idx="1"/>
          </p:nvPr>
        </p:nvSpPr>
        <p:spPr/>
        <p:txBody>
          <a:bodyPr/>
          <a:lstStyle/>
          <a:p>
            <a:r>
              <a:rPr lang="en-US" dirty="0"/>
              <a:t>Version Control for </a:t>
            </a:r>
            <a:r>
              <a:rPr lang="en-US" strike="sngStrike" dirty="0"/>
              <a:t>scrubs</a:t>
            </a:r>
            <a:r>
              <a:rPr lang="en-US" dirty="0"/>
              <a:t> people like you and me</a:t>
            </a:r>
          </a:p>
        </p:txBody>
      </p:sp>
    </p:spTree>
    <p:extLst>
      <p:ext uri="{BB962C8B-B14F-4D97-AF65-F5344CB8AC3E}">
        <p14:creationId xmlns:p14="http://schemas.microsoft.com/office/powerpoint/2010/main" val="202483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file history</a:t>
            </a:r>
          </a:p>
        </p:txBody>
      </p:sp>
      <p:sp>
        <p:nvSpPr>
          <p:cNvPr id="3" name="Content Placeholder 2"/>
          <p:cNvSpPr>
            <a:spLocks noGrp="1"/>
          </p:cNvSpPr>
          <p:nvPr>
            <p:ph sz="half" idx="1"/>
          </p:nvPr>
        </p:nvSpPr>
        <p:spPr/>
        <p:txBody>
          <a:bodyPr>
            <a:normAutofit/>
          </a:bodyPr>
          <a:lstStyle/>
          <a:p>
            <a:r>
              <a:rPr lang="en-US" dirty="0"/>
              <a:t>New files come in as</a:t>
            </a:r>
            <a:r>
              <a:rPr lang="en-US" b="1" dirty="0"/>
              <a:t> untracked</a:t>
            </a:r>
          </a:p>
          <a:p>
            <a:endParaRPr lang="en-US" b="1" dirty="0"/>
          </a:p>
          <a:p>
            <a:r>
              <a:rPr lang="en-US" dirty="0"/>
              <a:t>New and changed files must be manually added (“</a:t>
            </a:r>
            <a:r>
              <a:rPr lang="en-US" b="1" dirty="0"/>
              <a:t>staged</a:t>
            </a:r>
            <a:r>
              <a:rPr lang="en-US" dirty="0"/>
              <a:t>”)</a:t>
            </a:r>
          </a:p>
          <a:p>
            <a:endParaRPr lang="en-US" dirty="0"/>
          </a:p>
          <a:p>
            <a:r>
              <a:rPr lang="en-US" dirty="0"/>
              <a:t>A </a:t>
            </a:r>
            <a:r>
              <a:rPr lang="en-US" b="1" dirty="0"/>
              <a:t>commit </a:t>
            </a:r>
            <a:r>
              <a:rPr lang="en-US" dirty="0"/>
              <a:t>is a group of staged changes, generally functionally related</a:t>
            </a:r>
          </a:p>
          <a:p>
            <a:endParaRPr lang="en-US" dirty="0"/>
          </a:p>
        </p:txBody>
      </p:sp>
      <p:pic>
        <p:nvPicPr>
          <p:cNvPr id="2050" name="Picture 2" descr="The lifecycle of the status of your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364" y="2967617"/>
            <a:ext cx="5634949" cy="232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82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our example...</a:t>
            </a:r>
          </a:p>
        </p:txBody>
      </p:sp>
      <p:sp>
        <p:nvSpPr>
          <p:cNvPr id="3" name="Content Placeholder 2"/>
          <p:cNvSpPr>
            <a:spLocks noGrp="1"/>
          </p:cNvSpPr>
          <p:nvPr>
            <p:ph sz="half" idx="1"/>
          </p:nvPr>
        </p:nvSpPr>
        <p:spPr/>
        <p:txBody>
          <a:bodyPr>
            <a:normAutofit/>
          </a:bodyPr>
          <a:lstStyle/>
          <a:p>
            <a:r>
              <a:rPr lang="en-US" sz="2400" dirty="0"/>
              <a:t>Let’s make some changes!</a:t>
            </a:r>
          </a:p>
          <a:p>
            <a:pPr lvl="1"/>
            <a:r>
              <a:rPr lang="en-US" sz="2000" dirty="0"/>
              <a:t>Fix a bug in </a:t>
            </a:r>
            <a:r>
              <a:rPr lang="en-US" sz="2000" dirty="0" err="1"/>
              <a:t>main.c</a:t>
            </a:r>
            <a:endParaRPr lang="en-US" sz="2000" dirty="0"/>
          </a:p>
          <a:p>
            <a:pPr lvl="1"/>
            <a:r>
              <a:rPr lang="en-US" sz="2000" dirty="0"/>
              <a:t>Add </a:t>
            </a:r>
            <a:r>
              <a:rPr lang="en-US" sz="2000" dirty="0" err="1"/>
              <a:t>util.h</a:t>
            </a:r>
            <a:endParaRPr lang="en-US" sz="2000" dirty="0"/>
          </a:p>
          <a:p>
            <a:endParaRPr lang="en-US" sz="2400" dirty="0"/>
          </a:p>
          <a:p>
            <a:r>
              <a:rPr lang="en-US" sz="2400" dirty="0" err="1"/>
              <a:t>Git</a:t>
            </a:r>
            <a:r>
              <a:rPr lang="en-US" sz="2400" dirty="0"/>
              <a:t> reports </a:t>
            </a:r>
            <a:r>
              <a:rPr lang="en-US" sz="2400" dirty="0" err="1"/>
              <a:t>util.h</a:t>
            </a:r>
            <a:r>
              <a:rPr lang="en-US" sz="2400" dirty="0"/>
              <a:t> is untracked and </a:t>
            </a:r>
            <a:r>
              <a:rPr lang="en-US" sz="2400" dirty="0" err="1"/>
              <a:t>main.c</a:t>
            </a:r>
            <a:r>
              <a:rPr lang="en-US" sz="2400" dirty="0"/>
              <a:t> is changed</a:t>
            </a:r>
          </a:p>
          <a:p>
            <a:endParaRPr lang="en-US" sz="2400" dirty="0"/>
          </a:p>
          <a:p>
            <a:r>
              <a:rPr lang="en-US" sz="2400" dirty="0"/>
              <a:t>Let’s get our changes to everyone else on the team!</a:t>
            </a:r>
            <a:endParaRPr lang="en-US" sz="2000" dirty="0"/>
          </a:p>
          <a:p>
            <a:endParaRPr lang="en-US" sz="2400" dirty="0"/>
          </a:p>
          <a:p>
            <a:endParaRPr lang="en-US" sz="2400" dirty="0"/>
          </a:p>
          <a:p>
            <a:endParaRPr lang="en-US" sz="2400" dirty="0"/>
          </a:p>
          <a:p>
            <a:pPr lvl="1"/>
            <a:endParaRPr lang="en-US" sz="2000" dirty="0"/>
          </a:p>
        </p:txBody>
      </p:sp>
      <p:sp>
        <p:nvSpPr>
          <p:cNvPr id="4" name="Content Placeholder 3"/>
          <p:cNvSpPr>
            <a:spLocks noGrp="1"/>
          </p:cNvSpPr>
          <p:nvPr>
            <p:ph sz="half" idx="2"/>
          </p:nvPr>
        </p:nvSpPr>
        <p:spPr>
          <a:solidFill>
            <a:schemeClr val="tx1"/>
          </a:solidFill>
        </p:spPr>
        <p:txBody>
          <a:bodyPr>
            <a:normAutofit/>
          </a:bodyPr>
          <a:lstStyle/>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tree motor-test/</a:t>
            </a: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motor-test/</a:t>
            </a: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gitignore</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include</a:t>
            </a: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 </a:t>
            </a:r>
            <a:r>
              <a:rPr lang="en-US" sz="1600" dirty="0" err="1">
                <a:solidFill>
                  <a:srgbClr val="FFFF00"/>
                </a:solidFill>
                <a:latin typeface="Courier New" panose="02070309020205020404" pitchFamily="49" charset="0"/>
                <a:cs typeface="Courier New" panose="02070309020205020404" pitchFamily="49" charset="0"/>
              </a:rPr>
              <a:t>motor.h</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 </a:t>
            </a:r>
            <a:r>
              <a:rPr lang="en-US" sz="1600" dirty="0" err="1">
                <a:solidFill>
                  <a:srgbClr val="FFFF00"/>
                </a:solidFill>
                <a:latin typeface="Courier New" panose="02070309020205020404" pitchFamily="49" charset="0"/>
                <a:cs typeface="Courier New" panose="02070309020205020404" pitchFamily="49" charset="0"/>
              </a:rPr>
              <a:t>util.h</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makefile</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src</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 </a:t>
            </a:r>
            <a:r>
              <a:rPr lang="en-US" sz="1600" dirty="0" err="1">
                <a:solidFill>
                  <a:srgbClr val="FFFF00"/>
                </a:solidFill>
                <a:latin typeface="Courier New" panose="02070309020205020404" pitchFamily="49" charset="0"/>
                <a:cs typeface="Courier New" panose="02070309020205020404" pitchFamily="49" charset="0"/>
              </a:rPr>
              <a:t>main.c</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 </a:t>
            </a:r>
            <a:r>
              <a:rPr lang="en-US" sz="1600" dirty="0" err="1">
                <a:solidFill>
                  <a:srgbClr val="FFFF00"/>
                </a:solidFill>
                <a:latin typeface="Courier New" panose="02070309020205020404" pitchFamily="49" charset="0"/>
                <a:cs typeface="Courier New" panose="02070309020205020404" pitchFamily="49" charset="0"/>
              </a:rPr>
              <a:t>motor.c</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a:t>
            </a:r>
            <a:r>
              <a:rPr lang="en-US" sz="1600" dirty="0">
                <a:solidFill>
                  <a:srgbClr val="FFFF00"/>
                </a:solidFill>
                <a:latin typeface="Courier New" panose="02070309020205020404" pitchFamily="49" charset="0"/>
                <a:cs typeface="Courier New" panose="02070309020205020404" pitchFamily="49" charset="0"/>
              </a:rPr>
              <a:t> status</a:t>
            </a: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Changes not staged for commit:</a:t>
            </a: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modified:   </a:t>
            </a:r>
            <a:r>
              <a:rPr lang="en-US" sz="1600" dirty="0" err="1">
                <a:solidFill>
                  <a:srgbClr val="FFFF00"/>
                </a:solidFill>
                <a:latin typeface="Courier New" panose="02070309020205020404" pitchFamily="49" charset="0"/>
                <a:cs typeface="Courier New" panose="02070309020205020404" pitchFamily="49" charset="0"/>
              </a:rPr>
              <a:t>src</a:t>
            </a:r>
            <a:r>
              <a:rPr lang="en-US" sz="1600" dirty="0">
                <a:solidFill>
                  <a:srgbClr val="FFFF00"/>
                </a:solidFill>
                <a:latin typeface="Courier New" panose="02070309020205020404" pitchFamily="49" charset="0"/>
                <a:cs typeface="Courier New" panose="02070309020205020404" pitchFamily="49" charset="0"/>
              </a:rPr>
              <a:t>/</a:t>
            </a:r>
            <a:r>
              <a:rPr lang="en-US" sz="1600" dirty="0" err="1">
                <a:solidFill>
                  <a:srgbClr val="FFFF00"/>
                </a:solidFill>
                <a:latin typeface="Courier New" panose="02070309020205020404" pitchFamily="49" charset="0"/>
                <a:cs typeface="Courier New" panose="02070309020205020404" pitchFamily="49" charset="0"/>
              </a:rPr>
              <a:t>main.c</a:t>
            </a:r>
            <a:endParaRPr lang="en-US" sz="16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Untracked files:</a:t>
            </a:r>
          </a:p>
          <a:p>
            <a:pPr marL="0" indent="0">
              <a:lnSpc>
                <a:spcPct val="100000"/>
              </a:lnSpc>
              <a:spcBef>
                <a:spcPts val="0"/>
              </a:spcBef>
              <a:buNone/>
            </a:pPr>
            <a:r>
              <a:rPr lang="en-US" sz="1600" dirty="0">
                <a:solidFill>
                  <a:srgbClr val="FFFF00"/>
                </a:solidFill>
                <a:latin typeface="Courier New" panose="02070309020205020404" pitchFamily="49" charset="0"/>
                <a:cs typeface="Courier New" panose="02070309020205020404" pitchFamily="49" charset="0"/>
              </a:rPr>
              <a:t>        include/</a:t>
            </a:r>
            <a:r>
              <a:rPr lang="en-US" sz="1600" dirty="0" err="1">
                <a:solidFill>
                  <a:srgbClr val="FFFF00"/>
                </a:solidFill>
                <a:latin typeface="Courier New" panose="02070309020205020404" pitchFamily="49" charset="0"/>
                <a:cs typeface="Courier New" panose="02070309020205020404" pitchFamily="49" charset="0"/>
              </a:rPr>
              <a:t>util.h</a:t>
            </a:r>
            <a:endParaRPr lang="en-US" sz="1600"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312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3" name="Content Placeholder 2"/>
          <p:cNvSpPr>
            <a:spLocks noGrp="1"/>
          </p:cNvSpPr>
          <p:nvPr>
            <p:ph sz="half" idx="1"/>
          </p:nvPr>
        </p:nvSpPr>
        <p:spPr/>
        <p:txBody>
          <a:bodyPr>
            <a:normAutofit/>
          </a:bodyPr>
          <a:lstStyle/>
          <a:p>
            <a:r>
              <a:rPr lang="en-US" dirty="0"/>
              <a:t>Stage changes by `</a:t>
            </a:r>
            <a:r>
              <a:rPr lang="en-US" dirty="0" err="1"/>
              <a:t>git</a:t>
            </a:r>
            <a:r>
              <a:rPr lang="en-US" dirty="0"/>
              <a:t> add`</a:t>
            </a:r>
          </a:p>
          <a:p>
            <a:endParaRPr lang="en-US" dirty="0"/>
          </a:p>
          <a:p>
            <a:r>
              <a:rPr lang="en-US" dirty="0"/>
              <a:t>Bundle ‘</a:t>
            </a:r>
            <a:r>
              <a:rPr lang="en-US" dirty="0" err="1"/>
              <a:t>em</a:t>
            </a:r>
            <a:r>
              <a:rPr lang="en-US" dirty="0"/>
              <a:t> up with `</a:t>
            </a:r>
            <a:r>
              <a:rPr lang="en-US" dirty="0" err="1"/>
              <a:t>git</a:t>
            </a:r>
            <a:r>
              <a:rPr lang="en-US" dirty="0"/>
              <a:t> commit`</a:t>
            </a:r>
          </a:p>
          <a:p>
            <a:endParaRPr lang="en-US" dirty="0"/>
          </a:p>
          <a:p>
            <a:r>
              <a:rPr lang="en-US" dirty="0"/>
              <a:t>[master cb8d0d0]</a:t>
            </a:r>
          </a:p>
          <a:p>
            <a:pPr lvl="1"/>
            <a:r>
              <a:rPr lang="en-US" dirty="0"/>
              <a:t>master – the “branch” we are committing to, more on this later</a:t>
            </a:r>
          </a:p>
          <a:p>
            <a:pPr lvl="1"/>
            <a:r>
              <a:rPr lang="en-US" dirty="0"/>
              <a:t>cb8d0d0 – commit #</a:t>
            </a:r>
          </a:p>
        </p:txBody>
      </p:sp>
      <p:sp>
        <p:nvSpPr>
          <p:cNvPr id="4" name="Content Placeholder 3"/>
          <p:cNvSpPr>
            <a:spLocks noGrp="1"/>
          </p:cNvSpPr>
          <p:nvPr>
            <p:ph sz="half" idx="2"/>
          </p:nvPr>
        </p:nvSpPr>
        <p:spPr>
          <a:solidFill>
            <a:schemeClr val="tx1"/>
          </a:solidFill>
        </p:spPr>
        <p:txBody>
          <a:bodyPr>
            <a:normAutofit/>
          </a:bodyPr>
          <a:lstStyle/>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a:t>
            </a:r>
            <a:r>
              <a:rPr lang="en-US" sz="1600" dirty="0">
                <a:solidFill>
                  <a:srgbClr val="FFFF00"/>
                </a:solidFill>
                <a:latin typeface="Courier New" panose="02070309020205020404" pitchFamily="49" charset="0"/>
                <a:cs typeface="Courier New" panose="02070309020205020404" pitchFamily="49" charset="0"/>
              </a:rPr>
              <a:t> add include </a:t>
            </a:r>
            <a:r>
              <a:rPr lang="en-US" sz="1600" dirty="0" err="1">
                <a:solidFill>
                  <a:srgbClr val="FFFF00"/>
                </a:solidFill>
                <a:latin typeface="Courier New" panose="02070309020205020404" pitchFamily="49" charset="0"/>
                <a:cs typeface="Courier New" panose="02070309020205020404" pitchFamily="49" charset="0"/>
              </a:rPr>
              <a:t>src</a:t>
            </a:r>
            <a:r>
              <a:rPr lang="en-US" sz="1600" dirty="0">
                <a:solidFill>
                  <a:srgbClr val="FFFF00"/>
                </a:solidFill>
                <a:latin typeface="Courier New" panose="02070309020205020404" pitchFamily="49" charset="0"/>
                <a:cs typeface="Courier New" panose="02070309020205020404" pitchFamily="49" charset="0"/>
              </a:rPr>
              <a:t>/</a:t>
            </a:r>
            <a:r>
              <a:rPr lang="en-US" sz="1600" dirty="0" err="1">
                <a:solidFill>
                  <a:srgbClr val="FFFF00"/>
                </a:solidFill>
                <a:latin typeface="Courier New" panose="02070309020205020404" pitchFamily="49" charset="0"/>
                <a:cs typeface="Courier New" panose="02070309020205020404" pitchFamily="49" charset="0"/>
              </a:rPr>
              <a:t>main.c</a:t>
            </a: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a:t>
            </a:r>
            <a:r>
              <a:rPr lang="en-US" sz="1600" dirty="0">
                <a:solidFill>
                  <a:srgbClr val="FFFF00"/>
                </a:solidFill>
                <a:latin typeface="Courier New" panose="02070309020205020404" pitchFamily="49" charset="0"/>
                <a:cs typeface="Courier New" panose="02070309020205020404" pitchFamily="49" charset="0"/>
              </a:rPr>
              <a:t> status</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On branch master</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Changes to be committed:</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new file:   include/</a:t>
            </a:r>
            <a:r>
              <a:rPr lang="en-US" sz="1600" dirty="0" err="1">
                <a:solidFill>
                  <a:srgbClr val="FFFF00"/>
                </a:solidFill>
                <a:latin typeface="Courier New" panose="02070309020205020404" pitchFamily="49" charset="0"/>
                <a:cs typeface="Courier New" panose="02070309020205020404" pitchFamily="49" charset="0"/>
              </a:rPr>
              <a:t>util.h</a:t>
            </a: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modified:   </a:t>
            </a:r>
            <a:r>
              <a:rPr lang="en-US" sz="1600" dirty="0" err="1">
                <a:solidFill>
                  <a:srgbClr val="FFFF00"/>
                </a:solidFill>
                <a:latin typeface="Courier New" panose="02070309020205020404" pitchFamily="49" charset="0"/>
                <a:cs typeface="Courier New" panose="02070309020205020404" pitchFamily="49" charset="0"/>
              </a:rPr>
              <a:t>src</a:t>
            </a:r>
            <a:r>
              <a:rPr lang="en-US" sz="1600" dirty="0">
                <a:solidFill>
                  <a:srgbClr val="FFFF00"/>
                </a:solidFill>
                <a:latin typeface="Courier New" panose="02070309020205020404" pitchFamily="49" charset="0"/>
                <a:cs typeface="Courier New" panose="02070309020205020404" pitchFamily="49" charset="0"/>
              </a:rPr>
              <a:t>/</a:t>
            </a:r>
            <a:r>
              <a:rPr lang="en-US" sz="1600" dirty="0" err="1">
                <a:solidFill>
                  <a:srgbClr val="FFFF00"/>
                </a:solidFill>
                <a:latin typeface="Courier New" panose="02070309020205020404" pitchFamily="49" charset="0"/>
                <a:cs typeface="Courier New" panose="02070309020205020404" pitchFamily="49" charset="0"/>
              </a:rPr>
              <a:t>main.c</a:t>
            </a: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a:t>
            </a:r>
            <a:r>
              <a:rPr lang="en-US" sz="1600" dirty="0">
                <a:solidFill>
                  <a:srgbClr val="FFFF00"/>
                </a:solidFill>
                <a:latin typeface="Courier New" panose="02070309020205020404" pitchFamily="49" charset="0"/>
                <a:cs typeface="Courier New" panose="02070309020205020404" pitchFamily="49" charset="0"/>
              </a:rPr>
              <a:t> commit –m “</a:t>
            </a:r>
            <a:r>
              <a:rPr lang="en-US" sz="1600" dirty="0" err="1">
                <a:solidFill>
                  <a:srgbClr val="FFFF00"/>
                </a:solidFill>
                <a:latin typeface="Courier New" panose="02070309020205020404" pitchFamily="49" charset="0"/>
                <a:cs typeface="Courier New" panose="02070309020205020404" pitchFamily="49" charset="0"/>
              </a:rPr>
              <a:t>Init</a:t>
            </a:r>
            <a:r>
              <a:rPr lang="en-US" sz="1600" dirty="0">
                <a:solidFill>
                  <a:srgbClr val="FFFF00"/>
                </a:solidFill>
                <a:latin typeface="Courier New" panose="02070309020205020404" pitchFamily="49" charset="0"/>
                <a:cs typeface="Courier New" panose="02070309020205020404" pitchFamily="49" charset="0"/>
              </a:rPr>
              <a:t> motor correctly, and add </a:t>
            </a:r>
            <a:r>
              <a:rPr lang="en-US" sz="1600" dirty="0" err="1">
                <a:solidFill>
                  <a:srgbClr val="FFFF00"/>
                </a:solidFill>
                <a:latin typeface="Courier New" panose="02070309020205020404" pitchFamily="49" charset="0"/>
                <a:cs typeface="Courier New" panose="02070309020205020404" pitchFamily="49" charset="0"/>
              </a:rPr>
              <a:t>util</a:t>
            </a:r>
            <a:r>
              <a:rPr lang="en-US" sz="1600" dirty="0">
                <a:solidFill>
                  <a:srgbClr val="FFFF00"/>
                </a:solidFill>
                <a:latin typeface="Courier New" panose="02070309020205020404" pitchFamily="49" charset="0"/>
                <a:cs typeface="Courier New" panose="02070309020205020404" pitchFamily="49" charset="0"/>
              </a:rPr>
              <a:t> header.”</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[master cb8d0d0] </a:t>
            </a:r>
            <a:r>
              <a:rPr lang="en-US" sz="1600" dirty="0" err="1">
                <a:solidFill>
                  <a:srgbClr val="FFFF00"/>
                </a:solidFill>
                <a:latin typeface="Courier New" panose="02070309020205020404" pitchFamily="49" charset="0"/>
                <a:cs typeface="Courier New" panose="02070309020205020404" pitchFamily="49" charset="0"/>
              </a:rPr>
              <a:t>Init</a:t>
            </a:r>
            <a:r>
              <a:rPr lang="en-US" sz="1600" dirty="0">
                <a:solidFill>
                  <a:srgbClr val="FFFF00"/>
                </a:solidFill>
                <a:latin typeface="Courier New" panose="02070309020205020404" pitchFamily="49" charset="0"/>
                <a:cs typeface="Courier New" panose="02070309020205020404" pitchFamily="49" charset="0"/>
              </a:rPr>
              <a:t> motor correctly, and add </a:t>
            </a:r>
            <a:r>
              <a:rPr lang="en-US" sz="1600" dirty="0" err="1">
                <a:solidFill>
                  <a:srgbClr val="FFFF00"/>
                </a:solidFill>
                <a:latin typeface="Courier New" panose="02070309020205020404" pitchFamily="49" charset="0"/>
                <a:cs typeface="Courier New" panose="02070309020205020404" pitchFamily="49" charset="0"/>
              </a:rPr>
              <a:t>util</a:t>
            </a:r>
            <a:r>
              <a:rPr lang="en-US" sz="1600" dirty="0">
                <a:solidFill>
                  <a:srgbClr val="FFFF00"/>
                </a:solidFill>
                <a:latin typeface="Courier New" panose="02070309020205020404" pitchFamily="49" charset="0"/>
                <a:cs typeface="Courier New" panose="02070309020205020404" pitchFamily="49" charset="0"/>
              </a:rPr>
              <a:t> header.</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2 files changed, 5 insertions(+)</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create mode 100644 include/</a:t>
            </a:r>
            <a:r>
              <a:rPr lang="en-US" sz="1600" dirty="0" err="1">
                <a:solidFill>
                  <a:srgbClr val="FFFF00"/>
                </a:solidFill>
                <a:latin typeface="Courier New" panose="02070309020205020404" pitchFamily="49" charset="0"/>
                <a:cs typeface="Courier New" panose="02070309020205020404" pitchFamily="49" charset="0"/>
              </a:rPr>
              <a:t>util.h</a:t>
            </a:r>
            <a:endParaRPr lang="en-US" sz="1600"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4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3" name="Content Placeholder 2"/>
          <p:cNvSpPr>
            <a:spLocks noGrp="1"/>
          </p:cNvSpPr>
          <p:nvPr>
            <p:ph sz="half" idx="1"/>
          </p:nvPr>
        </p:nvSpPr>
        <p:spPr/>
        <p:txBody>
          <a:bodyPr>
            <a:normAutofit fontScale="92500" lnSpcReduction="10000"/>
          </a:bodyPr>
          <a:lstStyle/>
          <a:p>
            <a:r>
              <a:rPr lang="en-US" dirty="0"/>
              <a:t>Take a look at the commit via `</a:t>
            </a:r>
            <a:r>
              <a:rPr lang="en-US" dirty="0" err="1"/>
              <a:t>git</a:t>
            </a:r>
            <a:r>
              <a:rPr lang="en-US" dirty="0"/>
              <a:t> log`</a:t>
            </a:r>
          </a:p>
          <a:p>
            <a:endParaRPr lang="en-US" dirty="0"/>
          </a:p>
          <a:p>
            <a:r>
              <a:rPr lang="en-US" dirty="0"/>
              <a:t>Push the commit to the server (“</a:t>
            </a:r>
            <a:r>
              <a:rPr lang="en-US" b="1" dirty="0"/>
              <a:t>remote</a:t>
            </a:r>
            <a:r>
              <a:rPr lang="en-US" dirty="0"/>
              <a:t>”)</a:t>
            </a:r>
          </a:p>
          <a:p>
            <a:endParaRPr lang="en-US" dirty="0"/>
          </a:p>
          <a:p>
            <a:r>
              <a:rPr lang="en-US" dirty="0"/>
              <a:t>Success! Everyone has our changes!</a:t>
            </a:r>
          </a:p>
          <a:p>
            <a:endParaRPr lang="en-US" dirty="0"/>
          </a:p>
          <a:p>
            <a:r>
              <a:rPr lang="en-US" dirty="0"/>
              <a:t>To get the changes, we run `</a:t>
            </a:r>
            <a:r>
              <a:rPr lang="en-US" dirty="0" err="1"/>
              <a:t>git</a:t>
            </a:r>
            <a:r>
              <a:rPr lang="en-US" dirty="0"/>
              <a:t> pull`</a:t>
            </a:r>
          </a:p>
        </p:txBody>
      </p:sp>
      <p:sp>
        <p:nvSpPr>
          <p:cNvPr id="4" name="Content Placeholder 3"/>
          <p:cNvSpPr>
            <a:spLocks noGrp="1"/>
          </p:cNvSpPr>
          <p:nvPr>
            <p:ph sz="half" idx="2"/>
          </p:nvPr>
        </p:nvSpPr>
        <p:spPr>
          <a:xfrm>
            <a:off x="6224104" y="1690688"/>
            <a:ext cx="5843104" cy="4754286"/>
          </a:xfrm>
          <a:solidFill>
            <a:schemeClr val="tx1"/>
          </a:solidFill>
        </p:spPr>
        <p:txBody>
          <a:bodyPr>
            <a:noAutofit/>
          </a:bodyPr>
          <a:lstStyle/>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a:t>
            </a:r>
            <a:r>
              <a:rPr lang="en-US" sz="1600" dirty="0">
                <a:solidFill>
                  <a:srgbClr val="FFFF00"/>
                </a:solidFill>
                <a:latin typeface="Courier New" panose="02070309020205020404" pitchFamily="49" charset="0"/>
                <a:cs typeface="Courier New" panose="02070309020205020404" pitchFamily="49" charset="0"/>
              </a:rPr>
              <a:t> log</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commit cb8d0d0… | Author: &lt;…&gt; | Date: &lt;…&gt;</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Init</a:t>
            </a:r>
            <a:r>
              <a:rPr lang="en-US" sz="1600" dirty="0">
                <a:solidFill>
                  <a:srgbClr val="FFFF00"/>
                </a:solidFill>
                <a:latin typeface="Courier New" panose="02070309020205020404" pitchFamily="49" charset="0"/>
                <a:cs typeface="Courier New" panose="02070309020205020404" pitchFamily="49" charset="0"/>
              </a:rPr>
              <a:t> motor correctly, and add </a:t>
            </a:r>
            <a:r>
              <a:rPr lang="en-US" sz="1600" dirty="0" err="1">
                <a:solidFill>
                  <a:srgbClr val="FFFF00"/>
                </a:solidFill>
                <a:latin typeface="Courier New" panose="02070309020205020404" pitchFamily="49" charset="0"/>
                <a:cs typeface="Courier New" panose="02070309020205020404" pitchFamily="49" charset="0"/>
              </a:rPr>
              <a:t>util</a:t>
            </a:r>
            <a:r>
              <a:rPr lang="en-US" sz="1600" dirty="0">
                <a:solidFill>
                  <a:srgbClr val="FFFF00"/>
                </a:solidFill>
                <a:latin typeface="Courier New" panose="02070309020205020404" pitchFamily="49" charset="0"/>
                <a:cs typeface="Courier New" panose="02070309020205020404" pitchFamily="49" charset="0"/>
              </a:rPr>
              <a:t> header.</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commit 5356ece… | Author: &lt;…&gt; | Date: &lt;…&gt;</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Initial commit</a:t>
            </a: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a:t>
            </a:r>
            <a:r>
              <a:rPr lang="en-US" sz="1600" dirty="0" err="1">
                <a:solidFill>
                  <a:srgbClr val="FFFF00"/>
                </a:solidFill>
                <a:latin typeface="Courier New" panose="02070309020205020404" pitchFamily="49" charset="0"/>
                <a:cs typeface="Courier New" panose="02070309020205020404" pitchFamily="49" charset="0"/>
              </a:rPr>
              <a:t>git</a:t>
            </a:r>
            <a:r>
              <a:rPr lang="en-US" sz="1600" dirty="0">
                <a:solidFill>
                  <a:srgbClr val="FFFF00"/>
                </a:solidFill>
                <a:latin typeface="Courier New" panose="02070309020205020404" pitchFamily="49" charset="0"/>
                <a:cs typeface="Courier New" panose="02070309020205020404" pitchFamily="49" charset="0"/>
              </a:rPr>
              <a:t> push</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Counting objects: 3, done.</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Delta compression using up to 4 threads.</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Compressing objects: 100% (2/2), done.</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Writing objects: 100% (3/3), 273 bytes | 0 bytes/s, done.</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Total 3 (delta 1), reused 0 (delta 0)</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remote: Resolving deltas: 100% (1/1), completed with 1 local objects.</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To http://toteslegitwebsite.com/motor-test</a:t>
            </a:r>
          </a:p>
          <a:p>
            <a:pPr marL="0" indent="0">
              <a:spcBef>
                <a:spcPts val="0"/>
              </a:spcBef>
              <a:buNone/>
            </a:pPr>
            <a:r>
              <a:rPr lang="en-US" sz="1600" dirty="0">
                <a:solidFill>
                  <a:srgbClr val="FFFF00"/>
                </a:solidFill>
                <a:latin typeface="Courier New" panose="02070309020205020404" pitchFamily="49" charset="0"/>
                <a:cs typeface="Courier New" panose="02070309020205020404" pitchFamily="49" charset="0"/>
              </a:rPr>
              <a:t>   5356ece..cb8d0d0  master -&gt; master</a:t>
            </a:r>
          </a:p>
          <a:p>
            <a:pPr marL="0" indent="0">
              <a:spcBef>
                <a:spcPts val="0"/>
              </a:spcBef>
              <a:buNone/>
            </a:pPr>
            <a:endParaRPr lang="en-US" sz="1600"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419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gitignore</a:t>
            </a:r>
            <a:r>
              <a:rPr lang="en-US" dirty="0"/>
              <a:t> file</a:t>
            </a:r>
          </a:p>
        </p:txBody>
      </p:sp>
      <p:sp>
        <p:nvSpPr>
          <p:cNvPr id="3" name="Content Placeholder 2"/>
          <p:cNvSpPr>
            <a:spLocks noGrp="1"/>
          </p:cNvSpPr>
          <p:nvPr>
            <p:ph sz="half" idx="1"/>
          </p:nvPr>
        </p:nvSpPr>
        <p:spPr/>
        <p:txBody>
          <a:bodyPr/>
          <a:lstStyle/>
          <a:p>
            <a:r>
              <a:rPr lang="en-US" dirty="0"/>
              <a:t>Might have noticed this file</a:t>
            </a:r>
          </a:p>
          <a:p>
            <a:endParaRPr lang="en-US" dirty="0"/>
          </a:p>
          <a:p>
            <a:r>
              <a:rPr lang="en-US" dirty="0" err="1"/>
              <a:t>Git’s</a:t>
            </a:r>
            <a:r>
              <a:rPr lang="en-US" dirty="0"/>
              <a:t> blacklist of files when staging</a:t>
            </a:r>
          </a:p>
          <a:p>
            <a:endParaRPr lang="en-US" dirty="0"/>
          </a:p>
          <a:p>
            <a:r>
              <a:rPr lang="en-US" dirty="0"/>
              <a:t>Use this file for binaries or intermediate build files</a:t>
            </a:r>
          </a:p>
          <a:p>
            <a:pPr lvl="1"/>
            <a:r>
              <a:rPr lang="en-US" dirty="0"/>
              <a:t>e.g. *.hex, *.bin, *.o, *.so, etc.</a:t>
            </a:r>
          </a:p>
        </p:txBody>
      </p:sp>
      <p:sp>
        <p:nvSpPr>
          <p:cNvPr id="4" name="Content Placeholder 3"/>
          <p:cNvSpPr>
            <a:spLocks noGrp="1"/>
          </p:cNvSpPr>
          <p:nvPr>
            <p:ph sz="half" idx="2"/>
          </p:nvPr>
        </p:nvSpPr>
        <p:spPr>
          <a:solidFill>
            <a:schemeClr val="tx1"/>
          </a:solidFill>
        </p:spPr>
        <p:txBody>
          <a:bodyPr>
            <a:normAutofit/>
          </a:bodyPr>
          <a:lstStyle/>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tree motor-test/</a:t>
            </a: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motor-test/</a:t>
            </a: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a:t>
            </a:r>
            <a:r>
              <a:rPr lang="en-US" sz="2400" b="1" dirty="0">
                <a:solidFill>
                  <a:srgbClr val="00B0F0"/>
                </a:solidFill>
                <a:latin typeface="Courier New" panose="02070309020205020404" pitchFamily="49" charset="0"/>
                <a:cs typeface="Courier New" panose="02070309020205020404" pitchFamily="49" charset="0"/>
              </a:rPr>
              <a:t>.</a:t>
            </a:r>
            <a:r>
              <a:rPr lang="en-US" sz="2400" b="1" dirty="0" err="1">
                <a:solidFill>
                  <a:srgbClr val="00B0F0"/>
                </a:solidFill>
                <a:latin typeface="Courier New" panose="02070309020205020404" pitchFamily="49" charset="0"/>
                <a:cs typeface="Courier New" panose="02070309020205020404" pitchFamily="49" charset="0"/>
              </a:rPr>
              <a:t>gitignore</a:t>
            </a:r>
            <a:endParaRPr lang="en-US" sz="2400" b="1" dirty="0">
              <a:solidFill>
                <a:srgbClr val="00B0F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include</a:t>
            </a: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 </a:t>
            </a:r>
            <a:r>
              <a:rPr lang="en-US" sz="2400" dirty="0" err="1">
                <a:solidFill>
                  <a:srgbClr val="FFFF00"/>
                </a:solidFill>
                <a:latin typeface="Courier New" panose="02070309020205020404" pitchFamily="49" charset="0"/>
                <a:cs typeface="Courier New" panose="02070309020205020404" pitchFamily="49" charset="0"/>
              </a:rPr>
              <a:t>motor.h</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makefile</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src</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 </a:t>
            </a:r>
            <a:r>
              <a:rPr lang="en-US" sz="2400" dirty="0" err="1">
                <a:solidFill>
                  <a:srgbClr val="FFFF00"/>
                </a:solidFill>
                <a:latin typeface="Courier New" panose="02070309020205020404" pitchFamily="49" charset="0"/>
                <a:cs typeface="Courier New" panose="02070309020205020404" pitchFamily="49" charset="0"/>
              </a:rPr>
              <a:t>main.c</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 </a:t>
            </a:r>
            <a:r>
              <a:rPr lang="en-US" sz="2400" dirty="0" err="1">
                <a:solidFill>
                  <a:srgbClr val="FFFF00"/>
                </a:solidFill>
                <a:latin typeface="Courier New" panose="02070309020205020404" pitchFamily="49" charset="0"/>
                <a:cs typeface="Courier New" panose="02070309020205020404" pitchFamily="49" charset="0"/>
              </a:rPr>
              <a:t>motor.c</a:t>
            </a:r>
            <a:endParaRPr lang="en-US" sz="2400" dirty="0">
              <a:solidFill>
                <a:srgbClr val="FFFF00"/>
              </a:solidFill>
              <a:latin typeface="Courier New" panose="02070309020205020404" pitchFamily="49" charset="0"/>
              <a:cs typeface="Courier New" panose="02070309020205020404" pitchFamily="49" charset="0"/>
            </a:endParaRPr>
          </a:p>
          <a:p>
            <a:pPr marL="0" indent="0">
              <a:buNone/>
            </a:pPr>
            <a:endParaRPr lang="en-US" sz="2400" dirty="0">
              <a:solidFill>
                <a:srgbClr val="FFFF00"/>
              </a:solidFill>
            </a:endParaRPr>
          </a:p>
        </p:txBody>
      </p:sp>
    </p:spTree>
    <p:extLst>
      <p:ext uri="{BB962C8B-B14F-4D97-AF65-F5344CB8AC3E}">
        <p14:creationId xmlns:p14="http://schemas.microsoft.com/office/powerpoint/2010/main" val="337663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&amp; Merging</a:t>
            </a:r>
          </a:p>
        </p:txBody>
      </p:sp>
      <p:sp>
        <p:nvSpPr>
          <p:cNvPr id="4" name="Content Placeholder 3"/>
          <p:cNvSpPr>
            <a:spLocks noGrp="1"/>
          </p:cNvSpPr>
          <p:nvPr>
            <p:ph sz="half" idx="1"/>
          </p:nvPr>
        </p:nvSpPr>
        <p:spPr/>
        <p:txBody>
          <a:bodyPr/>
          <a:lstStyle/>
          <a:p>
            <a:r>
              <a:rPr lang="en-US" dirty="0"/>
              <a:t>Usually, ‘master’ branch is used for stable code</a:t>
            </a:r>
          </a:p>
          <a:p>
            <a:endParaRPr lang="en-US" dirty="0"/>
          </a:p>
          <a:p>
            <a:r>
              <a:rPr lang="en-US" dirty="0"/>
              <a:t>Large teams “branch” off to work on small tasks</a:t>
            </a:r>
          </a:p>
          <a:p>
            <a:pPr lvl="1"/>
            <a:r>
              <a:rPr lang="en-US" dirty="0"/>
              <a:t>Or very experimental code</a:t>
            </a:r>
          </a:p>
          <a:p>
            <a:pPr lvl="1"/>
            <a:endParaRPr lang="en-US" dirty="0"/>
          </a:p>
          <a:p>
            <a:r>
              <a:rPr lang="en-US" dirty="0"/>
              <a:t>When branch is stable, “merge” back into master</a:t>
            </a:r>
          </a:p>
          <a:p>
            <a:endParaRPr lang="en-US" dirty="0"/>
          </a:p>
          <a:p>
            <a:endParaRPr lang="en-US" dirty="0"/>
          </a:p>
        </p:txBody>
      </p:sp>
      <p:pic>
        <p:nvPicPr>
          <p:cNvPr id="6" name="Picture 2" descr="https://i-msdn.sec.s-msft.com/dynimg/IC1073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172" y="2908699"/>
            <a:ext cx="5061282" cy="169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65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Tagging</a:t>
            </a:r>
          </a:p>
        </p:txBody>
      </p:sp>
      <p:sp>
        <p:nvSpPr>
          <p:cNvPr id="3" name="Content Placeholder 2"/>
          <p:cNvSpPr>
            <a:spLocks noGrp="1"/>
          </p:cNvSpPr>
          <p:nvPr>
            <p:ph sz="half" idx="1"/>
          </p:nvPr>
        </p:nvSpPr>
        <p:spPr/>
        <p:txBody>
          <a:bodyPr/>
          <a:lstStyle/>
          <a:p>
            <a:r>
              <a:rPr lang="en-US" dirty="0"/>
              <a:t>Mark important history points</a:t>
            </a:r>
          </a:p>
          <a:p>
            <a:r>
              <a:rPr lang="en-US" dirty="0"/>
              <a:t>Commonly used for releases</a:t>
            </a:r>
          </a:p>
          <a:p>
            <a:endParaRPr lang="en-US" dirty="0"/>
          </a:p>
          <a:p>
            <a:r>
              <a:rPr lang="en-US" dirty="0"/>
              <a:t>We don’t really use it…</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96083" y="365125"/>
            <a:ext cx="2328574" cy="6152423"/>
          </a:xfrm>
        </p:spPr>
      </p:pic>
    </p:spTree>
    <p:extLst>
      <p:ext uri="{BB962C8B-B14F-4D97-AF65-F5344CB8AC3E}">
        <p14:creationId xmlns:p14="http://schemas.microsoft.com/office/powerpoint/2010/main" val="7796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a:t>
            </a:r>
            <a:r>
              <a:rPr lang="en-US" dirty="0" err="1"/>
              <a:t>Git</a:t>
            </a:r>
            <a:r>
              <a:rPr lang="en-US" dirty="0"/>
              <a:t> Commands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67954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Repository Information</a:t>
            </a:r>
          </a:p>
        </p:txBody>
      </p:sp>
      <p:sp>
        <p:nvSpPr>
          <p:cNvPr id="5" name="Content Placeholder 4"/>
          <p:cNvSpPr>
            <a:spLocks noGrp="1"/>
          </p:cNvSpPr>
          <p:nvPr>
            <p:ph idx="1"/>
          </p:nvPr>
        </p:nvSpPr>
        <p:spPr/>
        <p:txBody>
          <a:bodyPr/>
          <a:lstStyle/>
          <a:p>
            <a:r>
              <a:rPr lang="en-US" b="1" dirty="0" err="1"/>
              <a:t>git</a:t>
            </a:r>
            <a:r>
              <a:rPr lang="en-US" b="1" dirty="0"/>
              <a:t> status </a:t>
            </a:r>
            <a:r>
              <a:rPr lang="en-US" dirty="0"/>
              <a:t>– See what changed in the repo</a:t>
            </a:r>
          </a:p>
          <a:p>
            <a:endParaRPr lang="en-US" dirty="0"/>
          </a:p>
          <a:p>
            <a:r>
              <a:rPr lang="en-US" b="1" dirty="0" err="1"/>
              <a:t>git</a:t>
            </a:r>
            <a:r>
              <a:rPr lang="en-US" b="1" dirty="0"/>
              <a:t> log </a:t>
            </a:r>
            <a:r>
              <a:rPr lang="en-US" dirty="0"/>
              <a:t>– Look at the commit history</a:t>
            </a:r>
          </a:p>
          <a:p>
            <a:endParaRPr lang="en-US" dirty="0"/>
          </a:p>
          <a:p>
            <a:r>
              <a:rPr lang="en-US" b="1" dirty="0" err="1"/>
              <a:t>git</a:t>
            </a:r>
            <a:r>
              <a:rPr lang="en-US" b="1" dirty="0"/>
              <a:t> show [commit hash] </a:t>
            </a:r>
            <a:r>
              <a:rPr lang="en-US" dirty="0"/>
              <a:t>– See changes of the latest or the specified commit</a:t>
            </a:r>
          </a:p>
          <a:p>
            <a:endParaRPr lang="en-US" dirty="0"/>
          </a:p>
          <a:p>
            <a:r>
              <a:rPr lang="en-US" b="1" dirty="0" err="1"/>
              <a:t>git</a:t>
            </a:r>
            <a:r>
              <a:rPr lang="en-US" b="1" dirty="0"/>
              <a:t> diff [&gt; </a:t>
            </a:r>
            <a:r>
              <a:rPr lang="en-US" b="1" dirty="0" err="1"/>
              <a:t>file.diff</a:t>
            </a:r>
            <a:r>
              <a:rPr lang="en-US" b="1" dirty="0"/>
              <a:t>] </a:t>
            </a:r>
            <a:r>
              <a:rPr lang="en-US" dirty="0"/>
              <a:t>– See local, </a:t>
            </a:r>
            <a:r>
              <a:rPr lang="en-US" dirty="0" err="1"/>
              <a:t>unstaged</a:t>
            </a:r>
            <a:r>
              <a:rPr lang="en-US" dirty="0"/>
              <a:t> changes. Can output to patch file for other people to apply</a:t>
            </a:r>
          </a:p>
          <a:p>
            <a:endParaRPr lang="en-US" dirty="0"/>
          </a:p>
        </p:txBody>
      </p:sp>
    </p:spTree>
    <p:extLst>
      <p:ext uri="{BB962C8B-B14F-4D97-AF65-F5344CB8AC3E}">
        <p14:creationId xmlns:p14="http://schemas.microsoft.com/office/powerpoint/2010/main" val="168602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Manipulation</a:t>
            </a:r>
          </a:p>
        </p:txBody>
      </p:sp>
      <p:sp>
        <p:nvSpPr>
          <p:cNvPr id="3" name="Content Placeholder 2"/>
          <p:cNvSpPr>
            <a:spLocks noGrp="1"/>
          </p:cNvSpPr>
          <p:nvPr>
            <p:ph idx="1"/>
          </p:nvPr>
        </p:nvSpPr>
        <p:spPr/>
        <p:txBody>
          <a:bodyPr>
            <a:normAutofit lnSpcReduction="10000"/>
          </a:bodyPr>
          <a:lstStyle/>
          <a:p>
            <a:r>
              <a:rPr lang="en-US" b="1" dirty="0" err="1"/>
              <a:t>git</a:t>
            </a:r>
            <a:r>
              <a:rPr lang="en-US" b="1" dirty="0"/>
              <a:t> clone </a:t>
            </a:r>
            <a:r>
              <a:rPr lang="en-US" dirty="0"/>
              <a:t>– Download the repo for the first time</a:t>
            </a:r>
          </a:p>
          <a:p>
            <a:endParaRPr lang="en-US" b="1" dirty="0"/>
          </a:p>
          <a:p>
            <a:r>
              <a:rPr lang="en-US" b="1" dirty="0" err="1"/>
              <a:t>git</a:t>
            </a:r>
            <a:r>
              <a:rPr lang="en-US" b="1" dirty="0"/>
              <a:t> pull</a:t>
            </a:r>
            <a:r>
              <a:rPr lang="en-US" dirty="0"/>
              <a:t> – Download the latest commits and apply it</a:t>
            </a:r>
          </a:p>
          <a:p>
            <a:endParaRPr lang="en-US" b="1" dirty="0"/>
          </a:p>
          <a:p>
            <a:r>
              <a:rPr lang="en-US" b="1" dirty="0" err="1"/>
              <a:t>git</a:t>
            </a:r>
            <a:r>
              <a:rPr lang="en-US" b="1" dirty="0"/>
              <a:t> add &lt;file/</a:t>
            </a:r>
            <a:r>
              <a:rPr lang="en-US" b="1" dirty="0" err="1"/>
              <a:t>dir</a:t>
            </a:r>
            <a:r>
              <a:rPr lang="en-US" b="1" dirty="0"/>
              <a:t>&gt;</a:t>
            </a:r>
            <a:r>
              <a:rPr lang="en-US" dirty="0"/>
              <a:t> - Stages a file/directory for a commit</a:t>
            </a:r>
          </a:p>
          <a:p>
            <a:endParaRPr lang="en-US" dirty="0"/>
          </a:p>
          <a:p>
            <a:r>
              <a:rPr lang="en-US" b="1" dirty="0" err="1"/>
              <a:t>git</a:t>
            </a:r>
            <a:r>
              <a:rPr lang="en-US" b="1" dirty="0"/>
              <a:t> [</a:t>
            </a:r>
            <a:r>
              <a:rPr lang="en-US" b="1" dirty="0" err="1"/>
              <a:t>remove|rm</a:t>
            </a:r>
            <a:r>
              <a:rPr lang="en-US" b="1" dirty="0"/>
              <a:t>] &lt;file/</a:t>
            </a:r>
            <a:r>
              <a:rPr lang="en-US" b="1" dirty="0" err="1"/>
              <a:t>dir</a:t>
            </a:r>
            <a:r>
              <a:rPr lang="en-US" b="1" dirty="0"/>
              <a:t>&gt;</a:t>
            </a:r>
            <a:r>
              <a:rPr lang="en-US" dirty="0"/>
              <a:t> - </a:t>
            </a:r>
            <a:r>
              <a:rPr lang="en-US" dirty="0" err="1"/>
              <a:t>Unstages</a:t>
            </a:r>
            <a:r>
              <a:rPr lang="en-US" dirty="0"/>
              <a:t> file/directory and deletes it</a:t>
            </a:r>
          </a:p>
          <a:p>
            <a:endParaRPr lang="en-US" b="1" dirty="0"/>
          </a:p>
          <a:p>
            <a:r>
              <a:rPr lang="en-US" b="1" dirty="0" err="1"/>
              <a:t>git</a:t>
            </a:r>
            <a:r>
              <a:rPr lang="en-US" b="1" dirty="0"/>
              <a:t> [</a:t>
            </a:r>
            <a:r>
              <a:rPr lang="en-US" b="1" dirty="0" err="1"/>
              <a:t>move|mv</a:t>
            </a:r>
            <a:r>
              <a:rPr lang="en-US" b="1" dirty="0"/>
              <a:t>] &lt;file/</a:t>
            </a:r>
            <a:r>
              <a:rPr lang="en-US" b="1" dirty="0" err="1"/>
              <a:t>dir</a:t>
            </a:r>
            <a:r>
              <a:rPr lang="en-US" b="1" dirty="0"/>
              <a:t>&gt;</a:t>
            </a:r>
            <a:r>
              <a:rPr lang="en-US" dirty="0"/>
              <a:t> - Moves a file/directory to a new place </a:t>
            </a:r>
          </a:p>
          <a:p>
            <a:endParaRPr lang="en-US" b="1" dirty="0"/>
          </a:p>
          <a:p>
            <a:endParaRPr lang="en-US" dirty="0"/>
          </a:p>
        </p:txBody>
      </p:sp>
    </p:spTree>
    <p:extLst>
      <p:ext uri="{BB962C8B-B14F-4D97-AF65-F5344CB8AC3E}">
        <p14:creationId xmlns:p14="http://schemas.microsoft.com/office/powerpoint/2010/main" val="224933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What is Version Control?</a:t>
            </a:r>
          </a:p>
          <a:p>
            <a:r>
              <a:rPr lang="en-US" dirty="0"/>
              <a:t>What is </a:t>
            </a:r>
            <a:r>
              <a:rPr lang="en-US" dirty="0" err="1"/>
              <a:t>Git</a:t>
            </a:r>
            <a:r>
              <a:rPr lang="en-US" dirty="0"/>
              <a:t>?</a:t>
            </a:r>
          </a:p>
          <a:p>
            <a:r>
              <a:rPr lang="en-US" dirty="0"/>
              <a:t>Essential </a:t>
            </a:r>
            <a:r>
              <a:rPr lang="en-US" dirty="0" err="1"/>
              <a:t>Git</a:t>
            </a:r>
            <a:r>
              <a:rPr lang="en-US" dirty="0"/>
              <a:t> Commands</a:t>
            </a:r>
          </a:p>
          <a:p>
            <a:r>
              <a:rPr lang="en-US" dirty="0"/>
              <a:t>Hands-on!</a:t>
            </a:r>
          </a:p>
        </p:txBody>
      </p:sp>
    </p:spTree>
    <p:extLst>
      <p:ext uri="{BB962C8B-B14F-4D97-AF65-F5344CB8AC3E}">
        <p14:creationId xmlns:p14="http://schemas.microsoft.com/office/powerpoint/2010/main" val="3180420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Manipulation, cont.</a:t>
            </a:r>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commit [-m “&lt;message&gt;”] </a:t>
            </a:r>
            <a:r>
              <a:rPr lang="en-US" dirty="0"/>
              <a:t>– Bundle up changes with an attached message describing the changes</a:t>
            </a:r>
          </a:p>
          <a:p>
            <a:endParaRPr lang="en-US" dirty="0"/>
          </a:p>
          <a:p>
            <a:r>
              <a:rPr lang="en-US" b="1" dirty="0" err="1"/>
              <a:t>git</a:t>
            </a:r>
            <a:r>
              <a:rPr lang="en-US" b="1" dirty="0"/>
              <a:t> push </a:t>
            </a:r>
            <a:r>
              <a:rPr lang="en-US" dirty="0"/>
              <a:t>– Send all commits to the server</a:t>
            </a:r>
          </a:p>
          <a:p>
            <a:endParaRPr lang="en-US" b="1" dirty="0"/>
          </a:p>
          <a:p>
            <a:r>
              <a:rPr lang="en-US" b="1" dirty="0" err="1"/>
              <a:t>git</a:t>
            </a:r>
            <a:r>
              <a:rPr lang="en-US" b="1" dirty="0"/>
              <a:t> apply &lt;patch file&gt;</a:t>
            </a:r>
            <a:r>
              <a:rPr lang="en-US" dirty="0"/>
              <a:t> - Puts the changes in the file into the repo. File usually generated by </a:t>
            </a:r>
            <a:r>
              <a:rPr lang="en-US" dirty="0" err="1"/>
              <a:t>git</a:t>
            </a:r>
            <a:r>
              <a:rPr lang="en-US" dirty="0"/>
              <a:t> diff.</a:t>
            </a:r>
            <a:endParaRPr lang="en-US" b="1" dirty="0"/>
          </a:p>
          <a:p>
            <a:endParaRPr lang="en-US" b="1" dirty="0"/>
          </a:p>
          <a:p>
            <a:r>
              <a:rPr lang="en-US" b="1" dirty="0" err="1"/>
              <a:t>git</a:t>
            </a:r>
            <a:r>
              <a:rPr lang="en-US" b="1" dirty="0"/>
              <a:t> reset --hard HEAD</a:t>
            </a:r>
            <a:r>
              <a:rPr lang="en-US" dirty="0"/>
              <a:t> – Give up and start over (undo all tracked changes!)</a:t>
            </a:r>
          </a:p>
          <a:p>
            <a:endParaRPr lang="en-US" b="1" dirty="0"/>
          </a:p>
          <a:p>
            <a:r>
              <a:rPr lang="en-US" b="1" dirty="0" err="1"/>
              <a:t>git</a:t>
            </a:r>
            <a:r>
              <a:rPr lang="en-US" b="1" dirty="0"/>
              <a:t> clean -</a:t>
            </a:r>
            <a:r>
              <a:rPr lang="en-US" b="1" dirty="0" err="1"/>
              <a:t>xdf</a:t>
            </a:r>
            <a:r>
              <a:rPr lang="en-US" b="1" dirty="0"/>
              <a:t> </a:t>
            </a:r>
            <a:r>
              <a:rPr lang="en-US" dirty="0"/>
              <a:t>– Permanently delete all untracked files</a:t>
            </a:r>
            <a:endParaRPr lang="en-US" b="1" dirty="0"/>
          </a:p>
        </p:txBody>
      </p:sp>
    </p:spTree>
    <p:extLst>
      <p:ext uri="{BB962C8B-B14F-4D97-AF65-F5344CB8AC3E}">
        <p14:creationId xmlns:p14="http://schemas.microsoft.com/office/powerpoint/2010/main" val="273964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Merging, &amp; Tagging</a:t>
            </a:r>
          </a:p>
        </p:txBody>
      </p:sp>
      <p:sp>
        <p:nvSpPr>
          <p:cNvPr id="3" name="Content Placeholder 2"/>
          <p:cNvSpPr>
            <a:spLocks noGrp="1"/>
          </p:cNvSpPr>
          <p:nvPr>
            <p:ph idx="1"/>
          </p:nvPr>
        </p:nvSpPr>
        <p:spPr/>
        <p:txBody>
          <a:bodyPr/>
          <a:lstStyle/>
          <a:p>
            <a:r>
              <a:rPr lang="en-US" b="1" dirty="0" err="1"/>
              <a:t>git</a:t>
            </a:r>
            <a:r>
              <a:rPr lang="en-US" b="1" dirty="0"/>
              <a:t> push &lt;remote&gt; &lt;branch</a:t>
            </a:r>
            <a:r>
              <a:rPr lang="en-US" dirty="0"/>
              <a:t>&gt; - Push to specific remote &amp; branch.</a:t>
            </a:r>
          </a:p>
          <a:p>
            <a:pPr lvl="1"/>
            <a:r>
              <a:rPr lang="en-US" dirty="0"/>
              <a:t>Usually remote = origin, branch = branch name (e.g. master)</a:t>
            </a:r>
          </a:p>
          <a:p>
            <a:r>
              <a:rPr lang="en-US" b="1" dirty="0" err="1"/>
              <a:t>git</a:t>
            </a:r>
            <a:r>
              <a:rPr lang="en-US" b="1" dirty="0"/>
              <a:t> branch -a</a:t>
            </a:r>
            <a:r>
              <a:rPr lang="en-US" dirty="0"/>
              <a:t> – List all branches</a:t>
            </a:r>
          </a:p>
          <a:p>
            <a:r>
              <a:rPr lang="en-US" b="1" dirty="0" err="1"/>
              <a:t>git</a:t>
            </a:r>
            <a:r>
              <a:rPr lang="en-US" b="1" dirty="0"/>
              <a:t> checkout &lt;branch&gt;</a:t>
            </a:r>
            <a:r>
              <a:rPr lang="en-US" dirty="0"/>
              <a:t> - Switch to an existing branch</a:t>
            </a:r>
          </a:p>
          <a:p>
            <a:r>
              <a:rPr lang="en-US" b="1" dirty="0" err="1"/>
              <a:t>git</a:t>
            </a:r>
            <a:r>
              <a:rPr lang="en-US" b="1" dirty="0"/>
              <a:t> checkout -b &lt;branch&gt; </a:t>
            </a:r>
            <a:r>
              <a:rPr lang="en-US" dirty="0"/>
              <a:t>- Create and switch to new branch</a:t>
            </a:r>
            <a:endParaRPr lang="en-US" b="1" dirty="0"/>
          </a:p>
          <a:p>
            <a:r>
              <a:rPr lang="en-US" b="1" dirty="0" err="1"/>
              <a:t>git</a:t>
            </a:r>
            <a:r>
              <a:rPr lang="en-US" b="1" dirty="0"/>
              <a:t> merge &lt;branch&gt; </a:t>
            </a:r>
            <a:r>
              <a:rPr lang="en-US" dirty="0"/>
              <a:t>- Merges branch to master</a:t>
            </a:r>
            <a:endParaRPr lang="en-US" b="1" dirty="0"/>
          </a:p>
          <a:p>
            <a:r>
              <a:rPr lang="en-US" b="1" dirty="0" err="1"/>
              <a:t>git</a:t>
            </a:r>
            <a:r>
              <a:rPr lang="en-US" b="1" dirty="0"/>
              <a:t> tag </a:t>
            </a:r>
            <a:r>
              <a:rPr lang="en-US" dirty="0"/>
              <a:t>- list all tags</a:t>
            </a:r>
            <a:endParaRPr lang="en-US" b="1" dirty="0"/>
          </a:p>
          <a:p>
            <a:endParaRPr lang="en-US" dirty="0"/>
          </a:p>
          <a:p>
            <a:endParaRPr lang="en-US" dirty="0"/>
          </a:p>
        </p:txBody>
      </p:sp>
    </p:spTree>
    <p:extLst>
      <p:ext uri="{BB962C8B-B14F-4D97-AF65-F5344CB8AC3E}">
        <p14:creationId xmlns:p14="http://schemas.microsoft.com/office/powerpoint/2010/main" val="101495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Tips and Pitfalls</a:t>
            </a:r>
          </a:p>
        </p:txBody>
      </p:sp>
      <p:sp>
        <p:nvSpPr>
          <p:cNvPr id="3" name="Content Placeholder 2"/>
          <p:cNvSpPr>
            <a:spLocks noGrp="1"/>
          </p:cNvSpPr>
          <p:nvPr>
            <p:ph idx="1"/>
          </p:nvPr>
        </p:nvSpPr>
        <p:spPr/>
        <p:txBody>
          <a:bodyPr/>
          <a:lstStyle/>
          <a:p>
            <a:r>
              <a:rPr lang="en-US" dirty="0"/>
              <a:t>Always pull before starting work!</a:t>
            </a:r>
          </a:p>
          <a:p>
            <a:r>
              <a:rPr lang="en-US" dirty="0"/>
              <a:t>Commit carefully! Don’t commit binaries! If you’re not sure, ask!</a:t>
            </a:r>
          </a:p>
          <a:p>
            <a:r>
              <a:rPr lang="en-US" dirty="0"/>
              <a:t>Common workflow</a:t>
            </a:r>
          </a:p>
          <a:p>
            <a:pPr marL="914400" lvl="1" indent="-457200">
              <a:buFont typeface="+mj-lt"/>
              <a:buAutoNum type="arabicPeriod"/>
            </a:pPr>
            <a:r>
              <a:rPr lang="en-US" dirty="0"/>
              <a:t>`</a:t>
            </a:r>
            <a:r>
              <a:rPr lang="en-US" dirty="0" err="1"/>
              <a:t>git</a:t>
            </a:r>
            <a:r>
              <a:rPr lang="en-US" dirty="0"/>
              <a:t> pull`</a:t>
            </a:r>
          </a:p>
          <a:p>
            <a:pPr marL="914400" lvl="1" indent="-457200">
              <a:buFont typeface="+mj-lt"/>
              <a:buAutoNum type="arabicPeriod"/>
            </a:pPr>
            <a:r>
              <a:rPr lang="en-US" dirty="0"/>
              <a:t>Modify files</a:t>
            </a:r>
          </a:p>
          <a:p>
            <a:pPr marL="914400" lvl="1" indent="-457200">
              <a:buFont typeface="+mj-lt"/>
              <a:buAutoNum type="arabicPeriod"/>
            </a:pPr>
            <a:r>
              <a:rPr lang="en-US" dirty="0"/>
              <a:t>`</a:t>
            </a:r>
            <a:r>
              <a:rPr lang="en-US" dirty="0" err="1"/>
              <a:t>git</a:t>
            </a:r>
            <a:r>
              <a:rPr lang="en-US" dirty="0"/>
              <a:t> status` to see changes</a:t>
            </a:r>
          </a:p>
          <a:p>
            <a:pPr marL="914400" lvl="1" indent="-457200">
              <a:buFont typeface="+mj-lt"/>
              <a:buAutoNum type="arabicPeriod"/>
            </a:pPr>
            <a:r>
              <a:rPr lang="en-US" dirty="0"/>
              <a:t>`</a:t>
            </a:r>
            <a:r>
              <a:rPr lang="en-US" dirty="0" err="1"/>
              <a:t>git</a:t>
            </a:r>
            <a:r>
              <a:rPr lang="en-US" dirty="0"/>
              <a:t> add &lt;file/folder&gt;` to stage changes</a:t>
            </a:r>
          </a:p>
          <a:p>
            <a:pPr marL="914400" lvl="1" indent="-457200">
              <a:buFont typeface="+mj-lt"/>
              <a:buAutoNum type="arabicPeriod"/>
            </a:pPr>
            <a:r>
              <a:rPr lang="en-US" dirty="0"/>
              <a:t>`</a:t>
            </a:r>
            <a:r>
              <a:rPr lang="en-US" dirty="0" err="1"/>
              <a:t>git</a:t>
            </a:r>
            <a:r>
              <a:rPr lang="en-US" dirty="0"/>
              <a:t> status`, `</a:t>
            </a:r>
            <a:r>
              <a:rPr lang="en-US" dirty="0" err="1"/>
              <a:t>git</a:t>
            </a:r>
            <a:r>
              <a:rPr lang="en-US" dirty="0"/>
              <a:t> diff --cached` to verify</a:t>
            </a:r>
          </a:p>
          <a:p>
            <a:pPr marL="914400" lvl="1" indent="-457200">
              <a:buFont typeface="+mj-lt"/>
              <a:buAutoNum type="arabicPeriod"/>
            </a:pPr>
            <a:r>
              <a:rPr lang="en-US" dirty="0"/>
              <a:t>`</a:t>
            </a:r>
            <a:r>
              <a:rPr lang="en-US" dirty="0" err="1"/>
              <a:t>git</a:t>
            </a:r>
            <a:r>
              <a:rPr lang="en-US" dirty="0"/>
              <a:t> commit -m “&lt;</a:t>
            </a:r>
            <a:r>
              <a:rPr lang="en-US" dirty="0" err="1"/>
              <a:t>msg</a:t>
            </a:r>
            <a:r>
              <a:rPr lang="en-US" dirty="0"/>
              <a:t>&gt;”` - make sure it’s descriptive!</a:t>
            </a:r>
          </a:p>
          <a:p>
            <a:pPr marL="914400" lvl="1" indent="-457200">
              <a:buFont typeface="+mj-lt"/>
              <a:buAutoNum type="arabicPeriod"/>
            </a:pPr>
            <a:r>
              <a:rPr lang="en-US" dirty="0"/>
              <a:t>`</a:t>
            </a:r>
            <a:r>
              <a:rPr lang="en-US" dirty="0" err="1"/>
              <a:t>git</a:t>
            </a:r>
            <a:r>
              <a:rPr lang="en-US" dirty="0"/>
              <a:t> push` to send to server</a:t>
            </a:r>
          </a:p>
          <a:p>
            <a:endParaRPr lang="en-US" dirty="0"/>
          </a:p>
        </p:txBody>
      </p:sp>
    </p:spTree>
    <p:extLst>
      <p:ext uri="{BB962C8B-B14F-4D97-AF65-F5344CB8AC3E}">
        <p14:creationId xmlns:p14="http://schemas.microsoft.com/office/powerpoint/2010/main" val="111826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Wisconsin Robotics Project Hosting</a:t>
            </a:r>
          </a:p>
        </p:txBody>
      </p:sp>
      <p:sp>
        <p:nvSpPr>
          <p:cNvPr id="3" name="Content Placeholder 2"/>
          <p:cNvSpPr>
            <a:spLocks noGrp="1"/>
          </p:cNvSpPr>
          <p:nvPr>
            <p:ph idx="1"/>
          </p:nvPr>
        </p:nvSpPr>
        <p:spPr/>
        <p:txBody>
          <a:bodyPr/>
          <a:lstStyle/>
          <a:p>
            <a:r>
              <a:rPr lang="en-US" dirty="0"/>
              <a:t>We use GitHub to host all of our code</a:t>
            </a:r>
          </a:p>
          <a:p>
            <a:pPr lvl="1"/>
            <a:endParaRPr lang="en-US" dirty="0"/>
          </a:p>
          <a:p>
            <a:r>
              <a:rPr lang="en-US" dirty="0"/>
              <a:t>Has issue tracking, wikis, and other nice features</a:t>
            </a:r>
          </a:p>
          <a:p>
            <a:endParaRPr lang="en-US"/>
          </a:p>
          <a:p>
            <a:r>
              <a:rPr lang="en-US"/>
              <a:t>Private </a:t>
            </a:r>
            <a:r>
              <a:rPr lang="en-US" dirty="0"/>
              <a:t>repositories for testing/unstable code</a:t>
            </a:r>
          </a:p>
        </p:txBody>
      </p:sp>
    </p:spTree>
    <p:extLst>
      <p:ext uri="{BB962C8B-B14F-4D97-AF65-F5344CB8AC3E}">
        <p14:creationId xmlns:p14="http://schemas.microsoft.com/office/powerpoint/2010/main" val="106100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Let’s “</a:t>
            </a:r>
            <a:r>
              <a:rPr lang="en-US" dirty="0" err="1"/>
              <a:t>Git</a:t>
            </a:r>
            <a:r>
              <a:rPr lang="en-US" dirty="0"/>
              <a:t>” you set up!</a:t>
            </a:r>
          </a:p>
        </p:txBody>
      </p:sp>
      <p:sp>
        <p:nvSpPr>
          <p:cNvPr id="6" name="Content Placeholder 5"/>
          <p:cNvSpPr>
            <a:spLocks noGrp="1"/>
          </p:cNvSpPr>
          <p:nvPr>
            <p:ph idx="1"/>
          </p:nvPr>
        </p:nvSpPr>
        <p:spPr>
          <a:xfrm>
            <a:off x="838200" y="1457739"/>
            <a:ext cx="10515600" cy="5327374"/>
          </a:xfrm>
        </p:spPr>
        <p:txBody>
          <a:bodyPr>
            <a:normAutofit fontScale="92500" lnSpcReduction="10000"/>
          </a:bodyPr>
          <a:lstStyle/>
          <a:p>
            <a:r>
              <a:rPr lang="en-US" dirty="0"/>
              <a:t>Download and install </a:t>
            </a:r>
            <a:r>
              <a:rPr lang="en-US" dirty="0" err="1"/>
              <a:t>Git</a:t>
            </a:r>
            <a:endParaRPr lang="en-US" dirty="0"/>
          </a:p>
          <a:p>
            <a:pPr lvl="1"/>
            <a:r>
              <a:rPr lang="en-US" dirty="0">
                <a:hlinkClick r:id="rId2"/>
              </a:rPr>
              <a:t>https://www.git-scm.com/</a:t>
            </a:r>
            <a:endParaRPr lang="en-US" dirty="0"/>
          </a:p>
          <a:p>
            <a:pPr lvl="1"/>
            <a:r>
              <a:rPr lang="en-US" dirty="0"/>
              <a:t>Run the following in the terminal:</a:t>
            </a:r>
          </a:p>
          <a:p>
            <a:pPr lvl="2"/>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--global user.name "Your Name"</a:t>
            </a:r>
          </a:p>
          <a:p>
            <a:pPr lvl="2"/>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--global </a:t>
            </a:r>
            <a:r>
              <a:rPr lang="en-US" dirty="0" err="1">
                <a:latin typeface="Courier New" panose="02070309020205020404" pitchFamily="49" charset="0"/>
                <a:cs typeface="Courier New" panose="02070309020205020404" pitchFamily="49" charset="0"/>
              </a:rPr>
              <a:t>user.email</a:t>
            </a:r>
            <a:r>
              <a:rPr lang="en-US" dirty="0">
                <a:latin typeface="Courier New" panose="02070309020205020404" pitchFamily="49" charset="0"/>
                <a:cs typeface="Courier New" panose="02070309020205020404" pitchFamily="49" charset="0"/>
              </a:rPr>
              <a:t> email@email.com</a:t>
            </a:r>
          </a:p>
          <a:p>
            <a:pPr lvl="1"/>
            <a:endParaRPr lang="en-US" dirty="0"/>
          </a:p>
          <a:p>
            <a:r>
              <a:rPr lang="en-US" dirty="0"/>
              <a:t>Can’t remember all the commands?</a:t>
            </a:r>
          </a:p>
          <a:p>
            <a:pPr lvl="1"/>
            <a:r>
              <a:rPr lang="en-US" sz="2000" dirty="0">
                <a:hlinkClick r:id="rId3"/>
              </a:rPr>
              <a:t>https://education.github.com/git-cheat-sheet-education.pdf</a:t>
            </a:r>
            <a:endParaRPr lang="en-US" sz="2000" dirty="0"/>
          </a:p>
          <a:p>
            <a:pPr lvl="1"/>
            <a:r>
              <a:rPr lang="en-US" dirty="0"/>
              <a:t>Run </a:t>
            </a:r>
            <a:r>
              <a:rPr lang="en-US" dirty="0" err="1"/>
              <a:t>git</a:t>
            </a:r>
            <a:r>
              <a:rPr lang="en-US" dirty="0"/>
              <a:t> help &lt;command&gt;  - a webpage will popup!</a:t>
            </a:r>
          </a:p>
          <a:p>
            <a:pPr lvl="1"/>
            <a:endParaRPr lang="en-US" dirty="0"/>
          </a:p>
          <a:p>
            <a:r>
              <a:rPr lang="en-US" dirty="0"/>
              <a:t>Register for a GitHub account</a:t>
            </a:r>
          </a:p>
          <a:p>
            <a:pPr lvl="1"/>
            <a:r>
              <a:rPr lang="en-US" dirty="0"/>
              <a:t>We’ll get you added to the WR GitHub</a:t>
            </a:r>
          </a:p>
          <a:p>
            <a:pPr lvl="1"/>
            <a:endParaRPr lang="en-US" dirty="0"/>
          </a:p>
          <a:p>
            <a:r>
              <a:rPr lang="en-US" dirty="0"/>
              <a:t>If you have code/schematics to version control:</a:t>
            </a:r>
          </a:p>
          <a:p>
            <a:pPr lvl="1"/>
            <a:r>
              <a:rPr lang="en-US" dirty="0"/>
              <a:t>We’ll help you make a new repo and upload to GitHub</a:t>
            </a:r>
          </a:p>
        </p:txBody>
      </p:sp>
    </p:spTree>
    <p:extLst>
      <p:ext uri="{BB962C8B-B14F-4D97-AF65-F5344CB8AC3E}">
        <p14:creationId xmlns:p14="http://schemas.microsoft.com/office/powerpoint/2010/main" val="115574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 </a:t>
            </a:r>
          </a:p>
        </p:txBody>
      </p:sp>
      <p:sp>
        <p:nvSpPr>
          <p:cNvPr id="5" name="Subtitle 4"/>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417198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The progit2 book - </a:t>
            </a:r>
            <a:r>
              <a:rPr lang="en-US" dirty="0">
                <a:hlinkClick r:id="rId2"/>
              </a:rPr>
              <a:t>https://github.com/progit/progit2</a:t>
            </a:r>
            <a:endParaRPr lang="en-US" dirty="0"/>
          </a:p>
          <a:p>
            <a:endParaRPr lang="en-US" dirty="0"/>
          </a:p>
        </p:txBody>
      </p:sp>
    </p:spTree>
    <p:extLst>
      <p:ext uri="{BB962C8B-B14F-4D97-AF65-F5344CB8AC3E}">
        <p14:creationId xmlns:p14="http://schemas.microsoft.com/office/powerpoint/2010/main" val="95932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version control?</a:t>
            </a:r>
          </a:p>
        </p:txBody>
      </p:sp>
      <p:sp>
        <p:nvSpPr>
          <p:cNvPr id="3" name="Content Placeholder 2"/>
          <p:cNvSpPr>
            <a:spLocks noGrp="1"/>
          </p:cNvSpPr>
          <p:nvPr>
            <p:ph idx="1"/>
          </p:nvPr>
        </p:nvSpPr>
        <p:spPr/>
        <p:txBody>
          <a:bodyPr/>
          <a:lstStyle/>
          <a:p>
            <a:r>
              <a:rPr lang="en-US" dirty="0"/>
              <a:t>Ideas?</a:t>
            </a:r>
          </a:p>
          <a:p>
            <a:endParaRPr lang="en-US" dirty="0"/>
          </a:p>
          <a:p>
            <a:r>
              <a:rPr lang="en-US" dirty="0"/>
              <a:t>A way to monitor the history of files</a:t>
            </a:r>
          </a:p>
          <a:p>
            <a:pPr lvl="1"/>
            <a:r>
              <a:rPr lang="en-US" dirty="0"/>
              <a:t>Doesn’t have to be complicated!</a:t>
            </a:r>
          </a:p>
          <a:p>
            <a:pPr lvl="1"/>
            <a:endParaRPr lang="en-US" dirty="0"/>
          </a:p>
          <a:p>
            <a:r>
              <a:rPr lang="en-US" dirty="0"/>
              <a:t>3 different types:</a:t>
            </a:r>
          </a:p>
          <a:p>
            <a:pPr lvl="1"/>
            <a:r>
              <a:rPr lang="en-US" dirty="0"/>
              <a:t>Local, Centralized, Distributed</a:t>
            </a:r>
          </a:p>
        </p:txBody>
      </p:sp>
    </p:spTree>
    <p:extLst>
      <p:ext uri="{BB962C8B-B14F-4D97-AF65-F5344CB8AC3E}">
        <p14:creationId xmlns:p14="http://schemas.microsoft.com/office/powerpoint/2010/main" val="72808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Version Control</a:t>
            </a:r>
          </a:p>
        </p:txBody>
      </p:sp>
      <p:sp>
        <p:nvSpPr>
          <p:cNvPr id="3" name="Content Placeholder 2"/>
          <p:cNvSpPr>
            <a:spLocks noGrp="1"/>
          </p:cNvSpPr>
          <p:nvPr>
            <p:ph sz="half" idx="1"/>
          </p:nvPr>
        </p:nvSpPr>
        <p:spPr>
          <a:xfrm>
            <a:off x="838200" y="1825625"/>
            <a:ext cx="6189870" cy="4351338"/>
          </a:xfrm>
        </p:spPr>
        <p:txBody>
          <a:bodyPr>
            <a:normAutofit/>
          </a:bodyPr>
          <a:lstStyle/>
          <a:p>
            <a:r>
              <a:rPr lang="en-US" dirty="0"/>
              <a:t>Common behavior:</a:t>
            </a:r>
          </a:p>
          <a:p>
            <a:pPr lvl="1"/>
            <a:r>
              <a:rPr lang="en-US" dirty="0"/>
              <a:t>file.txt </a:t>
            </a:r>
            <a:r>
              <a:rPr lang="en-US" dirty="0">
                <a:sym typeface="Wingdings" panose="05000000000000000000" pitchFamily="2" charset="2"/>
              </a:rPr>
              <a:t></a:t>
            </a:r>
            <a:r>
              <a:rPr lang="en-US" dirty="0"/>
              <a:t> file_old.txt </a:t>
            </a:r>
            <a:r>
              <a:rPr lang="en-US" dirty="0">
                <a:sym typeface="Wingdings" panose="05000000000000000000" pitchFamily="2" charset="2"/>
              </a:rPr>
              <a:t></a:t>
            </a:r>
            <a:r>
              <a:rPr lang="en-US" dirty="0"/>
              <a:t> file_really_old.txt</a:t>
            </a:r>
          </a:p>
          <a:p>
            <a:pPr lvl="1"/>
            <a:endParaRPr lang="en-US" dirty="0"/>
          </a:p>
          <a:p>
            <a:r>
              <a:rPr lang="en-US" dirty="0"/>
              <a:t>Idea: store “diffs” between versions</a:t>
            </a:r>
          </a:p>
          <a:p>
            <a:pPr lvl="1"/>
            <a:r>
              <a:rPr lang="en-US" dirty="0"/>
              <a:t>Mark diffs with a version number</a:t>
            </a:r>
          </a:p>
          <a:p>
            <a:pPr lvl="1"/>
            <a:r>
              <a:rPr lang="en-US" dirty="0"/>
              <a:t>Now can go back and forth in history</a:t>
            </a:r>
          </a:p>
          <a:p>
            <a:pPr lvl="1"/>
            <a:endParaRPr lang="en-US" dirty="0"/>
          </a:p>
          <a:p>
            <a:pPr lvl="1"/>
            <a:endParaRPr lang="en-US" dirty="0"/>
          </a:p>
          <a:p>
            <a:r>
              <a:rPr lang="en-US" dirty="0"/>
              <a:t>Problem: can’t collaborate with others!</a:t>
            </a:r>
          </a:p>
          <a:p>
            <a:pPr marL="0" indent="0">
              <a:buNone/>
            </a:pPr>
            <a:endParaRPr lang="en-US" dirty="0"/>
          </a:p>
        </p:txBody>
      </p:sp>
      <p:pic>
        <p:nvPicPr>
          <p:cNvPr id="1026" name="Picture 2" descr="Local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7335" y="2049385"/>
            <a:ext cx="4572553" cy="390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79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a:t>
            </a:r>
          </a:p>
        </p:txBody>
      </p:sp>
      <p:sp>
        <p:nvSpPr>
          <p:cNvPr id="8" name="Content Placeholder 7"/>
          <p:cNvSpPr>
            <a:spLocks noGrp="1"/>
          </p:cNvSpPr>
          <p:nvPr>
            <p:ph sz="half" idx="1"/>
          </p:nvPr>
        </p:nvSpPr>
        <p:spPr>
          <a:xfrm>
            <a:off x="838200" y="1825625"/>
            <a:ext cx="5765800" cy="4351338"/>
          </a:xfrm>
        </p:spPr>
        <p:txBody>
          <a:bodyPr/>
          <a:lstStyle/>
          <a:p>
            <a:r>
              <a:rPr lang="en-US" dirty="0"/>
              <a:t>Solution: Put files on external server!</a:t>
            </a:r>
          </a:p>
          <a:p>
            <a:r>
              <a:rPr lang="en-US" dirty="0"/>
              <a:t>All operations go through server</a:t>
            </a:r>
          </a:p>
          <a:p>
            <a:pPr lvl="1"/>
            <a:r>
              <a:rPr lang="en-US" dirty="0"/>
              <a:t>Need an old version? Ask!</a:t>
            </a:r>
          </a:p>
          <a:p>
            <a:pPr lvl="1"/>
            <a:r>
              <a:rPr lang="en-US" dirty="0"/>
              <a:t>Any change must be made at “head”</a:t>
            </a:r>
          </a:p>
          <a:p>
            <a:endParaRPr lang="en-US" dirty="0"/>
          </a:p>
          <a:p>
            <a:r>
              <a:rPr lang="en-US" dirty="0"/>
              <a:t>Problem: server goes offline</a:t>
            </a:r>
          </a:p>
          <a:p>
            <a:pPr lvl="1"/>
            <a:r>
              <a:rPr lang="en-US" dirty="0"/>
              <a:t>No one can work!</a:t>
            </a:r>
          </a:p>
          <a:p>
            <a:pPr lvl="1"/>
            <a:r>
              <a:rPr lang="en-US" dirty="0"/>
              <a:t>Server HDD dead = lost history</a:t>
            </a:r>
          </a:p>
          <a:p>
            <a:pPr lvl="1"/>
            <a:endParaRPr lang="en-US" dirty="0"/>
          </a:p>
        </p:txBody>
      </p:sp>
      <p:pic>
        <p:nvPicPr>
          <p:cNvPr id="2050" name="Picture 2" descr="Centralized version contro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316" y="2170286"/>
            <a:ext cx="5269088" cy="366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18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Distributed Version Control</a:t>
            </a:r>
            <a:endParaRPr lang="en-US" dirty="0"/>
          </a:p>
        </p:txBody>
      </p:sp>
      <p:sp>
        <p:nvSpPr>
          <p:cNvPr id="3" name="Content Placeholder 2"/>
          <p:cNvSpPr>
            <a:spLocks noGrp="1"/>
          </p:cNvSpPr>
          <p:nvPr>
            <p:ph sz="half" idx="1"/>
          </p:nvPr>
        </p:nvSpPr>
        <p:spPr>
          <a:xfrm>
            <a:off x="838199" y="1825625"/>
            <a:ext cx="6783301" cy="4351338"/>
          </a:xfrm>
        </p:spPr>
        <p:txBody>
          <a:bodyPr/>
          <a:lstStyle/>
          <a:p>
            <a:r>
              <a:rPr lang="en-US" dirty="0"/>
              <a:t>Solution: everyone stores all of the history</a:t>
            </a:r>
          </a:p>
          <a:p>
            <a:r>
              <a:rPr lang="en-US" dirty="0"/>
              <a:t>Can work offline</a:t>
            </a:r>
          </a:p>
          <a:p>
            <a:r>
              <a:rPr lang="en-US" dirty="0"/>
              <a:t>Can have multiple servers</a:t>
            </a:r>
          </a:p>
          <a:p>
            <a:r>
              <a:rPr lang="en-US" dirty="0"/>
              <a:t>Decentralized model allows no loss of history</a:t>
            </a:r>
          </a:p>
          <a:p>
            <a:endParaRPr lang="en-US" dirty="0"/>
          </a:p>
          <a:p>
            <a:r>
              <a:rPr lang="en-US" dirty="0"/>
              <a:t>A bit more complicated to create, though!</a:t>
            </a:r>
          </a:p>
          <a:p>
            <a:pPr marL="0" indent="0">
              <a:buNone/>
            </a:pPr>
            <a:endParaRPr lang="en-US" dirty="0"/>
          </a:p>
          <a:p>
            <a:endParaRPr lang="en-US" dirty="0"/>
          </a:p>
          <a:p>
            <a:endParaRPr lang="en-US" dirty="0"/>
          </a:p>
          <a:p>
            <a:endParaRPr lang="en-US" dirty="0"/>
          </a:p>
        </p:txBody>
      </p:sp>
      <p:pic>
        <p:nvPicPr>
          <p:cNvPr id="3074" name="Picture 2" descr="Distributed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926" y="1580911"/>
            <a:ext cx="4042039" cy="484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0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Git</a:t>
            </a:r>
            <a:r>
              <a:rPr lang="en-US" dirty="0"/>
              <a:t>?</a:t>
            </a:r>
          </a:p>
        </p:txBody>
      </p:sp>
      <p:sp>
        <p:nvSpPr>
          <p:cNvPr id="3" name="Content Placeholder 2"/>
          <p:cNvSpPr>
            <a:spLocks noGrp="1"/>
          </p:cNvSpPr>
          <p:nvPr>
            <p:ph idx="1"/>
          </p:nvPr>
        </p:nvSpPr>
        <p:spPr/>
        <p:txBody>
          <a:bodyPr/>
          <a:lstStyle/>
          <a:p>
            <a:r>
              <a:rPr lang="en-US" dirty="0"/>
              <a:t>Distributed Version Control System</a:t>
            </a:r>
          </a:p>
          <a:p>
            <a:r>
              <a:rPr lang="en-US" dirty="0"/>
              <a:t>Originally created for version controlling the Linux kernel</a:t>
            </a:r>
          </a:p>
          <a:p>
            <a:endParaRPr lang="en-US" dirty="0"/>
          </a:p>
          <a:p>
            <a:r>
              <a:rPr lang="en-US" dirty="0"/>
              <a:t>We use this for our code as well!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300" y="5300663"/>
            <a:ext cx="2095500" cy="876300"/>
          </a:xfrm>
          <a:prstGeom prst="rect">
            <a:avLst/>
          </a:prstGeom>
        </p:spPr>
      </p:pic>
    </p:spTree>
    <p:extLst>
      <p:ext uri="{BB962C8B-B14F-4D97-AF65-F5344CB8AC3E}">
        <p14:creationId xmlns:p14="http://schemas.microsoft.com/office/powerpoint/2010/main" val="197244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Essential Concepts &amp; Terminology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101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3" name="Content Placeholder 2"/>
          <p:cNvSpPr>
            <a:spLocks noGrp="1"/>
          </p:cNvSpPr>
          <p:nvPr>
            <p:ph sz="half" idx="1"/>
          </p:nvPr>
        </p:nvSpPr>
        <p:spPr/>
        <p:txBody>
          <a:bodyPr>
            <a:normAutofit/>
          </a:bodyPr>
          <a:lstStyle/>
          <a:p>
            <a:r>
              <a:rPr lang="en-US" sz="2400" dirty="0"/>
              <a:t>Suppose we have some code that is version controlled by </a:t>
            </a:r>
            <a:r>
              <a:rPr lang="en-US" sz="2400" dirty="0" err="1"/>
              <a:t>Git</a:t>
            </a:r>
            <a:r>
              <a:rPr lang="en-US" sz="2400" dirty="0"/>
              <a:t> </a:t>
            </a:r>
          </a:p>
          <a:p>
            <a:endParaRPr lang="en-US" sz="2400" dirty="0"/>
          </a:p>
          <a:p>
            <a:r>
              <a:rPr lang="en-US" sz="2400" dirty="0"/>
              <a:t>This folder is called a </a:t>
            </a:r>
            <a:r>
              <a:rPr lang="en-US" sz="2400" dirty="0" err="1"/>
              <a:t>Git</a:t>
            </a:r>
            <a:r>
              <a:rPr lang="en-US" sz="2400" dirty="0"/>
              <a:t> </a:t>
            </a:r>
            <a:r>
              <a:rPr lang="en-US" sz="2400" b="1" dirty="0"/>
              <a:t>repository</a:t>
            </a:r>
          </a:p>
          <a:p>
            <a:endParaRPr lang="en-US" sz="2000" dirty="0"/>
          </a:p>
          <a:p>
            <a:r>
              <a:rPr lang="en-US" sz="2400" b="1" dirty="0"/>
              <a:t>HEAD</a:t>
            </a:r>
            <a:r>
              <a:rPr lang="en-US" sz="2400" dirty="0"/>
              <a:t> is the most current version of the code</a:t>
            </a:r>
          </a:p>
          <a:p>
            <a:pPr lvl="1"/>
            <a:endParaRPr lang="en-US" sz="2000" dirty="0"/>
          </a:p>
          <a:p>
            <a:r>
              <a:rPr lang="en-US" sz="2400" dirty="0"/>
              <a:t>Cool – how does </a:t>
            </a:r>
            <a:r>
              <a:rPr lang="en-US" sz="2400" dirty="0" err="1"/>
              <a:t>Git</a:t>
            </a:r>
            <a:r>
              <a:rPr lang="en-US" sz="2400" dirty="0"/>
              <a:t> manage changes?</a:t>
            </a:r>
          </a:p>
        </p:txBody>
      </p:sp>
      <p:sp>
        <p:nvSpPr>
          <p:cNvPr id="4" name="Content Placeholder 3"/>
          <p:cNvSpPr>
            <a:spLocks noGrp="1"/>
          </p:cNvSpPr>
          <p:nvPr>
            <p:ph sz="half" idx="2"/>
          </p:nvPr>
        </p:nvSpPr>
        <p:spPr>
          <a:solidFill>
            <a:schemeClr val="tx1"/>
          </a:solidFill>
        </p:spPr>
        <p:txBody>
          <a:bodyPr>
            <a:normAutofit/>
          </a:bodyPr>
          <a:lstStyle/>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tree motor-test/</a:t>
            </a: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motor-test/</a:t>
            </a: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gitignore</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include</a:t>
            </a: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 </a:t>
            </a:r>
            <a:r>
              <a:rPr lang="en-US" sz="2400" dirty="0" err="1">
                <a:solidFill>
                  <a:srgbClr val="FFFF00"/>
                </a:solidFill>
                <a:latin typeface="Courier New" panose="02070309020205020404" pitchFamily="49" charset="0"/>
                <a:cs typeface="Courier New" panose="02070309020205020404" pitchFamily="49" charset="0"/>
              </a:rPr>
              <a:t>motor.h</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makefile</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src</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 </a:t>
            </a:r>
            <a:r>
              <a:rPr lang="en-US" sz="2400" dirty="0" err="1">
                <a:solidFill>
                  <a:srgbClr val="FFFF00"/>
                </a:solidFill>
                <a:latin typeface="Courier New" panose="02070309020205020404" pitchFamily="49" charset="0"/>
                <a:cs typeface="Courier New" panose="02070309020205020404" pitchFamily="49" charset="0"/>
              </a:rPr>
              <a:t>main.c</a:t>
            </a:r>
            <a:endParaRPr lang="en-US" sz="2400" dirty="0">
              <a:solidFill>
                <a:srgbClr val="FFFF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dirty="0">
                <a:solidFill>
                  <a:srgbClr val="FFFF00"/>
                </a:solidFill>
                <a:latin typeface="Courier New" panose="02070309020205020404" pitchFamily="49" charset="0"/>
                <a:cs typeface="Courier New" panose="02070309020205020404" pitchFamily="49" charset="0"/>
              </a:rPr>
              <a:t>    └── </a:t>
            </a:r>
            <a:r>
              <a:rPr lang="en-US" sz="2400" dirty="0" err="1">
                <a:solidFill>
                  <a:srgbClr val="FFFF00"/>
                </a:solidFill>
                <a:latin typeface="Courier New" panose="02070309020205020404" pitchFamily="49" charset="0"/>
                <a:cs typeface="Courier New" panose="02070309020205020404" pitchFamily="49" charset="0"/>
              </a:rPr>
              <a:t>motor.c</a:t>
            </a:r>
            <a:endParaRPr lang="en-US" sz="2400"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9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3180</TotalTime>
  <Words>1309</Words>
  <Application>Microsoft Office PowerPoint</Application>
  <PresentationFormat>Widescreen</PresentationFormat>
  <Paragraphs>249</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Wingdings</vt:lpstr>
      <vt:lpstr>Office Theme</vt:lpstr>
      <vt:lpstr>How to ‘git’ gud</vt:lpstr>
      <vt:lpstr>Roadmap</vt:lpstr>
      <vt:lpstr>What is version control?</vt:lpstr>
      <vt:lpstr>Local Version Control</vt:lpstr>
      <vt:lpstr>Centralized Version Control</vt:lpstr>
      <vt:lpstr>Distributed Version Control</vt:lpstr>
      <vt:lpstr>What is Git?</vt:lpstr>
      <vt:lpstr>Git Essential Concepts &amp; Terminology</vt:lpstr>
      <vt:lpstr>An example</vt:lpstr>
      <vt:lpstr>Tracking file history</vt:lpstr>
      <vt:lpstr>Back to our example...</vt:lpstr>
      <vt:lpstr>Example, cont.</vt:lpstr>
      <vt:lpstr>Example, cont.</vt:lpstr>
      <vt:lpstr>The .gitignore file</vt:lpstr>
      <vt:lpstr>Branching &amp; Merging</vt:lpstr>
      <vt:lpstr>Tagging</vt:lpstr>
      <vt:lpstr>Common Git Commands</vt:lpstr>
      <vt:lpstr>Repository Information</vt:lpstr>
      <vt:lpstr>Repository Manipulation</vt:lpstr>
      <vt:lpstr>Repository Manipulation, cont.</vt:lpstr>
      <vt:lpstr>Branching, Merging, &amp; Tagging</vt:lpstr>
      <vt:lpstr>Git Tips and Pitfalls</vt:lpstr>
      <vt:lpstr>Wisconsin Robotics Project Hosting</vt:lpstr>
      <vt:lpstr>Let’s “Git” you set up!</vt:lpstr>
      <vt:lpstr>Thank you –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‘Git’ gud</dc:title>
  <dc:creator>William Jen</dc:creator>
  <cp:lastModifiedBy>William Jen</cp:lastModifiedBy>
  <cp:revision>129</cp:revision>
  <dcterms:created xsi:type="dcterms:W3CDTF">2016-11-26T06:05:21Z</dcterms:created>
  <dcterms:modified xsi:type="dcterms:W3CDTF">2016-12-01T02:04:37Z</dcterms:modified>
</cp:coreProperties>
</file>