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8404800" cy="38404800"/>
  <p:notesSz cx="6858000" cy="9174163"/>
  <p:embeddedFontLst>
    <p:embeddedFont>
      <p:font typeface="Rockwell" panose="02060603020205020403" pitchFamily="18" charset="0"/>
      <p:regular r:id="rId4"/>
    </p:embeddedFont>
    <p:embeddedFont>
      <p:font typeface="Rokkitt Regular" panose="020B0604020202020204" charset="0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gUCFzGCt3QgVJc5ksOeLZYr6IL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8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0"/>
              <a:buFont typeface="Arial"/>
              <a:buNone/>
            </a:pPr>
            <a:fld id="{00000000-1234-1234-1234-123412341234}" type="slidenum">
              <a:rPr lang="en-US" sz="9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879725" y="11930063"/>
            <a:ext cx="32645350" cy="823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761038" y="21763038"/>
            <a:ext cx="26882724" cy="981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Arial"/>
              <a:buNone/>
              <a:defRPr sz="1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None/>
              <a:defRPr sz="1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None/>
              <a:defRPr sz="1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9208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3122275" y="34974213"/>
            <a:ext cx="121602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5240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033713" y="24679275"/>
            <a:ext cx="32643763" cy="762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3033713" y="16278225"/>
            <a:ext cx="32643763" cy="840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9208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3122275" y="34974213"/>
            <a:ext cx="121602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75240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920875" y="1538287"/>
            <a:ext cx="34563051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1920875" y="8961437"/>
            <a:ext cx="34563051" cy="2534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27635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Arial"/>
              <a:buChar char="•"/>
              <a:defRPr sz="1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14300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–"/>
              <a:defRPr sz="1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1009650" algn="l">
              <a:lnSpc>
                <a:spcPct val="100000"/>
              </a:lnSpc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Char char="•"/>
              <a:defRPr sz="1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–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9208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3122275" y="34974213"/>
            <a:ext cx="121602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75240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 rot="5400000">
            <a:off x="15778956" y="13602495"/>
            <a:ext cx="32769176" cy="864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 rot="5400000">
            <a:off x="-1578770" y="5037931"/>
            <a:ext cx="32769176" cy="25769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27635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Arial"/>
              <a:buChar char="•"/>
              <a:defRPr sz="1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14300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–"/>
              <a:defRPr sz="1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1009650" algn="l">
              <a:lnSpc>
                <a:spcPct val="100000"/>
              </a:lnSpc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Char char="•"/>
              <a:defRPr sz="1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–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9208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3122275" y="34974213"/>
            <a:ext cx="121602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275240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920875" y="1538287"/>
            <a:ext cx="34563051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 rot="5400000">
            <a:off x="6529387" y="4352924"/>
            <a:ext cx="25346025" cy="3456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276350" algn="l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Arial"/>
              <a:buChar char="•"/>
              <a:defRPr sz="1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14300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–"/>
              <a:defRPr sz="1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1009650" algn="l">
              <a:lnSpc>
                <a:spcPct val="100000"/>
              </a:lnSpc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Char char="•"/>
              <a:defRPr sz="1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–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82650" algn="l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9208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3122275" y="34974213"/>
            <a:ext cx="121602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75240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527925" y="26882725"/>
            <a:ext cx="23042563" cy="31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7527925" y="3432175"/>
            <a:ext cx="23042563" cy="2304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7527925" y="30057725"/>
            <a:ext cx="23042563" cy="450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9208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3122275" y="34974213"/>
            <a:ext cx="121602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275240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920875" y="1528763"/>
            <a:ext cx="12634912" cy="650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014575" y="1528763"/>
            <a:ext cx="21469349" cy="3277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920875" y="8035925"/>
            <a:ext cx="12634912" cy="262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19208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13122275" y="34974213"/>
            <a:ext cx="121602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275240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19208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13122275" y="34974213"/>
            <a:ext cx="121602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275240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920875" y="1538287"/>
            <a:ext cx="34563051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19208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13122275" y="34974213"/>
            <a:ext cx="121602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275240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920875" y="1538287"/>
            <a:ext cx="34563051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1920875" y="8596313"/>
            <a:ext cx="16968789" cy="358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1920875" y="12179300"/>
            <a:ext cx="16968789" cy="2212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3"/>
          </p:nvPr>
        </p:nvSpPr>
        <p:spPr>
          <a:xfrm>
            <a:off x="19508788" y="8596313"/>
            <a:ext cx="16975137" cy="358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4"/>
          </p:nvPr>
        </p:nvSpPr>
        <p:spPr>
          <a:xfrm>
            <a:off x="19508788" y="12179300"/>
            <a:ext cx="16975137" cy="2212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9208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3122275" y="34974213"/>
            <a:ext cx="121602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75240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920875" y="1538287"/>
            <a:ext cx="34563051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1920875" y="8961438"/>
            <a:ext cx="17205325" cy="2534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19278600" y="8961438"/>
            <a:ext cx="17205325" cy="2534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9208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3122275" y="34974213"/>
            <a:ext cx="121602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75240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920875" y="1538287"/>
            <a:ext cx="34563051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920875" y="8961437"/>
            <a:ext cx="34563051" cy="2534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127635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Arial"/>
              <a:buChar char="•"/>
              <a:defRPr sz="1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14300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–"/>
              <a:defRPr sz="1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1009650" algn="l" rtl="0">
              <a:lnSpc>
                <a:spcPct val="100000"/>
              </a:lnSpc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Char char="•"/>
              <a:defRPr sz="1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82650" algn="l" rtl="0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–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82650" algn="l" rtl="0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82650" algn="l" rtl="0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2650" algn="l" rtl="0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82650" algn="l" rtl="0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82650" algn="l" rtl="0">
              <a:lnSpc>
                <a:spcPct val="100000"/>
              </a:lnSpc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»"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9208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3122275" y="34974213"/>
            <a:ext cx="121602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7524075" y="34974213"/>
            <a:ext cx="895985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718250" y="6719975"/>
            <a:ext cx="18484150" cy="10276500"/>
          </a:xfrm>
          <a:prstGeom prst="rect">
            <a:avLst/>
          </a:prstGeom>
          <a:solidFill>
            <a:srgbClr val="0096FF">
              <a:alpha val="2784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325880" y="6805900"/>
            <a:ext cx="17522646" cy="743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Arial"/>
              <a:buNone/>
            </a:pPr>
            <a:r>
              <a:rPr lang="en-US" sz="10000" b="1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Rockwell"/>
                <a:cs typeface="Times New Roman" panose="02020603050405020304" pitchFamily="18" charset="0"/>
                <a:sym typeface="Rockwell"/>
              </a:rPr>
              <a:t>Mission</a:t>
            </a:r>
            <a:endParaRPr sz="10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exclusive platform for African youth to identify, develop as they utilize their talents and skills in a cooperative manner, to solve the challenges confronting the continent and our world.</a:t>
            </a:r>
            <a:endParaRPr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Arial"/>
              <a:buNone/>
            </a:pPr>
            <a:endParaRPr sz="7200" dirty="0"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Arial"/>
              <a:buNone/>
            </a:pPr>
            <a:endParaRPr sz="7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36875" y="144516"/>
            <a:ext cx="38404801" cy="4181400"/>
          </a:xfrm>
          <a:prstGeom prst="rect">
            <a:avLst/>
          </a:prstGeom>
          <a:solidFill>
            <a:srgbClr val="6DA5E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869680" y="938775"/>
            <a:ext cx="27908870" cy="25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kkitt Regular"/>
              <a:buNone/>
            </a:pPr>
            <a:r>
              <a:rPr lang="en-US" sz="10000" b="1" dirty="0">
                <a:solidFill>
                  <a:schemeClr val="lt1"/>
                </a:solidFill>
                <a:latin typeface="Rokkitt Regular"/>
                <a:ea typeface="Rokkitt Regular"/>
                <a:cs typeface="Rokkitt Regular"/>
                <a:sym typeface="Rokkitt Regular"/>
              </a:rPr>
              <a:t>AFRICAN YOUTH FOR CHANGE INITIATIVE</a:t>
            </a:r>
            <a:endParaRPr sz="10000" b="1" i="0" u="none" strike="noStrike" cap="none" dirty="0">
              <a:solidFill>
                <a:schemeClr val="lt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kkitt Regular"/>
              <a:buNone/>
            </a:pPr>
            <a:endParaRPr sz="7200" b="1" i="0" u="none" strike="noStrike" cap="none" dirty="0">
              <a:solidFill>
                <a:schemeClr val="lt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kkitt Regular"/>
              <a:buNone/>
            </a:pPr>
            <a:br>
              <a:rPr lang="en-US" sz="6600" b="1" i="0" u="none" strike="noStrike" cap="none" dirty="0">
                <a:solidFill>
                  <a:schemeClr val="lt1"/>
                </a:solidFill>
                <a:latin typeface="Rokkitt Regular"/>
                <a:ea typeface="Rokkitt Regular"/>
                <a:cs typeface="Rokkitt Regular"/>
                <a:sym typeface="Rokkitt Regular"/>
              </a:rPr>
            </a:br>
            <a:endParaRPr sz="6600" b="1" i="0" u="none" strike="noStrike" cap="none" dirty="0">
              <a:solidFill>
                <a:schemeClr val="lt1"/>
              </a:solidFill>
              <a:latin typeface="Rokkitt Regular"/>
              <a:ea typeface="Rokkitt Regular"/>
              <a:cs typeface="Rokkitt Regular"/>
              <a:sym typeface="Rokkitt Regular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71625" y="17582800"/>
            <a:ext cx="19099800" cy="1454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Rockwell"/>
              <a:buNone/>
            </a:pPr>
            <a:r>
              <a:rPr lang="en-US" sz="10000" b="1" dirty="0">
                <a:solidFill>
                  <a:srgbClr val="C00000"/>
                </a:solidFill>
                <a:latin typeface="Times New Roman" panose="02020603050405020304" pitchFamily="18" charset="0"/>
                <a:ea typeface="Rockwell"/>
                <a:cs typeface="Times New Roman" panose="02020603050405020304" pitchFamily="18" charset="0"/>
                <a:sym typeface="Rockwell"/>
              </a:rPr>
              <a:t>Project Description</a:t>
            </a:r>
            <a:endParaRPr sz="100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Rockwell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br>
              <a:rPr lang="en-US" sz="66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sz="6600" b="0" i="0" u="none" strike="noStrike" cap="none" dirty="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65501" y="19270374"/>
            <a:ext cx="18590775" cy="18473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AYCI is a youth-led and youth-focused organization that nurtures young people to be initiators and catalysts of transformative change on the continent and beyond. The AYCI does this by training young leaders through clubs with a curriculum that emphasizes on leadership, ethics, entrepreneurship and personal development. Our comprehensive curriculum also provide experiential learning for recruits to practice what they learn from the training.</a:t>
            </a:r>
            <a:endParaRPr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Partners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Youth Authority, Ghana.</a:t>
            </a:r>
            <a:endParaRPr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0579055" y="6622900"/>
            <a:ext cx="16499865" cy="19711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Rockwell"/>
              <a:buNone/>
            </a:pPr>
            <a:r>
              <a:rPr lang="en-US" sz="10000" b="1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Rockwell"/>
                <a:cs typeface="Times New Roman" panose="02020603050405020304" pitchFamily="18" charset="0"/>
                <a:sym typeface="Rockwell"/>
              </a:rPr>
              <a:t>Challenges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Rockwell"/>
              <a:buNone/>
            </a:pPr>
            <a:br>
              <a:rPr lang="en-US" sz="7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Rockwell"/>
                <a:cs typeface="Times New Roman" panose="02020603050405020304" pitchFamily="18" charset="0"/>
                <a:sym typeface="Rockwell"/>
              </a:rPr>
            </a:br>
            <a:r>
              <a:rPr lang="en-US" sz="7200" dirty="0">
                <a:latin typeface="Times New Roman" panose="02020603050405020304" pitchFamily="18" charset="0"/>
                <a:ea typeface="Rockwell"/>
                <a:cs typeface="Times New Roman" panose="02020603050405020304" pitchFamily="18" charset="0"/>
                <a:sym typeface="Rockwell"/>
              </a:rPr>
              <a:t>We have challenges obtaining funds to run our projects and leadership training. Combining schoolwork and the training can be tedious for our young leaders.</a:t>
            </a:r>
            <a:endParaRPr sz="7200" dirty="0">
              <a:latin typeface="Times New Roman" panose="02020603050405020304" pitchFamily="18" charset="0"/>
              <a:ea typeface="Rockwell"/>
              <a:cs typeface="Times New Roman" panose="02020603050405020304" pitchFamily="18" charset="0"/>
              <a:sym typeface="Rockwel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Rockwell"/>
              <a:buNone/>
            </a:pPr>
            <a:endParaRPr sz="7200" dirty="0">
              <a:latin typeface="Times New Roman" panose="02020603050405020304" pitchFamily="18" charset="0"/>
              <a:ea typeface="Rockwell"/>
              <a:cs typeface="Times New Roman" panose="02020603050405020304" pitchFamily="18" charset="0"/>
              <a:sym typeface="Rockwel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Rockwell"/>
              <a:buNone/>
            </a:pPr>
            <a:r>
              <a:rPr lang="en-US" sz="10000" b="1" dirty="0">
                <a:solidFill>
                  <a:srgbClr val="C00000"/>
                </a:solidFill>
                <a:latin typeface="Times New Roman" panose="02020603050405020304" pitchFamily="18" charset="0"/>
                <a:ea typeface="Rockwell"/>
                <a:cs typeface="Times New Roman" panose="02020603050405020304" pitchFamily="18" charset="0"/>
                <a:sym typeface="Rockwell"/>
              </a:rPr>
              <a:t>Impact</a:t>
            </a:r>
          </a:p>
          <a:p>
            <a:pPr marL="457200" marR="0" lvl="0" indent="-685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ckwell"/>
              <a:buChar char="●"/>
            </a:pPr>
            <a:r>
              <a:rPr lang="en-US" sz="7200" dirty="0">
                <a:latin typeface="Times New Roman" panose="02020603050405020304" pitchFamily="18" charset="0"/>
                <a:ea typeface="Rockwell"/>
                <a:cs typeface="Times New Roman" panose="02020603050405020304" pitchFamily="18" charset="0"/>
                <a:sym typeface="Rockwell"/>
              </a:rPr>
              <a:t>Our young leaders have the greater representation in student leadership.</a:t>
            </a:r>
            <a:endParaRPr sz="7200" dirty="0">
              <a:latin typeface="Times New Roman" panose="02020603050405020304" pitchFamily="18" charset="0"/>
              <a:ea typeface="Rockwell"/>
              <a:cs typeface="Times New Roman" panose="02020603050405020304" pitchFamily="18" charset="0"/>
              <a:sym typeface="Rockwell"/>
            </a:endParaRPr>
          </a:p>
          <a:p>
            <a:pPr marL="457200" marR="0" lvl="0" indent="-685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ckwell"/>
              <a:buChar char="●"/>
            </a:pPr>
            <a:r>
              <a:rPr lang="en-US" sz="7200" dirty="0">
                <a:latin typeface="Times New Roman" panose="02020603050405020304" pitchFamily="18" charset="0"/>
                <a:ea typeface="Rockwell"/>
                <a:cs typeface="Times New Roman" panose="02020603050405020304" pitchFamily="18" charset="0"/>
                <a:sym typeface="Rockwell"/>
              </a:rPr>
              <a:t>We have successfully undertaken three civic engagement projects for young people.</a:t>
            </a:r>
            <a:endParaRPr sz="7200" dirty="0">
              <a:latin typeface="Times New Roman" panose="02020603050405020304" pitchFamily="18" charset="0"/>
              <a:ea typeface="Rockwell"/>
              <a:cs typeface="Times New Roman" panose="02020603050405020304" pitchFamily="18" charset="0"/>
              <a:sym typeface="Rockwell"/>
            </a:endParaRPr>
          </a:p>
          <a:p>
            <a:pPr marL="457200" marR="0" lvl="0" indent="-685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ckwell"/>
              <a:buChar char="●"/>
            </a:pPr>
            <a:r>
              <a:rPr lang="en-US" sz="7200" dirty="0">
                <a:latin typeface="Times New Roman" panose="02020603050405020304" pitchFamily="18" charset="0"/>
                <a:ea typeface="Rockwell"/>
                <a:cs typeface="Times New Roman" panose="02020603050405020304" pitchFamily="18" charset="0"/>
                <a:sym typeface="Rockwell"/>
              </a:rPr>
              <a:t>Our young leaders have also benefitted from local and international opportunities including scholarships.</a:t>
            </a:r>
            <a:endParaRPr sz="7200" dirty="0">
              <a:latin typeface="Times New Roman" panose="02020603050405020304" pitchFamily="18" charset="0"/>
              <a:ea typeface="Rockwell"/>
              <a:cs typeface="Times New Roman" panose="02020603050405020304" pitchFamily="18" charset="0"/>
              <a:sym typeface="Rockwel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Rockwell"/>
              <a:buNone/>
            </a:pPr>
            <a:endParaRPr sz="7200" dirty="0">
              <a:latin typeface="Times New Roman" panose="02020603050405020304" pitchFamily="18" charset="0"/>
              <a:ea typeface="Rockwell"/>
              <a:cs typeface="Times New Roman" panose="02020603050405020304" pitchFamily="18" charset="0"/>
              <a:sym typeface="Rockwel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Rockwell"/>
              <a:buNone/>
            </a:pPr>
            <a:endParaRPr sz="7200" dirty="0">
              <a:latin typeface="Times New Roman" panose="02020603050405020304" pitchFamily="18" charset="0"/>
              <a:ea typeface="Rockwell"/>
              <a:cs typeface="Times New Roman" panose="02020603050405020304" pitchFamily="18" charset="0"/>
              <a:sym typeface="Rockwel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Rockwell"/>
              <a:buNone/>
            </a:pPr>
            <a:r>
              <a:rPr lang="en-US" sz="7200" dirty="0">
                <a:latin typeface="Times New Roman" panose="02020603050405020304" pitchFamily="18" charset="0"/>
                <a:ea typeface="Rockwell"/>
                <a:cs typeface="Times New Roman" panose="02020603050405020304" pitchFamily="18" charset="0"/>
                <a:sym typeface="Rockwell"/>
              </a:rPr>
              <a:t> </a:t>
            </a:r>
            <a:br>
              <a:rPr lang="en-US" sz="7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Rockwell"/>
                <a:cs typeface="Times New Roman" panose="02020603050405020304" pitchFamily="18" charset="0"/>
                <a:sym typeface="Rockwell"/>
              </a:rPr>
            </a:br>
            <a:br>
              <a:rPr lang="en-US" sz="7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endParaRPr sz="7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l="10864" r="10857"/>
          <a:stretch/>
        </p:blipFill>
        <p:spPr>
          <a:xfrm>
            <a:off x="20932931" y="26334720"/>
            <a:ext cx="16145989" cy="99212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6767999" y="5197600"/>
            <a:ext cx="272595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/>
              <a:t>Michael Twene Osei</a:t>
            </a: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6600"/>
              <a:t>Ashesi University</a:t>
            </a: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6600"/>
              <a:t>twene.osei@ashesi.edu.gh</a:t>
            </a:r>
            <a:endParaRPr sz="6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311EA593-E97A-4515-8E90-32A96B979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75" y="144516"/>
            <a:ext cx="6431124" cy="4181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209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Rockwell</vt:lpstr>
      <vt:lpstr>Arial</vt:lpstr>
      <vt:lpstr>Times New Roman</vt:lpstr>
      <vt:lpstr>Rokkitt Regular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tochi842@gmail.com</cp:lastModifiedBy>
  <cp:revision>2</cp:revision>
  <dcterms:modified xsi:type="dcterms:W3CDTF">2020-02-28T11:39:23Z</dcterms:modified>
</cp:coreProperties>
</file>