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95"/>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 id="353" r:id="rId98"/>
    <p:sldId id="354" r:id="rId99"/>
    <p:sldId id="355" r:id="rId100"/>
    <p:sldId id="356" r:id="rId101"/>
    <p:sldId id="357" r:id="rId102"/>
    <p:sldId id="358" r:id="rId103"/>
    <p:sldId id="359" r:id="rId104"/>
    <p:sldId id="360" r:id="rId105"/>
    <p:sldId id="361" r:id="rId106"/>
    <p:sldId id="362" r:id="rId107"/>
    <p:sldId id="363" r:id="rId108"/>
    <p:sldId id="364" r:id="rId109"/>
    <p:sldId id="365" r:id="rId110"/>
    <p:sldId id="366" r:id="rId111"/>
    <p:sldId id="367" r:id="rId112"/>
    <p:sldId id="368" r:id="rId113"/>
    <p:sldId id="369" r:id="rId114"/>
    <p:sldId id="370" r:id="rId115"/>
    <p:sldId id="371" r:id="rId116"/>
    <p:sldId id="372" r:id="rId117"/>
    <p:sldId id="373" r:id="rId118"/>
    <p:sldId id="374" r:id="rId119"/>
    <p:sldId id="375" r:id="rId120"/>
    <p:sldId id="376" r:id="rId121"/>
    <p:sldId id="377" r:id="rId122"/>
    <p:sldId id="378" r:id="rId123"/>
    <p:sldId id="379" r:id="rId124"/>
    <p:sldId id="380" r:id="rId125"/>
    <p:sldId id="381" r:id="rId126"/>
    <p:sldId id="382" r:id="rId127"/>
    <p:sldId id="383" r:id="rId128"/>
    <p:sldId id="384" r:id="rId129"/>
    <p:sldId id="385" r:id="rId130"/>
    <p:sldId id="386" r:id="rId131"/>
    <p:sldId id="387" r:id="rId132"/>
    <p:sldId id="388" r:id="rId133"/>
    <p:sldId id="389" r:id="rId134"/>
    <p:sldId id="390" r:id="rId135"/>
    <p:sldId id="391" r:id="rId136"/>
    <p:sldId id="392" r:id="rId137"/>
    <p:sldId id="393" r:id="rId138"/>
    <p:sldId id="394" r:id="rId139"/>
    <p:sldId id="395" r:id="rId140"/>
    <p:sldId id="397" r:id="rId141"/>
    <p:sldId id="400" r:id="rId142"/>
    <p:sldId id="402" r:id="rId143"/>
    <p:sldId id="403" r:id="rId144"/>
    <p:sldId id="404" r:id="rId145"/>
    <p:sldId id="405" r:id="rId146"/>
    <p:sldId id="406" r:id="rId147"/>
    <p:sldId id="408" r:id="rId148"/>
    <p:sldId id="409" r:id="rId149"/>
    <p:sldId id="410" r:id="rId150"/>
    <p:sldId id="411" r:id="rId151"/>
    <p:sldId id="412" r:id="rId152"/>
    <p:sldId id="413" r:id="rId153"/>
    <p:sldId id="414" r:id="rId154"/>
    <p:sldId id="415" r:id="rId155"/>
    <p:sldId id="417" r:id="rId156"/>
    <p:sldId id="418" r:id="rId157"/>
    <p:sldId id="419" r:id="rId158"/>
    <p:sldId id="420" r:id="rId159"/>
    <p:sldId id="421" r:id="rId160"/>
    <p:sldId id="422" r:id="rId161"/>
    <p:sldId id="423" r:id="rId162"/>
    <p:sldId id="424" r:id="rId163"/>
    <p:sldId id="425" r:id="rId164"/>
    <p:sldId id="426" r:id="rId165"/>
    <p:sldId id="427" r:id="rId166"/>
    <p:sldId id="428" r:id="rId167"/>
    <p:sldId id="429" r:id="rId168"/>
    <p:sldId id="430" r:id="rId169"/>
    <p:sldId id="431" r:id="rId170"/>
    <p:sldId id="432" r:id="rId171"/>
    <p:sldId id="433" r:id="rId172"/>
    <p:sldId id="434" r:id="rId173"/>
    <p:sldId id="435" r:id="rId174"/>
    <p:sldId id="436" r:id="rId175"/>
    <p:sldId id="437" r:id="rId176"/>
    <p:sldId id="438" r:id="rId177"/>
    <p:sldId id="439" r:id="rId178"/>
    <p:sldId id="440" r:id="rId179"/>
    <p:sldId id="441" r:id="rId180"/>
    <p:sldId id="442" r:id="rId181"/>
    <p:sldId id="443" r:id="rId182"/>
    <p:sldId id="444" r:id="rId183"/>
    <p:sldId id="445" r:id="rId184"/>
    <p:sldId id="446" r:id="rId185"/>
    <p:sldId id="447" r:id="rId186"/>
    <p:sldId id="448" r:id="rId187"/>
    <p:sldId id="449" r:id="rId188"/>
    <p:sldId id="450" r:id="rId189"/>
    <p:sldId id="451" r:id="rId190"/>
    <p:sldId id="452" r:id="rId191"/>
    <p:sldId id="453" r:id="rId192"/>
    <p:sldId id="454" r:id="rId193"/>
    <p:sldId id="399" r:id="rId194"/>
  </p:sldIdLst>
  <p:sldSz cx="18288000" cy="10287000"/>
  <p:notesSz cx="6858000" cy="9144000"/>
  <p:embeddedFontLst>
    <p:embeddedFont>
      <p:font typeface="Lato 1" panose="020B0604020202020204" charset="0"/>
      <p:regular r:id="rId196"/>
    </p:embeddedFont>
    <p:embeddedFont>
      <p:font typeface="Lato 1 Bold" panose="020B0604020202020204" charset="0"/>
      <p:bold r:id="rId19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37" d="100"/>
          <a:sy n="37" d="100"/>
        </p:scale>
        <p:origin x="1060" y="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notesMaster" Target="notesMasters/notesMaster1.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font" Target="fonts/font1.fntdata"/><Relationship Id="rId200" Type="http://schemas.openxmlformats.org/officeDocument/2006/relationships/theme" Target="theme/theme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font" Target="fonts/font2.fntdata"/><Relationship Id="rId201" Type="http://schemas.openxmlformats.org/officeDocument/2006/relationships/tableStyles" Target="tableStyle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presProps" Target="presProps.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5/9/2025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5/9/2025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5/9/2025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5/9/2025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5/9/2025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5/9/2025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5/9/2025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7494463"/>
            <a:ext cx="18288000" cy="2792537"/>
            <a:chOff x="0" y="0"/>
            <a:chExt cx="6671512" cy="1018725"/>
          </a:xfrm>
        </p:grpSpPr>
        <p:sp>
          <p:nvSpPr>
            <p:cNvPr id="3" name="Freeform 3"/>
            <p:cNvSpPr/>
            <p:nvPr/>
          </p:nvSpPr>
          <p:spPr>
            <a:xfrm>
              <a:off x="0" y="0"/>
              <a:ext cx="6671512" cy="1018725"/>
            </a:xfrm>
            <a:custGeom>
              <a:avLst/>
              <a:gdLst/>
              <a:ahLst/>
              <a:cxnLst/>
              <a:rect l="l" t="t" r="r" b="b"/>
              <a:pathLst>
                <a:path w="6671512" h="1018725">
                  <a:moveTo>
                    <a:pt x="0" y="0"/>
                  </a:moveTo>
                  <a:lnTo>
                    <a:pt x="6671512" y="0"/>
                  </a:lnTo>
                  <a:lnTo>
                    <a:pt x="6671512" y="1018725"/>
                  </a:lnTo>
                  <a:lnTo>
                    <a:pt x="0" y="1018725"/>
                  </a:lnTo>
                  <a:close/>
                </a:path>
              </a:pathLst>
            </a:custGeom>
            <a:solidFill>
              <a:srgbClr val="00BF63"/>
            </a:solidFill>
          </p:spPr>
        </p:sp>
      </p:grpSp>
      <p:sp>
        <p:nvSpPr>
          <p:cNvPr id="4" name="AutoShape 4"/>
          <p:cNvSpPr/>
          <p:nvPr/>
        </p:nvSpPr>
        <p:spPr>
          <a:xfrm rot="5400000">
            <a:off x="4393928" y="8758326"/>
            <a:ext cx="3038298" cy="0"/>
          </a:xfrm>
          <a:prstGeom prst="line">
            <a:avLst/>
          </a:prstGeom>
          <a:ln w="76200" cap="rnd">
            <a:solidFill>
              <a:srgbClr val="F9F5F0"/>
            </a:solidFill>
            <a:prstDash val="solid"/>
            <a:headEnd type="none" w="sm" len="sm"/>
            <a:tailEnd type="none" w="sm" len="sm"/>
          </a:ln>
        </p:spPr>
      </p:sp>
      <p:sp>
        <p:nvSpPr>
          <p:cNvPr id="5" name="TextBox 5"/>
          <p:cNvSpPr txBox="1"/>
          <p:nvPr/>
        </p:nvSpPr>
        <p:spPr>
          <a:xfrm>
            <a:off x="1028700" y="3064564"/>
            <a:ext cx="10603764" cy="2447925"/>
          </a:xfrm>
          <a:prstGeom prst="rect">
            <a:avLst/>
          </a:prstGeom>
        </p:spPr>
        <p:txBody>
          <a:bodyPr lIns="0" tIns="0" rIns="0" bIns="0" rtlCol="0" anchor="t">
            <a:spAutoFit/>
          </a:bodyPr>
          <a:lstStyle/>
          <a:p>
            <a:pPr algn="l">
              <a:lnSpc>
                <a:spcPts val="9600"/>
              </a:lnSpc>
            </a:pPr>
            <a:r>
              <a:rPr lang="en-US" sz="8000" b="1">
                <a:solidFill>
                  <a:srgbClr val="2D2D2D"/>
                </a:solidFill>
                <a:latin typeface="Lato 1 Bold" panose="020F0502020204030203"/>
                <a:ea typeface="Lato 1 Bold" panose="020F0502020204030203"/>
                <a:cs typeface="Lato 1 Bold" panose="020F0502020204030203"/>
                <a:sym typeface="Lato 1 Bold" panose="020F0502020204030203"/>
              </a:rPr>
              <a:t>Google Cybersecurity</a:t>
            </a:r>
          </a:p>
          <a:p>
            <a:pPr algn="l">
              <a:lnSpc>
                <a:spcPts val="9600"/>
              </a:lnSpc>
            </a:pPr>
            <a:r>
              <a:rPr lang="en-US" sz="8000" b="1">
                <a:solidFill>
                  <a:srgbClr val="2D2D2D"/>
                </a:solidFill>
                <a:latin typeface="Lato 1 Bold" panose="020F0502020204030203"/>
                <a:ea typeface="Lato 1 Bold" panose="020F0502020204030203"/>
                <a:cs typeface="Lato 1 Bold" panose="020F0502020204030203"/>
                <a:sym typeface="Lato 1 Bold" panose="020F0502020204030203"/>
              </a:rPr>
              <a:t>Training Course</a:t>
            </a:r>
          </a:p>
        </p:txBody>
      </p:sp>
      <p:sp>
        <p:nvSpPr>
          <p:cNvPr id="6" name="Freeform 6"/>
          <p:cNvSpPr/>
          <p:nvPr/>
        </p:nvSpPr>
        <p:spPr>
          <a:xfrm>
            <a:off x="13064168" y="2717812"/>
            <a:ext cx="4195132" cy="4114800"/>
          </a:xfrm>
          <a:custGeom>
            <a:avLst/>
            <a:gdLst/>
            <a:ahLst/>
            <a:cxnLst/>
            <a:rect l="l" t="t" r="r" b="b"/>
            <a:pathLst>
              <a:path w="4195132" h="4114800">
                <a:moveTo>
                  <a:pt x="0" y="0"/>
                </a:moveTo>
                <a:lnTo>
                  <a:pt x="4195132" y="0"/>
                </a:lnTo>
                <a:lnTo>
                  <a:pt x="4195132"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TextBox 7"/>
          <p:cNvSpPr txBox="1"/>
          <p:nvPr/>
        </p:nvSpPr>
        <p:spPr>
          <a:xfrm>
            <a:off x="1028700" y="1922791"/>
            <a:ext cx="8093157" cy="795021"/>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Cybersecurity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2683017" y="352456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4090290"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Module 7: Threat Intelligence</a:t>
            </a:r>
          </a:p>
        </p:txBody>
      </p:sp>
      <p:sp>
        <p:nvSpPr>
          <p:cNvPr id="6" name="TextBox 6"/>
          <p:cNvSpPr txBox="1"/>
          <p:nvPr/>
        </p:nvSpPr>
        <p:spPr>
          <a:xfrm>
            <a:off x="1147141" y="1648140"/>
            <a:ext cx="12154606" cy="2219325"/>
          </a:xfrm>
          <a:prstGeom prst="rect">
            <a:avLst/>
          </a:prstGeom>
        </p:spPr>
        <p:txBody>
          <a:bodyPr lIns="0" tIns="0" rIns="0" bIns="0" rtlCol="0" anchor="t">
            <a:spAutoFit/>
          </a:bodyPr>
          <a:lstStyle/>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Understanding Threats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Threat Detection and Analysis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Gathering and Interpreting Threat Intelligence</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24669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443716"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3: Firewalls and Network Security Tools</a:t>
            </a:r>
          </a:p>
        </p:txBody>
      </p:sp>
      <p:sp>
        <p:nvSpPr>
          <p:cNvPr id="6" name="TextBox 6"/>
          <p:cNvSpPr txBox="1"/>
          <p:nvPr/>
        </p:nvSpPr>
        <p:spPr>
          <a:xfrm>
            <a:off x="990600" y="1425222"/>
            <a:ext cx="13190290" cy="6791325"/>
          </a:xfrm>
          <a:prstGeom prst="rect">
            <a:avLst/>
          </a:prstGeom>
        </p:spPr>
        <p:txBody>
          <a:bodyPr lIns="0" tIns="0" rIns="0" bIns="0" rtlCol="0" anchor="t">
            <a:spAutoFit/>
          </a:bodyPr>
          <a:lstStyle/>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3. Network Security Tools: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Intrusion Detection Systems (IDS): Monitors network traffic for suspicious activities and potential security breaches.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Intrusion Prevention Systems (IPS): Similar to IDS but can actively block or prevent malicious activities in real-time.</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Network Access Control (NAC): Defines and enforces policies for devices that can access the network.</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VPNs (Virtual Private Networks): Encrypts traffic between the user and a remote network, ensuring secure communication over public networks.</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24669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443716"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3: Firewalls and Network Security Tools</a:t>
            </a:r>
          </a:p>
        </p:txBody>
      </p:sp>
      <p:sp>
        <p:nvSpPr>
          <p:cNvPr id="6" name="TextBox 6"/>
          <p:cNvSpPr txBox="1"/>
          <p:nvPr/>
        </p:nvSpPr>
        <p:spPr>
          <a:xfrm>
            <a:off x="990600" y="1425222"/>
            <a:ext cx="13190290" cy="5267325"/>
          </a:xfrm>
          <a:prstGeom prst="rect">
            <a:avLst/>
          </a:prstGeom>
        </p:spPr>
        <p:txBody>
          <a:bodyPr lIns="0" tIns="0" rIns="0" bIns="0" rtlCol="0" anchor="t">
            <a:spAutoFit/>
          </a:bodyPr>
          <a:lstStyle/>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4. Firewall Configuration Best Practices: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Least Privilege: Only allow the minimum necessary access between networks.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Block Unnecessary Ports and Services: Ensure only necessary ports (like HTTP and HTTPS) are open.</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Regular Updates: Keep firewalls updated with the latest security patches to prevent exploitation of vulnerabilities.</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24669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443716"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4: VPNs and Secure Connections</a:t>
            </a:r>
          </a:p>
        </p:txBody>
      </p:sp>
      <p:sp>
        <p:nvSpPr>
          <p:cNvPr id="6" name="TextBox 6"/>
          <p:cNvSpPr txBox="1"/>
          <p:nvPr/>
        </p:nvSpPr>
        <p:spPr>
          <a:xfrm>
            <a:off x="990600" y="1425222"/>
            <a:ext cx="13190290" cy="6791325"/>
          </a:xfrm>
          <a:prstGeom prst="rect">
            <a:avLst/>
          </a:prstGeom>
        </p:spPr>
        <p:txBody>
          <a:bodyPr lIns="0" tIns="0" rIns="0" bIns="0" rtlCol="0" anchor="t">
            <a:spAutoFit/>
          </a:bodyPr>
          <a:lstStyle/>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Objective:</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Explain the importance of VPNs in maintaining secure and private communications over networks.</a:t>
            </a:r>
          </a:p>
          <a:p>
            <a:pPr algn="l">
              <a:lnSpc>
                <a:spcPts val="6000"/>
              </a:lnSpc>
            </a:pPr>
            <a:endParaRPr lang="en-US" sz="3000">
              <a:solidFill>
                <a:srgbClr val="2D2D2D"/>
              </a:solidFill>
              <a:latin typeface="Lato 1" panose="020F0502020204030203"/>
              <a:ea typeface="Lato 1" panose="020F0502020204030203"/>
              <a:cs typeface="Lato 1" panose="020F0502020204030203"/>
              <a:sym typeface="Lato 1" panose="020F0502020204030203"/>
            </a:endParaRP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1. What is a VPN?</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A VPN creates a secure, encrypted tunnel for communication between a user and a network over a public network (e.g., the internet).</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VPNs ensure that data transmitted over the internet is protected from eavesdropping, especially on public networks (e.g., Wi-Fi hotspots).</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24669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443716"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4: VPNs and Secure Connections</a:t>
            </a:r>
          </a:p>
        </p:txBody>
      </p:sp>
      <p:sp>
        <p:nvSpPr>
          <p:cNvPr id="6" name="TextBox 6"/>
          <p:cNvSpPr txBox="1"/>
          <p:nvPr/>
        </p:nvSpPr>
        <p:spPr>
          <a:xfrm>
            <a:off x="990600" y="1425222"/>
            <a:ext cx="13190290" cy="3743325"/>
          </a:xfrm>
          <a:prstGeom prst="rect">
            <a:avLst/>
          </a:prstGeom>
        </p:spPr>
        <p:txBody>
          <a:bodyPr lIns="0" tIns="0" rIns="0" bIns="0" rtlCol="0" anchor="t">
            <a:spAutoFit/>
          </a:bodyPr>
          <a:lstStyle/>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2. Types of VPNs: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Remote Access VPN: Allows users to connect securely to a remote network (e.g., corporate network) from anywhere.</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Site-to-Site VPN: Connects two or more networks securely over the internet, typically used by organizations with multiple offices.</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24669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443716"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4: VPNs and Secure Connections</a:t>
            </a:r>
          </a:p>
        </p:txBody>
      </p:sp>
      <p:sp>
        <p:nvSpPr>
          <p:cNvPr id="6" name="TextBox 6"/>
          <p:cNvSpPr txBox="1"/>
          <p:nvPr/>
        </p:nvSpPr>
        <p:spPr>
          <a:xfrm>
            <a:off x="990600" y="1425222"/>
            <a:ext cx="13190290" cy="6791325"/>
          </a:xfrm>
          <a:prstGeom prst="rect">
            <a:avLst/>
          </a:prstGeom>
        </p:spPr>
        <p:txBody>
          <a:bodyPr lIns="0" tIns="0" rIns="0" bIns="0" rtlCol="0" anchor="t">
            <a:spAutoFit/>
          </a:bodyPr>
          <a:lstStyle/>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3. VPN Protocols: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PPTP (Point-to-Point Tunneling Protocol): One of the oldest VPN protocols, though not as secure as others.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L2TP/IPSec: Combines L2TP (Layer 2 Tunneling Protocol) and IPSec for encryption, providing stronger security than PPTP.</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OpenVPN: An open-source and highly secure VPN protocol widely used for enterprise and personal use.</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IKEv2/IPSec: Known for its speed and security, often used in mobile environments.</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24669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443716"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4: VPNs and Secure Connections</a:t>
            </a:r>
          </a:p>
        </p:txBody>
      </p:sp>
      <p:sp>
        <p:nvSpPr>
          <p:cNvPr id="6" name="TextBox 6"/>
          <p:cNvSpPr txBox="1"/>
          <p:nvPr/>
        </p:nvSpPr>
        <p:spPr>
          <a:xfrm>
            <a:off x="990600" y="1425222"/>
            <a:ext cx="13306614" cy="5267325"/>
          </a:xfrm>
          <a:prstGeom prst="rect">
            <a:avLst/>
          </a:prstGeom>
        </p:spPr>
        <p:txBody>
          <a:bodyPr lIns="0" tIns="0" rIns="0" bIns="0" rtlCol="0" anchor="t">
            <a:spAutoFit/>
          </a:bodyPr>
          <a:lstStyle/>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4. Benefits of Using a VPN:</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 Data Encryption: Ensures that sensitive data remains private while traveling over the internet.</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 Bypass Geographical Restrictions: Allows users to access content that might be blocked or restricted in certain regions.</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 Anonymous Browsing: Hides users' IP addresses, providing more privacy online.</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24669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443716"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4: VPNs and Secure Connections</a:t>
            </a:r>
          </a:p>
        </p:txBody>
      </p:sp>
      <p:sp>
        <p:nvSpPr>
          <p:cNvPr id="6" name="TextBox 6"/>
          <p:cNvSpPr txBox="1"/>
          <p:nvPr/>
        </p:nvSpPr>
        <p:spPr>
          <a:xfrm>
            <a:off x="990600" y="1425222"/>
            <a:ext cx="13306614" cy="6029325"/>
          </a:xfrm>
          <a:prstGeom prst="rect">
            <a:avLst/>
          </a:prstGeom>
        </p:spPr>
        <p:txBody>
          <a:bodyPr lIns="0" tIns="0" rIns="0" bIns="0" rtlCol="0" anchor="t">
            <a:spAutoFit/>
          </a:bodyPr>
          <a:lstStyle/>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5. VPN Security Considerations: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Use Strong Encryption: Always opt for VPN protocols with strong encryption (e.g., AES-256).</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Authentication: Use strong authentication mechanisms like certificates or two-factor authentication (2FA).</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Avoid Free VPNs: Free VPN services often log and sell user data, compromising privacy.</a:t>
            </a:r>
          </a:p>
          <a:p>
            <a:pPr algn="l">
              <a:lnSpc>
                <a:spcPts val="6000"/>
              </a:lnSpc>
            </a:pPr>
            <a:endParaRPr lang="en-US" sz="3000">
              <a:solidFill>
                <a:srgbClr val="2D2D2D"/>
              </a:solidFill>
              <a:latin typeface="Lato 1" panose="020F0502020204030203"/>
              <a:ea typeface="Lato 1" panose="020F0502020204030203"/>
              <a:cs typeface="Lato 1" panose="020F0502020204030203"/>
              <a:sym typeface="Lato 1" panose="020F0502020204030203"/>
            </a:endParaRP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24669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443716"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Conclusion of Module 5</a:t>
            </a:r>
          </a:p>
        </p:txBody>
      </p:sp>
      <p:sp>
        <p:nvSpPr>
          <p:cNvPr id="6" name="TextBox 6"/>
          <p:cNvSpPr txBox="1"/>
          <p:nvPr/>
        </p:nvSpPr>
        <p:spPr>
          <a:xfrm>
            <a:off x="990600" y="1425222"/>
            <a:ext cx="13306614" cy="5267325"/>
          </a:xfrm>
          <a:prstGeom prst="rect">
            <a:avLst/>
          </a:prstGeom>
        </p:spPr>
        <p:txBody>
          <a:bodyPr lIns="0" tIns="0" rIns="0" bIns="0" rtlCol="0" anchor="t">
            <a:spAutoFit/>
          </a:bodyPr>
          <a:lstStyle/>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Summary: Network security is essential for safeguarding data and systems from external threats. By understanding network vulnerabilities, using firewalls, and implementing secure connections like VPNs, cybersecurity professionals can mitigate risks and protect valuable network resources.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Encouragement: Practice setting up and securing a small network in a virtual lab environment. Testing firewalls, VPNs, and other security tools will enhance hands-on skills.</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24669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443716"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Module 6: Cloud Security</a:t>
            </a:r>
          </a:p>
        </p:txBody>
      </p:sp>
      <p:sp>
        <p:nvSpPr>
          <p:cNvPr id="6" name="TextBox 6"/>
          <p:cNvSpPr txBox="1"/>
          <p:nvPr/>
        </p:nvSpPr>
        <p:spPr>
          <a:xfrm>
            <a:off x="990600" y="1425222"/>
            <a:ext cx="13306614" cy="3743325"/>
          </a:xfrm>
          <a:prstGeom prst="rect">
            <a:avLst/>
          </a:prstGeom>
        </p:spPr>
        <p:txBody>
          <a:bodyPr lIns="0" tIns="0" rIns="0" bIns="0" rtlCol="0" anchor="t">
            <a:spAutoFit/>
          </a:bodyPr>
          <a:lstStyle/>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Let's proceed with Module 6: Cloud Security. This module will cover the essentials of securing cloud infrastructure, including best practices, the different cloud service models, and how to protect sensitive data in the cloud. As cloud adoption continues to grow, understanding how to secure these environments is crucial for cybersecurity professionals.</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24669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443716"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1: Securing Cloud Infrastructure</a:t>
            </a:r>
          </a:p>
        </p:txBody>
      </p:sp>
      <p:sp>
        <p:nvSpPr>
          <p:cNvPr id="6" name="TextBox 6"/>
          <p:cNvSpPr txBox="1"/>
          <p:nvPr/>
        </p:nvSpPr>
        <p:spPr>
          <a:xfrm>
            <a:off x="990600" y="1425222"/>
            <a:ext cx="13306614" cy="6791325"/>
          </a:xfrm>
          <a:prstGeom prst="rect">
            <a:avLst/>
          </a:prstGeom>
        </p:spPr>
        <p:txBody>
          <a:bodyPr lIns="0" tIns="0" rIns="0" bIns="0" rtlCol="0" anchor="t">
            <a:spAutoFit/>
          </a:bodyPr>
          <a:lstStyle/>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Objective:</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Provide students with a foundational understanding of cloud security and how to secure cloud infrastructure effectively.</a:t>
            </a:r>
          </a:p>
          <a:p>
            <a:pPr algn="l">
              <a:lnSpc>
                <a:spcPts val="6000"/>
              </a:lnSpc>
            </a:pPr>
            <a:endParaRPr lang="en-US" sz="3000">
              <a:solidFill>
                <a:srgbClr val="2D2D2D"/>
              </a:solidFill>
              <a:latin typeface="Lato 1" panose="020F0502020204030203"/>
              <a:ea typeface="Lato 1" panose="020F0502020204030203"/>
              <a:cs typeface="Lato 1" panose="020F0502020204030203"/>
              <a:sym typeface="Lato 1" panose="020F0502020204030203"/>
            </a:endParaRP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1. What is Cloud Security?</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Cloud security refers to the policies, technologies, and controls used to protect cloud-based systems, applications, and data.</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It is essential because, with the rise of cloud computing, more organizations store sensitive data and run critical applications in the cloud.</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2683017" y="352456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4090290"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Module 8: Security Operations</a:t>
            </a:r>
          </a:p>
        </p:txBody>
      </p:sp>
      <p:sp>
        <p:nvSpPr>
          <p:cNvPr id="6" name="TextBox 6"/>
          <p:cNvSpPr txBox="1"/>
          <p:nvPr/>
        </p:nvSpPr>
        <p:spPr>
          <a:xfrm>
            <a:off x="1147141" y="1648140"/>
            <a:ext cx="12154606" cy="2981325"/>
          </a:xfrm>
          <a:prstGeom prst="rect">
            <a:avLst/>
          </a:prstGeom>
        </p:spPr>
        <p:txBody>
          <a:bodyPr lIns="0" tIns="0" rIns="0" bIns="0" rtlCol="0" anchor="t">
            <a:spAutoFit/>
          </a:bodyPr>
          <a:lstStyle/>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Understanding ThreatsIncident Response and Management</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Intrusion Detection and Prevention Systems (IDPS)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Security Operations Centers (SOC)</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Handling Security Breaches</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24669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443716"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1: Securing Cloud Infrastructure</a:t>
            </a:r>
          </a:p>
        </p:txBody>
      </p:sp>
      <p:sp>
        <p:nvSpPr>
          <p:cNvPr id="6" name="TextBox 6"/>
          <p:cNvSpPr txBox="1"/>
          <p:nvPr/>
        </p:nvSpPr>
        <p:spPr>
          <a:xfrm>
            <a:off x="990600" y="1425222"/>
            <a:ext cx="13306614" cy="5267325"/>
          </a:xfrm>
          <a:prstGeom prst="rect">
            <a:avLst/>
          </a:prstGeom>
        </p:spPr>
        <p:txBody>
          <a:bodyPr lIns="0" tIns="0" rIns="0" bIns="0" rtlCol="0" anchor="t">
            <a:spAutoFit/>
          </a:bodyPr>
          <a:lstStyle/>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2. Shared Responsibility Model:</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The Shared Responsibility Model defines the security responsibilities of both the cloud service provider (CSP) and the cloud customer.</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Cloud provider responsibilities: Security of the cloud infrastructure (hardware, data centers, and networks).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Customer responsibilities: Security of what is stored and processed in the cloud, such as data, applications, and access controls.</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24669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443716"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1: Securing Cloud Infrastructure</a:t>
            </a:r>
          </a:p>
        </p:txBody>
      </p:sp>
      <p:sp>
        <p:nvSpPr>
          <p:cNvPr id="6" name="TextBox 6"/>
          <p:cNvSpPr txBox="1"/>
          <p:nvPr/>
        </p:nvSpPr>
        <p:spPr>
          <a:xfrm>
            <a:off x="990600" y="1425222"/>
            <a:ext cx="13306614" cy="5267325"/>
          </a:xfrm>
          <a:prstGeom prst="rect">
            <a:avLst/>
          </a:prstGeom>
        </p:spPr>
        <p:txBody>
          <a:bodyPr lIns="0" tIns="0" rIns="0" bIns="0" rtlCol="0" anchor="t">
            <a:spAutoFit/>
          </a:bodyPr>
          <a:lstStyle/>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3. Cloud Security Frameworks: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ISO/IEC 27001: An international standard for information security management systems (ISMS) applicable to cloud security.</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NIST SP 800-53: A security framework that outlines guidelines for securing federal information systems, including those hosted in the cloud.</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CSA (Cloud Security Alliance): Provides a comprehensive set of best practices for securing cloud environments.</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24669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443716"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1: Securing Cloud Infrastructure</a:t>
            </a:r>
          </a:p>
        </p:txBody>
      </p:sp>
      <p:sp>
        <p:nvSpPr>
          <p:cNvPr id="6" name="TextBox 6"/>
          <p:cNvSpPr txBox="1"/>
          <p:nvPr/>
        </p:nvSpPr>
        <p:spPr>
          <a:xfrm>
            <a:off x="990600" y="1425222"/>
            <a:ext cx="13306614" cy="5267325"/>
          </a:xfrm>
          <a:prstGeom prst="rect">
            <a:avLst/>
          </a:prstGeom>
        </p:spPr>
        <p:txBody>
          <a:bodyPr lIns="0" tIns="0" rIns="0" bIns="0" rtlCol="0" anchor="t">
            <a:spAutoFit/>
          </a:bodyPr>
          <a:lstStyle/>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4. Cloud Security Challenges: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Data Breaches: Sensitive data stored in the cloud could be vulnerable if not properly secured.</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Misconfigured Cloud Settings: Cloud misconfigurations are one of the most common causes of cloud security breaches.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Lack of Visibility: It’s harder to monitor and control cloud environments compared to traditional on-premise setups.</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24669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443716"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1: Securing Cloud Infrastructure</a:t>
            </a:r>
          </a:p>
        </p:txBody>
      </p:sp>
      <p:sp>
        <p:nvSpPr>
          <p:cNvPr id="6" name="TextBox 6"/>
          <p:cNvSpPr txBox="1"/>
          <p:nvPr/>
        </p:nvSpPr>
        <p:spPr>
          <a:xfrm>
            <a:off x="990600" y="1425222"/>
            <a:ext cx="13306614" cy="6029325"/>
          </a:xfrm>
          <a:prstGeom prst="rect">
            <a:avLst/>
          </a:prstGeom>
        </p:spPr>
        <p:txBody>
          <a:bodyPr lIns="0" tIns="0" rIns="0" bIns="0" rtlCol="0" anchor="t">
            <a:spAutoFit/>
          </a:bodyPr>
          <a:lstStyle/>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5. Securing Cloud Resources: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Identity and Access Management (IAM): Ensures only authorized users can access cloud resources. It involves managing user roles, policies, and permissions.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Encryption: Encrypt sensitive data both at rest and in transit to prevent unauthorized access.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Multi-Factor Authentication (MFA): Requires users to provide multiple forms of authentication to reduce the likelihood of unauthorized access.</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24669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443716"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2: Cloud Security Best Practices</a:t>
            </a:r>
          </a:p>
        </p:txBody>
      </p:sp>
      <p:sp>
        <p:nvSpPr>
          <p:cNvPr id="6" name="TextBox 6"/>
          <p:cNvSpPr txBox="1"/>
          <p:nvPr/>
        </p:nvSpPr>
        <p:spPr>
          <a:xfrm>
            <a:off x="990600" y="1425222"/>
            <a:ext cx="13306614" cy="7553325"/>
          </a:xfrm>
          <a:prstGeom prst="rect">
            <a:avLst/>
          </a:prstGeom>
        </p:spPr>
        <p:txBody>
          <a:bodyPr lIns="0" tIns="0" rIns="0" bIns="0" rtlCol="0" anchor="t">
            <a:spAutoFit/>
          </a:bodyPr>
          <a:lstStyle/>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Objective:</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Explore the best practices for ensuring cloud security across different service models.</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1. Best Practices for Cloud Security:</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Use Strong Authentication: Enforce the use of MFA and strong passwords for all cloud services.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Regular Audits: Conduct regular security audits and vulnerability assessments to ensure cloud resources are secured.</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Backup and Disaster Recovery: Implement a backup and disaster recovery plan to ensure business continuity in case of a breach.</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24669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443716"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2: Cloud Security Best Practices</a:t>
            </a:r>
          </a:p>
        </p:txBody>
      </p:sp>
      <p:sp>
        <p:nvSpPr>
          <p:cNvPr id="6" name="TextBox 6"/>
          <p:cNvSpPr txBox="1"/>
          <p:nvPr/>
        </p:nvSpPr>
        <p:spPr>
          <a:xfrm>
            <a:off x="990600" y="1425222"/>
            <a:ext cx="13306614" cy="3743325"/>
          </a:xfrm>
          <a:prstGeom prst="rect">
            <a:avLst/>
          </a:prstGeom>
        </p:spPr>
        <p:txBody>
          <a:bodyPr lIns="0" tIns="0" rIns="0" bIns="0" rtlCol="0" anchor="t">
            <a:spAutoFit/>
          </a:bodyPr>
          <a:lstStyle/>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Network Security: Ensure secure network configurations, such as Virtual Private Networks (VPNs) and firewalls, to isolate and protect cloud resources.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Data Minimization: Avoid storing unnecessary sensitive data in the cloud. If storing sensitive data, ensure proper encryption methods are in place.</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24669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443716"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2: Cloud Security Best Practices</a:t>
            </a:r>
          </a:p>
        </p:txBody>
      </p:sp>
      <p:sp>
        <p:nvSpPr>
          <p:cNvPr id="6" name="TextBox 6"/>
          <p:cNvSpPr txBox="1"/>
          <p:nvPr/>
        </p:nvSpPr>
        <p:spPr>
          <a:xfrm>
            <a:off x="990600" y="1425222"/>
            <a:ext cx="13306614" cy="5267325"/>
          </a:xfrm>
          <a:prstGeom prst="rect">
            <a:avLst/>
          </a:prstGeom>
        </p:spPr>
        <p:txBody>
          <a:bodyPr lIns="0" tIns="0" rIns="0" bIns="0" rtlCol="0" anchor="t">
            <a:spAutoFit/>
          </a:bodyPr>
          <a:lstStyle/>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2. Encryption Best Practices: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Data at Rest: Encrypt sensitive data stored on cloud servers using encryption standards like AES-256.</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Data in Transit: Use SSL/TLS encryption to protect data while it is moving between users and cloud services.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Key Management: Implement a robust Key Management System (KMS) to securely manage and store encryption keys.</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24669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443716"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2: Cloud Security Best Practices</a:t>
            </a:r>
          </a:p>
        </p:txBody>
      </p:sp>
      <p:sp>
        <p:nvSpPr>
          <p:cNvPr id="6" name="TextBox 6"/>
          <p:cNvSpPr txBox="1"/>
          <p:nvPr/>
        </p:nvSpPr>
        <p:spPr>
          <a:xfrm>
            <a:off x="990600" y="1425222"/>
            <a:ext cx="13306614" cy="5267325"/>
          </a:xfrm>
          <a:prstGeom prst="rect">
            <a:avLst/>
          </a:prstGeom>
        </p:spPr>
        <p:txBody>
          <a:bodyPr lIns="0" tIns="0" rIns="0" bIns="0" rtlCol="0" anchor="t">
            <a:spAutoFit/>
          </a:bodyPr>
          <a:lstStyle/>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3. Identity and Access Management (IAM) Best Practices: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Principle of Least Privilege (PoLP): Assign users only the minimum permissions they need to perform their tasks.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Role-Based Access Control (RBAC): Use RBAC to assign permissions based on roles, reducing the risk of excessive access.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Temporary Access Credentials: Use temporary access credentials (such as AWS IAM roles) rather than long-lived access keys.</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24669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443716"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2: Cloud Security Best Practices</a:t>
            </a:r>
          </a:p>
        </p:txBody>
      </p:sp>
      <p:sp>
        <p:nvSpPr>
          <p:cNvPr id="6" name="TextBox 6"/>
          <p:cNvSpPr txBox="1"/>
          <p:nvPr/>
        </p:nvSpPr>
        <p:spPr>
          <a:xfrm>
            <a:off x="990600" y="1425222"/>
            <a:ext cx="13306614" cy="4505325"/>
          </a:xfrm>
          <a:prstGeom prst="rect">
            <a:avLst/>
          </a:prstGeom>
        </p:spPr>
        <p:txBody>
          <a:bodyPr lIns="0" tIns="0" rIns="0" bIns="0" rtlCol="0" anchor="t">
            <a:spAutoFit/>
          </a:bodyPr>
          <a:lstStyle/>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4. Incident Response in the Cloud:</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Develop an incident response plan tailored to cloud environments. Ensure monitoring and logging are enabled to detect suspicious activities quickly.</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Automated Threat Detection: Use cloud-native security tools like AWS GuardDuty, Azure Security Center, or Google Cloud Security Command Center to detect threats.</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24669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443716"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3: Cloud Service Models</a:t>
            </a:r>
          </a:p>
        </p:txBody>
      </p:sp>
      <p:sp>
        <p:nvSpPr>
          <p:cNvPr id="6" name="TextBox 6"/>
          <p:cNvSpPr txBox="1"/>
          <p:nvPr/>
        </p:nvSpPr>
        <p:spPr>
          <a:xfrm>
            <a:off x="990600" y="1425222"/>
            <a:ext cx="13756887" cy="6791325"/>
          </a:xfrm>
          <a:prstGeom prst="rect">
            <a:avLst/>
          </a:prstGeom>
        </p:spPr>
        <p:txBody>
          <a:bodyPr lIns="0" tIns="0" rIns="0" bIns="0" rtlCol="0" anchor="t">
            <a:spAutoFit/>
          </a:bodyPr>
          <a:lstStyle/>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Objective:</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Understand the different cloud service models (IaaS, PaaS, SaaS) and how security responsibilities differ across them.</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Content:</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1. Overview of Cloud Service Models: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Infrastructure as a Service (IaaS): Provides virtualized computing resources over the internet. Examples: AWS EC2, Google Compute Engine.</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Customer Responsibilities: Operating system, applications, data, and access control.</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2683017" y="352456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4090290"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Module 9: Risk Management</a:t>
            </a:r>
          </a:p>
        </p:txBody>
      </p:sp>
      <p:sp>
        <p:nvSpPr>
          <p:cNvPr id="6" name="TextBox 6"/>
          <p:cNvSpPr txBox="1"/>
          <p:nvPr/>
        </p:nvSpPr>
        <p:spPr>
          <a:xfrm>
            <a:off x="1147141" y="1648140"/>
            <a:ext cx="12154606" cy="2219325"/>
          </a:xfrm>
          <a:prstGeom prst="rect">
            <a:avLst/>
          </a:prstGeom>
        </p:spPr>
        <p:txBody>
          <a:bodyPr lIns="0" tIns="0" rIns="0" bIns="0" rtlCol="0" anchor="t">
            <a:spAutoFit/>
          </a:bodyPr>
          <a:lstStyle/>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Identifying and Assessing Risks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Risk Mitigation and Best Practices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Business Continuity and Disaster Recovery</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24669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443716"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3: Cloud Service Models</a:t>
            </a:r>
          </a:p>
        </p:txBody>
      </p:sp>
      <p:sp>
        <p:nvSpPr>
          <p:cNvPr id="6" name="TextBox 6"/>
          <p:cNvSpPr txBox="1"/>
          <p:nvPr/>
        </p:nvSpPr>
        <p:spPr>
          <a:xfrm>
            <a:off x="990600" y="1425222"/>
            <a:ext cx="13756887" cy="6791325"/>
          </a:xfrm>
          <a:prstGeom prst="rect">
            <a:avLst/>
          </a:prstGeom>
        </p:spPr>
        <p:txBody>
          <a:bodyPr lIns="0" tIns="0" rIns="0" bIns="0" rtlCol="0" anchor="t">
            <a:spAutoFit/>
          </a:bodyPr>
          <a:lstStyle/>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Platform as a Service (PaaS): Provides a platform allowing customers to develop, run, and manage applications without managing the underlying infrastructure. Examples: Heroku, Google App Engine.</a:t>
            </a:r>
          </a:p>
          <a:p>
            <a:pPr marL="1295400" lvl="2" indent="-43180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Customer Responsibilities: Applications, data, and user access.</a:t>
            </a:r>
          </a:p>
          <a:p>
            <a:pPr marL="1295400" lvl="2" indent="-43180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Provider Responsibilities: Operating system, networking, and physical security.</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Software as a Service (SaaS): Delivers software applications over the internet. Examples: Google Workspace, Microsoft 365, Salesforce.</a:t>
            </a:r>
          </a:p>
          <a:p>
            <a:pPr marL="1295400" lvl="2" indent="-43180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Customer Responsibilities: User access, data encryption, and management.</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24669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443716"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3: Cloud Service Models</a:t>
            </a:r>
          </a:p>
        </p:txBody>
      </p:sp>
      <p:sp>
        <p:nvSpPr>
          <p:cNvPr id="6" name="TextBox 6"/>
          <p:cNvSpPr txBox="1"/>
          <p:nvPr/>
        </p:nvSpPr>
        <p:spPr>
          <a:xfrm>
            <a:off x="990600" y="1425222"/>
            <a:ext cx="13756887" cy="7553325"/>
          </a:xfrm>
          <a:prstGeom prst="rect">
            <a:avLst/>
          </a:prstGeom>
        </p:spPr>
        <p:txBody>
          <a:bodyPr lIns="0" tIns="0" rIns="0" bIns="0" rtlCol="0" anchor="t">
            <a:spAutoFit/>
          </a:bodyPr>
          <a:lstStyle/>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Provider Responsibilities: Application hosting, infrastructure, and platform management.</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2. Security Considerations for Each Model:</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IaaS Security: Customers are responsible for securing the virtual machines, storage, and network. It is crucial to configure security groups, firewalls, and IAM roles.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PaaS Security: Customers must secure the application layer, ensuring secure coding practices, secure API calls, and appropriate database security.</a:t>
            </a:r>
          </a:p>
          <a:p>
            <a:pPr marL="1295400" lvl="2" indent="-43180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SaaS Security: Customers are responsible for securing their data within the SaaS application and using encryption for sensitive information.</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24669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686171"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4: Cloud Security Challenges and Emerging Trends</a:t>
            </a:r>
          </a:p>
        </p:txBody>
      </p:sp>
      <p:sp>
        <p:nvSpPr>
          <p:cNvPr id="6" name="TextBox 6"/>
          <p:cNvSpPr txBox="1"/>
          <p:nvPr/>
        </p:nvSpPr>
        <p:spPr>
          <a:xfrm>
            <a:off x="990600" y="1425222"/>
            <a:ext cx="13756887" cy="7553325"/>
          </a:xfrm>
          <a:prstGeom prst="rect">
            <a:avLst/>
          </a:prstGeom>
        </p:spPr>
        <p:txBody>
          <a:bodyPr lIns="0" tIns="0" rIns="0" bIns="0" rtlCol="0" anchor="t">
            <a:spAutoFit/>
          </a:bodyPr>
          <a:lstStyle/>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Objective:</a:t>
            </a:r>
          </a:p>
          <a:p>
            <a:pPr marL="1295400" lvl="2" indent="-43180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Discuss ongoing challenges in cloud security and explore emerging trends.</a:t>
            </a:r>
          </a:p>
          <a:p>
            <a:pPr algn="l">
              <a:lnSpc>
                <a:spcPts val="6000"/>
              </a:lnSpc>
            </a:pPr>
            <a:endParaRPr lang="en-US" sz="3000">
              <a:solidFill>
                <a:srgbClr val="2D2D2D"/>
              </a:solidFill>
              <a:latin typeface="Lato 1" panose="020F0502020204030203"/>
              <a:ea typeface="Lato 1" panose="020F0502020204030203"/>
              <a:cs typeface="Lato 1" panose="020F0502020204030203"/>
              <a:sym typeface="Lato 1" panose="020F0502020204030203"/>
            </a:endParaRP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1. Common Cloud Security Challenges: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Data Privacy: Ensuring data stored in the cloud complies with regulations such as GDPR, HIPAA, etc.</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Insider Threats: Employees or contractors intentionally or unintentionally causing harm to cloud resources.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Misconfiguration: Incorrectly configured cloud resources (e.g., publicly accessible storage buckets) are a common cause of breaches.</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24669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686171"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4: Cloud Security Challenges and Emerging Trends</a:t>
            </a:r>
          </a:p>
        </p:txBody>
      </p:sp>
      <p:sp>
        <p:nvSpPr>
          <p:cNvPr id="6" name="TextBox 6"/>
          <p:cNvSpPr txBox="1"/>
          <p:nvPr/>
        </p:nvSpPr>
        <p:spPr>
          <a:xfrm>
            <a:off x="990600" y="1425222"/>
            <a:ext cx="13756887" cy="6791325"/>
          </a:xfrm>
          <a:prstGeom prst="rect">
            <a:avLst/>
          </a:prstGeom>
        </p:spPr>
        <p:txBody>
          <a:bodyPr lIns="0" tIns="0" rIns="0" bIns="0" rtlCol="0" anchor="t">
            <a:spAutoFit/>
          </a:bodyPr>
          <a:lstStyle/>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 Third-party Risks: Cloud services often depend on third-party vendors for some components, which can create vulnerabilities.</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2. Emerging Trends in Cloud Security:</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Zero Trust Security: The principle of "never trust, always verify" is gaining traction in cloud environments to ensure that access controls are strict and based on continuous validation.</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Cloud-native Security: Using security tools specifically designed for cloud environments (e.g., AWS Security Hub, Azure Sentinel) to protect cloud workloads.</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24669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686171"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4: Cloud Security Challenges and Emerging Trends</a:t>
            </a:r>
          </a:p>
        </p:txBody>
      </p:sp>
      <p:sp>
        <p:nvSpPr>
          <p:cNvPr id="6" name="TextBox 6"/>
          <p:cNvSpPr txBox="1"/>
          <p:nvPr/>
        </p:nvSpPr>
        <p:spPr>
          <a:xfrm>
            <a:off x="990600" y="1425222"/>
            <a:ext cx="13756887" cy="2219325"/>
          </a:xfrm>
          <a:prstGeom prst="rect">
            <a:avLst/>
          </a:prstGeom>
        </p:spPr>
        <p:txBody>
          <a:bodyPr lIns="0" tIns="0" rIns="0" bIns="0" rtlCol="0" anchor="t">
            <a:spAutoFit/>
          </a:bodyPr>
          <a:lstStyle/>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 Automated Cloud Security: The rise of AI and machine learning in cloud security tools for automated threat detection, analysis, and response.</a:t>
            </a:r>
          </a:p>
          <a:p>
            <a:pPr algn="l">
              <a:lnSpc>
                <a:spcPts val="6000"/>
              </a:lnSpc>
            </a:pPr>
            <a:endParaRPr lang="en-US" sz="3000">
              <a:solidFill>
                <a:srgbClr val="2D2D2D"/>
              </a:solidFill>
              <a:latin typeface="Lato 1" panose="020F0502020204030203"/>
              <a:ea typeface="Lato 1" panose="020F0502020204030203"/>
              <a:cs typeface="Lato 1" panose="020F0502020204030203"/>
              <a:sym typeface="Lato 1" panose="020F0502020204030203"/>
            </a:endParaRP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24669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686171"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Conclusion of Module 6</a:t>
            </a:r>
          </a:p>
        </p:txBody>
      </p:sp>
      <p:sp>
        <p:nvSpPr>
          <p:cNvPr id="6" name="TextBox 6"/>
          <p:cNvSpPr txBox="1"/>
          <p:nvPr/>
        </p:nvSpPr>
        <p:spPr>
          <a:xfrm>
            <a:off x="990600" y="1425222"/>
            <a:ext cx="13756887" cy="5267325"/>
          </a:xfrm>
          <a:prstGeom prst="rect">
            <a:avLst/>
          </a:prstGeom>
        </p:spPr>
        <p:txBody>
          <a:bodyPr lIns="0" tIns="0" rIns="0" bIns="0" rtlCol="0" anchor="t">
            <a:spAutoFit/>
          </a:bodyPr>
          <a:lstStyle/>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Summary: Cloud security is essential as organizations continue to move their infrastructure to the cloud. Securing cloud environments requires a strong understanding of shared responsibility, encryption, access controls, and service models.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Encouragement: Apply what you’ve learned by configuring a cloud service, securing resources, and conducting security audits regularly to stay ahead of potential threats.</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24669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686171"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Module 7: Threat Intelligence</a:t>
            </a:r>
          </a:p>
        </p:txBody>
      </p:sp>
      <p:sp>
        <p:nvSpPr>
          <p:cNvPr id="6" name="TextBox 6"/>
          <p:cNvSpPr txBox="1"/>
          <p:nvPr/>
        </p:nvSpPr>
        <p:spPr>
          <a:xfrm>
            <a:off x="990600" y="1425222"/>
            <a:ext cx="13756887" cy="3743325"/>
          </a:xfrm>
          <a:prstGeom prst="rect">
            <a:avLst/>
          </a:prstGeom>
        </p:spPr>
        <p:txBody>
          <a:bodyPr lIns="0" tIns="0" rIns="0" bIns="0" rtlCol="0" anchor="t">
            <a:spAutoFit/>
          </a:bodyPr>
          <a:lstStyle/>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Great! Let's proceed with Module 7: Threat Intelligence. This module is essential because threat intelligence plays a key role in proactive cybersecurity. Understanding how to gather, analyze, and interpret threat intelligence helps you anticipate potential security incidents and react before they cause significant damage.</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24669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686171"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1: Understanding Threats</a:t>
            </a:r>
          </a:p>
        </p:txBody>
      </p:sp>
      <p:sp>
        <p:nvSpPr>
          <p:cNvPr id="6" name="TextBox 6"/>
          <p:cNvSpPr txBox="1"/>
          <p:nvPr/>
        </p:nvSpPr>
        <p:spPr>
          <a:xfrm>
            <a:off x="990600" y="1425222"/>
            <a:ext cx="13756887" cy="6791325"/>
          </a:xfrm>
          <a:prstGeom prst="rect">
            <a:avLst/>
          </a:prstGeom>
        </p:spPr>
        <p:txBody>
          <a:bodyPr lIns="0" tIns="0" rIns="0" bIns="0" rtlCol="0" anchor="t">
            <a:spAutoFit/>
          </a:bodyPr>
          <a:lstStyle/>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Objective:</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Provide an introduction to the different types of threats that cybersecurity professionals face, the motivations behind these threats, and how understanding them is key to effective defense.</a:t>
            </a:r>
          </a:p>
          <a:p>
            <a:pPr algn="l">
              <a:lnSpc>
                <a:spcPts val="6000"/>
              </a:lnSpc>
            </a:pPr>
            <a:endParaRPr lang="en-US" sz="3000">
              <a:solidFill>
                <a:srgbClr val="2D2D2D"/>
              </a:solidFill>
              <a:latin typeface="Lato 1" panose="020F0502020204030203"/>
              <a:ea typeface="Lato 1" panose="020F0502020204030203"/>
              <a:cs typeface="Lato 1" panose="020F0502020204030203"/>
              <a:sym typeface="Lato 1" panose="020F0502020204030203"/>
            </a:endParaRP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1. What is Threat Intelligence?</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Threat intelligence refers to the knowledge about existing or potential threats to the organization’s infrastructure, data, and assets. It helps identify, assess, and prepare for potential security risks.</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24669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686171"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1: Understanding Threats</a:t>
            </a:r>
          </a:p>
        </p:txBody>
      </p:sp>
      <p:sp>
        <p:nvSpPr>
          <p:cNvPr id="6" name="TextBox 6"/>
          <p:cNvSpPr txBox="1"/>
          <p:nvPr/>
        </p:nvSpPr>
        <p:spPr>
          <a:xfrm>
            <a:off x="990600" y="1425222"/>
            <a:ext cx="13756887" cy="7553325"/>
          </a:xfrm>
          <a:prstGeom prst="rect">
            <a:avLst/>
          </a:prstGeom>
        </p:spPr>
        <p:txBody>
          <a:bodyPr lIns="0" tIns="0" rIns="0" bIns="0" rtlCol="0" anchor="t">
            <a:spAutoFit/>
          </a:bodyPr>
          <a:lstStyle/>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It's crucial for understanding and predicting cyberattacks, and it involves analyzing various sources of information to spot trends, tactics, and attack patterns.</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2. Types of Threats: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Cyberattacks: Deliberate actions to harm an organization’s information or technology systems, often for financial gain or political reasons. Examples: Malware, Phishing, Ransomware.</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Insider Threats: Attacks originating from within the organization, either intentional or unintentional. Examples: Employees mishandling sensitive data, disgruntled employees causing harm.</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24669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686171"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1: Understanding Threats</a:t>
            </a:r>
          </a:p>
        </p:txBody>
      </p:sp>
      <p:sp>
        <p:nvSpPr>
          <p:cNvPr id="6" name="TextBox 6"/>
          <p:cNvSpPr txBox="1"/>
          <p:nvPr/>
        </p:nvSpPr>
        <p:spPr>
          <a:xfrm>
            <a:off x="990600" y="1425222"/>
            <a:ext cx="13756887" cy="6791325"/>
          </a:xfrm>
          <a:prstGeom prst="rect">
            <a:avLst/>
          </a:prstGeom>
        </p:spPr>
        <p:txBody>
          <a:bodyPr lIns="0" tIns="0" rIns="0" bIns="0" rtlCol="0" anchor="t">
            <a:spAutoFit/>
          </a:bodyPr>
          <a:lstStyle/>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Advanced Persistent Threats (APTs): Sophisticated, long-term cyberattacks that are often state-sponsored, targeting high-value organizations.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Zero-Day Exploits: Vulnerabilities in software or hardware that are unknown to the vendor and have no patch or fix available at the time of the attack.</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3. Why Threat Intelligence is Important:</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Proactive Defense: Threat intelligence helps anticipate and defend against potential attacks before they occur.</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Improved Incident Response: It provides critical insights that improve the speed and accuracy of incident detection and response.</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2683017" y="352456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4090290"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Module 10: Capstone Project and Final Assessment</a:t>
            </a:r>
          </a:p>
        </p:txBody>
      </p:sp>
      <p:sp>
        <p:nvSpPr>
          <p:cNvPr id="6" name="TextBox 6"/>
          <p:cNvSpPr txBox="1"/>
          <p:nvPr/>
        </p:nvSpPr>
        <p:spPr>
          <a:xfrm>
            <a:off x="1147141" y="1648140"/>
            <a:ext cx="10249606" cy="2981325"/>
          </a:xfrm>
          <a:prstGeom prst="rect">
            <a:avLst/>
          </a:prstGeom>
        </p:spPr>
        <p:txBody>
          <a:bodyPr lIns="0" tIns="0" rIns="0" bIns="0" rtlCol="0" anchor="t">
            <a:spAutoFit/>
          </a:bodyPr>
          <a:lstStyle/>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Practical Application of Skills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Hands-on Project</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Final Evaluation (simulated cybersecurity attack/response scenario)</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24669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686171"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1: Understanding Threats</a:t>
            </a:r>
          </a:p>
        </p:txBody>
      </p:sp>
      <p:sp>
        <p:nvSpPr>
          <p:cNvPr id="6" name="TextBox 6"/>
          <p:cNvSpPr txBox="1"/>
          <p:nvPr/>
        </p:nvSpPr>
        <p:spPr>
          <a:xfrm>
            <a:off x="990600" y="1425222"/>
            <a:ext cx="13756887" cy="2219325"/>
          </a:xfrm>
          <a:prstGeom prst="rect">
            <a:avLst/>
          </a:prstGeom>
        </p:spPr>
        <p:txBody>
          <a:bodyPr lIns="0" tIns="0" rIns="0" bIns="0" rtlCol="0" anchor="t">
            <a:spAutoFit/>
          </a:bodyPr>
          <a:lstStyle/>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Better Decision-Making: With proper threat intelligence, cybersecurity teams can make better decisions regarding security controls, resource allocation, and prioritization of threats.</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24669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686171"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2: Threat Intelligence Sources</a:t>
            </a:r>
          </a:p>
        </p:txBody>
      </p:sp>
      <p:sp>
        <p:nvSpPr>
          <p:cNvPr id="6" name="TextBox 6"/>
          <p:cNvSpPr txBox="1"/>
          <p:nvPr/>
        </p:nvSpPr>
        <p:spPr>
          <a:xfrm>
            <a:off x="990600" y="1425222"/>
            <a:ext cx="13756887" cy="7553325"/>
          </a:xfrm>
          <a:prstGeom prst="rect">
            <a:avLst/>
          </a:prstGeom>
        </p:spPr>
        <p:txBody>
          <a:bodyPr lIns="0" tIns="0" rIns="0" bIns="0" rtlCol="0" anchor="t">
            <a:spAutoFit/>
          </a:bodyPr>
          <a:lstStyle/>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Objective:</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 Introduce students to various sources of threat intelligence, focusing on open-source, commercial, and internal sources.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1. Sources of Threat Intelligence:</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Open-Source Intelligence (OSINT): Publicly available information used to gather intelligence on potential threats. Examples: Social media, blogs, forums, threat reports from vendors (e.g., FireEye, Symantec).</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Benefits: Cost-effective and widely accessible.</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Example: Monitoring hacker forums for indicators of new vulnerabilities or exploits.</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24669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686171"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2: Threat Intelligence Sources</a:t>
            </a:r>
          </a:p>
        </p:txBody>
      </p:sp>
      <p:sp>
        <p:nvSpPr>
          <p:cNvPr id="6" name="TextBox 6"/>
          <p:cNvSpPr txBox="1"/>
          <p:nvPr/>
        </p:nvSpPr>
        <p:spPr>
          <a:xfrm>
            <a:off x="990600" y="1425222"/>
            <a:ext cx="13756887" cy="6791325"/>
          </a:xfrm>
          <a:prstGeom prst="rect">
            <a:avLst/>
          </a:prstGeom>
        </p:spPr>
        <p:txBody>
          <a:bodyPr lIns="0" tIns="0" rIns="0" bIns="0" rtlCol="0" anchor="t">
            <a:spAutoFit/>
          </a:bodyPr>
          <a:lstStyle/>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Commercial Threat Intelligence Providers: Companies that offer threat intelligence feeds, often based on proprietary research and analysis. Examples: Anomali, CrowdStrike, IBM X-Force Exchange.</a:t>
            </a:r>
          </a:p>
          <a:p>
            <a:pPr marL="1295400" lvl="2" indent="-43180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Benefits: High-quality, in-depth intelligence with real-time updates.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Internal Threat Intelligence: Data collected from within an organization's network, such as log files, network traffic, and endpoint data. It provides valuable insights specific to the organization’s environment.</a:t>
            </a:r>
          </a:p>
          <a:p>
            <a:pPr marL="1295400" lvl="2" indent="-43180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Benefits: Tailored to the organization's specific threats, weaknesses, and behaviors.</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24669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686171"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2: Threat Intelligence Sources</a:t>
            </a:r>
          </a:p>
        </p:txBody>
      </p:sp>
      <p:sp>
        <p:nvSpPr>
          <p:cNvPr id="6" name="TextBox 6"/>
          <p:cNvSpPr txBox="1"/>
          <p:nvPr/>
        </p:nvSpPr>
        <p:spPr>
          <a:xfrm>
            <a:off x="990600" y="1425222"/>
            <a:ext cx="13756887" cy="6791325"/>
          </a:xfrm>
          <a:prstGeom prst="rect">
            <a:avLst/>
          </a:prstGeom>
        </p:spPr>
        <p:txBody>
          <a:bodyPr lIns="0" tIns="0" rIns="0" bIns="0" rtlCol="0" anchor="t">
            <a:spAutoFit/>
          </a:bodyPr>
          <a:lstStyle/>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Example: Reviewing logs for signs of suspicious activity, such as unusual login attempts or unauthorized data access.</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2. Threat Intelligence Feeds: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Structured Threat Information Expression (STIX): A standardized format used to share cyber threat information.</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Trusted Automated Exchange of Indicator Information (TAXII): A protocol used to exchange STIX information between different organizations.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Indicators of Compromise (IOCs): Artifacts of a breach, such as IP addresses, file hashes, and URLs that indicate an intrusion.</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24669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686171"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3: Threat Detection and Analysis</a:t>
            </a:r>
          </a:p>
        </p:txBody>
      </p:sp>
      <p:sp>
        <p:nvSpPr>
          <p:cNvPr id="6" name="TextBox 6"/>
          <p:cNvSpPr txBox="1"/>
          <p:nvPr/>
        </p:nvSpPr>
        <p:spPr>
          <a:xfrm>
            <a:off x="990600" y="1425222"/>
            <a:ext cx="13756887" cy="6791325"/>
          </a:xfrm>
          <a:prstGeom prst="rect">
            <a:avLst/>
          </a:prstGeom>
        </p:spPr>
        <p:txBody>
          <a:bodyPr lIns="0" tIns="0" rIns="0" bIns="0" rtlCol="0" anchor="t">
            <a:spAutoFit/>
          </a:bodyPr>
          <a:lstStyle/>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Objective:</a:t>
            </a:r>
          </a:p>
          <a:p>
            <a:pPr marL="1295400" lvl="2" indent="-43180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Teach students how to analyze and interpret threat intelligence and use it to detect potential security risks in their systems.</a:t>
            </a:r>
          </a:p>
          <a:p>
            <a:pPr algn="l">
              <a:lnSpc>
                <a:spcPts val="6000"/>
              </a:lnSpc>
            </a:pPr>
            <a:endParaRPr lang="en-US" sz="3000">
              <a:solidFill>
                <a:srgbClr val="2D2D2D"/>
              </a:solidFill>
              <a:latin typeface="Lato 1" panose="020F0502020204030203"/>
              <a:ea typeface="Lato 1" panose="020F0502020204030203"/>
              <a:cs typeface="Lato 1" panose="020F0502020204030203"/>
              <a:sym typeface="Lato 1" panose="020F0502020204030203"/>
            </a:endParaRP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1. Threat Detection:</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Security Information and Event Management (SIEM): Tools that aggregate and analyze log data to identify patterns of behavior that may indicate a security incident.</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Examples: Splunk, IBM QRadar, ELK Stack.</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24669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686171"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3: Threat Detection and Analysis</a:t>
            </a:r>
          </a:p>
        </p:txBody>
      </p:sp>
      <p:sp>
        <p:nvSpPr>
          <p:cNvPr id="6" name="TextBox 6"/>
          <p:cNvSpPr txBox="1"/>
          <p:nvPr/>
        </p:nvSpPr>
        <p:spPr>
          <a:xfrm>
            <a:off x="990600" y="1425222"/>
            <a:ext cx="13756887" cy="7553325"/>
          </a:xfrm>
          <a:prstGeom prst="rect">
            <a:avLst/>
          </a:prstGeom>
        </p:spPr>
        <p:txBody>
          <a:bodyPr lIns="0" tIns="0" rIns="0" bIns="0" rtlCol="0" anchor="t">
            <a:spAutoFit/>
          </a:bodyPr>
          <a:lstStyle/>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Intrusion Detection Systems (IDS): Systems that monitor network traffic for signs of malicious activity.</a:t>
            </a:r>
          </a:p>
          <a:p>
            <a:pPr marL="1295400" lvl="2" indent="-43180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Examples: Snort, Suricata.</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2. Analyzing Threat Intelligence:</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Correlating IOCs: Using threat intelligence to identify indicators of compromise within your own systems. For example, if a known malicious IP address is detected in your network logs, it's a sign of potential compromise.</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Tactics, Techniques, and Procedures (TTPs): A way of categorizing attack behaviors. The MITRE ATT&amp;CK Framework is often used to map out and understand adversary tactics.</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24669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686171"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3: Threat Detection and Analysis</a:t>
            </a:r>
          </a:p>
        </p:txBody>
      </p:sp>
      <p:sp>
        <p:nvSpPr>
          <p:cNvPr id="6" name="TextBox 6"/>
          <p:cNvSpPr txBox="1"/>
          <p:nvPr/>
        </p:nvSpPr>
        <p:spPr>
          <a:xfrm>
            <a:off x="990600" y="1425222"/>
            <a:ext cx="13756887" cy="6029325"/>
          </a:xfrm>
          <a:prstGeom prst="rect">
            <a:avLst/>
          </a:prstGeom>
        </p:spPr>
        <p:txBody>
          <a:bodyPr lIns="0" tIns="0" rIns="0" bIns="0" rtlCol="0" anchor="t">
            <a:spAutoFit/>
          </a:bodyPr>
          <a:lstStyle/>
          <a:p>
            <a:pPr marL="1295400" lvl="2" indent="-43180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Example: An attacker might use a "phishing" tactic to gain initial access, then "lateral movement" to escalate privileges within the network.</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3. Using Threat Intelligence to Inform Defense:</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Threat intelligence can guide decisions about the deployment of firewalls, antivirus software, intrusion prevention systems (IPS), and other defense mechanisms.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Identifying emerging trends and proactively patching vulnerabilities in advance of an attack.</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24669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686171"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4: Gathering and Interpreting Threat Intelligence</a:t>
            </a:r>
          </a:p>
        </p:txBody>
      </p:sp>
      <p:sp>
        <p:nvSpPr>
          <p:cNvPr id="6" name="TextBox 6"/>
          <p:cNvSpPr txBox="1"/>
          <p:nvPr/>
        </p:nvSpPr>
        <p:spPr>
          <a:xfrm>
            <a:off x="990600" y="1425222"/>
            <a:ext cx="13756887" cy="7553325"/>
          </a:xfrm>
          <a:prstGeom prst="rect">
            <a:avLst/>
          </a:prstGeom>
        </p:spPr>
        <p:txBody>
          <a:bodyPr lIns="0" tIns="0" rIns="0" bIns="0" rtlCol="0" anchor="t">
            <a:spAutoFit/>
          </a:bodyPr>
          <a:lstStyle/>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Objective:</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Guide students on how to gather actionable threat intelligence and make sense of the data to drive cybersecurity strategies.</a:t>
            </a:r>
          </a:p>
          <a:p>
            <a:pPr algn="l">
              <a:lnSpc>
                <a:spcPts val="6000"/>
              </a:lnSpc>
            </a:pPr>
            <a:endParaRPr lang="en-US" sz="3000">
              <a:solidFill>
                <a:srgbClr val="2D2D2D"/>
              </a:solidFill>
              <a:latin typeface="Lato 1" panose="020F0502020204030203"/>
              <a:ea typeface="Lato 1" panose="020F0502020204030203"/>
              <a:cs typeface="Lato 1" panose="020F0502020204030203"/>
              <a:sym typeface="Lato 1" panose="020F0502020204030203"/>
            </a:endParaRP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1. Gathering Threat Intelligence:</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Threat Hunting: Proactively searching through your network to detect malicious activity before an attack is confirmed. This involves looking for unusual behavior and using threat intelligence data to guide the hunt.</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Phishing and Malware Campaigns: Use intelligence to detect and mitigate phishing emails and malicious attachments.</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24669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686171"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4: Gathering and Interpreting Threat Intelligence</a:t>
            </a:r>
          </a:p>
        </p:txBody>
      </p:sp>
      <p:sp>
        <p:nvSpPr>
          <p:cNvPr id="6" name="TextBox 6"/>
          <p:cNvSpPr txBox="1"/>
          <p:nvPr/>
        </p:nvSpPr>
        <p:spPr>
          <a:xfrm>
            <a:off x="990600" y="1425222"/>
            <a:ext cx="13756887" cy="5267325"/>
          </a:xfrm>
          <a:prstGeom prst="rect">
            <a:avLst/>
          </a:prstGeom>
        </p:spPr>
        <p:txBody>
          <a:bodyPr lIns="0" tIns="0" rIns="0" bIns="0" rtlCol="0" anchor="t">
            <a:spAutoFit/>
          </a:bodyPr>
          <a:lstStyle/>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2. Interpreting Threat Intelligence:</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Contextualizing Data: Not all threat intelligence is equally useful. It is important to analyze data within the context of your own network environment to assess the relevance of a threat.</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Attribution: Understanding who is behind an attack can help in identifying the potential motivations and methods used. This can help guide defensive measures.</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24669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686171"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4: Gathering and Interpreting Threat Intelligence</a:t>
            </a:r>
          </a:p>
        </p:txBody>
      </p:sp>
      <p:sp>
        <p:nvSpPr>
          <p:cNvPr id="6" name="TextBox 6"/>
          <p:cNvSpPr txBox="1"/>
          <p:nvPr/>
        </p:nvSpPr>
        <p:spPr>
          <a:xfrm>
            <a:off x="990600" y="1425222"/>
            <a:ext cx="13756887" cy="4505325"/>
          </a:xfrm>
          <a:prstGeom prst="rect">
            <a:avLst/>
          </a:prstGeom>
        </p:spPr>
        <p:txBody>
          <a:bodyPr lIns="0" tIns="0" rIns="0" bIns="0" rtlCol="0" anchor="t">
            <a:spAutoFit/>
          </a:bodyPr>
          <a:lstStyle/>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3. Threat Intelligence Platforms: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Threat Intelligence Platforms (TIPs): Tools that aggregate threat intelligence from different sources to provide centralized, actionable insights.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Examples: ThreatConnect, Anomali, and MISP.</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Sharing Threat Intelligence: It’s essential to share threat intelligence with other organizations to build a collective defense against emerging threats.</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2683017" y="352456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4090290"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Module 1: Introduction to Cybersecurity</a:t>
            </a:r>
          </a:p>
        </p:txBody>
      </p:sp>
      <p:sp>
        <p:nvSpPr>
          <p:cNvPr id="6" name="TextBox 6"/>
          <p:cNvSpPr txBox="1"/>
          <p:nvPr/>
        </p:nvSpPr>
        <p:spPr>
          <a:xfrm>
            <a:off x="1147141" y="1648140"/>
            <a:ext cx="11288697" cy="4505325"/>
          </a:xfrm>
          <a:prstGeom prst="rect">
            <a:avLst/>
          </a:prstGeom>
        </p:spPr>
        <p:txBody>
          <a:bodyPr lIns="0" tIns="0" rIns="0" bIns="0" rtlCol="0" anchor="t">
            <a:spAutoFit/>
          </a:bodyPr>
          <a:lstStyle/>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Great! Let’s start with the first module: Introduction to Cybersecurity.</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This module will provide students with a foundational understanding of cybersecurity, why it's important, and the types of threats that exist. We will break it down into several key sections.</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24669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686171"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Conclusion of Module 7</a:t>
            </a:r>
          </a:p>
        </p:txBody>
      </p:sp>
      <p:sp>
        <p:nvSpPr>
          <p:cNvPr id="6" name="TextBox 6"/>
          <p:cNvSpPr txBox="1"/>
          <p:nvPr/>
        </p:nvSpPr>
        <p:spPr>
          <a:xfrm>
            <a:off x="990600" y="1425222"/>
            <a:ext cx="13756887" cy="4505325"/>
          </a:xfrm>
          <a:prstGeom prst="rect">
            <a:avLst/>
          </a:prstGeom>
        </p:spPr>
        <p:txBody>
          <a:bodyPr lIns="0" tIns="0" rIns="0" bIns="0" rtlCol="0" anchor="t">
            <a:spAutoFit/>
          </a:bodyPr>
          <a:lstStyle/>
          <a:p>
            <a:pPr algn="l">
              <a:lnSpc>
                <a:spcPts val="6000"/>
              </a:lnSpc>
            </a:pPr>
            <a:endParaRP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Summary: Threat intelligence is a vital part of modern cybersecurity. By gathering, analyzing, and interpreting threat data, organizations can stay ahead of attackers and better defend their assets.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Encouragement: Leverage open-source intelligence tools, SIEM, and threat intelligence feeds to build a more proactive and informed security posture.</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24669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686171" cy="843280"/>
          </a:xfrm>
          <a:prstGeom prst="rect">
            <a:avLst/>
          </a:prstGeom>
        </p:spPr>
        <p:txBody>
          <a:bodyPr lIns="0" tIns="0" rIns="0" bIns="0" rtlCol="0" anchor="t">
            <a:spAutoFit/>
          </a:bodyPr>
          <a:lstStyle/>
          <a:p>
            <a:pPr algn="l">
              <a:lnSpc>
                <a:spcPts val="6580"/>
              </a:lnSpc>
            </a:pPr>
            <a:r>
              <a:rPr lang="en-US" altLang="en-US" sz="4700" b="1">
                <a:solidFill>
                  <a:srgbClr val="00BF63"/>
                </a:solidFill>
                <a:latin typeface="Lato 1 Bold" panose="020F0502020204030203"/>
                <a:ea typeface="Lato 1 Bold" panose="020F0502020204030203"/>
                <a:cs typeface="Lato 1 Bold" panose="020F0502020204030203"/>
                <a:sym typeface="Lato 1 Bold" panose="020F0502020204030203"/>
              </a:rPr>
              <a:t>Module 8: Security Operations</a:t>
            </a:r>
          </a:p>
        </p:txBody>
      </p:sp>
      <p:sp>
        <p:nvSpPr>
          <p:cNvPr id="6" name="TextBox 6"/>
          <p:cNvSpPr txBox="1"/>
          <p:nvPr/>
        </p:nvSpPr>
        <p:spPr>
          <a:xfrm>
            <a:off x="990600" y="1425222"/>
            <a:ext cx="13756887" cy="3846830"/>
          </a:xfrm>
          <a:prstGeom prst="rect">
            <a:avLst/>
          </a:prstGeom>
        </p:spPr>
        <p:txBody>
          <a:bodyPr lIns="0" tIns="0" rIns="0" bIns="0" rtlCol="0" anchor="t">
            <a:spAutoFit/>
          </a:bodyPr>
          <a:lstStyle/>
          <a:p>
            <a:pPr algn="l">
              <a:lnSpc>
                <a:spcPts val="6000"/>
              </a:lnSpc>
            </a:pPr>
            <a:r>
              <a:rPr lang="en-US" altLang="en-US" sz="3000">
                <a:solidFill>
                  <a:srgbClr val="2D2D2D"/>
                </a:solidFill>
                <a:latin typeface="Lato 1" panose="020F0502020204030203"/>
                <a:ea typeface="Lato 1" panose="020F0502020204030203"/>
                <a:cs typeface="Lato 1" panose="020F0502020204030203"/>
                <a:sym typeface="Lato 1" panose="020F0502020204030203"/>
              </a:rPr>
              <a:t>Let's continue with Module 8: Security Operations, focusing on security monitoring, incident response, and managing security events. Security operations are key in detecting, responding to, and recovering from cybersecurity incidents. This module will help your learners understand the core components of</a:t>
            </a:r>
          </a:p>
          <a:p>
            <a:pPr algn="l">
              <a:lnSpc>
                <a:spcPts val="6000"/>
              </a:lnSpc>
            </a:pPr>
            <a:r>
              <a:rPr lang="en-US" altLang="en-US" sz="3000">
                <a:solidFill>
                  <a:srgbClr val="2D2D2D"/>
                </a:solidFill>
                <a:latin typeface="Lato 1" panose="020F0502020204030203"/>
                <a:ea typeface="Lato 1" panose="020F0502020204030203"/>
                <a:cs typeface="Lato 1" panose="020F0502020204030203"/>
                <a:sym typeface="Lato 1" panose="020F0502020204030203"/>
              </a:rPr>
              <a:t>security operations and how they work together to ensure a robust defense</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24669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686171" cy="843280"/>
          </a:xfrm>
          <a:prstGeom prst="rect">
            <a:avLst/>
          </a:prstGeom>
        </p:spPr>
        <p:txBody>
          <a:bodyPr lIns="0" tIns="0" rIns="0" bIns="0" rtlCol="0" anchor="t">
            <a:spAutoFit/>
          </a:bodyPr>
          <a:lstStyle/>
          <a:p>
            <a:pPr algn="l">
              <a:lnSpc>
                <a:spcPts val="6580"/>
              </a:lnSpc>
            </a:pPr>
            <a:r>
              <a:rPr lang="en-US" alt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1: Understanding Security Operations</a:t>
            </a:r>
          </a:p>
        </p:txBody>
      </p:sp>
      <p:sp>
        <p:nvSpPr>
          <p:cNvPr id="6" name="TextBox 6"/>
          <p:cNvSpPr txBox="1"/>
          <p:nvPr/>
        </p:nvSpPr>
        <p:spPr>
          <a:xfrm>
            <a:off x="990600" y="1425222"/>
            <a:ext cx="13756887" cy="7694295"/>
          </a:xfrm>
          <a:prstGeom prst="rect">
            <a:avLst/>
          </a:prstGeom>
        </p:spPr>
        <p:txBody>
          <a:bodyPr lIns="0" tIns="0" rIns="0" bIns="0" rtlCol="0" anchor="t">
            <a:spAutoFit/>
          </a:bodyPr>
          <a:lstStyle/>
          <a:p>
            <a:pPr algn="l">
              <a:lnSpc>
                <a:spcPts val="6000"/>
              </a:lnSpc>
            </a:pPr>
            <a:r>
              <a:rPr lang="en-US" altLang="en-US" sz="3000">
                <a:solidFill>
                  <a:srgbClr val="2D2D2D"/>
                </a:solidFill>
                <a:latin typeface="Lato 1" panose="020F0502020204030203"/>
                <a:ea typeface="Lato 1" panose="020F0502020204030203"/>
                <a:cs typeface="Lato 1" panose="020F0502020204030203"/>
                <a:sym typeface="Lato 1" panose="020F0502020204030203"/>
              </a:rPr>
              <a:t>Objective:</a:t>
            </a:r>
          </a:p>
          <a:p>
            <a:pPr algn="l">
              <a:lnSpc>
                <a:spcPts val="6000"/>
              </a:lnSpc>
            </a:pPr>
            <a:r>
              <a:rPr lang="en-US" altLang="en-US" sz="3000">
                <a:solidFill>
                  <a:srgbClr val="2D2D2D"/>
                </a:solidFill>
                <a:latin typeface="Lato 1" panose="020F0502020204030203"/>
                <a:ea typeface="Lato 1" panose="020F0502020204030203"/>
                <a:cs typeface="Lato 1" panose="020F0502020204030203"/>
                <a:sym typeface="Lato 1" panose="020F0502020204030203"/>
              </a:rPr>
              <a:t>Introduce students to the concept of security operations, the role of a Security Operations Center(SOC), and why effective security operations are essential for protecting an organization.</a:t>
            </a:r>
          </a:p>
          <a:p>
            <a:pPr algn="l">
              <a:lnSpc>
                <a:spcPts val="6000"/>
              </a:lnSpc>
            </a:pPr>
            <a:r>
              <a:rPr lang="en-US" altLang="en-US" sz="3000">
                <a:solidFill>
                  <a:srgbClr val="2D2D2D"/>
                </a:solidFill>
                <a:latin typeface="Lato 1" panose="020F0502020204030203"/>
                <a:ea typeface="Lato 1" panose="020F0502020204030203"/>
                <a:cs typeface="Lato 1" panose="020F0502020204030203"/>
                <a:sym typeface="Lato 1" panose="020F0502020204030203"/>
              </a:rPr>
              <a:t>1. What are Security Operations?</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Security operations (SecOps) refer to the processes, technologies, and teams involved inmonitoring, detecting, responding to, and recovering from cybersecurity threats and incidents.</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The goal is to manage security events across the enterprise in real-time, reducing the risk ofbreaches and mitigating damage.</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30003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686171" cy="843280"/>
          </a:xfrm>
          <a:prstGeom prst="rect">
            <a:avLst/>
          </a:prstGeom>
        </p:spPr>
        <p:txBody>
          <a:bodyPr lIns="0" tIns="0" rIns="0" bIns="0" rtlCol="0" anchor="t">
            <a:spAutoFit/>
          </a:bodyPr>
          <a:lstStyle/>
          <a:p>
            <a:pPr algn="l">
              <a:lnSpc>
                <a:spcPts val="6580"/>
              </a:lnSpc>
            </a:pPr>
            <a:r>
              <a:rPr lang="en-US" alt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1: Understanding Security Operations</a:t>
            </a:r>
          </a:p>
        </p:txBody>
      </p:sp>
      <p:sp>
        <p:nvSpPr>
          <p:cNvPr id="6" name="TextBox 6"/>
          <p:cNvSpPr txBox="1"/>
          <p:nvPr/>
        </p:nvSpPr>
        <p:spPr>
          <a:xfrm>
            <a:off x="990600" y="1425222"/>
            <a:ext cx="13756887" cy="6155690"/>
          </a:xfrm>
          <a:prstGeom prst="rect">
            <a:avLst/>
          </a:prstGeom>
        </p:spPr>
        <p:txBody>
          <a:bodyPr lIns="0" tIns="0" rIns="0" bIns="0" rtlCol="0" anchor="t">
            <a:spAutoFit/>
          </a:bodyPr>
          <a:lstStyle/>
          <a:p>
            <a:pPr algn="l">
              <a:lnSpc>
                <a:spcPts val="6000"/>
              </a:lnSpc>
            </a:pPr>
            <a:r>
              <a:rPr lang="en-US" altLang="en-US" sz="3000">
                <a:solidFill>
                  <a:srgbClr val="2D2D2D"/>
                </a:solidFill>
                <a:latin typeface="Lato 1" panose="020F0502020204030203"/>
                <a:ea typeface="Lato 1" panose="020F0502020204030203"/>
                <a:cs typeface="Lato 1" panose="020F0502020204030203"/>
                <a:sym typeface="Lato 1" panose="020F0502020204030203"/>
              </a:rPr>
              <a:t>2. Key Components of Security Operations:</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Detection: Monitoring systems to identify potential threats. This could be through network traffic analysis, endpoint detection, and continuous log review.</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Response: When a threat is detected, security operations are responsible for executing a response to contain and neutralize the threat.</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Recovery: After an incident, the goal is to restore affected systems and services to a secure state, often involving data recovery, system restoration, and patching vulnerabilities.</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30003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686171" cy="843280"/>
          </a:xfrm>
          <a:prstGeom prst="rect">
            <a:avLst/>
          </a:prstGeom>
        </p:spPr>
        <p:txBody>
          <a:bodyPr lIns="0" tIns="0" rIns="0" bIns="0" rtlCol="0" anchor="t">
            <a:spAutoFit/>
          </a:bodyPr>
          <a:lstStyle/>
          <a:p>
            <a:pPr algn="l">
              <a:lnSpc>
                <a:spcPts val="6580"/>
              </a:lnSpc>
            </a:pPr>
            <a:r>
              <a:rPr lang="en-US" alt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1: Understanding Security Operations</a:t>
            </a:r>
          </a:p>
        </p:txBody>
      </p:sp>
      <p:sp>
        <p:nvSpPr>
          <p:cNvPr id="6" name="TextBox 6"/>
          <p:cNvSpPr txBox="1"/>
          <p:nvPr/>
        </p:nvSpPr>
        <p:spPr>
          <a:xfrm>
            <a:off x="990600" y="1425222"/>
            <a:ext cx="13756887" cy="6924675"/>
          </a:xfrm>
          <a:prstGeom prst="rect">
            <a:avLst/>
          </a:prstGeom>
        </p:spPr>
        <p:txBody>
          <a:bodyPr lIns="0" tIns="0" rIns="0" bIns="0" rtlCol="0" anchor="t">
            <a:spAutoFit/>
          </a:bodyPr>
          <a:lstStyle/>
          <a:p>
            <a:pPr algn="l">
              <a:lnSpc>
                <a:spcPts val="6000"/>
              </a:lnSpc>
            </a:pPr>
            <a:r>
              <a:rPr lang="en-US" altLang="en-US" sz="3000">
                <a:solidFill>
                  <a:srgbClr val="2D2D2D"/>
                </a:solidFill>
                <a:latin typeface="Lato 1" panose="020F0502020204030203"/>
                <a:ea typeface="Lato 1" panose="020F0502020204030203"/>
                <a:cs typeface="Lato 1" panose="020F0502020204030203"/>
                <a:sym typeface="Lato 1" panose="020F0502020204030203"/>
              </a:rPr>
              <a:t>3. Security Operations Center (SOC):</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A SOC is a centralized team or facility that manages an organization’s security posture 24/7. SOC analysts are responsible for detecting, investigating, and responding to security incidents.</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SOC Structure: Different levels of analysts:</a:t>
            </a:r>
          </a:p>
          <a:p>
            <a:pPr marL="914400" lvl="1"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Tier 1: Monitor and triage alerts, escalating incidents when necessary.</a:t>
            </a:r>
          </a:p>
          <a:p>
            <a:pPr marL="914400" lvl="1"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Tier 2: Investigate escalated incidents, perform deeper analysis.</a:t>
            </a:r>
          </a:p>
          <a:p>
            <a:pPr marL="914400" lvl="1"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Tier 3: Handle high-level incidents, provide expertise in incident resolution.</a:t>
            </a:r>
          </a:p>
          <a:p>
            <a:pPr algn="l">
              <a:lnSpc>
                <a:spcPts val="6000"/>
              </a:lnSpc>
            </a:pPr>
            <a:endParaRPr lang="en-US" altLang="en-US" sz="3000">
              <a:solidFill>
                <a:srgbClr val="2D2D2D"/>
              </a:solidFill>
              <a:latin typeface="Lato 1" panose="020F0502020204030203"/>
              <a:ea typeface="Lato 1" panose="020F0502020204030203"/>
              <a:cs typeface="Lato 1" panose="020F0502020204030203"/>
              <a:sym typeface="Lato 1" panose="020F0502020204030203"/>
            </a:endParaRP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30003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686171" cy="843280"/>
          </a:xfrm>
          <a:prstGeom prst="rect">
            <a:avLst/>
          </a:prstGeom>
        </p:spPr>
        <p:txBody>
          <a:bodyPr lIns="0" tIns="0" rIns="0" bIns="0" rtlCol="0" anchor="t">
            <a:spAutoFit/>
          </a:bodyPr>
          <a:lstStyle/>
          <a:p>
            <a:pPr algn="l">
              <a:lnSpc>
                <a:spcPts val="6580"/>
              </a:lnSpc>
            </a:pPr>
            <a:r>
              <a:rPr lang="en-US" alt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1: Understanding Security Operations</a:t>
            </a:r>
          </a:p>
        </p:txBody>
      </p:sp>
      <p:sp>
        <p:nvSpPr>
          <p:cNvPr id="6" name="TextBox 6"/>
          <p:cNvSpPr txBox="1"/>
          <p:nvPr/>
        </p:nvSpPr>
        <p:spPr>
          <a:xfrm>
            <a:off x="990600" y="1425222"/>
            <a:ext cx="13756887" cy="3846830"/>
          </a:xfrm>
          <a:prstGeom prst="rect">
            <a:avLst/>
          </a:prstGeom>
        </p:spPr>
        <p:txBody>
          <a:bodyPr lIns="0" tIns="0" rIns="0" bIns="0" rtlCol="0" anchor="t">
            <a:spAutoFit/>
          </a:bodyPr>
          <a:lstStyle/>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SOC Tools:</a:t>
            </a:r>
          </a:p>
          <a:p>
            <a:pPr marL="914400" lvl="1"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SIEM (Security Information and Event Management) systems like Splunk, QRadar, or ELK Stack.</a:t>
            </a:r>
          </a:p>
          <a:p>
            <a:pPr marL="914400" lvl="1"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Endpoint Detection and Response (EDR) tools like CrowdStrike, SentinelOne, or CarbonBlack.</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30003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686171" cy="843280"/>
          </a:xfrm>
          <a:prstGeom prst="rect">
            <a:avLst/>
          </a:prstGeom>
        </p:spPr>
        <p:txBody>
          <a:bodyPr lIns="0" tIns="0" rIns="0" bIns="0" rtlCol="0" anchor="t">
            <a:spAutoFit/>
          </a:bodyPr>
          <a:lstStyle/>
          <a:p>
            <a:pPr algn="l">
              <a:lnSpc>
                <a:spcPts val="6580"/>
              </a:lnSpc>
            </a:pPr>
            <a:r>
              <a:rPr lang="en-US" alt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2: Incident Response and Management</a:t>
            </a:r>
          </a:p>
        </p:txBody>
      </p:sp>
      <p:sp>
        <p:nvSpPr>
          <p:cNvPr id="6" name="TextBox 6"/>
          <p:cNvSpPr txBox="1"/>
          <p:nvPr/>
        </p:nvSpPr>
        <p:spPr>
          <a:xfrm>
            <a:off x="990600" y="1425222"/>
            <a:ext cx="13756887" cy="7694295"/>
          </a:xfrm>
          <a:prstGeom prst="rect">
            <a:avLst/>
          </a:prstGeom>
        </p:spPr>
        <p:txBody>
          <a:bodyPr lIns="0" tIns="0" rIns="0" bIns="0" rtlCol="0" anchor="t">
            <a:spAutoFit/>
          </a:bodyPr>
          <a:lstStyle/>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Objective:</a:t>
            </a:r>
          </a:p>
          <a:p>
            <a:pPr indent="0" algn="l">
              <a:lnSpc>
                <a:spcPts val="6000"/>
              </a:lnSpc>
              <a:buFont typeface="Arial" panose="020B0604020202020204" pitchFamily="34" charset="0"/>
              <a:buNone/>
            </a:pPr>
            <a:r>
              <a:rPr lang="en-US" altLang="en-US" sz="3000">
                <a:solidFill>
                  <a:srgbClr val="2D2D2D"/>
                </a:solidFill>
                <a:latin typeface="Lato 1" panose="020F0502020204030203"/>
                <a:ea typeface="Lato 1" panose="020F0502020204030203"/>
                <a:cs typeface="Lato 1" panose="020F0502020204030203"/>
                <a:sym typeface="Lato 1" panose="020F0502020204030203"/>
              </a:rPr>
              <a:t>Teach students the steps of incident response and the role of an incident response team (IRT) in addressing security breaches.</a:t>
            </a:r>
          </a:p>
          <a:p>
            <a:pPr indent="0" algn="l">
              <a:lnSpc>
                <a:spcPts val="6000"/>
              </a:lnSpc>
              <a:buFont typeface="Arial" panose="020B0604020202020204" pitchFamily="34" charset="0"/>
              <a:buNone/>
            </a:pPr>
            <a:r>
              <a:rPr lang="en-US" altLang="en-US" sz="3000">
                <a:solidFill>
                  <a:srgbClr val="2D2D2D"/>
                </a:solidFill>
                <a:latin typeface="Lato 1" panose="020F0502020204030203"/>
                <a:ea typeface="Lato 1" panose="020F0502020204030203"/>
                <a:cs typeface="Lato 1" panose="020F0502020204030203"/>
                <a:sym typeface="Lato 1" panose="020F0502020204030203"/>
              </a:rPr>
              <a:t>1. What is Incident Response?</a:t>
            </a:r>
          </a:p>
          <a:p>
            <a:pPr marL="914400" lvl="1"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Incident response is the organized approach to handling and managing the aftermath of a security breach or cyberattack. The goal is to contain the incident, minimize damage, and restore normal operations as quickly as possible.</a:t>
            </a:r>
          </a:p>
          <a:p>
            <a:pPr marL="914400" lvl="1"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A well-defined incident response plan (IRP) is crucial to ensure a swift and effective reaction.</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30003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686171" cy="843280"/>
          </a:xfrm>
          <a:prstGeom prst="rect">
            <a:avLst/>
          </a:prstGeom>
        </p:spPr>
        <p:txBody>
          <a:bodyPr lIns="0" tIns="0" rIns="0" bIns="0" rtlCol="0" anchor="t">
            <a:spAutoFit/>
          </a:bodyPr>
          <a:lstStyle/>
          <a:p>
            <a:pPr algn="l">
              <a:lnSpc>
                <a:spcPts val="6580"/>
              </a:lnSpc>
            </a:pPr>
            <a:r>
              <a:rPr lang="en-US" alt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2: Incident Response and Management</a:t>
            </a:r>
          </a:p>
        </p:txBody>
      </p:sp>
      <p:sp>
        <p:nvSpPr>
          <p:cNvPr id="6" name="TextBox 6"/>
          <p:cNvSpPr txBox="1"/>
          <p:nvPr/>
        </p:nvSpPr>
        <p:spPr>
          <a:xfrm>
            <a:off x="990600" y="1425222"/>
            <a:ext cx="13756887" cy="6924675"/>
          </a:xfrm>
          <a:prstGeom prst="rect">
            <a:avLst/>
          </a:prstGeom>
        </p:spPr>
        <p:txBody>
          <a:bodyPr lIns="0" tIns="0" rIns="0" bIns="0" rtlCol="0" anchor="t">
            <a:spAutoFit/>
          </a:bodyPr>
          <a:lstStyle/>
          <a:p>
            <a:pPr indent="0" algn="l">
              <a:lnSpc>
                <a:spcPts val="6000"/>
              </a:lnSpc>
              <a:buFont typeface="Arial" panose="020B0604020202020204" pitchFamily="34" charset="0"/>
              <a:buNone/>
            </a:pPr>
            <a:r>
              <a:rPr lang="en-US" altLang="en-US" sz="3000">
                <a:solidFill>
                  <a:srgbClr val="2D2D2D"/>
                </a:solidFill>
                <a:latin typeface="Lato 1" panose="020F0502020204030203"/>
                <a:ea typeface="Lato 1" panose="020F0502020204030203"/>
                <a:cs typeface="Lato 1" panose="020F0502020204030203"/>
                <a:sym typeface="Lato 1" panose="020F0502020204030203"/>
              </a:rPr>
              <a:t>2. The Incident Response Lifecycle:</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Preparation: Creating and maintaining incident response policies, incident handling procedures, and communication plans.</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Identification: Detecting and identifying potential security incidents, often using automated alerts and security monitoring tools.</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Containment: Once an incident is identified, containing it to prevent further damage, such as isolating infected systems or blocking malicious traffic.</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Eradication: Eliminating the root cause of the incident, such as removing malware, closing vulnerabilities, or recovering from a backup.</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30003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686171" cy="843280"/>
          </a:xfrm>
          <a:prstGeom prst="rect">
            <a:avLst/>
          </a:prstGeom>
        </p:spPr>
        <p:txBody>
          <a:bodyPr lIns="0" tIns="0" rIns="0" bIns="0" rtlCol="0" anchor="t">
            <a:spAutoFit/>
          </a:bodyPr>
          <a:lstStyle/>
          <a:p>
            <a:pPr algn="l">
              <a:lnSpc>
                <a:spcPts val="6580"/>
              </a:lnSpc>
            </a:pPr>
            <a:r>
              <a:rPr lang="en-US" alt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2: Incident Response and Management</a:t>
            </a:r>
          </a:p>
        </p:txBody>
      </p:sp>
      <p:sp>
        <p:nvSpPr>
          <p:cNvPr id="6" name="TextBox 6"/>
          <p:cNvSpPr txBox="1"/>
          <p:nvPr/>
        </p:nvSpPr>
        <p:spPr>
          <a:xfrm>
            <a:off x="990600" y="1425222"/>
            <a:ext cx="13756887" cy="3077845"/>
          </a:xfrm>
          <a:prstGeom prst="rect">
            <a:avLst/>
          </a:prstGeom>
        </p:spPr>
        <p:txBody>
          <a:bodyPr lIns="0" tIns="0" rIns="0" bIns="0" rtlCol="0" anchor="t">
            <a:spAutoFit/>
          </a:bodyPr>
          <a:lstStyle/>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Recovery: Restoring affected systems and services to normal operation, ensuring they are secure and clean from any threats.</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Lessons Learned: Post-incident analysis to understand what went wrong, improve security measures, and refine incident response plans.</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30003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686171" cy="843280"/>
          </a:xfrm>
          <a:prstGeom prst="rect">
            <a:avLst/>
          </a:prstGeom>
        </p:spPr>
        <p:txBody>
          <a:bodyPr lIns="0" tIns="0" rIns="0" bIns="0" rtlCol="0" anchor="t">
            <a:spAutoFit/>
          </a:bodyPr>
          <a:lstStyle/>
          <a:p>
            <a:pPr algn="l">
              <a:lnSpc>
                <a:spcPts val="6580"/>
              </a:lnSpc>
            </a:pPr>
            <a:r>
              <a:rPr lang="en-US" alt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2: Incident Response and Management</a:t>
            </a:r>
          </a:p>
        </p:txBody>
      </p:sp>
      <p:sp>
        <p:nvSpPr>
          <p:cNvPr id="6" name="TextBox 6"/>
          <p:cNvSpPr txBox="1"/>
          <p:nvPr/>
        </p:nvSpPr>
        <p:spPr>
          <a:xfrm>
            <a:off x="990600" y="1425222"/>
            <a:ext cx="13756887" cy="6155690"/>
          </a:xfrm>
          <a:prstGeom prst="rect">
            <a:avLst/>
          </a:prstGeom>
        </p:spPr>
        <p:txBody>
          <a:bodyPr lIns="0" tIns="0" rIns="0" bIns="0" rtlCol="0" anchor="t">
            <a:spAutoFit/>
          </a:bodyPr>
          <a:lstStyle/>
          <a:p>
            <a:pPr indent="0" algn="l">
              <a:lnSpc>
                <a:spcPts val="6000"/>
              </a:lnSpc>
              <a:buFont typeface="Arial" panose="020B0604020202020204" pitchFamily="34" charset="0"/>
              <a:buNone/>
            </a:pPr>
            <a:r>
              <a:rPr lang="en-US" altLang="en-US" sz="3000">
                <a:solidFill>
                  <a:srgbClr val="2D2D2D"/>
                </a:solidFill>
                <a:latin typeface="Lato 1" panose="020F0502020204030203"/>
                <a:ea typeface="Lato 1" panose="020F0502020204030203"/>
                <a:cs typeface="Lato 1" panose="020F0502020204030203"/>
                <a:sym typeface="Lato 1" panose="020F0502020204030203"/>
              </a:rPr>
              <a:t>3. Incident Response Team (IRT):</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The IRT is a specialized group within an organization tasked with managing and responding to incidents. This may include:</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Incident Response Analysts: Responsible for analyzing and responding to security incidents.</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Forensic Experts: Investigate incidents to understand how and why they occurred.</a:t>
            </a:r>
          </a:p>
          <a:p>
            <a:pPr indent="0" algn="l">
              <a:lnSpc>
                <a:spcPts val="6000"/>
              </a:lnSpc>
              <a:buFont typeface="Arial" panose="020B0604020202020204" pitchFamily="34" charset="0"/>
              <a:buNone/>
            </a:pPr>
            <a:endParaRPr lang="en-US" altLang="en-US" sz="3000">
              <a:solidFill>
                <a:srgbClr val="2D2D2D"/>
              </a:solidFill>
              <a:latin typeface="Lato 1" panose="020F0502020204030203"/>
              <a:ea typeface="Lato 1" panose="020F0502020204030203"/>
              <a:cs typeface="Lato 1" panose="020F0502020204030203"/>
              <a:sym typeface="Lato 1" panose="020F0502020204030203"/>
            </a:endParaRP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2816367" y="381031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4090290"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1: What is Cybersecurity?</a:t>
            </a:r>
          </a:p>
        </p:txBody>
      </p:sp>
      <p:sp>
        <p:nvSpPr>
          <p:cNvPr id="6" name="TextBox 6"/>
          <p:cNvSpPr txBox="1"/>
          <p:nvPr/>
        </p:nvSpPr>
        <p:spPr>
          <a:xfrm>
            <a:off x="1147141" y="1648140"/>
            <a:ext cx="12327788" cy="7553325"/>
          </a:xfrm>
          <a:prstGeom prst="rect">
            <a:avLst/>
          </a:prstGeom>
        </p:spPr>
        <p:txBody>
          <a:bodyPr lIns="0" tIns="0" rIns="0" bIns="0" rtlCol="0" anchor="t">
            <a:spAutoFit/>
          </a:bodyPr>
          <a:lstStyle/>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Objective:</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Define cybersecurity and explain its importance in the modern digital world.</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Introduce the basic concept of confidentiality, integrity, and availability (the CIA triad).</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1. Definition:</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Cybersecurity is the practice of protecting systems, networks, and programs from digital attacks, damage, or unauthorized access. It is about safeguarding your data and the systems you rely on.</a:t>
            </a:r>
          </a:p>
          <a:p>
            <a:pPr algn="l">
              <a:lnSpc>
                <a:spcPts val="6000"/>
              </a:lnSpc>
            </a:pPr>
            <a:endParaRPr lang="en-US" sz="3000">
              <a:solidFill>
                <a:srgbClr val="2D2D2D"/>
              </a:solidFill>
              <a:latin typeface="Lato 1" panose="020F0502020204030203"/>
              <a:ea typeface="Lato 1" panose="020F0502020204030203"/>
              <a:cs typeface="Lato 1" panose="020F0502020204030203"/>
              <a:sym typeface="Lato 1" panose="020F0502020204030203"/>
            </a:endParaRP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30003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686171" cy="843280"/>
          </a:xfrm>
          <a:prstGeom prst="rect">
            <a:avLst/>
          </a:prstGeom>
        </p:spPr>
        <p:txBody>
          <a:bodyPr lIns="0" tIns="0" rIns="0" bIns="0" rtlCol="0" anchor="t">
            <a:spAutoFit/>
          </a:bodyPr>
          <a:lstStyle/>
          <a:p>
            <a:pPr algn="l">
              <a:lnSpc>
                <a:spcPts val="6580"/>
              </a:lnSpc>
            </a:pPr>
            <a:r>
              <a:rPr lang="en-US" alt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2: Incident Response and Management</a:t>
            </a:r>
          </a:p>
        </p:txBody>
      </p:sp>
      <p:sp>
        <p:nvSpPr>
          <p:cNvPr id="6" name="TextBox 6"/>
          <p:cNvSpPr txBox="1"/>
          <p:nvPr/>
        </p:nvSpPr>
        <p:spPr>
          <a:xfrm>
            <a:off x="990600" y="1425222"/>
            <a:ext cx="13756887" cy="3077845"/>
          </a:xfrm>
          <a:prstGeom prst="rect">
            <a:avLst/>
          </a:prstGeom>
        </p:spPr>
        <p:txBody>
          <a:bodyPr lIns="0" tIns="0" rIns="0" bIns="0" rtlCol="0" anchor="t">
            <a:spAutoFit/>
          </a:bodyPr>
          <a:lstStyle/>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Legal and Communications Team: Ensure compliance with laws, communicate with stakeholders, and manage external relations.</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System Administrators: Restore systems and ensure no further risk is posed by the incident.</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30003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686171" cy="843280"/>
          </a:xfrm>
          <a:prstGeom prst="rect">
            <a:avLst/>
          </a:prstGeom>
        </p:spPr>
        <p:txBody>
          <a:bodyPr lIns="0" tIns="0" rIns="0" bIns="0" rtlCol="0" anchor="t">
            <a:spAutoFit/>
          </a:bodyPr>
          <a:lstStyle/>
          <a:p>
            <a:pPr algn="l">
              <a:lnSpc>
                <a:spcPts val="6580"/>
              </a:lnSpc>
            </a:pPr>
            <a:r>
              <a:rPr lang="en-US" alt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2: Incident Response and Management</a:t>
            </a:r>
          </a:p>
        </p:txBody>
      </p:sp>
      <p:sp>
        <p:nvSpPr>
          <p:cNvPr id="6" name="TextBox 6"/>
          <p:cNvSpPr txBox="1"/>
          <p:nvPr/>
        </p:nvSpPr>
        <p:spPr>
          <a:xfrm>
            <a:off x="990600" y="1425222"/>
            <a:ext cx="13756887" cy="6155690"/>
          </a:xfrm>
          <a:prstGeom prst="rect">
            <a:avLst/>
          </a:prstGeom>
        </p:spPr>
        <p:txBody>
          <a:bodyPr lIns="0" tIns="0" rIns="0" bIns="0" rtlCol="0" anchor="t">
            <a:spAutoFit/>
          </a:bodyPr>
          <a:lstStyle/>
          <a:p>
            <a:pPr indent="0" algn="l">
              <a:lnSpc>
                <a:spcPts val="6000"/>
              </a:lnSpc>
              <a:buFont typeface="Arial" panose="020B0604020202020204" pitchFamily="34" charset="0"/>
              <a:buNone/>
            </a:pPr>
            <a:r>
              <a:rPr lang="en-US" altLang="en-US" sz="3000">
                <a:solidFill>
                  <a:srgbClr val="2D2D2D"/>
                </a:solidFill>
                <a:latin typeface="Lato 1" panose="020F0502020204030203"/>
                <a:ea typeface="Lato 1" panose="020F0502020204030203"/>
                <a:cs typeface="Lato 1" panose="020F0502020204030203"/>
                <a:sym typeface="Lato 1" panose="020F0502020204030203"/>
              </a:rPr>
              <a:t>4. Incident Response Plan (IRP):</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The IRP provides a step-by-step guide for responding to security incidents. It is essential that every organization has an IRP that is tested regularly to ensure readiness.</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Key Features:</a:t>
            </a:r>
          </a:p>
          <a:p>
            <a:pPr marL="914400" lvl="1"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Clear communication channels.</a:t>
            </a:r>
          </a:p>
          <a:p>
            <a:pPr marL="914400" lvl="1"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Defined roles and responsibilities.</a:t>
            </a:r>
          </a:p>
          <a:p>
            <a:pPr marL="914400" lvl="1"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A playbook for common incidents (e.g., phishing attacks, ransomware).</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30003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905"/>
            <a:ext cx="16840835" cy="843280"/>
          </a:xfrm>
          <a:prstGeom prst="rect">
            <a:avLst/>
          </a:prstGeom>
        </p:spPr>
        <p:txBody>
          <a:bodyPr wrap="square" lIns="0" tIns="0" rIns="0" bIns="0" rtlCol="0" anchor="t">
            <a:spAutoFit/>
          </a:bodyPr>
          <a:lstStyle/>
          <a:p>
            <a:pPr algn="l">
              <a:lnSpc>
                <a:spcPts val="6580"/>
              </a:lnSpc>
            </a:pPr>
            <a:r>
              <a:rPr lang="en-US" alt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3: Intrusion Detection and Prevention Systems (IDPS)</a:t>
            </a:r>
          </a:p>
        </p:txBody>
      </p:sp>
      <p:sp>
        <p:nvSpPr>
          <p:cNvPr id="6" name="TextBox 6"/>
          <p:cNvSpPr txBox="1"/>
          <p:nvPr/>
        </p:nvSpPr>
        <p:spPr>
          <a:xfrm>
            <a:off x="990600" y="1425222"/>
            <a:ext cx="13756887" cy="6155690"/>
          </a:xfrm>
          <a:prstGeom prst="rect">
            <a:avLst/>
          </a:prstGeom>
        </p:spPr>
        <p:txBody>
          <a:bodyPr lIns="0" tIns="0" rIns="0" bIns="0" rtlCol="0" anchor="t">
            <a:spAutoFit/>
          </a:bodyPr>
          <a:lstStyle/>
          <a:p>
            <a:pPr indent="0" algn="l">
              <a:lnSpc>
                <a:spcPts val="6000"/>
              </a:lnSpc>
              <a:buFont typeface="Arial" panose="020B0604020202020204" pitchFamily="34" charset="0"/>
              <a:buNone/>
            </a:pPr>
            <a:r>
              <a:rPr lang="en-US" altLang="en-US" sz="3000">
                <a:solidFill>
                  <a:srgbClr val="2D2D2D"/>
                </a:solidFill>
                <a:latin typeface="Lato 1" panose="020F0502020204030203"/>
                <a:ea typeface="Lato 1" panose="020F0502020204030203"/>
                <a:cs typeface="Lato 1" panose="020F0502020204030203"/>
                <a:sym typeface="Lato 1" panose="020F0502020204030203"/>
              </a:rPr>
              <a:t>Objective:</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Help students understand the role of Intrusion Detection and Prevention Systems (IDPS) in security operations and how these systems can enhance an organization's defense posture.</a:t>
            </a:r>
          </a:p>
          <a:p>
            <a:pPr indent="0" algn="l">
              <a:lnSpc>
                <a:spcPts val="6000"/>
              </a:lnSpc>
              <a:buFont typeface="Arial" panose="020B0604020202020204" pitchFamily="34" charset="0"/>
              <a:buNone/>
            </a:pPr>
            <a:r>
              <a:rPr lang="en-US" altLang="en-US" sz="3000">
                <a:solidFill>
                  <a:srgbClr val="2D2D2D"/>
                </a:solidFill>
                <a:latin typeface="Lato 1" panose="020F0502020204030203"/>
                <a:ea typeface="Lato 1" panose="020F0502020204030203"/>
                <a:cs typeface="Lato 1" panose="020F0502020204030203"/>
                <a:sym typeface="Lato 1" panose="020F0502020204030203"/>
              </a:rPr>
              <a:t>1. What is an IDPS?</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An Intrusion Detection System (IDS) is a tool designed to monitor network traffic or system activities for signs of malicious behavior. It alerts administrators when suspicious activity is detected.</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30003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905"/>
            <a:ext cx="16840835" cy="843280"/>
          </a:xfrm>
          <a:prstGeom prst="rect">
            <a:avLst/>
          </a:prstGeom>
        </p:spPr>
        <p:txBody>
          <a:bodyPr wrap="square" lIns="0" tIns="0" rIns="0" bIns="0" rtlCol="0" anchor="t">
            <a:spAutoFit/>
          </a:bodyPr>
          <a:lstStyle/>
          <a:p>
            <a:pPr algn="l">
              <a:lnSpc>
                <a:spcPts val="6580"/>
              </a:lnSpc>
            </a:pPr>
            <a:r>
              <a:rPr lang="en-US" alt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3: Intrusion Detection and Prevention Systems (IDPS)</a:t>
            </a:r>
          </a:p>
        </p:txBody>
      </p:sp>
      <p:sp>
        <p:nvSpPr>
          <p:cNvPr id="6" name="TextBox 6"/>
          <p:cNvSpPr txBox="1"/>
          <p:nvPr/>
        </p:nvSpPr>
        <p:spPr>
          <a:xfrm>
            <a:off x="990600" y="1425222"/>
            <a:ext cx="13756887" cy="2308225"/>
          </a:xfrm>
          <a:prstGeom prst="rect">
            <a:avLst/>
          </a:prstGeom>
        </p:spPr>
        <p:txBody>
          <a:bodyPr lIns="0" tIns="0" rIns="0" bIns="0" rtlCol="0" anchor="t">
            <a:spAutoFit/>
          </a:bodyPr>
          <a:lstStyle/>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Intrusion Prevention System (IPS) not only detects malicious activity but can also take action to block the attack, such as shutting down a compromised connection or blocking malicious traffic.</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30003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905"/>
            <a:ext cx="16840835" cy="843280"/>
          </a:xfrm>
          <a:prstGeom prst="rect">
            <a:avLst/>
          </a:prstGeom>
        </p:spPr>
        <p:txBody>
          <a:bodyPr wrap="square" lIns="0" tIns="0" rIns="0" bIns="0" rtlCol="0" anchor="t">
            <a:spAutoFit/>
          </a:bodyPr>
          <a:lstStyle/>
          <a:p>
            <a:pPr algn="l">
              <a:lnSpc>
                <a:spcPts val="6580"/>
              </a:lnSpc>
            </a:pPr>
            <a:r>
              <a:rPr lang="en-US" alt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3: Intrusion Detection and Prevention Systems (IDPS)</a:t>
            </a:r>
          </a:p>
        </p:txBody>
      </p:sp>
      <p:sp>
        <p:nvSpPr>
          <p:cNvPr id="6" name="TextBox 6"/>
          <p:cNvSpPr txBox="1"/>
          <p:nvPr/>
        </p:nvSpPr>
        <p:spPr>
          <a:xfrm>
            <a:off x="990600" y="1425222"/>
            <a:ext cx="13756887" cy="7694295"/>
          </a:xfrm>
          <a:prstGeom prst="rect">
            <a:avLst/>
          </a:prstGeom>
        </p:spPr>
        <p:txBody>
          <a:bodyPr lIns="0" tIns="0" rIns="0" bIns="0" rtlCol="0" anchor="t">
            <a:spAutoFit/>
          </a:bodyPr>
          <a:lstStyle/>
          <a:p>
            <a:pPr indent="0" algn="l">
              <a:lnSpc>
                <a:spcPts val="6000"/>
              </a:lnSpc>
              <a:buFont typeface="Arial" panose="020B0604020202020204" pitchFamily="34" charset="0"/>
              <a:buNone/>
            </a:pPr>
            <a:r>
              <a:rPr lang="en-US" altLang="en-US" sz="3000">
                <a:solidFill>
                  <a:srgbClr val="2D2D2D"/>
                </a:solidFill>
                <a:latin typeface="Lato 1" panose="020F0502020204030203"/>
                <a:ea typeface="Lato 1" panose="020F0502020204030203"/>
                <a:cs typeface="Lato 1" panose="020F0502020204030203"/>
                <a:sym typeface="Lato 1" panose="020F0502020204030203"/>
              </a:rPr>
              <a:t>2. Types of IDS/IPS:</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Network-based IDS/IPS (NIDS/NIPS): Monitors network traffic for signs of attacks, such as unusual spikes in traffic or traffic patterns indicative of a DDoS attack.</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Host-based IDS/IPS (HIDS/HIPS): Installed on individual devices or systems, monitoring file integrity, system calls, and other activities to detect malicious behavior.</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Signature-based IDS/IPS: Detects known threats based on predefined attack signatures. Thismethod is effective for known threats but may struggle with new or unknown attacks.</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30003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905"/>
            <a:ext cx="16840835" cy="843280"/>
          </a:xfrm>
          <a:prstGeom prst="rect">
            <a:avLst/>
          </a:prstGeom>
        </p:spPr>
        <p:txBody>
          <a:bodyPr wrap="square" lIns="0" tIns="0" rIns="0" bIns="0" rtlCol="0" anchor="t">
            <a:spAutoFit/>
          </a:bodyPr>
          <a:lstStyle/>
          <a:p>
            <a:pPr algn="l">
              <a:lnSpc>
                <a:spcPts val="6580"/>
              </a:lnSpc>
            </a:pPr>
            <a:r>
              <a:rPr lang="en-US" alt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3: Intrusion Detection and Prevention Systems (IDPS)</a:t>
            </a:r>
          </a:p>
        </p:txBody>
      </p:sp>
      <p:sp>
        <p:nvSpPr>
          <p:cNvPr id="6" name="TextBox 6"/>
          <p:cNvSpPr txBox="1"/>
          <p:nvPr/>
        </p:nvSpPr>
        <p:spPr>
          <a:xfrm>
            <a:off x="990600" y="1425222"/>
            <a:ext cx="13756887" cy="1538605"/>
          </a:xfrm>
          <a:prstGeom prst="rect">
            <a:avLst/>
          </a:prstGeom>
        </p:spPr>
        <p:txBody>
          <a:bodyPr lIns="0" tIns="0" rIns="0" bIns="0" rtlCol="0" anchor="t">
            <a:spAutoFit/>
          </a:bodyPr>
          <a:lstStyle/>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Anomaly-based IDS/IPS: Detects deviations from normal behavior. It is more effective at identifying zero-day attacks or previously unknown threats.</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30003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905"/>
            <a:ext cx="16840835" cy="843280"/>
          </a:xfrm>
          <a:prstGeom prst="rect">
            <a:avLst/>
          </a:prstGeom>
        </p:spPr>
        <p:txBody>
          <a:bodyPr wrap="square" lIns="0" tIns="0" rIns="0" bIns="0" rtlCol="0" anchor="t">
            <a:spAutoFit/>
          </a:bodyPr>
          <a:lstStyle/>
          <a:p>
            <a:pPr algn="l">
              <a:lnSpc>
                <a:spcPts val="6580"/>
              </a:lnSpc>
            </a:pPr>
            <a:r>
              <a:rPr lang="en-US" alt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3: Intrusion Detection and Prevention Systems (IDPS)</a:t>
            </a:r>
          </a:p>
        </p:txBody>
      </p:sp>
      <p:sp>
        <p:nvSpPr>
          <p:cNvPr id="6" name="TextBox 6"/>
          <p:cNvSpPr txBox="1"/>
          <p:nvPr/>
        </p:nvSpPr>
        <p:spPr>
          <a:xfrm>
            <a:off x="990600" y="1425222"/>
            <a:ext cx="13756887" cy="6924675"/>
          </a:xfrm>
          <a:prstGeom prst="rect">
            <a:avLst/>
          </a:prstGeom>
        </p:spPr>
        <p:txBody>
          <a:bodyPr lIns="0" tIns="0" rIns="0" bIns="0" rtlCol="0" anchor="t">
            <a:spAutoFit/>
          </a:bodyPr>
          <a:lstStyle/>
          <a:p>
            <a:pPr indent="0" algn="l">
              <a:lnSpc>
                <a:spcPts val="6000"/>
              </a:lnSpc>
              <a:buFont typeface="Arial" panose="020B0604020202020204" pitchFamily="34" charset="0"/>
              <a:buNone/>
            </a:pPr>
            <a:r>
              <a:rPr lang="en-US" altLang="en-US" sz="3000">
                <a:solidFill>
                  <a:srgbClr val="2D2D2D"/>
                </a:solidFill>
                <a:latin typeface="Lato 1" panose="020F0502020204030203"/>
                <a:ea typeface="Lato 1" panose="020F0502020204030203"/>
                <a:cs typeface="Lato 1" panose="020F0502020204030203"/>
                <a:sym typeface="Lato 1" panose="020F0502020204030203"/>
              </a:rPr>
              <a:t>3. How IDPS Works:</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The system monitors for activity such as:</a:t>
            </a:r>
          </a:p>
          <a:p>
            <a:pPr marL="914400" lvl="1"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Unusual login attempts.</a:t>
            </a:r>
          </a:p>
          <a:p>
            <a:pPr marL="914400" lvl="1"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Traffic to or from blacklisted IP addresses.</a:t>
            </a:r>
          </a:p>
          <a:p>
            <a:pPr marL="914400" lvl="1"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Abnormal user behavior patterns.</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Upon detecting a threat, the IDPS can take actions like:</a:t>
            </a:r>
          </a:p>
          <a:p>
            <a:pPr marL="914400" lvl="1"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Alerting security personnel.</a:t>
            </a:r>
          </a:p>
          <a:p>
            <a:pPr marL="914400" lvl="1"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Blocking malicious traffic.</a:t>
            </a:r>
          </a:p>
          <a:p>
            <a:pPr marL="914400" lvl="1"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Logging the incident for forensic analysis</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30003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905"/>
            <a:ext cx="16840835" cy="843280"/>
          </a:xfrm>
          <a:prstGeom prst="rect">
            <a:avLst/>
          </a:prstGeom>
        </p:spPr>
        <p:txBody>
          <a:bodyPr wrap="square" lIns="0" tIns="0" rIns="0" bIns="0" rtlCol="0" anchor="t">
            <a:spAutoFit/>
          </a:bodyPr>
          <a:lstStyle/>
          <a:p>
            <a:pPr algn="l">
              <a:lnSpc>
                <a:spcPts val="6580"/>
              </a:lnSpc>
            </a:pPr>
            <a:r>
              <a:rPr lang="en-US" alt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4: Security Operations Best Practices</a:t>
            </a:r>
          </a:p>
        </p:txBody>
      </p:sp>
      <p:sp>
        <p:nvSpPr>
          <p:cNvPr id="6" name="TextBox 6"/>
          <p:cNvSpPr txBox="1"/>
          <p:nvPr/>
        </p:nvSpPr>
        <p:spPr>
          <a:xfrm>
            <a:off x="990600" y="1425222"/>
            <a:ext cx="13756887" cy="6924675"/>
          </a:xfrm>
          <a:prstGeom prst="rect">
            <a:avLst/>
          </a:prstGeom>
        </p:spPr>
        <p:txBody>
          <a:bodyPr lIns="0" tIns="0" rIns="0" bIns="0" rtlCol="0" anchor="t">
            <a:spAutoFit/>
          </a:bodyPr>
          <a:lstStyle/>
          <a:p>
            <a:pPr indent="0" algn="l">
              <a:lnSpc>
                <a:spcPts val="6000"/>
              </a:lnSpc>
              <a:buFont typeface="Arial" panose="020B0604020202020204" pitchFamily="34" charset="0"/>
              <a:buNone/>
            </a:pPr>
            <a:r>
              <a:rPr lang="en-US" altLang="en-US" sz="3000">
                <a:solidFill>
                  <a:srgbClr val="2D2D2D"/>
                </a:solidFill>
                <a:latin typeface="Lato 1" panose="020F0502020204030203"/>
                <a:ea typeface="Lato 1" panose="020F0502020204030203"/>
                <a:cs typeface="Lato 1" panose="020F0502020204030203"/>
                <a:sym typeface="Lato 1" panose="020F0502020204030203"/>
              </a:rPr>
              <a:t>Objective:</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Teach students about best practices in security operations to help ensure they run efficiently and effectively.</a:t>
            </a:r>
          </a:p>
          <a:p>
            <a:pPr indent="0" algn="l">
              <a:lnSpc>
                <a:spcPts val="6000"/>
              </a:lnSpc>
              <a:buFont typeface="Arial" panose="020B0604020202020204" pitchFamily="34" charset="0"/>
              <a:buNone/>
            </a:pPr>
            <a:endParaRPr lang="en-US" altLang="en-US" sz="3000">
              <a:solidFill>
                <a:srgbClr val="2D2D2D"/>
              </a:solidFill>
              <a:latin typeface="Lato 1" panose="020F0502020204030203"/>
              <a:ea typeface="Lato 1" panose="020F0502020204030203"/>
              <a:cs typeface="Lato 1" panose="020F0502020204030203"/>
              <a:sym typeface="Lato 1" panose="020F0502020204030203"/>
            </a:endParaRPr>
          </a:p>
          <a:p>
            <a:pPr indent="0" algn="l">
              <a:lnSpc>
                <a:spcPts val="6000"/>
              </a:lnSpc>
              <a:buFont typeface="Arial" panose="020B0604020202020204" pitchFamily="34" charset="0"/>
              <a:buNone/>
            </a:pPr>
            <a:r>
              <a:rPr lang="en-US" altLang="en-US" sz="3000">
                <a:solidFill>
                  <a:srgbClr val="2D2D2D"/>
                </a:solidFill>
                <a:latin typeface="Lato 1" panose="020F0502020204030203"/>
                <a:ea typeface="Lato 1" panose="020F0502020204030203"/>
                <a:cs typeface="Lato 1" panose="020F0502020204030203"/>
                <a:sym typeface="Lato 1" panose="020F0502020204030203"/>
              </a:rPr>
              <a:t>1. Best Practices for SecOps:</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Continuous Monitoring: Security operations teams should continuously monitor networks, endpoints, and logs to detect any anomalies or threats.</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Regular Patching and Updates: Keeping software and hardware up-to-date reduces the risk of exploitation through known vulnerabilities</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30003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905"/>
            <a:ext cx="16840835" cy="843280"/>
          </a:xfrm>
          <a:prstGeom prst="rect">
            <a:avLst/>
          </a:prstGeom>
        </p:spPr>
        <p:txBody>
          <a:bodyPr wrap="square" lIns="0" tIns="0" rIns="0" bIns="0" rtlCol="0" anchor="t">
            <a:spAutoFit/>
          </a:bodyPr>
          <a:lstStyle/>
          <a:p>
            <a:pPr algn="l">
              <a:lnSpc>
                <a:spcPts val="6580"/>
              </a:lnSpc>
            </a:pPr>
            <a:r>
              <a:rPr lang="en-US" alt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4: Security Operations Best Practices</a:t>
            </a:r>
          </a:p>
        </p:txBody>
      </p:sp>
      <p:sp>
        <p:nvSpPr>
          <p:cNvPr id="6" name="TextBox 6"/>
          <p:cNvSpPr txBox="1"/>
          <p:nvPr/>
        </p:nvSpPr>
        <p:spPr>
          <a:xfrm>
            <a:off x="990600" y="1425222"/>
            <a:ext cx="13756887" cy="4616450"/>
          </a:xfrm>
          <a:prstGeom prst="rect">
            <a:avLst/>
          </a:prstGeom>
        </p:spPr>
        <p:txBody>
          <a:bodyPr lIns="0" tIns="0" rIns="0" bIns="0" rtlCol="0" anchor="t">
            <a:spAutoFit/>
          </a:bodyPr>
          <a:lstStyle/>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Threat Intelligence Integration: Integrating threat intelligence into security operations helps proactively defend against emerging threats.</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Incident Response Drills: Regularly test and refine the incident response plan through simulated drills to ensure teams are ready for real incidents.</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Collaboration: Collaboration between different teams (IT, legal, communications) is key for an effective response to security incidents</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30003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905"/>
            <a:ext cx="16840835" cy="843280"/>
          </a:xfrm>
          <a:prstGeom prst="rect">
            <a:avLst/>
          </a:prstGeom>
        </p:spPr>
        <p:txBody>
          <a:bodyPr wrap="square" lIns="0" tIns="0" rIns="0" bIns="0" rtlCol="0" anchor="t">
            <a:spAutoFit/>
          </a:bodyPr>
          <a:lstStyle/>
          <a:p>
            <a:pPr algn="l">
              <a:lnSpc>
                <a:spcPts val="6580"/>
              </a:lnSpc>
            </a:pPr>
            <a:r>
              <a:rPr lang="en-US" alt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4: Security Operations Best Practices</a:t>
            </a:r>
          </a:p>
        </p:txBody>
      </p:sp>
      <p:sp>
        <p:nvSpPr>
          <p:cNvPr id="6" name="TextBox 6"/>
          <p:cNvSpPr txBox="1"/>
          <p:nvPr/>
        </p:nvSpPr>
        <p:spPr>
          <a:xfrm>
            <a:off x="990600" y="1425222"/>
            <a:ext cx="13756887" cy="7694295"/>
          </a:xfrm>
          <a:prstGeom prst="rect">
            <a:avLst/>
          </a:prstGeom>
        </p:spPr>
        <p:txBody>
          <a:bodyPr lIns="0" tIns="0" rIns="0" bIns="0" rtlCol="0" anchor="t">
            <a:spAutoFit/>
          </a:bodyPr>
          <a:lstStyle/>
          <a:p>
            <a:pPr indent="0" algn="l">
              <a:lnSpc>
                <a:spcPts val="6000"/>
              </a:lnSpc>
              <a:buFont typeface="Arial" panose="020B0604020202020204" pitchFamily="34" charset="0"/>
              <a:buNone/>
            </a:pPr>
            <a:r>
              <a:rPr lang="en-US" altLang="en-US" sz="3000">
                <a:solidFill>
                  <a:srgbClr val="2D2D2D"/>
                </a:solidFill>
                <a:latin typeface="Lato 1" panose="020F0502020204030203"/>
                <a:ea typeface="Lato 1" panose="020F0502020204030203"/>
                <a:cs typeface="Lato 1" panose="020F0502020204030203"/>
                <a:sym typeface="Lato 1" panose="020F0502020204030203"/>
              </a:rPr>
              <a:t>2. Automation in Security Operations:</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Automated Response: Security automation tools can help rapidly respond to threats, such as blocking suspicious IP addresses or isolating infected systems.</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Security Orchestration: Using platforms like SOAR (Security Orchestration, Automation, and Response) tools to automate repetitive tasks and streamline the incident response process.</a:t>
            </a:r>
          </a:p>
          <a:p>
            <a:pPr indent="0" algn="l">
              <a:lnSpc>
                <a:spcPts val="6000"/>
              </a:lnSpc>
              <a:buFont typeface="Arial" panose="020B0604020202020204" pitchFamily="34" charset="0"/>
              <a:buNone/>
            </a:pPr>
            <a:r>
              <a:rPr lang="en-US" altLang="en-US" sz="3000">
                <a:solidFill>
                  <a:srgbClr val="2D2D2D"/>
                </a:solidFill>
                <a:latin typeface="Lato 1" panose="020F0502020204030203"/>
                <a:ea typeface="Lato 1" panose="020F0502020204030203"/>
                <a:cs typeface="Lato 1" panose="020F0502020204030203"/>
                <a:sym typeface="Lato 1" panose="020F0502020204030203"/>
              </a:rPr>
              <a:t>3. Effective Communication:</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Ensure that communication is clear and well-structured during security incidents.</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Use established communication protocols and channels to avoid confusion.</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2816367" y="381031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4090290"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1: What is Cybersecurity?</a:t>
            </a:r>
          </a:p>
        </p:txBody>
      </p:sp>
      <p:sp>
        <p:nvSpPr>
          <p:cNvPr id="6" name="TextBox 6"/>
          <p:cNvSpPr txBox="1"/>
          <p:nvPr/>
        </p:nvSpPr>
        <p:spPr>
          <a:xfrm>
            <a:off x="1147141" y="1648140"/>
            <a:ext cx="12327788" cy="5267325"/>
          </a:xfrm>
          <a:prstGeom prst="rect">
            <a:avLst/>
          </a:prstGeom>
        </p:spPr>
        <p:txBody>
          <a:bodyPr lIns="0" tIns="0" rIns="0" bIns="0" rtlCol="0" anchor="t">
            <a:spAutoFit/>
          </a:bodyPr>
          <a:lstStyle/>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2. The Importance of Cybersecurity:</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Increased Cyber Threats: As more people and businesses rely on technology, the risk of cyber-attacks increases.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Critical Data Protection: Cybersecurity helps protect sensitive data such as personal information, financial records, and business secrets.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Reputation and Trust: For businesses, a security breach can damage reputation, loss of customer trust, and lead to financial losses.</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30003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905"/>
            <a:ext cx="16840835" cy="843280"/>
          </a:xfrm>
          <a:prstGeom prst="rect">
            <a:avLst/>
          </a:prstGeom>
        </p:spPr>
        <p:txBody>
          <a:bodyPr wrap="square" lIns="0" tIns="0" rIns="0" bIns="0" rtlCol="0" anchor="t">
            <a:spAutoFit/>
          </a:bodyPr>
          <a:lstStyle/>
          <a:p>
            <a:pPr algn="l">
              <a:lnSpc>
                <a:spcPts val="6580"/>
              </a:lnSpc>
            </a:pPr>
            <a:r>
              <a:rPr lang="en-US" altLang="en-US" sz="4700" b="1">
                <a:solidFill>
                  <a:srgbClr val="00BF63"/>
                </a:solidFill>
                <a:latin typeface="Lato 1 Bold" panose="020F0502020204030203"/>
                <a:ea typeface="Lato 1 Bold" panose="020F0502020204030203"/>
                <a:cs typeface="Lato 1 Bold" panose="020F0502020204030203"/>
                <a:sym typeface="Lato 1 Bold" panose="020F0502020204030203"/>
              </a:rPr>
              <a:t>Conclusion of Module 8</a:t>
            </a:r>
          </a:p>
        </p:txBody>
      </p:sp>
      <p:sp>
        <p:nvSpPr>
          <p:cNvPr id="6" name="TextBox 6"/>
          <p:cNvSpPr txBox="1"/>
          <p:nvPr/>
        </p:nvSpPr>
        <p:spPr>
          <a:xfrm>
            <a:off x="990600" y="1425222"/>
            <a:ext cx="13756887" cy="4616450"/>
          </a:xfrm>
          <a:prstGeom prst="rect">
            <a:avLst/>
          </a:prstGeom>
        </p:spPr>
        <p:txBody>
          <a:bodyPr lIns="0" tIns="0" rIns="0" bIns="0" rtlCol="0" anchor="t">
            <a:spAutoFit/>
          </a:bodyPr>
          <a:lstStyle/>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Summary: Effective security operations are essential for protecting against cyber threats. By monitoring systems, responding to incidents swiftly, and using tools like IDPS, SOCs, and SIEMs, organizations can mitigate risks and recover quickly from security breaches.</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Encouragement: Implementing strong security operations ensures a proactive defense, minimizing damage and downtime during security incidents.</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30003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905"/>
            <a:ext cx="16840835" cy="843280"/>
          </a:xfrm>
          <a:prstGeom prst="rect">
            <a:avLst/>
          </a:prstGeom>
        </p:spPr>
        <p:txBody>
          <a:bodyPr wrap="square" lIns="0" tIns="0" rIns="0" bIns="0" rtlCol="0" anchor="t">
            <a:spAutoFit/>
          </a:bodyPr>
          <a:lstStyle/>
          <a:p>
            <a:pPr algn="l">
              <a:lnSpc>
                <a:spcPts val="6580"/>
              </a:lnSpc>
            </a:pPr>
            <a:r>
              <a:rPr lang="en-US" altLang="en-US" sz="4700" b="1">
                <a:solidFill>
                  <a:srgbClr val="00BF63"/>
                </a:solidFill>
                <a:latin typeface="Lato 1 Bold" panose="020F0502020204030203"/>
                <a:ea typeface="Lato 1 Bold" panose="020F0502020204030203"/>
                <a:cs typeface="Lato 1 Bold" panose="020F0502020204030203"/>
                <a:sym typeface="Lato 1 Bold" panose="020F0502020204030203"/>
              </a:rPr>
              <a:t>Module 9: Risk Management</a:t>
            </a:r>
          </a:p>
        </p:txBody>
      </p:sp>
      <p:sp>
        <p:nvSpPr>
          <p:cNvPr id="6" name="TextBox 6"/>
          <p:cNvSpPr txBox="1"/>
          <p:nvPr/>
        </p:nvSpPr>
        <p:spPr>
          <a:xfrm>
            <a:off x="990600" y="1425222"/>
            <a:ext cx="13756887" cy="2308225"/>
          </a:xfrm>
          <a:prstGeom prst="rect">
            <a:avLst/>
          </a:prstGeom>
        </p:spPr>
        <p:txBody>
          <a:bodyPr lIns="0" tIns="0" rIns="0" bIns="0" rtlCol="0" anchor="t">
            <a:spAutoFit/>
          </a:bodyPr>
          <a:lstStyle/>
          <a:p>
            <a:pPr indent="0" algn="l">
              <a:lnSpc>
                <a:spcPts val="6000"/>
              </a:lnSpc>
              <a:buFont typeface="Arial" panose="020B0604020202020204" pitchFamily="34" charset="0"/>
              <a:buNone/>
            </a:pPr>
            <a:r>
              <a:rPr lang="en-US" altLang="en-US" sz="3000">
                <a:solidFill>
                  <a:srgbClr val="2D2D2D"/>
                </a:solidFill>
                <a:latin typeface="Lato 1" panose="020F0502020204030203"/>
                <a:ea typeface="Lato 1" panose="020F0502020204030203"/>
                <a:cs typeface="Lato 1" panose="020F0502020204030203"/>
                <a:sym typeface="Lato 1" panose="020F0502020204030203"/>
              </a:rPr>
              <a:t>Let's move on to Module 9: Risk Management. This module will focus on identifying, assessing, and managing risks within a cybersecurity context, as well as understanding how risk management integrates with overall security operations.</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30003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905"/>
            <a:ext cx="16840835" cy="843280"/>
          </a:xfrm>
          <a:prstGeom prst="rect">
            <a:avLst/>
          </a:prstGeom>
        </p:spPr>
        <p:txBody>
          <a:bodyPr wrap="square" lIns="0" tIns="0" rIns="0" bIns="0" rtlCol="0" anchor="t">
            <a:spAutoFit/>
          </a:bodyPr>
          <a:lstStyle/>
          <a:p>
            <a:pPr algn="l">
              <a:lnSpc>
                <a:spcPts val="6580"/>
              </a:lnSpc>
            </a:pPr>
            <a:r>
              <a:rPr lang="en-US" alt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1: Understanding Risk Management in Cybersecurity</a:t>
            </a:r>
          </a:p>
        </p:txBody>
      </p:sp>
      <p:sp>
        <p:nvSpPr>
          <p:cNvPr id="6" name="TextBox 6"/>
          <p:cNvSpPr txBox="1"/>
          <p:nvPr/>
        </p:nvSpPr>
        <p:spPr>
          <a:xfrm>
            <a:off x="990600" y="1425222"/>
            <a:ext cx="13756887" cy="6924675"/>
          </a:xfrm>
          <a:prstGeom prst="rect">
            <a:avLst/>
          </a:prstGeom>
        </p:spPr>
        <p:txBody>
          <a:bodyPr lIns="0" tIns="0" rIns="0" bIns="0" rtlCol="0" anchor="t">
            <a:spAutoFit/>
          </a:bodyPr>
          <a:lstStyle/>
          <a:p>
            <a:pPr indent="0" algn="l">
              <a:lnSpc>
                <a:spcPts val="6000"/>
              </a:lnSpc>
              <a:buFont typeface="Arial" panose="020B0604020202020204" pitchFamily="34" charset="0"/>
              <a:buNone/>
            </a:pPr>
            <a:r>
              <a:rPr lang="en-US" altLang="en-US" sz="3000">
                <a:solidFill>
                  <a:srgbClr val="2D2D2D"/>
                </a:solidFill>
                <a:latin typeface="Lato 1" panose="020F0502020204030203"/>
                <a:ea typeface="Lato 1" panose="020F0502020204030203"/>
                <a:cs typeface="Lato 1" panose="020F0502020204030203"/>
                <a:sym typeface="Lato 1" panose="020F0502020204030203"/>
              </a:rPr>
              <a:t>Objective:</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Introduce students to the concept of risk management and why it is vital for organizations to protect their assets, data, and operations.</a:t>
            </a:r>
          </a:p>
          <a:p>
            <a:pPr indent="0" algn="l">
              <a:lnSpc>
                <a:spcPts val="6000"/>
              </a:lnSpc>
              <a:buFont typeface="Arial" panose="020B0604020202020204" pitchFamily="34" charset="0"/>
              <a:buNone/>
            </a:pPr>
            <a:endParaRPr lang="en-US" altLang="en-US" sz="3000">
              <a:solidFill>
                <a:srgbClr val="2D2D2D"/>
              </a:solidFill>
              <a:latin typeface="Lato 1" panose="020F0502020204030203"/>
              <a:ea typeface="Lato 1" panose="020F0502020204030203"/>
              <a:cs typeface="Lato 1" panose="020F0502020204030203"/>
              <a:sym typeface="Lato 1" panose="020F0502020204030203"/>
            </a:endParaRPr>
          </a:p>
          <a:p>
            <a:pPr indent="0" algn="l">
              <a:lnSpc>
                <a:spcPts val="6000"/>
              </a:lnSpc>
              <a:buFont typeface="Arial" panose="020B0604020202020204" pitchFamily="34" charset="0"/>
              <a:buNone/>
            </a:pPr>
            <a:r>
              <a:rPr lang="en-US" altLang="en-US" sz="3000">
                <a:solidFill>
                  <a:srgbClr val="2D2D2D"/>
                </a:solidFill>
                <a:latin typeface="Lato 1" panose="020F0502020204030203"/>
                <a:ea typeface="Lato 1" panose="020F0502020204030203"/>
                <a:cs typeface="Lato 1" panose="020F0502020204030203"/>
                <a:sym typeface="Lato 1" panose="020F0502020204030203"/>
              </a:rPr>
              <a:t>1. What is Risk Management?</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Risk management in cybersecurity involves identifying, assessing, and prioritizing risks to an organization's information systems, then taking steps to mitigate, transfer, accept, or avoid those risks.</a:t>
            </a:r>
          </a:p>
          <a:p>
            <a:pPr indent="0" algn="l">
              <a:lnSpc>
                <a:spcPts val="6000"/>
              </a:lnSpc>
              <a:buFont typeface="Arial" panose="020B0604020202020204" pitchFamily="34" charset="0"/>
              <a:buNone/>
            </a:pPr>
            <a:endParaRPr lang="en-US" altLang="en-US" sz="3000">
              <a:solidFill>
                <a:srgbClr val="2D2D2D"/>
              </a:solidFill>
              <a:latin typeface="Lato 1" panose="020F0502020204030203"/>
              <a:ea typeface="Lato 1" panose="020F0502020204030203"/>
              <a:cs typeface="Lato 1" panose="020F0502020204030203"/>
              <a:sym typeface="Lato 1" panose="020F0502020204030203"/>
            </a:endParaRP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30003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905"/>
            <a:ext cx="16840835" cy="843280"/>
          </a:xfrm>
          <a:prstGeom prst="rect">
            <a:avLst/>
          </a:prstGeom>
        </p:spPr>
        <p:txBody>
          <a:bodyPr wrap="square" lIns="0" tIns="0" rIns="0" bIns="0" rtlCol="0" anchor="t">
            <a:spAutoFit/>
          </a:bodyPr>
          <a:lstStyle/>
          <a:p>
            <a:pPr algn="l">
              <a:lnSpc>
                <a:spcPts val="6580"/>
              </a:lnSpc>
            </a:pPr>
            <a:r>
              <a:rPr lang="en-US" alt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1: Understanding Risk Management in Cybersecurity</a:t>
            </a:r>
          </a:p>
        </p:txBody>
      </p:sp>
      <p:sp>
        <p:nvSpPr>
          <p:cNvPr id="6" name="TextBox 6"/>
          <p:cNvSpPr txBox="1"/>
          <p:nvPr/>
        </p:nvSpPr>
        <p:spPr>
          <a:xfrm>
            <a:off x="990600" y="1425222"/>
            <a:ext cx="13756887" cy="3846830"/>
          </a:xfrm>
          <a:prstGeom prst="rect">
            <a:avLst/>
          </a:prstGeom>
        </p:spPr>
        <p:txBody>
          <a:bodyPr lIns="0" tIns="0" rIns="0" bIns="0" rtlCol="0" anchor="t">
            <a:spAutoFit/>
          </a:bodyPr>
          <a:lstStyle/>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The ultimate goal of risk management is to reduce the impact of potential threats on an organization while making informed decisions on how to allocate resources for protection.</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Risk = Likelihood × Impact: The overall risk is a combination of how likely an event is to happen and the potential impact if it does occur.</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30003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905"/>
            <a:ext cx="16840835" cy="843280"/>
          </a:xfrm>
          <a:prstGeom prst="rect">
            <a:avLst/>
          </a:prstGeom>
        </p:spPr>
        <p:txBody>
          <a:bodyPr wrap="square" lIns="0" tIns="0" rIns="0" bIns="0" rtlCol="0" anchor="t">
            <a:spAutoFit/>
          </a:bodyPr>
          <a:lstStyle/>
          <a:p>
            <a:pPr algn="l">
              <a:lnSpc>
                <a:spcPts val="6580"/>
              </a:lnSpc>
            </a:pPr>
            <a:r>
              <a:rPr lang="en-US" alt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1: Understanding Risk Management in Cybersecurity</a:t>
            </a:r>
          </a:p>
        </p:txBody>
      </p:sp>
      <p:sp>
        <p:nvSpPr>
          <p:cNvPr id="6" name="TextBox 6"/>
          <p:cNvSpPr txBox="1"/>
          <p:nvPr/>
        </p:nvSpPr>
        <p:spPr>
          <a:xfrm>
            <a:off x="990600" y="1425222"/>
            <a:ext cx="13756887" cy="5386070"/>
          </a:xfrm>
          <a:prstGeom prst="rect">
            <a:avLst/>
          </a:prstGeom>
        </p:spPr>
        <p:txBody>
          <a:bodyPr lIns="0" tIns="0" rIns="0" bIns="0" rtlCol="0" anchor="t">
            <a:spAutoFit/>
          </a:bodyPr>
          <a:lstStyle/>
          <a:p>
            <a:pPr indent="0" algn="l">
              <a:lnSpc>
                <a:spcPts val="6000"/>
              </a:lnSpc>
              <a:buFont typeface="Arial" panose="020B0604020202020204" pitchFamily="34" charset="0"/>
              <a:buNone/>
            </a:pPr>
            <a:r>
              <a:rPr lang="en-US" altLang="en-US" sz="3000">
                <a:solidFill>
                  <a:srgbClr val="2D2D2D"/>
                </a:solidFill>
                <a:latin typeface="Lato 1" panose="020F0502020204030203"/>
                <a:ea typeface="Lato 1" panose="020F0502020204030203"/>
                <a:cs typeface="Lato 1" panose="020F0502020204030203"/>
                <a:sym typeface="Lato 1" panose="020F0502020204030203"/>
              </a:rPr>
              <a:t>2. The Role of Risk Management in Cybersecurity:</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It allows organizations to proactively understand and address cybersecurity threats.</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Risk management helps organizations make decisions based on data, ensuring that resources are focused on areas with the highest risk and potential impact.</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It aids in compliance, as many regulations (e.g., GDPR, HIPAA) require organizations to conduct regular risk assessments and mitigate identified risks.</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30003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905"/>
            <a:ext cx="16840835" cy="843280"/>
          </a:xfrm>
          <a:prstGeom prst="rect">
            <a:avLst/>
          </a:prstGeom>
        </p:spPr>
        <p:txBody>
          <a:bodyPr wrap="square" lIns="0" tIns="0" rIns="0" bIns="0" rtlCol="0" anchor="t">
            <a:spAutoFit/>
          </a:bodyPr>
          <a:lstStyle/>
          <a:p>
            <a:pPr algn="l">
              <a:lnSpc>
                <a:spcPts val="6580"/>
              </a:lnSpc>
            </a:pPr>
            <a:r>
              <a:rPr lang="en-US" alt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1: Understanding Risk Management in Cybersecurity</a:t>
            </a:r>
          </a:p>
        </p:txBody>
      </p:sp>
      <p:sp>
        <p:nvSpPr>
          <p:cNvPr id="6" name="TextBox 6"/>
          <p:cNvSpPr txBox="1"/>
          <p:nvPr/>
        </p:nvSpPr>
        <p:spPr>
          <a:xfrm>
            <a:off x="990600" y="1425222"/>
            <a:ext cx="13756887" cy="6155690"/>
          </a:xfrm>
          <a:prstGeom prst="rect">
            <a:avLst/>
          </a:prstGeom>
        </p:spPr>
        <p:txBody>
          <a:bodyPr lIns="0" tIns="0" rIns="0" bIns="0" rtlCol="0" anchor="t">
            <a:spAutoFit/>
          </a:bodyPr>
          <a:lstStyle/>
          <a:p>
            <a:pPr indent="0" algn="l">
              <a:lnSpc>
                <a:spcPts val="6000"/>
              </a:lnSpc>
              <a:buFont typeface="Arial" panose="020B0604020202020204" pitchFamily="34" charset="0"/>
              <a:buNone/>
            </a:pPr>
            <a:r>
              <a:rPr lang="en-US" altLang="en-US" sz="3000">
                <a:solidFill>
                  <a:srgbClr val="2D2D2D"/>
                </a:solidFill>
                <a:latin typeface="Lato 1" panose="020F0502020204030203"/>
                <a:ea typeface="Lato 1" panose="020F0502020204030203"/>
                <a:cs typeface="Lato 1" panose="020F0502020204030203"/>
                <a:sym typeface="Lato 1" panose="020F0502020204030203"/>
              </a:rPr>
              <a:t>3. Key Risk Management Concepts:</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Risk Assessment: Identifying threats, vulnerabilities, and the potential impact on the organization.</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Risk Mitigation: Taking steps to reduce or control the likelihood of a risk or its potential consequences.</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Residual Risk: The remaining risk after mitigation efforts have been made.</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Risk Appetite: The level of risk an organization is willing to accept in pursuit of its objectives.</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30003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905"/>
            <a:ext cx="16840835" cy="843280"/>
          </a:xfrm>
          <a:prstGeom prst="rect">
            <a:avLst/>
          </a:prstGeom>
        </p:spPr>
        <p:txBody>
          <a:bodyPr wrap="square" lIns="0" tIns="0" rIns="0" bIns="0" rtlCol="0" anchor="t">
            <a:spAutoFit/>
          </a:bodyPr>
          <a:lstStyle/>
          <a:p>
            <a:pPr algn="l">
              <a:lnSpc>
                <a:spcPts val="6580"/>
              </a:lnSpc>
            </a:pPr>
            <a:r>
              <a:rPr lang="en-US" alt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2: Risk Identification and Assessment</a:t>
            </a:r>
          </a:p>
        </p:txBody>
      </p:sp>
      <p:sp>
        <p:nvSpPr>
          <p:cNvPr id="6" name="TextBox 6"/>
          <p:cNvSpPr txBox="1"/>
          <p:nvPr/>
        </p:nvSpPr>
        <p:spPr>
          <a:xfrm>
            <a:off x="990600" y="1425222"/>
            <a:ext cx="13756887" cy="6155690"/>
          </a:xfrm>
          <a:prstGeom prst="rect">
            <a:avLst/>
          </a:prstGeom>
        </p:spPr>
        <p:txBody>
          <a:bodyPr lIns="0" tIns="0" rIns="0" bIns="0" rtlCol="0" anchor="t">
            <a:spAutoFit/>
          </a:bodyPr>
          <a:lstStyle/>
          <a:p>
            <a:pPr indent="0" algn="l">
              <a:lnSpc>
                <a:spcPts val="6000"/>
              </a:lnSpc>
              <a:buFont typeface="Arial" panose="020B0604020202020204" pitchFamily="34" charset="0"/>
              <a:buNone/>
            </a:pPr>
            <a:r>
              <a:rPr lang="en-US" altLang="en-US" sz="3000">
                <a:solidFill>
                  <a:srgbClr val="2D2D2D"/>
                </a:solidFill>
                <a:latin typeface="Lato 1" panose="020F0502020204030203"/>
                <a:ea typeface="Lato 1" panose="020F0502020204030203"/>
                <a:cs typeface="Lato 1" panose="020F0502020204030203"/>
                <a:sym typeface="Lato 1" panose="020F0502020204030203"/>
              </a:rPr>
              <a:t>Objective:</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Teach students how to identify risks, assess their potential impact, and categorize them for effective decision-making.</a:t>
            </a:r>
          </a:p>
          <a:p>
            <a:pPr indent="0" algn="l">
              <a:lnSpc>
                <a:spcPts val="6000"/>
              </a:lnSpc>
              <a:buFont typeface="Arial" panose="020B0604020202020204" pitchFamily="34" charset="0"/>
              <a:buNone/>
            </a:pPr>
            <a:endParaRPr lang="en-US" altLang="en-US" sz="3000">
              <a:solidFill>
                <a:srgbClr val="2D2D2D"/>
              </a:solidFill>
              <a:latin typeface="Lato 1" panose="020F0502020204030203"/>
              <a:ea typeface="Lato 1" panose="020F0502020204030203"/>
              <a:cs typeface="Lato 1" panose="020F0502020204030203"/>
              <a:sym typeface="Lato 1" panose="020F0502020204030203"/>
            </a:endParaRPr>
          </a:p>
          <a:p>
            <a:pPr indent="0" algn="l">
              <a:lnSpc>
                <a:spcPts val="6000"/>
              </a:lnSpc>
              <a:buFont typeface="Arial" panose="020B0604020202020204" pitchFamily="34" charset="0"/>
              <a:buNone/>
            </a:pPr>
            <a:r>
              <a:rPr lang="en-US" altLang="en-US" sz="3000">
                <a:solidFill>
                  <a:srgbClr val="2D2D2D"/>
                </a:solidFill>
                <a:latin typeface="Lato 1" panose="020F0502020204030203"/>
                <a:ea typeface="Lato 1" panose="020F0502020204030203"/>
                <a:cs typeface="Lato 1" panose="020F0502020204030203"/>
                <a:sym typeface="Lato 1" panose="020F0502020204030203"/>
              </a:rPr>
              <a:t>1. Risk Identification:</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The first step in risk management is identifying potential threats that could harm an organization’s assets. These could include cyber threats like malware, phishing attacks, insider threats, and natural disasters.</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30003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905"/>
            <a:ext cx="16840835" cy="843280"/>
          </a:xfrm>
          <a:prstGeom prst="rect">
            <a:avLst/>
          </a:prstGeom>
        </p:spPr>
        <p:txBody>
          <a:bodyPr wrap="square" lIns="0" tIns="0" rIns="0" bIns="0" rtlCol="0" anchor="t">
            <a:spAutoFit/>
          </a:bodyPr>
          <a:lstStyle/>
          <a:p>
            <a:pPr algn="l">
              <a:lnSpc>
                <a:spcPts val="6580"/>
              </a:lnSpc>
            </a:pPr>
            <a:r>
              <a:rPr lang="en-US" alt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2: Risk Identification and Assessment</a:t>
            </a:r>
          </a:p>
        </p:txBody>
      </p:sp>
      <p:sp>
        <p:nvSpPr>
          <p:cNvPr id="6" name="TextBox 6"/>
          <p:cNvSpPr txBox="1"/>
          <p:nvPr/>
        </p:nvSpPr>
        <p:spPr>
          <a:xfrm>
            <a:off x="990600" y="1425222"/>
            <a:ext cx="13756887" cy="3846830"/>
          </a:xfrm>
          <a:prstGeom prst="rect">
            <a:avLst/>
          </a:prstGeom>
        </p:spPr>
        <p:txBody>
          <a:bodyPr lIns="0" tIns="0" rIns="0" bIns="0" rtlCol="0" anchor="t">
            <a:spAutoFit/>
          </a:bodyPr>
          <a:lstStyle/>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Key areas to assess for risk include:</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People: Human errors, insider threats, and lack of cybersecurity training.</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Processes: Inadequate security policies, outdated software, or poor patch management.</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Technology: Vulnerabilities in networks, systems, applications, and devices.</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30003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905"/>
            <a:ext cx="16840835" cy="843280"/>
          </a:xfrm>
          <a:prstGeom prst="rect">
            <a:avLst/>
          </a:prstGeom>
        </p:spPr>
        <p:txBody>
          <a:bodyPr wrap="square" lIns="0" tIns="0" rIns="0" bIns="0" rtlCol="0" anchor="t">
            <a:spAutoFit/>
          </a:bodyPr>
          <a:lstStyle/>
          <a:p>
            <a:pPr algn="l">
              <a:lnSpc>
                <a:spcPts val="6580"/>
              </a:lnSpc>
            </a:pPr>
            <a:r>
              <a:rPr lang="en-US" alt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2: Risk Identification and Assessment</a:t>
            </a:r>
          </a:p>
        </p:txBody>
      </p:sp>
      <p:sp>
        <p:nvSpPr>
          <p:cNvPr id="6" name="TextBox 6"/>
          <p:cNvSpPr txBox="1"/>
          <p:nvPr/>
        </p:nvSpPr>
        <p:spPr>
          <a:xfrm>
            <a:off x="990600" y="1425222"/>
            <a:ext cx="13756887" cy="5386070"/>
          </a:xfrm>
          <a:prstGeom prst="rect">
            <a:avLst/>
          </a:prstGeom>
        </p:spPr>
        <p:txBody>
          <a:bodyPr lIns="0" tIns="0" rIns="0" bIns="0" rtlCol="0" anchor="t">
            <a:spAutoFit/>
          </a:bodyPr>
          <a:lstStyle/>
          <a:p>
            <a:pPr indent="0" algn="l">
              <a:lnSpc>
                <a:spcPts val="6000"/>
              </a:lnSpc>
              <a:buFont typeface="Arial" panose="020B0604020202020204" pitchFamily="34" charset="0"/>
              <a:buNone/>
            </a:pPr>
            <a:r>
              <a:rPr lang="en-US" altLang="en-US" sz="3000">
                <a:solidFill>
                  <a:srgbClr val="2D2D2D"/>
                </a:solidFill>
                <a:latin typeface="Lato 1" panose="020F0502020204030203"/>
                <a:ea typeface="Lato 1" panose="020F0502020204030203"/>
                <a:cs typeface="Lato 1" panose="020F0502020204030203"/>
                <a:sym typeface="Lato 1" panose="020F0502020204030203"/>
              </a:rPr>
              <a:t>2. Risk Assessment:</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Once risks are identified, they need to be assessed based on:</a:t>
            </a:r>
          </a:p>
          <a:p>
            <a:pPr marL="914400" lvl="1"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Likelihood: How probable it is that the risk will occur. This could be ranked from low, medium, to high.</a:t>
            </a:r>
          </a:p>
          <a:p>
            <a:pPr marL="914400" lvl="1"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Impact: The potential damage the risk could cause. This could include financial loss, reputational damage, or data breaches.</a:t>
            </a:r>
          </a:p>
          <a:p>
            <a:pPr indent="0" algn="l">
              <a:lnSpc>
                <a:spcPts val="6000"/>
              </a:lnSpc>
              <a:buFont typeface="Arial" panose="020B0604020202020204" pitchFamily="34" charset="0"/>
              <a:buNone/>
            </a:pPr>
            <a:endParaRPr lang="en-US" altLang="en-US" sz="3000">
              <a:solidFill>
                <a:srgbClr val="2D2D2D"/>
              </a:solidFill>
              <a:latin typeface="Lato 1" panose="020F0502020204030203"/>
              <a:ea typeface="Lato 1" panose="020F0502020204030203"/>
              <a:cs typeface="Lato 1" panose="020F0502020204030203"/>
              <a:sym typeface="Lato 1" panose="020F0502020204030203"/>
            </a:endParaRP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30003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905"/>
            <a:ext cx="16840835" cy="843280"/>
          </a:xfrm>
          <a:prstGeom prst="rect">
            <a:avLst/>
          </a:prstGeom>
        </p:spPr>
        <p:txBody>
          <a:bodyPr wrap="square" lIns="0" tIns="0" rIns="0" bIns="0" rtlCol="0" anchor="t">
            <a:spAutoFit/>
          </a:bodyPr>
          <a:lstStyle/>
          <a:p>
            <a:pPr algn="l">
              <a:lnSpc>
                <a:spcPts val="6580"/>
              </a:lnSpc>
            </a:pPr>
            <a:r>
              <a:rPr lang="en-US" alt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2: Risk Identification and Assessment</a:t>
            </a:r>
          </a:p>
        </p:txBody>
      </p:sp>
      <p:sp>
        <p:nvSpPr>
          <p:cNvPr id="6" name="TextBox 6"/>
          <p:cNvSpPr txBox="1"/>
          <p:nvPr/>
        </p:nvSpPr>
        <p:spPr>
          <a:xfrm>
            <a:off x="990600" y="1425222"/>
            <a:ext cx="13756887" cy="3846830"/>
          </a:xfrm>
          <a:prstGeom prst="rect">
            <a:avLst/>
          </a:prstGeom>
        </p:spPr>
        <p:txBody>
          <a:bodyPr lIns="0" tIns="0" rIns="0" bIns="0" rtlCol="0" anchor="t">
            <a:spAutoFit/>
          </a:bodyPr>
          <a:lstStyle/>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Risk Assessment Techniques:</a:t>
            </a:r>
          </a:p>
          <a:p>
            <a:pPr marL="914400" lvl="1"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Qualitative Risk Assessment: Using categories like high, medium, and low to assess risks based on judgment and expert opinion.</a:t>
            </a:r>
          </a:p>
          <a:p>
            <a:pPr marL="914400" lvl="1"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Quantitative Risk Assessment: Using numerical values and data to assess risks, such as calculating potential financial losses.</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2816367" y="381031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4090290"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1: What is Cybersecurity?</a:t>
            </a:r>
          </a:p>
        </p:txBody>
      </p:sp>
      <p:sp>
        <p:nvSpPr>
          <p:cNvPr id="6" name="TextBox 6"/>
          <p:cNvSpPr txBox="1"/>
          <p:nvPr/>
        </p:nvSpPr>
        <p:spPr>
          <a:xfrm>
            <a:off x="1147141" y="1648140"/>
            <a:ext cx="12327788" cy="4505325"/>
          </a:xfrm>
          <a:prstGeom prst="rect">
            <a:avLst/>
          </a:prstGeom>
        </p:spPr>
        <p:txBody>
          <a:bodyPr lIns="0" tIns="0" rIns="0" bIns="0" rtlCol="0" anchor="t">
            <a:spAutoFit/>
          </a:bodyPr>
          <a:lstStyle/>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3. The CIA Triad:</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Confidentiality: Ensuring that information is only accessible to those authorized to view it.</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Integrity: Ensuring that information is accurate and unaltered.</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Availability: Ensuring that information is accessible and usable when needed.</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30003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905"/>
            <a:ext cx="16840835" cy="843280"/>
          </a:xfrm>
          <a:prstGeom prst="rect">
            <a:avLst/>
          </a:prstGeom>
        </p:spPr>
        <p:txBody>
          <a:bodyPr wrap="square" lIns="0" tIns="0" rIns="0" bIns="0" rtlCol="0" anchor="t">
            <a:spAutoFit/>
          </a:bodyPr>
          <a:lstStyle/>
          <a:p>
            <a:pPr algn="l">
              <a:lnSpc>
                <a:spcPts val="6580"/>
              </a:lnSpc>
            </a:pPr>
            <a:r>
              <a:rPr lang="en-US" alt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2: Risk Identification and Assessment</a:t>
            </a:r>
          </a:p>
        </p:txBody>
      </p:sp>
      <p:sp>
        <p:nvSpPr>
          <p:cNvPr id="6" name="TextBox 6"/>
          <p:cNvSpPr txBox="1"/>
          <p:nvPr/>
        </p:nvSpPr>
        <p:spPr>
          <a:xfrm>
            <a:off x="990600" y="1425222"/>
            <a:ext cx="13756887" cy="7694295"/>
          </a:xfrm>
          <a:prstGeom prst="rect">
            <a:avLst/>
          </a:prstGeom>
        </p:spPr>
        <p:txBody>
          <a:bodyPr lIns="0" tIns="0" rIns="0" bIns="0" rtlCol="0" anchor="t">
            <a:spAutoFit/>
          </a:bodyPr>
          <a:lstStyle/>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Risk Assessment Techniques:</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Qualitative Risk Assessment: Using categories like high, medium, and low to assess risks based on judgment and expert opinion.</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Quantitative Risk Assessment: Using numerical values and data to assess risks, such as calculating potential financial losses.</a:t>
            </a:r>
          </a:p>
          <a:p>
            <a:pPr indent="0" algn="l">
              <a:lnSpc>
                <a:spcPts val="6000"/>
              </a:lnSpc>
              <a:buFont typeface="Arial" panose="020B0604020202020204" pitchFamily="34" charset="0"/>
              <a:buNone/>
            </a:pPr>
            <a:endParaRPr lang="en-US" altLang="en-US" sz="3000">
              <a:solidFill>
                <a:srgbClr val="2D2D2D"/>
              </a:solidFill>
              <a:latin typeface="Lato 1" panose="020F0502020204030203"/>
              <a:ea typeface="Lato 1" panose="020F0502020204030203"/>
              <a:cs typeface="Lato 1" panose="020F0502020204030203"/>
              <a:sym typeface="Lato 1" panose="020F0502020204030203"/>
            </a:endParaRPr>
          </a:p>
          <a:p>
            <a:pPr indent="0" algn="l">
              <a:lnSpc>
                <a:spcPts val="6000"/>
              </a:lnSpc>
              <a:buFont typeface="Arial" panose="020B0604020202020204" pitchFamily="34" charset="0"/>
              <a:buNone/>
            </a:pPr>
            <a:r>
              <a:rPr lang="en-US" altLang="en-US" sz="3000">
                <a:solidFill>
                  <a:srgbClr val="2D2D2D"/>
                </a:solidFill>
                <a:latin typeface="Lato 1" panose="020F0502020204030203"/>
                <a:ea typeface="Lato 1" panose="020F0502020204030203"/>
                <a:cs typeface="Lato 1" panose="020F0502020204030203"/>
                <a:sym typeface="Lato 1" panose="020F0502020204030203"/>
              </a:rPr>
              <a:t>3. Risk Matrix:</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A Risk Matrix is often used to plot risks based on their likelihood and impact. This helps to visually prioritize risks and determine which risks should be addressed first.</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30003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905"/>
            <a:ext cx="16840835" cy="843280"/>
          </a:xfrm>
          <a:prstGeom prst="rect">
            <a:avLst/>
          </a:prstGeom>
        </p:spPr>
        <p:txBody>
          <a:bodyPr wrap="square" lIns="0" tIns="0" rIns="0" bIns="0" rtlCol="0" anchor="t">
            <a:spAutoFit/>
          </a:bodyPr>
          <a:lstStyle/>
          <a:p>
            <a:pPr algn="l">
              <a:lnSpc>
                <a:spcPts val="6580"/>
              </a:lnSpc>
            </a:pPr>
            <a:r>
              <a:rPr lang="en-US" alt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3: Risk Mitigation and Treatment</a:t>
            </a:r>
          </a:p>
        </p:txBody>
      </p:sp>
      <p:sp>
        <p:nvSpPr>
          <p:cNvPr id="6" name="TextBox 6"/>
          <p:cNvSpPr txBox="1"/>
          <p:nvPr/>
        </p:nvSpPr>
        <p:spPr>
          <a:xfrm>
            <a:off x="990600" y="1425222"/>
            <a:ext cx="13756887" cy="6924675"/>
          </a:xfrm>
          <a:prstGeom prst="rect">
            <a:avLst/>
          </a:prstGeom>
        </p:spPr>
        <p:txBody>
          <a:bodyPr lIns="0" tIns="0" rIns="0" bIns="0" rtlCol="0" anchor="t">
            <a:spAutoFit/>
          </a:bodyPr>
          <a:lstStyle/>
          <a:p>
            <a:pPr indent="0" algn="l">
              <a:lnSpc>
                <a:spcPts val="6000"/>
              </a:lnSpc>
              <a:buFont typeface="Arial" panose="020B0604020202020204" pitchFamily="34" charset="0"/>
              <a:buNone/>
            </a:pPr>
            <a:r>
              <a:rPr lang="en-US" altLang="en-US" sz="3000">
                <a:solidFill>
                  <a:srgbClr val="2D2D2D"/>
                </a:solidFill>
                <a:latin typeface="Lato 1" panose="020F0502020204030203"/>
                <a:ea typeface="Lato 1" panose="020F0502020204030203"/>
                <a:cs typeface="Lato 1" panose="020F0502020204030203"/>
                <a:sym typeface="Lato 1" panose="020F0502020204030203"/>
              </a:rPr>
              <a:t>Objective:</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Teach students how to develop strategies for mitigating risks and managing the overall risk profile of an organization.</a:t>
            </a:r>
          </a:p>
          <a:p>
            <a:pPr indent="0" algn="l">
              <a:lnSpc>
                <a:spcPts val="6000"/>
              </a:lnSpc>
              <a:buFont typeface="Arial" panose="020B0604020202020204" pitchFamily="34" charset="0"/>
              <a:buNone/>
            </a:pPr>
            <a:endParaRPr lang="en-US" altLang="en-US" sz="3000">
              <a:solidFill>
                <a:srgbClr val="2D2D2D"/>
              </a:solidFill>
              <a:latin typeface="Lato 1" panose="020F0502020204030203"/>
              <a:ea typeface="Lato 1" panose="020F0502020204030203"/>
              <a:cs typeface="Lato 1" panose="020F0502020204030203"/>
              <a:sym typeface="Lato 1" panose="020F0502020204030203"/>
            </a:endParaRPr>
          </a:p>
          <a:p>
            <a:pPr indent="0" algn="l">
              <a:lnSpc>
                <a:spcPts val="6000"/>
              </a:lnSpc>
              <a:buFont typeface="Arial" panose="020B0604020202020204" pitchFamily="34" charset="0"/>
              <a:buNone/>
            </a:pPr>
            <a:r>
              <a:rPr lang="en-US" altLang="en-US" sz="3000">
                <a:solidFill>
                  <a:srgbClr val="2D2D2D"/>
                </a:solidFill>
                <a:latin typeface="Lato 1" panose="020F0502020204030203"/>
                <a:ea typeface="Lato 1" panose="020F0502020204030203"/>
                <a:cs typeface="Lato 1" panose="020F0502020204030203"/>
                <a:sym typeface="Lato 1" panose="020F0502020204030203"/>
              </a:rPr>
              <a:t>1. Risk Mitigation Strategies:</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Risk Avoidance: Changing plans or activities to completely avoid exposure to a risk (e.g., discontinuing a risky business process).</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Risk Reduction: Implementing controls to reduce the likelihood or impact of a risk (e.g., applying security patches to mitigate vulnerabilities, using firewalls)</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30003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905"/>
            <a:ext cx="16840835" cy="843280"/>
          </a:xfrm>
          <a:prstGeom prst="rect">
            <a:avLst/>
          </a:prstGeom>
        </p:spPr>
        <p:txBody>
          <a:bodyPr wrap="square" lIns="0" tIns="0" rIns="0" bIns="0" rtlCol="0" anchor="t">
            <a:spAutoFit/>
          </a:bodyPr>
          <a:lstStyle/>
          <a:p>
            <a:pPr algn="l">
              <a:lnSpc>
                <a:spcPts val="6580"/>
              </a:lnSpc>
            </a:pPr>
            <a:r>
              <a:rPr lang="en-US" alt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3: Risk Mitigation and Treatment</a:t>
            </a:r>
          </a:p>
        </p:txBody>
      </p:sp>
      <p:sp>
        <p:nvSpPr>
          <p:cNvPr id="6" name="TextBox 6"/>
          <p:cNvSpPr txBox="1"/>
          <p:nvPr/>
        </p:nvSpPr>
        <p:spPr>
          <a:xfrm>
            <a:off x="990600" y="1425222"/>
            <a:ext cx="13756887" cy="3846830"/>
          </a:xfrm>
          <a:prstGeom prst="rect">
            <a:avLst/>
          </a:prstGeom>
        </p:spPr>
        <p:txBody>
          <a:bodyPr lIns="0" tIns="0" rIns="0" bIns="0" rtlCol="0" anchor="t">
            <a:spAutoFit/>
          </a:bodyPr>
          <a:lstStyle/>
          <a:p>
            <a:pPr indent="0" algn="l">
              <a:lnSpc>
                <a:spcPts val="6000"/>
              </a:lnSpc>
              <a:buFont typeface="Arial" panose="020B0604020202020204" pitchFamily="34" charset="0"/>
              <a:buNone/>
            </a:pPr>
            <a:r>
              <a:rPr lang="en-US" altLang="en-US" sz="3000">
                <a:solidFill>
                  <a:srgbClr val="2D2D2D"/>
                </a:solidFill>
                <a:latin typeface="Lato 1" panose="020F0502020204030203"/>
                <a:ea typeface="Lato 1" panose="020F0502020204030203"/>
                <a:cs typeface="Lato 1" panose="020F0502020204030203"/>
                <a:sym typeface="Lato 1" panose="020F0502020204030203"/>
              </a:rPr>
              <a:t>- Risk Transfer: Shifting the risk to another entity, such as purchasing insurance or outsourcing certain tasks (e.g., cloud service providers assume some risks associated with data storage).</a:t>
            </a:r>
          </a:p>
          <a:p>
            <a:pPr indent="0" algn="l">
              <a:lnSpc>
                <a:spcPts val="6000"/>
              </a:lnSpc>
              <a:buFont typeface="Arial" panose="020B0604020202020204" pitchFamily="34" charset="0"/>
              <a:buNone/>
            </a:pPr>
            <a:r>
              <a:rPr lang="en-US" altLang="en-US" sz="3000">
                <a:solidFill>
                  <a:srgbClr val="2D2D2D"/>
                </a:solidFill>
                <a:latin typeface="Lato 1" panose="020F0502020204030203"/>
                <a:ea typeface="Lato 1" panose="020F0502020204030203"/>
                <a:cs typeface="Lato 1" panose="020F0502020204030203"/>
                <a:sym typeface="Lato 1" panose="020F0502020204030203"/>
              </a:rPr>
              <a:t>- Risk Acceptance: Acknowledging the risk but deciding not to take any action because the impact is minimal or the cost of mitigation is too high.</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30003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905"/>
            <a:ext cx="16840835" cy="843280"/>
          </a:xfrm>
          <a:prstGeom prst="rect">
            <a:avLst/>
          </a:prstGeom>
        </p:spPr>
        <p:txBody>
          <a:bodyPr wrap="square" lIns="0" tIns="0" rIns="0" bIns="0" rtlCol="0" anchor="t">
            <a:spAutoFit/>
          </a:bodyPr>
          <a:lstStyle/>
          <a:p>
            <a:pPr algn="l">
              <a:lnSpc>
                <a:spcPts val="6580"/>
              </a:lnSpc>
            </a:pPr>
            <a:r>
              <a:rPr lang="en-US" alt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3: Risk Mitigation and Treatment</a:t>
            </a:r>
          </a:p>
        </p:txBody>
      </p:sp>
      <p:sp>
        <p:nvSpPr>
          <p:cNvPr id="6" name="TextBox 6"/>
          <p:cNvSpPr txBox="1"/>
          <p:nvPr/>
        </p:nvSpPr>
        <p:spPr>
          <a:xfrm>
            <a:off x="990600" y="1425222"/>
            <a:ext cx="13756887" cy="6924675"/>
          </a:xfrm>
          <a:prstGeom prst="rect">
            <a:avLst/>
          </a:prstGeom>
        </p:spPr>
        <p:txBody>
          <a:bodyPr lIns="0" tIns="0" rIns="0" bIns="0" rtlCol="0" anchor="t">
            <a:spAutoFit/>
          </a:bodyPr>
          <a:lstStyle/>
          <a:p>
            <a:pPr indent="0" algn="l">
              <a:lnSpc>
                <a:spcPts val="6000"/>
              </a:lnSpc>
              <a:buFont typeface="Arial" panose="020B0604020202020204" pitchFamily="34" charset="0"/>
              <a:buNone/>
            </a:pPr>
            <a:r>
              <a:rPr lang="en-US" altLang="en-US" sz="3000">
                <a:solidFill>
                  <a:srgbClr val="2D2D2D"/>
                </a:solidFill>
                <a:latin typeface="Lato 1" panose="020F0502020204030203"/>
                <a:ea typeface="Lato 1" panose="020F0502020204030203"/>
                <a:cs typeface="Lato 1" panose="020F0502020204030203"/>
                <a:sym typeface="Lato 1" panose="020F0502020204030203"/>
              </a:rPr>
              <a:t>2. Developing a Risk Treatment Plan:</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Once risks are identified and assessed, organizations must develop a Risk Treatment Plan. This plan outlines which risks will be mitigated, how, and when.</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It should prioritize critical risks that require immediate action and define steps for monitoring and reassessing risks over time.</a:t>
            </a:r>
          </a:p>
          <a:p>
            <a:pPr indent="0" algn="l">
              <a:lnSpc>
                <a:spcPts val="6000"/>
              </a:lnSpc>
              <a:buFont typeface="Arial" panose="020B0604020202020204" pitchFamily="34" charset="0"/>
              <a:buNone/>
            </a:pPr>
            <a:r>
              <a:rPr lang="en-US" altLang="en-US" sz="3000">
                <a:solidFill>
                  <a:srgbClr val="2D2D2D"/>
                </a:solidFill>
                <a:latin typeface="Lato 1" panose="020F0502020204030203"/>
                <a:ea typeface="Lato 1" panose="020F0502020204030203"/>
                <a:cs typeface="Lato 1" panose="020F0502020204030203"/>
                <a:sym typeface="Lato 1" panose="020F0502020204030203"/>
              </a:rPr>
              <a:t>3. Implementing Risk Controls:</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Controls are specific actions taken to mitigate risk. These could be technical (e.g., firewalls, intrusion detection systems), administrative (e.g., employee training, policies), or physical (e.g., access controls, surveillance).</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30003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905"/>
            <a:ext cx="16840835" cy="843280"/>
          </a:xfrm>
          <a:prstGeom prst="rect">
            <a:avLst/>
          </a:prstGeom>
        </p:spPr>
        <p:txBody>
          <a:bodyPr wrap="square" lIns="0" tIns="0" rIns="0" bIns="0" rtlCol="0" anchor="t">
            <a:spAutoFit/>
          </a:bodyPr>
          <a:lstStyle/>
          <a:p>
            <a:pPr algn="l">
              <a:lnSpc>
                <a:spcPts val="6580"/>
              </a:lnSpc>
            </a:pPr>
            <a:r>
              <a:rPr lang="en-US" alt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3: Risk Mitigation and Treatment</a:t>
            </a:r>
          </a:p>
        </p:txBody>
      </p:sp>
      <p:sp>
        <p:nvSpPr>
          <p:cNvPr id="6" name="TextBox 6"/>
          <p:cNvSpPr txBox="1"/>
          <p:nvPr/>
        </p:nvSpPr>
        <p:spPr>
          <a:xfrm>
            <a:off x="990600" y="1425222"/>
            <a:ext cx="13756887" cy="5386070"/>
          </a:xfrm>
          <a:prstGeom prst="rect">
            <a:avLst/>
          </a:prstGeom>
        </p:spPr>
        <p:txBody>
          <a:bodyPr lIns="0" tIns="0" rIns="0" bIns="0" rtlCol="0" anchor="t">
            <a:spAutoFit/>
          </a:bodyPr>
          <a:lstStyle/>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Control Types:</a:t>
            </a:r>
          </a:p>
          <a:p>
            <a:pPr marL="914400" lvl="1"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Preventive Controls: Aim to prevent security incidents from occurring (e.g., firewalls, encryption).</a:t>
            </a:r>
          </a:p>
          <a:p>
            <a:pPr marL="914400" lvl="1"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Detective Controls: Help identify incidents when they occur (e.g., intrusion detection systems, monitoring tools).</a:t>
            </a:r>
          </a:p>
          <a:p>
            <a:pPr marL="914400" lvl="1"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Corrective Controls: Help recover from incidents or mitigate their impact (e.g., data backups, patching systems).</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30003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905"/>
            <a:ext cx="16840835" cy="843280"/>
          </a:xfrm>
          <a:prstGeom prst="rect">
            <a:avLst/>
          </a:prstGeom>
        </p:spPr>
        <p:txBody>
          <a:bodyPr wrap="square" lIns="0" tIns="0" rIns="0" bIns="0" rtlCol="0" anchor="t">
            <a:spAutoFit/>
          </a:bodyPr>
          <a:lstStyle/>
          <a:p>
            <a:pPr algn="l">
              <a:lnSpc>
                <a:spcPts val="6580"/>
              </a:lnSpc>
            </a:pPr>
            <a:r>
              <a:rPr lang="en-US" alt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4: Residual Risk and Monitoring</a:t>
            </a:r>
          </a:p>
        </p:txBody>
      </p:sp>
      <p:sp>
        <p:nvSpPr>
          <p:cNvPr id="6" name="TextBox 6"/>
          <p:cNvSpPr txBox="1"/>
          <p:nvPr/>
        </p:nvSpPr>
        <p:spPr>
          <a:xfrm>
            <a:off x="990600" y="1425222"/>
            <a:ext cx="13756887" cy="7694295"/>
          </a:xfrm>
          <a:prstGeom prst="rect">
            <a:avLst/>
          </a:prstGeom>
        </p:spPr>
        <p:txBody>
          <a:bodyPr lIns="0" tIns="0" rIns="0" bIns="0" rtlCol="0" anchor="t">
            <a:spAutoFit/>
          </a:bodyPr>
          <a:lstStyle/>
          <a:p>
            <a:pPr indent="0" algn="l">
              <a:lnSpc>
                <a:spcPts val="6000"/>
              </a:lnSpc>
              <a:buFont typeface="Arial" panose="020B0604020202020204" pitchFamily="34" charset="0"/>
              <a:buNone/>
            </a:pPr>
            <a:r>
              <a:rPr lang="en-US" altLang="en-US" sz="3000">
                <a:solidFill>
                  <a:srgbClr val="2D2D2D"/>
                </a:solidFill>
                <a:latin typeface="Lato 1" panose="020F0502020204030203"/>
                <a:ea typeface="Lato 1" panose="020F0502020204030203"/>
                <a:cs typeface="Lato 1" panose="020F0502020204030203"/>
                <a:sym typeface="Lato 1" panose="020F0502020204030203"/>
              </a:rPr>
              <a:t>Objective:</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Teach students about residual risk and how ongoing monitoring and evaluation contribute to maintaining a secure environment.</a:t>
            </a:r>
          </a:p>
          <a:p>
            <a:pPr indent="0" algn="l">
              <a:lnSpc>
                <a:spcPts val="6000"/>
              </a:lnSpc>
              <a:buFont typeface="Arial" panose="020B0604020202020204" pitchFamily="34" charset="0"/>
              <a:buNone/>
            </a:pPr>
            <a:endParaRPr lang="en-US" altLang="en-US" sz="3000">
              <a:solidFill>
                <a:srgbClr val="2D2D2D"/>
              </a:solidFill>
              <a:latin typeface="Lato 1" panose="020F0502020204030203"/>
              <a:ea typeface="Lato 1" panose="020F0502020204030203"/>
              <a:cs typeface="Lato 1" panose="020F0502020204030203"/>
              <a:sym typeface="Lato 1" panose="020F0502020204030203"/>
            </a:endParaRPr>
          </a:p>
          <a:p>
            <a:pPr indent="0" algn="l">
              <a:lnSpc>
                <a:spcPts val="6000"/>
              </a:lnSpc>
              <a:buFont typeface="Arial" panose="020B0604020202020204" pitchFamily="34" charset="0"/>
              <a:buNone/>
            </a:pPr>
            <a:r>
              <a:rPr lang="en-US" altLang="en-US" sz="3000">
                <a:solidFill>
                  <a:srgbClr val="2D2D2D"/>
                </a:solidFill>
                <a:latin typeface="Lato 1" panose="020F0502020204030203"/>
                <a:ea typeface="Lato 1" panose="020F0502020204030203"/>
                <a:cs typeface="Lato 1" panose="020F0502020204030203"/>
                <a:sym typeface="Lato 1" panose="020F0502020204030203"/>
              </a:rPr>
              <a:t>1. Residual Risk:</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After implementing mitigation strategies, there will always be some remaining risk, called residual risk. This is the risk that remains after all controls have been applied.</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It’s important to understand that residual risk is unavoidable, and its level should be monitored and accepted by the organization based on risk appetite.</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30003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905"/>
            <a:ext cx="16840835" cy="843280"/>
          </a:xfrm>
          <a:prstGeom prst="rect">
            <a:avLst/>
          </a:prstGeom>
        </p:spPr>
        <p:txBody>
          <a:bodyPr wrap="square" lIns="0" tIns="0" rIns="0" bIns="0" rtlCol="0" anchor="t">
            <a:spAutoFit/>
          </a:bodyPr>
          <a:lstStyle/>
          <a:p>
            <a:pPr algn="l">
              <a:lnSpc>
                <a:spcPts val="6580"/>
              </a:lnSpc>
            </a:pPr>
            <a:r>
              <a:rPr lang="en-US" alt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4: Residual Risk and Monitoring</a:t>
            </a:r>
          </a:p>
        </p:txBody>
      </p:sp>
      <p:sp>
        <p:nvSpPr>
          <p:cNvPr id="6" name="TextBox 6"/>
          <p:cNvSpPr txBox="1"/>
          <p:nvPr/>
        </p:nvSpPr>
        <p:spPr>
          <a:xfrm>
            <a:off x="990600" y="1425222"/>
            <a:ext cx="13756887" cy="7694295"/>
          </a:xfrm>
          <a:prstGeom prst="rect">
            <a:avLst/>
          </a:prstGeom>
        </p:spPr>
        <p:txBody>
          <a:bodyPr lIns="0" tIns="0" rIns="0" bIns="0" rtlCol="0" anchor="t">
            <a:spAutoFit/>
          </a:bodyPr>
          <a:lstStyle/>
          <a:p>
            <a:pPr indent="0" algn="l">
              <a:lnSpc>
                <a:spcPts val="6000"/>
              </a:lnSpc>
              <a:buFont typeface="Arial" panose="020B0604020202020204" pitchFamily="34" charset="0"/>
              <a:buNone/>
            </a:pPr>
            <a:r>
              <a:rPr lang="en-US" altLang="en-US" sz="3000">
                <a:solidFill>
                  <a:srgbClr val="2D2D2D"/>
                </a:solidFill>
                <a:latin typeface="Lato 1" panose="020F0502020204030203"/>
                <a:ea typeface="Lato 1" panose="020F0502020204030203"/>
                <a:cs typeface="Lato 1" panose="020F0502020204030203"/>
                <a:sym typeface="Lato 1" panose="020F0502020204030203"/>
              </a:rPr>
              <a:t>2. Continuous Monitoring and Reassessment:</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Risk management is a continuous process. Even after mitigation, risks should be continuously monitored to ensure the effectiveness of controls.</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Tools like SIEM (Security Information and Event Management) systems and endpoint detection software help organizations track changes in risk profiles in real time.</a:t>
            </a:r>
          </a:p>
          <a:p>
            <a:pPr indent="0" algn="l">
              <a:lnSpc>
                <a:spcPts val="6000"/>
              </a:lnSpc>
              <a:buFont typeface="Arial" panose="020B0604020202020204" pitchFamily="34" charset="0"/>
              <a:buNone/>
            </a:pPr>
            <a:r>
              <a:rPr lang="en-US" altLang="en-US" sz="3000">
                <a:solidFill>
                  <a:srgbClr val="2D2D2D"/>
                </a:solidFill>
                <a:latin typeface="Lato 1" panose="020F0502020204030203"/>
                <a:ea typeface="Lato 1" panose="020F0502020204030203"/>
                <a:cs typeface="Lato 1" panose="020F0502020204030203"/>
                <a:sym typeface="Lato 1" panose="020F0502020204030203"/>
              </a:rPr>
              <a:t>3. Reassessing Risks Over Time:</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New risks and vulnerabilities constantly emerge as the technology landscape changes. As such, it is crucial to reassess the risk landscape periodically and adapt.</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30003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905"/>
            <a:ext cx="16840835" cy="843280"/>
          </a:xfrm>
          <a:prstGeom prst="rect">
            <a:avLst/>
          </a:prstGeom>
        </p:spPr>
        <p:txBody>
          <a:bodyPr wrap="square" lIns="0" tIns="0" rIns="0" bIns="0" rtlCol="0" anchor="t">
            <a:spAutoFit/>
          </a:bodyPr>
          <a:lstStyle/>
          <a:p>
            <a:pPr algn="l">
              <a:lnSpc>
                <a:spcPts val="6580"/>
              </a:lnSpc>
            </a:pPr>
            <a:r>
              <a:rPr lang="en-US" altLang="en-US" sz="4700" b="1">
                <a:solidFill>
                  <a:srgbClr val="00BF63"/>
                </a:solidFill>
                <a:latin typeface="Lato 1 Bold" panose="020F0502020204030203"/>
                <a:ea typeface="Lato 1 Bold" panose="020F0502020204030203"/>
                <a:cs typeface="Lato 1 Bold" panose="020F0502020204030203"/>
                <a:sym typeface="Lato 1 Bold" panose="020F0502020204030203"/>
              </a:rPr>
              <a:t>Conclusion of Module 9</a:t>
            </a:r>
          </a:p>
        </p:txBody>
      </p:sp>
      <p:sp>
        <p:nvSpPr>
          <p:cNvPr id="6" name="TextBox 6"/>
          <p:cNvSpPr txBox="1"/>
          <p:nvPr/>
        </p:nvSpPr>
        <p:spPr>
          <a:xfrm>
            <a:off x="990600" y="1425222"/>
            <a:ext cx="13756887" cy="5386070"/>
          </a:xfrm>
          <a:prstGeom prst="rect">
            <a:avLst/>
          </a:prstGeom>
        </p:spPr>
        <p:txBody>
          <a:bodyPr lIns="0" tIns="0" rIns="0" bIns="0" rtlCol="0" anchor="t">
            <a:spAutoFit/>
          </a:bodyPr>
          <a:lstStyle/>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Summary: Risk management is essential for protecting an organization's critical assets and ensuring that potential threats are identified, assessed, and effectively mitigated. By continuously monitoring risks, businesses can stay ahead of potential security threats.</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Encouragement: Implementing an effective risk management framework reduces the likelihood of damaging incidents, helping organizations safeguard their operations and data.</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30003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905"/>
            <a:ext cx="16840835" cy="843280"/>
          </a:xfrm>
          <a:prstGeom prst="rect">
            <a:avLst/>
          </a:prstGeom>
        </p:spPr>
        <p:txBody>
          <a:bodyPr wrap="square" lIns="0" tIns="0" rIns="0" bIns="0" rtlCol="0" anchor="t">
            <a:spAutoFit/>
          </a:bodyPr>
          <a:lstStyle/>
          <a:p>
            <a:pPr algn="l">
              <a:lnSpc>
                <a:spcPts val="6580"/>
              </a:lnSpc>
            </a:pPr>
            <a:r>
              <a:rPr lang="en-US" altLang="en-US" sz="4700" b="1">
                <a:solidFill>
                  <a:srgbClr val="00BF63"/>
                </a:solidFill>
                <a:latin typeface="Lato 1 Bold" panose="020F0502020204030203"/>
                <a:ea typeface="Lato 1 Bold" panose="020F0502020204030203"/>
                <a:cs typeface="Lato 1 Bold" panose="020F0502020204030203"/>
                <a:sym typeface="Lato 1 Bold" panose="020F0502020204030203"/>
              </a:rPr>
              <a:t>Module 10: Capstone Project and Final Assessment</a:t>
            </a:r>
          </a:p>
        </p:txBody>
      </p:sp>
      <p:sp>
        <p:nvSpPr>
          <p:cNvPr id="6" name="TextBox 6"/>
          <p:cNvSpPr txBox="1"/>
          <p:nvPr/>
        </p:nvSpPr>
        <p:spPr>
          <a:xfrm>
            <a:off x="990600" y="1425222"/>
            <a:ext cx="13756887" cy="3846830"/>
          </a:xfrm>
          <a:prstGeom prst="rect">
            <a:avLst/>
          </a:prstGeom>
        </p:spPr>
        <p:txBody>
          <a:bodyPr lIns="0" tIns="0" rIns="0" bIns="0" rtlCol="0" anchor="t">
            <a:spAutoFit/>
          </a:bodyPr>
          <a:lstStyle/>
          <a:p>
            <a:pPr indent="0" algn="l">
              <a:lnSpc>
                <a:spcPts val="6000"/>
              </a:lnSpc>
              <a:buFont typeface="Arial" panose="020B0604020202020204" pitchFamily="34" charset="0"/>
              <a:buNone/>
            </a:pPr>
            <a:r>
              <a:rPr lang="en-US" altLang="en-US" sz="3000">
                <a:solidFill>
                  <a:srgbClr val="2D2D2D"/>
                </a:solidFill>
                <a:latin typeface="Lato 1" panose="020F0502020204030203"/>
                <a:ea typeface="Lato 1" panose="020F0502020204030203"/>
                <a:cs typeface="Lato 1" panose="020F0502020204030203"/>
                <a:sym typeface="Lato 1" panose="020F0502020204030203"/>
              </a:rPr>
              <a:t>Great! Let's move on to the final module, Module 10: Capstone Project and Final Assessment. This final module is designed to allow students to apply all the skills and knowledge they've learned throughout the course.</a:t>
            </a:r>
          </a:p>
          <a:p>
            <a:pPr indent="0" algn="l">
              <a:lnSpc>
                <a:spcPts val="6000"/>
              </a:lnSpc>
              <a:buFont typeface="Arial" panose="020B0604020202020204" pitchFamily="34" charset="0"/>
              <a:buNone/>
            </a:pPr>
            <a:r>
              <a:rPr lang="en-US" altLang="en-US" sz="3000">
                <a:solidFill>
                  <a:srgbClr val="2D2D2D"/>
                </a:solidFill>
                <a:latin typeface="Lato 1" panose="020F0502020204030203"/>
                <a:ea typeface="Lato 1" panose="020F0502020204030203"/>
                <a:cs typeface="Lato 1" panose="020F0502020204030203"/>
                <a:sym typeface="Lato 1" panose="020F0502020204030203"/>
              </a:rPr>
              <a:t>The goal is to give them hands-on experience in cybersecurity and ensure they can practically implement their cybersecurity knowledge in real-world scenarios.</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30003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905"/>
            <a:ext cx="16840835" cy="843280"/>
          </a:xfrm>
          <a:prstGeom prst="rect">
            <a:avLst/>
          </a:prstGeom>
        </p:spPr>
        <p:txBody>
          <a:bodyPr wrap="square" lIns="0" tIns="0" rIns="0" bIns="0" rtlCol="0" anchor="t">
            <a:spAutoFit/>
          </a:bodyPr>
          <a:lstStyle/>
          <a:p>
            <a:pPr algn="l">
              <a:lnSpc>
                <a:spcPts val="6580"/>
              </a:lnSpc>
            </a:pPr>
            <a:r>
              <a:rPr lang="en-US" altLang="en-US" sz="4700" b="1">
                <a:solidFill>
                  <a:srgbClr val="00BF63"/>
                </a:solidFill>
                <a:latin typeface="Lato 1 Bold" panose="020F0502020204030203"/>
                <a:ea typeface="Lato 1 Bold" panose="020F0502020204030203"/>
                <a:cs typeface="Lato 1 Bold" panose="020F0502020204030203"/>
                <a:sym typeface="Lato 1 Bold" panose="020F0502020204030203"/>
              </a:rPr>
              <a:t>Module 10: Capstone Project and Final Assessment</a:t>
            </a:r>
          </a:p>
        </p:txBody>
      </p:sp>
      <p:sp>
        <p:nvSpPr>
          <p:cNvPr id="6" name="TextBox 6"/>
          <p:cNvSpPr txBox="1"/>
          <p:nvPr/>
        </p:nvSpPr>
        <p:spPr>
          <a:xfrm>
            <a:off x="990600" y="1425222"/>
            <a:ext cx="13756887" cy="3077845"/>
          </a:xfrm>
          <a:prstGeom prst="rect">
            <a:avLst/>
          </a:prstGeom>
        </p:spPr>
        <p:txBody>
          <a:bodyPr lIns="0" tIns="0" rIns="0" bIns="0" rtlCol="0" anchor="t">
            <a:spAutoFit/>
          </a:bodyPr>
          <a:lstStyle/>
          <a:p>
            <a:pPr indent="0" algn="l">
              <a:lnSpc>
                <a:spcPts val="6000"/>
              </a:lnSpc>
              <a:buFont typeface="Arial" panose="020B0604020202020204" pitchFamily="34" charset="0"/>
              <a:buNone/>
            </a:pPr>
            <a:r>
              <a:rPr lang="en-US" altLang="en-US" sz="3000">
                <a:solidFill>
                  <a:srgbClr val="2D2D2D"/>
                </a:solidFill>
                <a:latin typeface="Lato 1" panose="020F0502020204030203"/>
                <a:ea typeface="Lato 1" panose="020F0502020204030203"/>
                <a:cs typeface="Lato 1" panose="020F0502020204030203"/>
                <a:sym typeface="Lato 1" panose="020F0502020204030203"/>
              </a:rPr>
              <a:t>Objective:</a:t>
            </a:r>
          </a:p>
          <a:p>
            <a:pPr indent="0" algn="l">
              <a:lnSpc>
                <a:spcPts val="6000"/>
              </a:lnSpc>
              <a:buFont typeface="Arial" panose="020B0604020202020204" pitchFamily="34" charset="0"/>
              <a:buNone/>
            </a:pPr>
            <a:r>
              <a:rPr lang="en-US" altLang="en-US" sz="3000">
                <a:solidFill>
                  <a:srgbClr val="2D2D2D"/>
                </a:solidFill>
                <a:latin typeface="Lato 1" panose="020F0502020204030203"/>
                <a:ea typeface="Lato 1" panose="020F0502020204030203"/>
                <a:cs typeface="Lato 1" panose="020F0502020204030203"/>
                <a:sym typeface="Lato 1" panose="020F0502020204030203"/>
              </a:rPr>
              <a:t>- Introduce the students to the Capstone Project, a hands-on practical exercise where they will apply the concepts, tools, and techniques they've learned throughout the course to solve a real-world cybersecurity problem</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2816367" y="381031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4090290"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2: Why Cybersecurity Matters</a:t>
            </a:r>
          </a:p>
        </p:txBody>
      </p:sp>
      <p:sp>
        <p:nvSpPr>
          <p:cNvPr id="6" name="TextBox 6"/>
          <p:cNvSpPr txBox="1"/>
          <p:nvPr/>
        </p:nvSpPr>
        <p:spPr>
          <a:xfrm>
            <a:off x="1147141" y="1648140"/>
            <a:ext cx="12327788" cy="6029325"/>
          </a:xfrm>
          <a:prstGeom prst="rect">
            <a:avLst/>
          </a:prstGeom>
        </p:spPr>
        <p:txBody>
          <a:bodyPr lIns="0" tIns="0" rIns="0" bIns="0" rtlCol="0" anchor="t">
            <a:spAutoFit/>
          </a:bodyPr>
          <a:lstStyle/>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Objective:</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Emphasize the importance of cybersecurity in both personal and organizational contexts.</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Content:</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1. Personal Impact:</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Identity theft, loss of personal information, and privacy concerns.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Social engineering attacks (phishing emails, fake websites, etc.).</a:t>
            </a:r>
          </a:p>
          <a:p>
            <a:pPr algn="l">
              <a:lnSpc>
                <a:spcPts val="6000"/>
              </a:lnSpc>
            </a:pPr>
            <a:endParaRPr lang="en-US" sz="3000">
              <a:solidFill>
                <a:srgbClr val="2D2D2D"/>
              </a:solidFill>
              <a:latin typeface="Lato 1" panose="020F0502020204030203"/>
              <a:ea typeface="Lato 1" panose="020F0502020204030203"/>
              <a:cs typeface="Lato 1" panose="020F0502020204030203"/>
              <a:sym typeface="Lato 1" panose="020F0502020204030203"/>
            </a:endParaRP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25431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905"/>
            <a:ext cx="16840835" cy="843280"/>
          </a:xfrm>
          <a:prstGeom prst="rect">
            <a:avLst/>
          </a:prstGeom>
        </p:spPr>
        <p:txBody>
          <a:bodyPr wrap="square" lIns="0" tIns="0" rIns="0" bIns="0" rtlCol="0" anchor="t">
            <a:spAutoFit/>
          </a:bodyPr>
          <a:lstStyle/>
          <a:p>
            <a:pPr algn="l">
              <a:lnSpc>
                <a:spcPts val="6580"/>
              </a:lnSpc>
            </a:pPr>
            <a:r>
              <a:rPr lang="en-US" alt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1: Capstone Project Introduction</a:t>
            </a:r>
          </a:p>
        </p:txBody>
      </p:sp>
      <p:sp>
        <p:nvSpPr>
          <p:cNvPr id="6" name="TextBox 6"/>
          <p:cNvSpPr txBox="1"/>
          <p:nvPr/>
        </p:nvSpPr>
        <p:spPr>
          <a:xfrm>
            <a:off x="990600" y="1425222"/>
            <a:ext cx="13756887" cy="5386070"/>
          </a:xfrm>
          <a:prstGeom prst="rect">
            <a:avLst/>
          </a:prstGeom>
        </p:spPr>
        <p:txBody>
          <a:bodyPr lIns="0" tIns="0" rIns="0" bIns="0" rtlCol="0" anchor="t">
            <a:spAutoFit/>
          </a:bodyPr>
          <a:lstStyle/>
          <a:p>
            <a:pPr indent="0" algn="l">
              <a:lnSpc>
                <a:spcPts val="6000"/>
              </a:lnSpc>
              <a:buFont typeface="Arial" panose="020B0604020202020204" pitchFamily="34" charset="0"/>
              <a:buNone/>
            </a:pPr>
            <a:r>
              <a:rPr lang="en-US" altLang="en-US" sz="3000">
                <a:solidFill>
                  <a:srgbClr val="2D2D2D"/>
                </a:solidFill>
                <a:latin typeface="Lato 1" panose="020F0502020204030203"/>
                <a:ea typeface="Lato 1" panose="020F0502020204030203"/>
                <a:cs typeface="Lato 1" panose="020F0502020204030203"/>
                <a:sym typeface="Lato 1" panose="020F0502020204030203"/>
              </a:rPr>
              <a:t>1. What is a Capstone Project?</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A Capstone Project is a comprehensive task or case study designed to test your ability to apply yourknowledge to solve a real-world cybersecurity issue.</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The project will require students to demonstrate their understanding of cybersecurity concepts,tools, and techniques, as well as their ability to work as part of a team (if applicable), and their capacity for critical thinking and problem-solving.</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30003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905"/>
            <a:ext cx="16840835" cy="843280"/>
          </a:xfrm>
          <a:prstGeom prst="rect">
            <a:avLst/>
          </a:prstGeom>
        </p:spPr>
        <p:txBody>
          <a:bodyPr wrap="square" lIns="0" tIns="0" rIns="0" bIns="0" rtlCol="0" anchor="t">
            <a:spAutoFit/>
          </a:bodyPr>
          <a:lstStyle/>
          <a:p>
            <a:pPr algn="l">
              <a:lnSpc>
                <a:spcPts val="6580"/>
              </a:lnSpc>
            </a:pPr>
            <a:r>
              <a:rPr lang="en-US" altLang="en-US" sz="4700" b="1">
                <a:solidFill>
                  <a:srgbClr val="00BF63"/>
                </a:solidFill>
                <a:latin typeface="Lato 1 Bold" panose="020F0502020204030203"/>
                <a:ea typeface="Lato 1 Bold" panose="020F0502020204030203"/>
                <a:cs typeface="Lato 1 Bold" panose="020F0502020204030203"/>
                <a:sym typeface="Lato 1 Bold" panose="020F0502020204030203"/>
              </a:rPr>
              <a:t>Module 10: Capstone Project and Final Assessment</a:t>
            </a:r>
          </a:p>
        </p:txBody>
      </p:sp>
      <p:sp>
        <p:nvSpPr>
          <p:cNvPr id="6" name="TextBox 6"/>
          <p:cNvSpPr txBox="1"/>
          <p:nvPr/>
        </p:nvSpPr>
        <p:spPr>
          <a:xfrm>
            <a:off x="990600" y="1425222"/>
            <a:ext cx="13756887" cy="6924675"/>
          </a:xfrm>
          <a:prstGeom prst="rect">
            <a:avLst/>
          </a:prstGeom>
        </p:spPr>
        <p:txBody>
          <a:bodyPr lIns="0" tIns="0" rIns="0" bIns="0" rtlCol="0" anchor="t">
            <a:spAutoFit/>
          </a:bodyPr>
          <a:lstStyle/>
          <a:p>
            <a:pPr indent="0" algn="l">
              <a:lnSpc>
                <a:spcPts val="6000"/>
              </a:lnSpc>
              <a:buFont typeface="Arial" panose="020B0604020202020204" pitchFamily="34" charset="0"/>
              <a:buNone/>
            </a:pPr>
            <a:r>
              <a:rPr lang="en-US" altLang="en-US" sz="3000">
                <a:solidFill>
                  <a:srgbClr val="2D2D2D"/>
                </a:solidFill>
                <a:latin typeface="Lato 1" panose="020F0502020204030203"/>
                <a:ea typeface="Lato 1" panose="020F0502020204030203"/>
                <a:cs typeface="Lato 1" panose="020F0502020204030203"/>
                <a:sym typeface="Lato 1" panose="020F0502020204030203"/>
              </a:rPr>
              <a:t>2. Purpose of the Capstone Project:</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The project allows students to integrate various cybersecurity disciplines, from system administrationto threat analysis, risk management, and incident response.</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It is an opportunity to showcase their technical skills (e.g., vulnerability assessment, incident response, network security) and practical application of knowledge.</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The final project will help students build their portfolios, which can be showcased to potential employers</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30003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905"/>
            <a:ext cx="16840835" cy="843280"/>
          </a:xfrm>
          <a:prstGeom prst="rect">
            <a:avLst/>
          </a:prstGeom>
        </p:spPr>
        <p:txBody>
          <a:bodyPr wrap="square" lIns="0" tIns="0" rIns="0" bIns="0" rtlCol="0" anchor="t">
            <a:spAutoFit/>
          </a:bodyPr>
          <a:lstStyle/>
          <a:p>
            <a:pPr algn="l">
              <a:lnSpc>
                <a:spcPts val="6580"/>
              </a:lnSpc>
            </a:pPr>
            <a:r>
              <a:rPr lang="en-US" alt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2: Project Guidelines and Requirements</a:t>
            </a:r>
          </a:p>
        </p:txBody>
      </p:sp>
      <p:sp>
        <p:nvSpPr>
          <p:cNvPr id="6" name="TextBox 6"/>
          <p:cNvSpPr txBox="1"/>
          <p:nvPr/>
        </p:nvSpPr>
        <p:spPr>
          <a:xfrm>
            <a:off x="990600" y="1425222"/>
            <a:ext cx="13756887" cy="6155690"/>
          </a:xfrm>
          <a:prstGeom prst="rect">
            <a:avLst/>
          </a:prstGeom>
        </p:spPr>
        <p:txBody>
          <a:bodyPr lIns="0" tIns="0" rIns="0" bIns="0" rtlCol="0" anchor="t">
            <a:spAutoFit/>
          </a:bodyPr>
          <a:lstStyle/>
          <a:p>
            <a:pPr indent="0" algn="l">
              <a:lnSpc>
                <a:spcPts val="6000"/>
              </a:lnSpc>
              <a:buFont typeface="Arial" panose="020B0604020202020204" pitchFamily="34" charset="0"/>
              <a:buNone/>
            </a:pPr>
            <a:r>
              <a:rPr lang="en-US" altLang="en-US" sz="3000">
                <a:solidFill>
                  <a:srgbClr val="2D2D2D"/>
                </a:solidFill>
                <a:latin typeface="Lato 1" panose="020F0502020204030203"/>
                <a:ea typeface="Lato 1" panose="020F0502020204030203"/>
                <a:cs typeface="Lato 1" panose="020F0502020204030203"/>
                <a:sym typeface="Lato 1" panose="020F0502020204030203"/>
              </a:rPr>
              <a:t>Objective:</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Provide students with clear guidelines and expectations for completing the Capstone Project, ensuring they understand the scope and necessary steps.</a:t>
            </a:r>
          </a:p>
          <a:p>
            <a:pPr indent="0" algn="l">
              <a:lnSpc>
                <a:spcPts val="6000"/>
              </a:lnSpc>
              <a:buFont typeface="Arial" panose="020B0604020202020204" pitchFamily="34" charset="0"/>
              <a:buNone/>
            </a:pPr>
            <a:endParaRPr lang="en-US" altLang="en-US" sz="3000">
              <a:solidFill>
                <a:srgbClr val="2D2D2D"/>
              </a:solidFill>
              <a:latin typeface="Lato 1" panose="020F0502020204030203"/>
              <a:ea typeface="Lato 1" panose="020F0502020204030203"/>
              <a:cs typeface="Lato 1" panose="020F0502020204030203"/>
              <a:sym typeface="Lato 1" panose="020F0502020204030203"/>
            </a:endParaRPr>
          </a:p>
          <a:p>
            <a:pPr indent="0" algn="l">
              <a:lnSpc>
                <a:spcPts val="6000"/>
              </a:lnSpc>
              <a:buFont typeface="Arial" panose="020B0604020202020204" pitchFamily="34" charset="0"/>
              <a:buNone/>
            </a:pPr>
            <a:r>
              <a:rPr lang="en-US" altLang="en-US" sz="3000">
                <a:solidFill>
                  <a:srgbClr val="2D2D2D"/>
                </a:solidFill>
                <a:latin typeface="Lato 1" panose="020F0502020204030203"/>
                <a:ea typeface="Lato 1" panose="020F0502020204030203"/>
                <a:cs typeface="Lato 1" panose="020F0502020204030203"/>
                <a:sym typeface="Lato 1" panose="020F0502020204030203"/>
              </a:rPr>
              <a:t>1. Project Scope:</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The Capstone Project should cover a cybersecurity incident or a real-world cybersecurity scenario, where students can showcase their knowledge and ability to protect an organization.</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30003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905"/>
            <a:ext cx="16840835" cy="843280"/>
          </a:xfrm>
          <a:prstGeom prst="rect">
            <a:avLst/>
          </a:prstGeom>
        </p:spPr>
        <p:txBody>
          <a:bodyPr wrap="square" lIns="0" tIns="0" rIns="0" bIns="0" rtlCol="0" anchor="t">
            <a:spAutoFit/>
          </a:bodyPr>
          <a:lstStyle/>
          <a:p>
            <a:pPr algn="l">
              <a:lnSpc>
                <a:spcPts val="6580"/>
              </a:lnSpc>
            </a:pPr>
            <a:r>
              <a:rPr lang="en-US" alt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2: Project Guidelines and Requirements</a:t>
            </a:r>
          </a:p>
        </p:txBody>
      </p:sp>
      <p:sp>
        <p:nvSpPr>
          <p:cNvPr id="6" name="TextBox 6"/>
          <p:cNvSpPr txBox="1"/>
          <p:nvPr/>
        </p:nvSpPr>
        <p:spPr>
          <a:xfrm>
            <a:off x="990600" y="1425222"/>
            <a:ext cx="13756887" cy="6924675"/>
          </a:xfrm>
          <a:prstGeom prst="rect">
            <a:avLst/>
          </a:prstGeom>
        </p:spPr>
        <p:txBody>
          <a:bodyPr lIns="0" tIns="0" rIns="0" bIns="0" rtlCol="0" anchor="t">
            <a:spAutoFit/>
          </a:bodyPr>
          <a:lstStyle/>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The project topic:</a:t>
            </a:r>
          </a:p>
          <a:p>
            <a:pPr marL="914400" lvl="1"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Incident response simulation: Responding to a simulated cyber attack, identifying the breach, and mitigating the effects.</a:t>
            </a:r>
          </a:p>
          <a:p>
            <a:pPr indent="0" algn="l">
              <a:lnSpc>
                <a:spcPts val="6000"/>
              </a:lnSpc>
              <a:buFont typeface="Arial" panose="020B0604020202020204" pitchFamily="34" charset="0"/>
              <a:buNone/>
            </a:pPr>
            <a:r>
              <a:rPr lang="en-US" altLang="en-US" sz="3000">
                <a:solidFill>
                  <a:srgbClr val="2D2D2D"/>
                </a:solidFill>
                <a:latin typeface="Lato 1" panose="020F0502020204030203"/>
                <a:ea typeface="Lato 1" panose="020F0502020204030203"/>
                <a:cs typeface="Lato 1" panose="020F0502020204030203"/>
                <a:sym typeface="Lato 1" panose="020F0502020204030203"/>
              </a:rPr>
              <a:t>2. Skills to Be Demonstrated:</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Threat analysis and identification: Recognizing and understanding potential cybersecurity threats and risks.</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System security: Securing servers, networks, and endpoints.</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Risk management: Identifying risks and applying appropriate risk treatment techniques.</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30003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905"/>
            <a:ext cx="16840835" cy="843280"/>
          </a:xfrm>
          <a:prstGeom prst="rect">
            <a:avLst/>
          </a:prstGeom>
        </p:spPr>
        <p:txBody>
          <a:bodyPr wrap="square" lIns="0" tIns="0" rIns="0" bIns="0" rtlCol="0" anchor="t">
            <a:spAutoFit/>
          </a:bodyPr>
          <a:lstStyle/>
          <a:p>
            <a:pPr algn="l">
              <a:lnSpc>
                <a:spcPts val="6580"/>
              </a:lnSpc>
            </a:pPr>
            <a:r>
              <a:rPr lang="en-US" alt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2: Project Guidelines and Requirements</a:t>
            </a:r>
          </a:p>
        </p:txBody>
      </p:sp>
      <p:sp>
        <p:nvSpPr>
          <p:cNvPr id="6" name="TextBox 6"/>
          <p:cNvSpPr txBox="1"/>
          <p:nvPr/>
        </p:nvSpPr>
        <p:spPr>
          <a:xfrm>
            <a:off x="990600" y="1424940"/>
            <a:ext cx="14029055" cy="7694295"/>
          </a:xfrm>
          <a:prstGeom prst="rect">
            <a:avLst/>
          </a:prstGeom>
        </p:spPr>
        <p:txBody>
          <a:bodyPr wrap="square" lIns="0" tIns="0" rIns="0" bIns="0" rtlCol="0" anchor="t">
            <a:spAutoFit/>
          </a:bodyPr>
          <a:lstStyle/>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Python/Scripts: Writing scripts for automated tasks like scanning for vulnerabilities or monitoring network traffic.</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SQL/Database security: Detecting and preventing SQL injections, securing databases.</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Incident response: Properly responding to and managing cybersecurity incidents.</a:t>
            </a:r>
          </a:p>
          <a:p>
            <a:pPr indent="0" algn="l">
              <a:lnSpc>
                <a:spcPts val="6000"/>
              </a:lnSpc>
              <a:buFont typeface="Arial" panose="020B0604020202020204" pitchFamily="34" charset="0"/>
              <a:buNone/>
            </a:pPr>
            <a:r>
              <a:rPr lang="en-US" altLang="en-US" sz="3000">
                <a:solidFill>
                  <a:srgbClr val="2D2D2D"/>
                </a:solidFill>
                <a:latin typeface="Lato 1" panose="020F0502020204030203"/>
                <a:ea typeface="Lato 1" panose="020F0502020204030203"/>
                <a:cs typeface="Lato 1" panose="020F0502020204030203"/>
                <a:sym typeface="Lato 1" panose="020F0502020204030203"/>
              </a:rPr>
              <a:t>3. Deliverables:</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A comprehensive project report detailing the cybersecurity problem, steps taken, tools and techniques used, and the results of the solution.</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A presentation (slides, video, etc.) to demonstrate the process and outcome of the project and documentation: Include any scripts, configurations, of the project.</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30003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905"/>
            <a:ext cx="16840835" cy="843280"/>
          </a:xfrm>
          <a:prstGeom prst="rect">
            <a:avLst/>
          </a:prstGeom>
        </p:spPr>
        <p:txBody>
          <a:bodyPr wrap="square" lIns="0" tIns="0" rIns="0" bIns="0" rtlCol="0" anchor="t">
            <a:spAutoFit/>
          </a:bodyPr>
          <a:lstStyle/>
          <a:p>
            <a:pPr algn="l">
              <a:lnSpc>
                <a:spcPts val="6580"/>
              </a:lnSpc>
            </a:pPr>
            <a:r>
              <a:rPr lang="en-US" alt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3: Final Assessment</a:t>
            </a:r>
          </a:p>
        </p:txBody>
      </p:sp>
      <p:sp>
        <p:nvSpPr>
          <p:cNvPr id="6" name="TextBox 6"/>
          <p:cNvSpPr txBox="1"/>
          <p:nvPr/>
        </p:nvSpPr>
        <p:spPr>
          <a:xfrm>
            <a:off x="990600" y="1425222"/>
            <a:ext cx="13756887" cy="6155690"/>
          </a:xfrm>
          <a:prstGeom prst="rect">
            <a:avLst/>
          </a:prstGeom>
        </p:spPr>
        <p:txBody>
          <a:bodyPr lIns="0" tIns="0" rIns="0" bIns="0" rtlCol="0" anchor="t">
            <a:spAutoFit/>
          </a:bodyPr>
          <a:lstStyle/>
          <a:p>
            <a:pPr indent="0" algn="l">
              <a:lnSpc>
                <a:spcPts val="6000"/>
              </a:lnSpc>
              <a:buFont typeface="Arial" panose="020B0604020202020204" pitchFamily="34" charset="0"/>
              <a:buNone/>
            </a:pPr>
            <a:r>
              <a:rPr lang="en-US" altLang="en-US" sz="3000">
                <a:solidFill>
                  <a:srgbClr val="2D2D2D"/>
                </a:solidFill>
                <a:latin typeface="Lato 1" panose="020F0502020204030203"/>
                <a:ea typeface="Lato 1" panose="020F0502020204030203"/>
                <a:cs typeface="Lato 1" panose="020F0502020204030203"/>
                <a:sym typeface="Lato 1" panose="020F0502020204030203"/>
              </a:rPr>
              <a:t>Objective:</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Provide the students with an understanding of the final assessment, which will test their knowledge and practical skills in cybersecurity.</a:t>
            </a:r>
          </a:p>
          <a:p>
            <a:pPr indent="0" algn="l">
              <a:lnSpc>
                <a:spcPts val="6000"/>
              </a:lnSpc>
              <a:buFont typeface="Arial" panose="020B0604020202020204" pitchFamily="34" charset="0"/>
              <a:buNone/>
            </a:pPr>
            <a:endParaRPr lang="en-US" altLang="en-US" sz="3000">
              <a:solidFill>
                <a:srgbClr val="2D2D2D"/>
              </a:solidFill>
              <a:latin typeface="Lato 1" panose="020F0502020204030203"/>
              <a:ea typeface="Lato 1" panose="020F0502020204030203"/>
              <a:cs typeface="Lato 1" panose="020F0502020204030203"/>
              <a:sym typeface="Lato 1" panose="020F0502020204030203"/>
            </a:endParaRPr>
          </a:p>
          <a:p>
            <a:pPr indent="0" algn="l">
              <a:lnSpc>
                <a:spcPts val="6000"/>
              </a:lnSpc>
              <a:buFont typeface="Arial" panose="020B0604020202020204" pitchFamily="34" charset="0"/>
              <a:buNone/>
            </a:pPr>
            <a:r>
              <a:rPr lang="en-US" altLang="en-US" sz="3000">
                <a:solidFill>
                  <a:srgbClr val="2D2D2D"/>
                </a:solidFill>
                <a:latin typeface="Lato 1" panose="020F0502020204030203"/>
                <a:ea typeface="Lato 1" panose="020F0502020204030203"/>
                <a:cs typeface="Lato 1" panose="020F0502020204030203"/>
                <a:sym typeface="Lato 1" panose="020F0502020204030203"/>
              </a:rPr>
              <a:t>1. What is the Final Assessment?</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The Final Assessment will evaluate students' understanding of the key concepts, tools, and techniques learned throughout the course. It will consist of multiple parts: a theoretical exam and a practical task</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30003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905"/>
            <a:ext cx="16840835" cy="843280"/>
          </a:xfrm>
          <a:prstGeom prst="rect">
            <a:avLst/>
          </a:prstGeom>
        </p:spPr>
        <p:txBody>
          <a:bodyPr wrap="square" lIns="0" tIns="0" rIns="0" bIns="0" rtlCol="0" anchor="t">
            <a:spAutoFit/>
          </a:bodyPr>
          <a:lstStyle/>
          <a:p>
            <a:pPr algn="l">
              <a:lnSpc>
                <a:spcPts val="6580"/>
              </a:lnSpc>
            </a:pPr>
            <a:r>
              <a:rPr lang="en-US" alt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3: Final Assessment</a:t>
            </a:r>
          </a:p>
        </p:txBody>
      </p:sp>
      <p:sp>
        <p:nvSpPr>
          <p:cNvPr id="6" name="TextBox 6"/>
          <p:cNvSpPr txBox="1"/>
          <p:nvPr/>
        </p:nvSpPr>
        <p:spPr>
          <a:xfrm>
            <a:off x="990600" y="1425222"/>
            <a:ext cx="13756887" cy="7694295"/>
          </a:xfrm>
          <a:prstGeom prst="rect">
            <a:avLst/>
          </a:prstGeom>
        </p:spPr>
        <p:txBody>
          <a:bodyPr lIns="0" tIns="0" rIns="0" bIns="0" rtlCol="0" anchor="t">
            <a:spAutoFit/>
          </a:bodyPr>
          <a:lstStyle/>
          <a:p>
            <a:pPr indent="0" algn="l">
              <a:lnSpc>
                <a:spcPts val="6000"/>
              </a:lnSpc>
              <a:buFont typeface="Arial" panose="020B0604020202020204" pitchFamily="34" charset="0"/>
              <a:buNone/>
            </a:pPr>
            <a:r>
              <a:rPr lang="en-US" altLang="en-US" sz="3000">
                <a:solidFill>
                  <a:srgbClr val="2D2D2D"/>
                </a:solidFill>
                <a:latin typeface="Lato 1" panose="020F0502020204030203"/>
                <a:ea typeface="Lato 1" panose="020F0502020204030203"/>
                <a:cs typeface="Lato 1" panose="020F0502020204030203"/>
                <a:sym typeface="Lato 1" panose="020F0502020204030203"/>
              </a:rPr>
              <a:t>2. Theoretical Exam:</a:t>
            </a:r>
          </a:p>
          <a:p>
            <a:pPr indent="0" algn="l">
              <a:lnSpc>
                <a:spcPts val="6000"/>
              </a:lnSpc>
              <a:buFont typeface="Arial" panose="020B0604020202020204" pitchFamily="34" charset="0"/>
              <a:buNone/>
            </a:pPr>
            <a:r>
              <a:rPr lang="en-US" altLang="en-US" sz="3000">
                <a:solidFill>
                  <a:srgbClr val="2D2D2D"/>
                </a:solidFill>
                <a:latin typeface="Lato 1" panose="020F0502020204030203"/>
                <a:ea typeface="Lato 1" panose="020F0502020204030203"/>
                <a:cs typeface="Lato 1" panose="020F0502020204030203"/>
                <a:sym typeface="Lato 1" panose="020F0502020204030203"/>
              </a:rPr>
              <a:t>The exam will cover the core modules of the course, including:</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Cybersecurity fundamentals.</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System administration and security.</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Python for cybersecurity.</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SQL for cybersecurity.</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Network security.</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Cloud security.</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Risk management and incident response.</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Threat intelligence and analysis.</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30003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905"/>
            <a:ext cx="16840835" cy="843280"/>
          </a:xfrm>
          <a:prstGeom prst="rect">
            <a:avLst/>
          </a:prstGeom>
        </p:spPr>
        <p:txBody>
          <a:bodyPr wrap="square" lIns="0" tIns="0" rIns="0" bIns="0" rtlCol="0" anchor="t">
            <a:spAutoFit/>
          </a:bodyPr>
          <a:lstStyle/>
          <a:p>
            <a:pPr algn="l">
              <a:lnSpc>
                <a:spcPts val="6580"/>
              </a:lnSpc>
            </a:pPr>
            <a:r>
              <a:rPr lang="en-US" alt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3: Final Assessment</a:t>
            </a:r>
          </a:p>
        </p:txBody>
      </p:sp>
      <p:sp>
        <p:nvSpPr>
          <p:cNvPr id="6" name="TextBox 6"/>
          <p:cNvSpPr txBox="1"/>
          <p:nvPr/>
        </p:nvSpPr>
        <p:spPr>
          <a:xfrm>
            <a:off x="990600" y="1425222"/>
            <a:ext cx="13756887" cy="6155690"/>
          </a:xfrm>
          <a:prstGeom prst="rect">
            <a:avLst/>
          </a:prstGeom>
        </p:spPr>
        <p:txBody>
          <a:bodyPr lIns="0" tIns="0" rIns="0" bIns="0" rtlCol="0" anchor="t">
            <a:spAutoFit/>
          </a:bodyPr>
          <a:lstStyle/>
          <a:p>
            <a:pPr indent="0" algn="l">
              <a:lnSpc>
                <a:spcPts val="6000"/>
              </a:lnSpc>
              <a:buFont typeface="Arial" panose="020B0604020202020204" pitchFamily="34" charset="0"/>
              <a:buNone/>
            </a:pPr>
            <a:r>
              <a:rPr lang="en-US" altLang="en-US" sz="3000">
                <a:solidFill>
                  <a:srgbClr val="2D2D2D"/>
                </a:solidFill>
                <a:latin typeface="Lato 1" panose="020F0502020204030203"/>
                <a:ea typeface="Lato 1" panose="020F0502020204030203"/>
                <a:cs typeface="Lato 1" panose="020F0502020204030203"/>
                <a:sym typeface="Lato 1" panose="020F0502020204030203"/>
              </a:rPr>
              <a:t>3. Practical Exam/Simulation:</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A hands-on practical will be included, where students are presented with a simulated cybersecurity problem (e.g., a compromised network or system).</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Students will be asked to apply their knowledge of system hardening, vulnerability scanning, incident response, or other tools and techniques covered in the course.</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They will be required to mitigate the issue and provide a detailed report on their actions and findings.</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30003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905"/>
            <a:ext cx="16840835" cy="843280"/>
          </a:xfrm>
          <a:prstGeom prst="rect">
            <a:avLst/>
          </a:prstGeom>
        </p:spPr>
        <p:txBody>
          <a:bodyPr wrap="square" lIns="0" tIns="0" rIns="0" bIns="0" rtlCol="0" anchor="t">
            <a:spAutoFit/>
          </a:bodyPr>
          <a:lstStyle/>
          <a:p>
            <a:pPr algn="l">
              <a:lnSpc>
                <a:spcPts val="6580"/>
              </a:lnSpc>
            </a:pPr>
            <a:r>
              <a:rPr lang="en-US" alt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3: Final Assessment</a:t>
            </a:r>
          </a:p>
        </p:txBody>
      </p:sp>
      <p:sp>
        <p:nvSpPr>
          <p:cNvPr id="6" name="TextBox 6"/>
          <p:cNvSpPr txBox="1"/>
          <p:nvPr/>
        </p:nvSpPr>
        <p:spPr>
          <a:xfrm>
            <a:off x="990600" y="1425222"/>
            <a:ext cx="13756887" cy="4616450"/>
          </a:xfrm>
          <a:prstGeom prst="rect">
            <a:avLst/>
          </a:prstGeom>
        </p:spPr>
        <p:txBody>
          <a:bodyPr lIns="0" tIns="0" rIns="0" bIns="0" rtlCol="0" anchor="t">
            <a:spAutoFit/>
          </a:bodyPr>
          <a:lstStyle/>
          <a:p>
            <a:pPr indent="0" algn="l">
              <a:lnSpc>
                <a:spcPts val="6000"/>
              </a:lnSpc>
              <a:buFont typeface="Arial" panose="020B0604020202020204" pitchFamily="34" charset="0"/>
              <a:buNone/>
            </a:pPr>
            <a:r>
              <a:rPr lang="en-US" altLang="en-US" sz="3000">
                <a:solidFill>
                  <a:srgbClr val="2D2D2D"/>
                </a:solidFill>
                <a:latin typeface="Lato 1" panose="020F0502020204030203"/>
                <a:ea typeface="Lato 1" panose="020F0502020204030203"/>
                <a:cs typeface="Lato 1" panose="020F0502020204030203"/>
                <a:sym typeface="Lato 1" panose="020F0502020204030203"/>
              </a:rPr>
              <a:t>4. Assessment Criteria:</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Students will be graded based on:</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Accuracy and thoroughness of their responses in the theoretical exam.</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The quality of their problem-solving and technical skills in the practical exam.</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The clarity and professionalism of their project report and presentation.</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Their ability to demonstrate knowledge across the course modules</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30003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905"/>
            <a:ext cx="16840835" cy="1687195"/>
          </a:xfrm>
          <a:prstGeom prst="rect">
            <a:avLst/>
          </a:prstGeom>
        </p:spPr>
        <p:txBody>
          <a:bodyPr wrap="square" lIns="0" tIns="0" rIns="0" bIns="0" rtlCol="0" anchor="t">
            <a:spAutoFit/>
          </a:bodyPr>
          <a:lstStyle/>
          <a:p>
            <a:pPr algn="l">
              <a:lnSpc>
                <a:spcPts val="6580"/>
              </a:lnSpc>
            </a:pPr>
            <a:r>
              <a:rPr lang="en-US" alt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4: Tips for Completing the Capstone Project and Final Assessment</a:t>
            </a:r>
          </a:p>
        </p:txBody>
      </p:sp>
      <p:sp>
        <p:nvSpPr>
          <p:cNvPr id="6" name="TextBox 6"/>
          <p:cNvSpPr txBox="1"/>
          <p:nvPr/>
        </p:nvSpPr>
        <p:spPr>
          <a:xfrm>
            <a:off x="914400" y="2248182"/>
            <a:ext cx="13756887" cy="6924675"/>
          </a:xfrm>
          <a:prstGeom prst="rect">
            <a:avLst/>
          </a:prstGeom>
        </p:spPr>
        <p:txBody>
          <a:bodyPr lIns="0" tIns="0" rIns="0" bIns="0" rtlCol="0" anchor="t">
            <a:spAutoFit/>
          </a:bodyPr>
          <a:lstStyle/>
          <a:p>
            <a:pPr indent="0" algn="l">
              <a:lnSpc>
                <a:spcPts val="6000"/>
              </a:lnSpc>
              <a:buFont typeface="Arial" panose="020B0604020202020204" pitchFamily="34" charset="0"/>
              <a:buNone/>
            </a:pPr>
            <a:r>
              <a:rPr lang="en-US" altLang="en-US" sz="3000">
                <a:solidFill>
                  <a:srgbClr val="2D2D2D"/>
                </a:solidFill>
                <a:latin typeface="Lato 1" panose="020F0502020204030203"/>
                <a:ea typeface="Lato 1" panose="020F0502020204030203"/>
                <a:cs typeface="Lato 1" panose="020F0502020204030203"/>
                <a:sym typeface="Lato 1" panose="020F0502020204030203"/>
              </a:rPr>
              <a:t>Objective:</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Provide students with practical tips and best practices for completing their Capstone Project and performing well on the final assessment.</a:t>
            </a:r>
          </a:p>
          <a:p>
            <a:pPr indent="0" algn="l">
              <a:lnSpc>
                <a:spcPts val="6000"/>
              </a:lnSpc>
              <a:buFont typeface="Arial" panose="020B0604020202020204" pitchFamily="34" charset="0"/>
              <a:buNone/>
            </a:pPr>
            <a:endParaRPr lang="en-US" altLang="en-US" sz="3000">
              <a:solidFill>
                <a:srgbClr val="2D2D2D"/>
              </a:solidFill>
              <a:latin typeface="Lato 1" panose="020F0502020204030203"/>
              <a:ea typeface="Lato 1" panose="020F0502020204030203"/>
              <a:cs typeface="Lato 1" panose="020F0502020204030203"/>
              <a:sym typeface="Lato 1" panose="020F0502020204030203"/>
            </a:endParaRPr>
          </a:p>
          <a:p>
            <a:pPr indent="0" algn="l">
              <a:lnSpc>
                <a:spcPts val="6000"/>
              </a:lnSpc>
              <a:buFont typeface="Arial" panose="020B0604020202020204" pitchFamily="34" charset="0"/>
              <a:buNone/>
            </a:pPr>
            <a:r>
              <a:rPr lang="en-US" altLang="en-US" sz="3000">
                <a:solidFill>
                  <a:srgbClr val="2D2D2D"/>
                </a:solidFill>
                <a:latin typeface="Lato 1" panose="020F0502020204030203"/>
                <a:ea typeface="Lato 1" panose="020F0502020204030203"/>
                <a:cs typeface="Lato 1" panose="020F0502020204030203"/>
                <a:sym typeface="Lato 1" panose="020F0502020204030203"/>
              </a:rPr>
              <a:t>1. Capstone Project Tips:</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Start Early: Don't leave the project to the last minute. Begin early to ensure you have ample time to research and execute your plan.</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Focus on Practical Application: Make sure your project demonstrates practical, real-world application of cybersecurity skills.</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2816367" y="381031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4090290"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2: Why Cybersecurity Matters</a:t>
            </a:r>
          </a:p>
        </p:txBody>
      </p:sp>
      <p:sp>
        <p:nvSpPr>
          <p:cNvPr id="6" name="TextBox 6"/>
          <p:cNvSpPr txBox="1"/>
          <p:nvPr/>
        </p:nvSpPr>
        <p:spPr>
          <a:xfrm>
            <a:off x="1147141" y="1648140"/>
            <a:ext cx="12327788" cy="6791325"/>
          </a:xfrm>
          <a:prstGeom prst="rect">
            <a:avLst/>
          </a:prstGeom>
        </p:spPr>
        <p:txBody>
          <a:bodyPr lIns="0" tIns="0" rIns="0" bIns="0" rtlCol="0" anchor="t">
            <a:spAutoFit/>
          </a:bodyPr>
          <a:lstStyle/>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2. Business Impact:</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Loss of critical data and intellectual property.</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Financial damage, legal ramifications, and reputational harm.</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Cybercrime costs: In 2021, global cybercrime costs were predicted to hit $10.5 trillion annually.</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3. National Security:</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Governments and critical infrastructure (such as power grids, healthcare systems) are also targets of cyber-attacks, which can have severe consequences.</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30003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905"/>
            <a:ext cx="16840835" cy="1687195"/>
          </a:xfrm>
          <a:prstGeom prst="rect">
            <a:avLst/>
          </a:prstGeom>
        </p:spPr>
        <p:txBody>
          <a:bodyPr wrap="square" lIns="0" tIns="0" rIns="0" bIns="0" rtlCol="0" anchor="t">
            <a:spAutoFit/>
          </a:bodyPr>
          <a:lstStyle/>
          <a:p>
            <a:pPr algn="l">
              <a:lnSpc>
                <a:spcPts val="6580"/>
              </a:lnSpc>
            </a:pPr>
            <a:r>
              <a:rPr lang="en-US" alt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4: Tips for Completing the Capstone Project and Final Assessment</a:t>
            </a:r>
          </a:p>
        </p:txBody>
      </p:sp>
      <p:sp>
        <p:nvSpPr>
          <p:cNvPr id="6" name="TextBox 6"/>
          <p:cNvSpPr txBox="1"/>
          <p:nvPr/>
        </p:nvSpPr>
        <p:spPr>
          <a:xfrm>
            <a:off x="914400" y="2248182"/>
            <a:ext cx="13756887" cy="6924675"/>
          </a:xfrm>
          <a:prstGeom prst="rect">
            <a:avLst/>
          </a:prstGeom>
        </p:spPr>
        <p:txBody>
          <a:bodyPr lIns="0" tIns="0" rIns="0" bIns="0" rtlCol="0" anchor="t">
            <a:spAutoFit/>
          </a:bodyPr>
          <a:lstStyle/>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Use Tools: Leverage the tools and techniques you've learned throughout the course, such as Python scripts, vulnerability scanners, and incident response protocols.</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Document Everything: Keep track of all actions taken during your project. Detailed documentation is crucial to explain your thought process and actions.</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Ask for Feedback: Seek feedback from peers or instructors during the project to make sure you're on the right track.</a:t>
            </a:r>
          </a:p>
          <a:p>
            <a:pPr indent="0" algn="l">
              <a:lnSpc>
                <a:spcPts val="6000"/>
              </a:lnSpc>
              <a:buFont typeface="Arial" panose="020B0604020202020204" pitchFamily="34" charset="0"/>
              <a:buNone/>
            </a:pPr>
            <a:r>
              <a:rPr lang="en-US" altLang="en-US" sz="3000">
                <a:solidFill>
                  <a:srgbClr val="2D2D2D"/>
                </a:solidFill>
                <a:latin typeface="Lato 1" panose="020F0502020204030203"/>
                <a:ea typeface="Lato 1" panose="020F0502020204030203"/>
                <a:cs typeface="Lato 1" panose="020F0502020204030203"/>
                <a:sym typeface="Lato 1" panose="020F0502020204030203"/>
              </a:rPr>
              <a:t>2. Exam Tips:</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Review Course Materials: Revisit the modules and make sure you understand </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30003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905"/>
            <a:ext cx="16840835" cy="1687195"/>
          </a:xfrm>
          <a:prstGeom prst="rect">
            <a:avLst/>
          </a:prstGeom>
        </p:spPr>
        <p:txBody>
          <a:bodyPr wrap="square" lIns="0" tIns="0" rIns="0" bIns="0" rtlCol="0" anchor="t">
            <a:spAutoFit/>
          </a:bodyPr>
          <a:lstStyle/>
          <a:p>
            <a:pPr algn="l">
              <a:lnSpc>
                <a:spcPts val="6580"/>
              </a:lnSpc>
            </a:pPr>
            <a:r>
              <a:rPr lang="en-US" alt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4: Tips for Completing the Capstone Project and Final Assessment</a:t>
            </a:r>
          </a:p>
        </p:txBody>
      </p:sp>
      <p:sp>
        <p:nvSpPr>
          <p:cNvPr id="6" name="TextBox 6"/>
          <p:cNvSpPr txBox="1"/>
          <p:nvPr/>
        </p:nvSpPr>
        <p:spPr>
          <a:xfrm>
            <a:off x="914400" y="2248182"/>
            <a:ext cx="13756887" cy="4616450"/>
          </a:xfrm>
          <a:prstGeom prst="rect">
            <a:avLst/>
          </a:prstGeom>
        </p:spPr>
        <p:txBody>
          <a:bodyPr lIns="0" tIns="0" rIns="0" bIns="0" rtlCol="0" anchor="t">
            <a:spAutoFit/>
          </a:bodyPr>
          <a:lstStyle/>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Practice Hands-On: Use platforms like TryHackMe, Hack The Box, or practice your Python scripting to reinforce practical skills.</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Time Management: During the exam, manage your time effectively. Answer the easier questions first and leave the more challenging ones for later.</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Stay Calm: Cybersecurity problems can be complex, but remember to break down the problem into manageable steps and solve them one by one.</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30003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905"/>
            <a:ext cx="16840835" cy="843280"/>
          </a:xfrm>
          <a:prstGeom prst="rect">
            <a:avLst/>
          </a:prstGeom>
        </p:spPr>
        <p:txBody>
          <a:bodyPr wrap="square" lIns="0" tIns="0" rIns="0" bIns="0" rtlCol="0" anchor="t">
            <a:spAutoFit/>
          </a:bodyPr>
          <a:lstStyle/>
          <a:p>
            <a:pPr algn="l">
              <a:lnSpc>
                <a:spcPts val="6580"/>
              </a:lnSpc>
            </a:pPr>
            <a:r>
              <a:rPr lang="en-US" altLang="en-US" sz="4700" b="1">
                <a:solidFill>
                  <a:srgbClr val="00BF63"/>
                </a:solidFill>
                <a:latin typeface="Lato 1 Bold" panose="020F0502020204030203"/>
                <a:ea typeface="Lato 1 Bold" panose="020F0502020204030203"/>
                <a:cs typeface="Lato 1 Bold" panose="020F0502020204030203"/>
                <a:sym typeface="Lato 1 Bold" panose="020F0502020204030203"/>
              </a:rPr>
              <a:t>Conclusion of Module 10</a:t>
            </a:r>
          </a:p>
        </p:txBody>
      </p:sp>
      <p:sp>
        <p:nvSpPr>
          <p:cNvPr id="6" name="TextBox 6"/>
          <p:cNvSpPr txBox="1"/>
          <p:nvPr/>
        </p:nvSpPr>
        <p:spPr>
          <a:xfrm>
            <a:off x="914400" y="2248182"/>
            <a:ext cx="13756887" cy="5386070"/>
          </a:xfrm>
          <a:prstGeom prst="rect">
            <a:avLst/>
          </a:prstGeom>
        </p:spPr>
        <p:txBody>
          <a:bodyPr lIns="0" tIns="0" rIns="0" bIns="0" rtlCol="0" anchor="t">
            <a:spAutoFit/>
          </a:bodyPr>
          <a:lstStyle/>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Summary: The Capstone Project and Final Assessment are designed to assess your overall understanding of cybersecurity principles and your ability to apply them in real-world scenarios. Successful completion will show your readiness for the cybersecurity workforce.</a:t>
            </a:r>
          </a:p>
          <a:p>
            <a:pPr marL="457200" indent="-457200" algn="l">
              <a:lnSpc>
                <a:spcPts val="6000"/>
              </a:lnSpc>
              <a:buFont typeface="Arial" panose="020B0604020202020204" pitchFamily="34" charset="0"/>
              <a:buChar char="•"/>
            </a:pPr>
            <a:r>
              <a:rPr lang="en-US" altLang="en-US" sz="3000">
                <a:solidFill>
                  <a:srgbClr val="2D2D2D"/>
                </a:solidFill>
                <a:latin typeface="Lato 1" panose="020F0502020204030203"/>
                <a:ea typeface="Lato 1" panose="020F0502020204030203"/>
                <a:cs typeface="Lato 1" panose="020F0502020204030203"/>
                <a:sym typeface="Lato 1" panose="020F0502020204030203"/>
              </a:rPr>
              <a:t>Encouragement: Don’t rush through the process. Take your time, apply what you’ve learned, and ask for help if you get stuck. This is your opportunity to showcase your growth and development.</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7494463"/>
            <a:ext cx="18288000" cy="2792537"/>
            <a:chOff x="0" y="0"/>
            <a:chExt cx="6671512" cy="1018725"/>
          </a:xfrm>
        </p:grpSpPr>
        <p:sp>
          <p:nvSpPr>
            <p:cNvPr id="3" name="Freeform 3"/>
            <p:cNvSpPr/>
            <p:nvPr/>
          </p:nvSpPr>
          <p:spPr>
            <a:xfrm>
              <a:off x="0" y="0"/>
              <a:ext cx="6671512" cy="1018725"/>
            </a:xfrm>
            <a:custGeom>
              <a:avLst/>
              <a:gdLst/>
              <a:ahLst/>
              <a:cxnLst/>
              <a:rect l="l" t="t" r="r" b="b"/>
              <a:pathLst>
                <a:path w="6671512" h="1018725">
                  <a:moveTo>
                    <a:pt x="0" y="0"/>
                  </a:moveTo>
                  <a:lnTo>
                    <a:pt x="6671512" y="0"/>
                  </a:lnTo>
                  <a:lnTo>
                    <a:pt x="6671512" y="1018725"/>
                  </a:lnTo>
                  <a:lnTo>
                    <a:pt x="0" y="1018725"/>
                  </a:lnTo>
                  <a:close/>
                </a:path>
              </a:pathLst>
            </a:custGeom>
            <a:solidFill>
              <a:srgbClr val="00BF63"/>
            </a:solidFill>
          </p:spPr>
        </p:sp>
      </p:grpSp>
      <p:sp>
        <p:nvSpPr>
          <p:cNvPr id="4" name="TextBox 4"/>
          <p:cNvSpPr txBox="1"/>
          <p:nvPr/>
        </p:nvSpPr>
        <p:spPr>
          <a:xfrm>
            <a:off x="1028700" y="3074089"/>
            <a:ext cx="14413764" cy="1514475"/>
          </a:xfrm>
          <a:prstGeom prst="rect">
            <a:avLst/>
          </a:prstGeom>
        </p:spPr>
        <p:txBody>
          <a:bodyPr lIns="0" tIns="0" rIns="0" bIns="0" rtlCol="0" anchor="t">
            <a:spAutoFit/>
          </a:bodyPr>
          <a:lstStyle/>
          <a:p>
            <a:pPr algn="l">
              <a:lnSpc>
                <a:spcPts val="12000"/>
              </a:lnSpc>
            </a:pPr>
            <a:r>
              <a:rPr lang="en-US" sz="10000" b="1">
                <a:solidFill>
                  <a:srgbClr val="2D2D2D"/>
                </a:solidFill>
                <a:latin typeface="Lato 1 Bold" panose="020F0502020204030203"/>
                <a:ea typeface="Lato 1 Bold" panose="020F0502020204030203"/>
                <a:cs typeface="Lato 1 Bold" panose="020F0502020204030203"/>
                <a:sym typeface="Lato 1 Bold" panose="020F0502020204030203"/>
              </a:rPr>
              <a:t>The End of class</a:t>
            </a:r>
          </a:p>
        </p:txBody>
      </p:sp>
      <p:sp>
        <p:nvSpPr>
          <p:cNvPr id="5" name="TextBox 5"/>
          <p:cNvSpPr txBox="1"/>
          <p:nvPr/>
        </p:nvSpPr>
        <p:spPr>
          <a:xfrm>
            <a:off x="1028700" y="1922791"/>
            <a:ext cx="8093157" cy="795021"/>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Cybersecurity</a:t>
            </a:r>
          </a:p>
        </p:txBody>
      </p:sp>
      <p:sp>
        <p:nvSpPr>
          <p:cNvPr id="6" name="AutoShape 6"/>
          <p:cNvSpPr/>
          <p:nvPr/>
        </p:nvSpPr>
        <p:spPr>
          <a:xfrm rot="5400000">
            <a:off x="4393928" y="8758326"/>
            <a:ext cx="3038298" cy="0"/>
          </a:xfrm>
          <a:prstGeom prst="line">
            <a:avLst/>
          </a:prstGeom>
          <a:ln w="76200" cap="rnd">
            <a:solidFill>
              <a:srgbClr val="F9F5F0"/>
            </a:solidFill>
            <a:prstDash val="solid"/>
            <a:headEnd type="none" w="sm" len="sm"/>
            <a:tailEnd type="none" w="sm" len="sm"/>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TextBox 4"/>
          <p:cNvSpPr txBox="1"/>
          <p:nvPr/>
        </p:nvSpPr>
        <p:spPr>
          <a:xfrm>
            <a:off x="990600" y="763787"/>
            <a:ext cx="11124446"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Introduction</a:t>
            </a:r>
          </a:p>
        </p:txBody>
      </p:sp>
      <p:sp>
        <p:nvSpPr>
          <p:cNvPr id="5" name="TextBox 5"/>
          <p:cNvSpPr txBox="1"/>
          <p:nvPr/>
        </p:nvSpPr>
        <p:spPr>
          <a:xfrm>
            <a:off x="1193390" y="1713011"/>
            <a:ext cx="12154606" cy="3717556"/>
          </a:xfrm>
          <a:prstGeom prst="rect">
            <a:avLst/>
          </a:prstGeom>
        </p:spPr>
        <p:txBody>
          <a:bodyPr lIns="0" tIns="0" rIns="0" bIns="0" rtlCol="0" anchor="t">
            <a:spAutoFit/>
          </a:bodyPr>
          <a:lstStyle/>
          <a:p>
            <a:pPr algn="l">
              <a:lnSpc>
                <a:spcPts val="4200"/>
              </a:lnSpc>
            </a:pPr>
            <a:r>
              <a:rPr lang="en-US" sz="3000" dirty="0">
                <a:solidFill>
                  <a:srgbClr val="2D2D2D"/>
                </a:solidFill>
                <a:latin typeface="Lato 1" panose="020F0502020204030203"/>
                <a:ea typeface="Lato 1" panose="020F0502020204030203"/>
                <a:cs typeface="Lato 1" panose="020F0502020204030203"/>
                <a:sym typeface="Lato 1" panose="020F0502020204030203"/>
              </a:rPr>
              <a:t>The Google Cybersecurity Certificate Training course is scheduled for a 4 hours class in which 2 modules would be thorough scrutinized and comprehended.</a:t>
            </a:r>
          </a:p>
          <a:p>
            <a:pPr algn="l">
              <a:lnSpc>
                <a:spcPts val="4200"/>
              </a:lnSpc>
            </a:pPr>
            <a:endParaRPr lang="en-US" sz="3000" dirty="0">
              <a:solidFill>
                <a:srgbClr val="2D2D2D"/>
              </a:solidFill>
              <a:latin typeface="Lato 1" panose="020F0502020204030203"/>
              <a:ea typeface="Lato 1" panose="020F0502020204030203"/>
              <a:cs typeface="Lato 1" panose="020F0502020204030203"/>
              <a:sym typeface="Lato 1" panose="020F0502020204030203"/>
            </a:endParaRPr>
          </a:p>
          <a:p>
            <a:pPr algn="l">
              <a:lnSpc>
                <a:spcPts val="4200"/>
              </a:lnSpc>
            </a:pPr>
            <a:r>
              <a:rPr lang="en-US" sz="3000" dirty="0">
                <a:solidFill>
                  <a:srgbClr val="2D2D2D"/>
                </a:solidFill>
                <a:latin typeface="Lato 1" panose="020F0502020204030203"/>
                <a:ea typeface="Lato 1" panose="020F0502020204030203"/>
                <a:cs typeface="Lato 1" panose="020F0502020204030203"/>
                <a:sym typeface="Lato 1" panose="020F0502020204030203"/>
              </a:rPr>
              <a:t>Course Duration: 5 weeks.</a:t>
            </a:r>
          </a:p>
          <a:p>
            <a:pPr algn="l">
              <a:lnSpc>
                <a:spcPts val="4200"/>
              </a:lnSpc>
            </a:pPr>
            <a:r>
              <a:rPr lang="en-US" sz="3000" dirty="0">
                <a:solidFill>
                  <a:srgbClr val="2D2D2D"/>
                </a:solidFill>
                <a:latin typeface="Lato 1" panose="020F0502020204030203"/>
                <a:ea typeface="Lato 1" panose="020F0502020204030203"/>
                <a:cs typeface="Lato 1" panose="020F0502020204030203"/>
                <a:sym typeface="Lato 1" panose="020F0502020204030203"/>
              </a:rPr>
              <a:t>Weekly Sessions: 2 sessions(2 - 4 hours each)</a:t>
            </a:r>
          </a:p>
          <a:p>
            <a:pPr algn="l">
              <a:lnSpc>
                <a:spcPts val="4200"/>
              </a:lnSpc>
            </a:pPr>
            <a:endParaRPr lang="en-US" sz="3000" dirty="0">
              <a:solidFill>
                <a:srgbClr val="2D2D2D"/>
              </a:solidFill>
              <a:latin typeface="Lato 1" panose="020F0502020204030203"/>
              <a:ea typeface="Lato 1" panose="020F0502020204030203"/>
              <a:cs typeface="Lato 1" panose="020F0502020204030203"/>
              <a:sym typeface="Lato 1" panose="020F0502020204030203"/>
            </a:endParaRPr>
          </a:p>
        </p:txBody>
      </p:sp>
      <p:sp>
        <p:nvSpPr>
          <p:cNvPr id="6" name="TextBox 6"/>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2</a:t>
            </a:r>
          </a:p>
        </p:txBody>
      </p:sp>
      <p:sp>
        <p:nvSpPr>
          <p:cNvPr id="7" name="Freeform 7"/>
          <p:cNvSpPr/>
          <p:nvPr/>
        </p:nvSpPr>
        <p:spPr>
          <a:xfrm>
            <a:off x="13347996" y="3830345"/>
            <a:ext cx="3052433" cy="4114800"/>
          </a:xfrm>
          <a:custGeom>
            <a:avLst/>
            <a:gdLst/>
            <a:ahLst/>
            <a:cxnLst/>
            <a:rect l="l" t="t" r="r" b="b"/>
            <a:pathLst>
              <a:path w="3052433" h="4114800">
                <a:moveTo>
                  <a:pt x="0" y="0"/>
                </a:moveTo>
                <a:lnTo>
                  <a:pt x="3052433" y="0"/>
                </a:lnTo>
                <a:lnTo>
                  <a:pt x="3052433"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2816367" y="381031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4090290"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3: Types of Cybersecurity Threats</a:t>
            </a:r>
          </a:p>
        </p:txBody>
      </p:sp>
      <p:sp>
        <p:nvSpPr>
          <p:cNvPr id="6" name="TextBox 6"/>
          <p:cNvSpPr txBox="1"/>
          <p:nvPr/>
        </p:nvSpPr>
        <p:spPr>
          <a:xfrm>
            <a:off x="1147141" y="1648140"/>
            <a:ext cx="12327788" cy="5267325"/>
          </a:xfrm>
          <a:prstGeom prst="rect">
            <a:avLst/>
          </a:prstGeom>
        </p:spPr>
        <p:txBody>
          <a:bodyPr lIns="0" tIns="0" rIns="0" bIns="0" rtlCol="0" anchor="t">
            <a:spAutoFit/>
          </a:bodyPr>
          <a:lstStyle/>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Objective:</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Provide an overview of common cybersecurity threats.</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Content:</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1. Malware:</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Software designed to cause harm, such as viruses, worms, and trojans.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Example: Ransomware, which locks data and demands payment.</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2816367" y="381031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4090290"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3: Types of Cybersecurity Threats</a:t>
            </a:r>
          </a:p>
        </p:txBody>
      </p:sp>
      <p:sp>
        <p:nvSpPr>
          <p:cNvPr id="6" name="TextBox 6"/>
          <p:cNvSpPr txBox="1"/>
          <p:nvPr/>
        </p:nvSpPr>
        <p:spPr>
          <a:xfrm>
            <a:off x="1147141" y="1648140"/>
            <a:ext cx="12327788" cy="6791325"/>
          </a:xfrm>
          <a:prstGeom prst="rect">
            <a:avLst/>
          </a:prstGeom>
        </p:spPr>
        <p:txBody>
          <a:bodyPr lIns="0" tIns="0" rIns="0" bIns="0" rtlCol="0" anchor="t">
            <a:spAutoFit/>
          </a:bodyPr>
          <a:lstStyle/>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2. Phishing:</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Fraudulent attempts to obtain sensitive information by pretending to be a trustworthy entity (usually via email).</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Example: Fake emails that look like they come from banks asking for login credentials.</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3. Denial of Service (DoS) Attacks: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Overloading a system or network to make it unavailable to users.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Distributed Denial of Service (DDoS) attacks involve multiple systems.</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2816367" y="381031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4090290"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3: Types of Cybersecurity Threats</a:t>
            </a:r>
          </a:p>
        </p:txBody>
      </p:sp>
      <p:sp>
        <p:nvSpPr>
          <p:cNvPr id="6" name="TextBox 6"/>
          <p:cNvSpPr txBox="1"/>
          <p:nvPr/>
        </p:nvSpPr>
        <p:spPr>
          <a:xfrm>
            <a:off x="1147141" y="1648140"/>
            <a:ext cx="12327788" cy="6791325"/>
          </a:xfrm>
          <a:prstGeom prst="rect">
            <a:avLst/>
          </a:prstGeom>
        </p:spPr>
        <p:txBody>
          <a:bodyPr lIns="0" tIns="0" rIns="0" bIns="0" rtlCol="0" anchor="t">
            <a:spAutoFit/>
          </a:bodyPr>
          <a:lstStyle/>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4. SQL Injection:</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An attack where malicious SQL code is inserted into input fields to gain unauthorized access to a database.</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Example: Using unvalidated input forms on websites to manipulate database queries.</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5. Man-in-the-Middle (MITM) Attacks: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Intercepting communications between two parties to gain access to sensitive data.</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Example: Intercepting communication over public Wi-Fi.</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2816367" y="381031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4090290"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3: Types of Cybersecurity Threats</a:t>
            </a:r>
          </a:p>
        </p:txBody>
      </p:sp>
      <p:sp>
        <p:nvSpPr>
          <p:cNvPr id="6" name="TextBox 6"/>
          <p:cNvSpPr txBox="1"/>
          <p:nvPr/>
        </p:nvSpPr>
        <p:spPr>
          <a:xfrm>
            <a:off x="1147141" y="1648140"/>
            <a:ext cx="12327788" cy="2981325"/>
          </a:xfrm>
          <a:prstGeom prst="rect">
            <a:avLst/>
          </a:prstGeom>
        </p:spPr>
        <p:txBody>
          <a:bodyPr lIns="0" tIns="0" rIns="0" bIns="0" rtlCol="0" anchor="t">
            <a:spAutoFit/>
          </a:bodyPr>
          <a:lstStyle/>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6. Insider Threats: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Employees or insiders with access to systems who misuse their access for malicious purposes (whether intentional or accidental).</a:t>
            </a:r>
          </a:p>
          <a:p>
            <a:pPr algn="l">
              <a:lnSpc>
                <a:spcPts val="6000"/>
              </a:lnSpc>
            </a:pPr>
            <a:endParaRPr lang="en-US" sz="3000">
              <a:solidFill>
                <a:srgbClr val="2D2D2D"/>
              </a:solidFill>
              <a:latin typeface="Lato 1" panose="020F0502020204030203"/>
              <a:ea typeface="Lato 1" panose="020F0502020204030203"/>
              <a:cs typeface="Lato 1" panose="020F0502020204030203"/>
              <a:sym typeface="Lato 1" panose="020F0502020204030203"/>
            </a:endParaRP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2816367" y="381031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4090290"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4: Key Cybersecurity Concepts</a:t>
            </a:r>
          </a:p>
        </p:txBody>
      </p:sp>
      <p:sp>
        <p:nvSpPr>
          <p:cNvPr id="6" name="TextBox 6"/>
          <p:cNvSpPr txBox="1"/>
          <p:nvPr/>
        </p:nvSpPr>
        <p:spPr>
          <a:xfrm>
            <a:off x="1147141" y="1648140"/>
            <a:ext cx="12327788" cy="6791325"/>
          </a:xfrm>
          <a:prstGeom prst="rect">
            <a:avLst/>
          </a:prstGeom>
        </p:spPr>
        <p:txBody>
          <a:bodyPr lIns="0" tIns="0" rIns="0" bIns="0" rtlCol="0" anchor="t">
            <a:spAutoFit/>
          </a:bodyPr>
          <a:lstStyle/>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Objective:</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Introduce and define key cybersecurity terms that will be referenced throughout the course.</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Content:</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1. Encryption:</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The process of converting information into an unreadable format, readable only with a decryption key.</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Example: Using encryption protocols like TLS/SSL to secure online transactions.</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2816367" y="381031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4090290"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4: Key Cybersecurity Concepts</a:t>
            </a:r>
          </a:p>
        </p:txBody>
      </p:sp>
      <p:sp>
        <p:nvSpPr>
          <p:cNvPr id="6" name="TextBox 6"/>
          <p:cNvSpPr txBox="1"/>
          <p:nvPr/>
        </p:nvSpPr>
        <p:spPr>
          <a:xfrm>
            <a:off x="1147141" y="1648140"/>
            <a:ext cx="12327788" cy="6029325"/>
          </a:xfrm>
          <a:prstGeom prst="rect">
            <a:avLst/>
          </a:prstGeom>
        </p:spPr>
        <p:txBody>
          <a:bodyPr lIns="0" tIns="0" rIns="0" bIns="0" rtlCol="0" anchor="t">
            <a:spAutoFit/>
          </a:bodyPr>
          <a:lstStyle/>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2. Hashing:</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A process to convert data into a fixed-length value or hash that represents the data.</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Used for data verification (e.g., password storage).</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3. Authentication:</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Verifying the identity of a user or system.</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Example: Username and password authentication, multi-factor authentication (MFA).</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2816367" y="381031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4090290"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4: Key Cybersecurity Concepts</a:t>
            </a:r>
          </a:p>
        </p:txBody>
      </p:sp>
      <p:sp>
        <p:nvSpPr>
          <p:cNvPr id="6" name="TextBox 6"/>
          <p:cNvSpPr txBox="1"/>
          <p:nvPr/>
        </p:nvSpPr>
        <p:spPr>
          <a:xfrm>
            <a:off x="1147141" y="1648140"/>
            <a:ext cx="12327788" cy="6791325"/>
          </a:xfrm>
          <a:prstGeom prst="rect">
            <a:avLst/>
          </a:prstGeom>
        </p:spPr>
        <p:txBody>
          <a:bodyPr lIns="0" tIns="0" rIns="0" bIns="0" rtlCol="0" anchor="t">
            <a:spAutoFit/>
          </a:bodyPr>
          <a:lstStyle/>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4. Authorization:</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Granting or denying access to specific resources based on the user's credentials or permissions.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Example: Role-based access control (RBAC) systems.</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5. Firewalls: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Security devices or software designed to block unauthorized access while permitting outward communication.</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Can be hardware-based or software-based.</a:t>
            </a:r>
          </a:p>
          <a:p>
            <a:pPr algn="l">
              <a:lnSpc>
                <a:spcPts val="6000"/>
              </a:lnSpc>
            </a:pPr>
            <a:endParaRPr lang="en-US" sz="3000">
              <a:solidFill>
                <a:srgbClr val="2D2D2D"/>
              </a:solidFill>
              <a:latin typeface="Lato 1" panose="020F0502020204030203"/>
              <a:ea typeface="Lato 1" panose="020F0502020204030203"/>
              <a:cs typeface="Lato 1" panose="020F0502020204030203"/>
              <a:sym typeface="Lato 1" panose="020F0502020204030203"/>
            </a:endParaRP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2816367" y="381031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4090290"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4: Key Cybersecurity Concepts</a:t>
            </a:r>
          </a:p>
        </p:txBody>
      </p:sp>
      <p:sp>
        <p:nvSpPr>
          <p:cNvPr id="6" name="TextBox 6"/>
          <p:cNvSpPr txBox="1"/>
          <p:nvPr/>
        </p:nvSpPr>
        <p:spPr>
          <a:xfrm>
            <a:off x="1147141" y="1648140"/>
            <a:ext cx="12327788" cy="3743325"/>
          </a:xfrm>
          <a:prstGeom prst="rect">
            <a:avLst/>
          </a:prstGeom>
        </p:spPr>
        <p:txBody>
          <a:bodyPr lIns="0" tIns="0" rIns="0" bIns="0" rtlCol="0" anchor="t">
            <a:spAutoFit/>
          </a:bodyPr>
          <a:lstStyle/>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6. Virtual Private Networks (VPN):</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A secure, encrypted connection that allows users to access a private network over a public network (like the internet).</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Used to secure connections when accessing the internet from public or untrusted networks.</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2816367" y="381031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4090290"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Conclusion of Module 1</a:t>
            </a:r>
          </a:p>
        </p:txBody>
      </p:sp>
      <p:sp>
        <p:nvSpPr>
          <p:cNvPr id="6" name="TextBox 6"/>
          <p:cNvSpPr txBox="1"/>
          <p:nvPr/>
        </p:nvSpPr>
        <p:spPr>
          <a:xfrm>
            <a:off x="1147141" y="1648140"/>
            <a:ext cx="12327788" cy="4616450"/>
          </a:xfrm>
          <a:prstGeom prst="rect">
            <a:avLst/>
          </a:prstGeom>
        </p:spPr>
        <p:txBody>
          <a:bodyPr lIns="0" tIns="0" rIns="0" bIns="0" rtlCol="0" anchor="t">
            <a:spAutoFit/>
          </a:bodyPr>
          <a:lstStyle/>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Summarize the importance of understanding cybersecurity, the types of threats out there, and key concepts such as encryption, hashing, and authentication.</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Assign a small task or quiz to ensure they’ve grasped the core concepts.</a:t>
            </a:r>
          </a:p>
          <a:p>
            <a:pPr algn="l">
              <a:lnSpc>
                <a:spcPts val="6000"/>
              </a:lnSpc>
            </a:pPr>
            <a:endParaRPr lang="en-US" sz="3000">
              <a:solidFill>
                <a:srgbClr val="2D2D2D"/>
              </a:solidFill>
              <a:latin typeface="Lato 1" panose="020F0502020204030203"/>
              <a:ea typeface="Lato 1" panose="020F0502020204030203"/>
              <a:cs typeface="Lato 1" panose="020F0502020204030203"/>
              <a:sym typeface="Lato 1" panose="020F0502020204030203"/>
            </a:endParaRP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2883430" y="381984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4090290"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Module 2: System Administration and Security</a:t>
            </a:r>
          </a:p>
        </p:txBody>
      </p:sp>
      <p:sp>
        <p:nvSpPr>
          <p:cNvPr id="6" name="TextBox 6"/>
          <p:cNvSpPr txBox="1"/>
          <p:nvPr/>
        </p:nvSpPr>
        <p:spPr>
          <a:xfrm>
            <a:off x="1147141" y="1648140"/>
            <a:ext cx="12154606" cy="4505325"/>
          </a:xfrm>
          <a:prstGeom prst="rect">
            <a:avLst/>
          </a:prstGeom>
        </p:spPr>
        <p:txBody>
          <a:bodyPr lIns="0" tIns="0" rIns="0" bIns="0" rtlCol="0" anchor="t">
            <a:spAutoFit/>
          </a:bodyPr>
          <a:lstStyle/>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Great! Let’s move forward with Module 2: System Administration and Security.</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This module will focus on securing operating systems, file permissions, user accounts, patch management, and system hardening techniques. It will give learners practical insights into how system administrators ensure the integrity and security of systems.</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TextBox 4"/>
          <p:cNvSpPr txBox="1"/>
          <p:nvPr/>
        </p:nvSpPr>
        <p:spPr>
          <a:xfrm>
            <a:off x="1193390" y="1541561"/>
            <a:ext cx="10358319" cy="5267325"/>
          </a:xfrm>
          <a:prstGeom prst="rect">
            <a:avLst/>
          </a:prstGeom>
        </p:spPr>
        <p:txBody>
          <a:bodyPr lIns="0" tIns="0" rIns="0" bIns="0" rtlCol="0" anchor="t">
            <a:spAutoFit/>
          </a:bodyPr>
          <a:lstStyle/>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This course will provide learners with a solid foundation in both the theory and practical application of cybersecurity skills. By integrating Python and SQL, we offer trainees highly valuable tools for automating security tasks and analyzing security data, making them more prepared for real-world cybersecurity challenges.</a:t>
            </a:r>
          </a:p>
          <a:p>
            <a:pPr algn="l">
              <a:lnSpc>
                <a:spcPts val="6000"/>
              </a:lnSpc>
            </a:pPr>
            <a:endParaRPr lang="en-US" sz="3000">
              <a:solidFill>
                <a:srgbClr val="2D2D2D"/>
              </a:solidFill>
              <a:latin typeface="Lato 1" panose="020F0502020204030203"/>
              <a:ea typeface="Lato 1" panose="020F0502020204030203"/>
              <a:cs typeface="Lato 1" panose="020F0502020204030203"/>
              <a:sym typeface="Lato 1" panose="020F0502020204030203"/>
            </a:endParaRPr>
          </a:p>
        </p:txBody>
      </p:sp>
      <p:sp>
        <p:nvSpPr>
          <p:cNvPr id="5" name="Freeform 5"/>
          <p:cNvSpPr/>
          <p:nvPr/>
        </p:nvSpPr>
        <p:spPr>
          <a:xfrm>
            <a:off x="12263234" y="402881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990600" y="763787"/>
            <a:ext cx="11124446"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Objectives</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3</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2883430" y="381984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4090290"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Module 2: System Administration and Security</a:t>
            </a:r>
          </a:p>
        </p:txBody>
      </p:sp>
      <p:sp>
        <p:nvSpPr>
          <p:cNvPr id="6" name="TextBox 6"/>
          <p:cNvSpPr txBox="1"/>
          <p:nvPr/>
        </p:nvSpPr>
        <p:spPr>
          <a:xfrm>
            <a:off x="1147141" y="1648140"/>
            <a:ext cx="12154606" cy="4505325"/>
          </a:xfrm>
          <a:prstGeom prst="rect">
            <a:avLst/>
          </a:prstGeom>
        </p:spPr>
        <p:txBody>
          <a:bodyPr lIns="0" tIns="0" rIns="0" bIns="0" rtlCol="0" anchor="t">
            <a:spAutoFit/>
          </a:bodyPr>
          <a:lstStyle/>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Great! Let’s move forward with Module 2: System Administration and Security.</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This module will focus on securing operating systems, file permissions, user accounts, patch management, and system hardening techniques. It will give learners practical insights into how system administrators ensure the integrity and security of systems.</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2883430" y="435324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094745"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1: Securing Operating Systems (Linux, Windows)</a:t>
            </a:r>
          </a:p>
        </p:txBody>
      </p:sp>
      <p:sp>
        <p:nvSpPr>
          <p:cNvPr id="6" name="TextBox 6"/>
          <p:cNvSpPr txBox="1"/>
          <p:nvPr/>
        </p:nvSpPr>
        <p:spPr>
          <a:xfrm>
            <a:off x="1147141" y="1648140"/>
            <a:ext cx="13055151" cy="6029325"/>
          </a:xfrm>
          <a:prstGeom prst="rect">
            <a:avLst/>
          </a:prstGeom>
        </p:spPr>
        <p:txBody>
          <a:bodyPr lIns="0" tIns="0" rIns="0" bIns="0" rtlCol="0" anchor="t">
            <a:spAutoFit/>
          </a:bodyPr>
          <a:lstStyle/>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Objective:</a:t>
            </a:r>
          </a:p>
          <a:p>
            <a:pPr marL="1295400" lvl="2" indent="-43180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 Understand the basic principles of securing operating systems.</a:t>
            </a:r>
          </a:p>
          <a:p>
            <a:pPr marL="1295400" lvl="2" indent="-43180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 Learn specific security features for both Linux and Windows.</a:t>
            </a:r>
          </a:p>
          <a:p>
            <a:pPr algn="l">
              <a:lnSpc>
                <a:spcPts val="6000"/>
              </a:lnSpc>
            </a:pPr>
            <a:endParaRPr lang="en-US" sz="3000">
              <a:solidFill>
                <a:srgbClr val="2D2D2D"/>
              </a:solidFill>
              <a:latin typeface="Lato 1" panose="020F0502020204030203"/>
              <a:ea typeface="Lato 1" panose="020F0502020204030203"/>
              <a:cs typeface="Lato 1" panose="020F0502020204030203"/>
              <a:sym typeface="Lato 1" panose="020F0502020204030203"/>
            </a:endParaRP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1. Introduction to System Security:</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 System security is crucial in preventing unauthorized access, ensuring confidentiality, integrity, and availability of data and resources.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 The main areas of focus in operating system security are user management, patch management, and system configuration.</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268325" y="3549026"/>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094745"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1: Securing Operating Systems (Linux, Windows)</a:t>
            </a:r>
          </a:p>
        </p:txBody>
      </p:sp>
      <p:sp>
        <p:nvSpPr>
          <p:cNvPr id="6" name="TextBox 6"/>
          <p:cNvSpPr txBox="1"/>
          <p:nvPr/>
        </p:nvSpPr>
        <p:spPr>
          <a:xfrm>
            <a:off x="1147141" y="1648140"/>
            <a:ext cx="13055151" cy="6791325"/>
          </a:xfrm>
          <a:prstGeom prst="rect">
            <a:avLst/>
          </a:prstGeom>
        </p:spPr>
        <p:txBody>
          <a:bodyPr lIns="0" tIns="0" rIns="0" bIns="0" rtlCol="0" anchor="t">
            <a:spAutoFit/>
          </a:bodyPr>
          <a:lstStyle/>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2. Securing Linux Systems: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 User and Group Management:</a:t>
            </a:r>
          </a:p>
          <a:p>
            <a:pPr marL="1295400" lvl="2" indent="-43180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User permissions: In Linux, permissions are critical to managing access to files. Use chmod, chown, and chgrp to control access.</a:t>
            </a:r>
          </a:p>
          <a:p>
            <a:pPr marL="1295400" lvl="2" indent="-43180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 Least Privilege: Ensure users have only the permissions necessary for their tasks.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 Configuring Firewalls:</a:t>
            </a:r>
          </a:p>
          <a:p>
            <a:pPr marL="1295400" lvl="2" indent="-43180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Tools like iptables or ufw (Uncomplicated Firewall) can help secure Linux systems by filtering incoming/outgoing traffic.</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268325" y="3349001"/>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094745"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1: Securing Operating Systems (Linux, Windows)</a:t>
            </a:r>
          </a:p>
        </p:txBody>
      </p:sp>
      <p:sp>
        <p:nvSpPr>
          <p:cNvPr id="6" name="TextBox 6"/>
          <p:cNvSpPr txBox="1"/>
          <p:nvPr/>
        </p:nvSpPr>
        <p:spPr>
          <a:xfrm>
            <a:off x="1147141" y="1648140"/>
            <a:ext cx="13055151" cy="5267325"/>
          </a:xfrm>
          <a:prstGeom prst="rect">
            <a:avLst/>
          </a:prstGeom>
        </p:spPr>
        <p:txBody>
          <a:bodyPr lIns="0" tIns="0" rIns="0" bIns="0" rtlCol="0" anchor="t">
            <a:spAutoFit/>
          </a:bodyPr>
          <a:lstStyle/>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Securing SSH:</a:t>
            </a:r>
          </a:p>
          <a:p>
            <a:pPr marL="1295400" lvl="2" indent="-43180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 Use SSH keys instead of passwords to prevent brute force attacks.</a:t>
            </a:r>
          </a:p>
          <a:p>
            <a:pPr marL="1295400" lvl="2" indent="-43180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 Disable root login and change default SSH port to reduce attack surface.</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SELinux/AppArmor:</a:t>
            </a:r>
          </a:p>
          <a:p>
            <a:pPr marL="1295400" lvl="2" indent="-43180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SELinux and AppArmor are mandatory access control systems that enforce security policies on system processes.</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325475" y="4234826"/>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094745"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1: Securing Operating Systems (Linux, Windows)</a:t>
            </a:r>
          </a:p>
        </p:txBody>
      </p:sp>
      <p:sp>
        <p:nvSpPr>
          <p:cNvPr id="6" name="TextBox 6"/>
          <p:cNvSpPr txBox="1"/>
          <p:nvPr/>
        </p:nvSpPr>
        <p:spPr>
          <a:xfrm>
            <a:off x="1147141" y="1648140"/>
            <a:ext cx="13055151" cy="5267325"/>
          </a:xfrm>
          <a:prstGeom prst="rect">
            <a:avLst/>
          </a:prstGeom>
        </p:spPr>
        <p:txBody>
          <a:bodyPr lIns="0" tIns="0" rIns="0" bIns="0" rtlCol="0" anchor="t">
            <a:spAutoFit/>
          </a:bodyPr>
          <a:lstStyle/>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3. Securing Windows Systems: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 Windows Defender:</a:t>
            </a:r>
          </a:p>
          <a:p>
            <a:pPr marL="1295400" lvl="2" indent="-43180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 Built-in antivirus and anti-malware solution. Regularly update it to ensure protection.</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 User Account Control (UAC):</a:t>
            </a:r>
          </a:p>
          <a:p>
            <a:pPr marL="1295400" lvl="2" indent="-43180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 Limits the impact of malware by restricting the permissions of users, ensuring they cannot perform administrative tasks without consent.</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325475" y="4234826"/>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094745"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1: Securing Operating Systems (Linux, Windows)</a:t>
            </a:r>
          </a:p>
        </p:txBody>
      </p:sp>
      <p:sp>
        <p:nvSpPr>
          <p:cNvPr id="6" name="TextBox 6"/>
          <p:cNvSpPr txBox="1"/>
          <p:nvPr/>
        </p:nvSpPr>
        <p:spPr>
          <a:xfrm>
            <a:off x="1147141" y="1648140"/>
            <a:ext cx="13055151" cy="6029325"/>
          </a:xfrm>
          <a:prstGeom prst="rect">
            <a:avLst/>
          </a:prstGeom>
        </p:spPr>
        <p:txBody>
          <a:bodyPr lIns="0" tIns="0" rIns="0" bIns="0" rtlCol="0" anchor="t">
            <a:spAutoFit/>
          </a:bodyPr>
          <a:lstStyle/>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 Windows Firewall:</a:t>
            </a:r>
          </a:p>
          <a:p>
            <a:pPr marL="1295400" lvl="2" indent="-43180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 Block incoming and outgoing traffic based on a set of security rules.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 BitLocker Encryption:</a:t>
            </a:r>
          </a:p>
          <a:p>
            <a:pPr marL="1295400" lvl="2" indent="-43180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 Use BitLocker to encrypt system drives, protecting data in case of theft or loss of the machine.</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 Windows Security Updates:</a:t>
            </a:r>
          </a:p>
          <a:p>
            <a:pPr marL="1295400" lvl="2" indent="-43180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 Regularly applying updates via Windows Update ensures vulnerabilities are patched and the system remains secure.</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325475" y="4234826"/>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094745"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2: File Permissions and User Accounts</a:t>
            </a:r>
          </a:p>
        </p:txBody>
      </p:sp>
      <p:sp>
        <p:nvSpPr>
          <p:cNvPr id="6" name="TextBox 6"/>
          <p:cNvSpPr txBox="1"/>
          <p:nvPr/>
        </p:nvSpPr>
        <p:spPr>
          <a:xfrm>
            <a:off x="1147141" y="1648140"/>
            <a:ext cx="13055151" cy="6791325"/>
          </a:xfrm>
          <a:prstGeom prst="rect">
            <a:avLst/>
          </a:prstGeom>
        </p:spPr>
        <p:txBody>
          <a:bodyPr lIns="0" tIns="0" rIns="0" bIns="0" rtlCol="0" anchor="t">
            <a:spAutoFit/>
          </a:bodyPr>
          <a:lstStyle/>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Objective:</a:t>
            </a:r>
          </a:p>
          <a:p>
            <a:pPr marL="1295400" lvl="2" indent="-43180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Learn how to manage file permissions and user accounts to ensure system security.</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1. File Permissions in Linux:</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 The chmod Command:</a:t>
            </a:r>
          </a:p>
          <a:p>
            <a:pPr marL="1295400" lvl="2" indent="-43180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Explanation of how to change file permissions (read, write, execute) for user, group, and others.</a:t>
            </a:r>
          </a:p>
          <a:p>
            <a:pPr marL="1295400" lvl="2" indent="-43180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 Example: chmod 755 file.txt grants full permissions to the owner and read/execute permissions to others.</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325475" y="27717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094745"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2: File Permissions and User Accounts</a:t>
            </a:r>
          </a:p>
        </p:txBody>
      </p:sp>
      <p:sp>
        <p:nvSpPr>
          <p:cNvPr id="6" name="TextBox 6"/>
          <p:cNvSpPr txBox="1"/>
          <p:nvPr/>
        </p:nvSpPr>
        <p:spPr>
          <a:xfrm>
            <a:off x="1147141" y="1406172"/>
            <a:ext cx="13678606" cy="7553325"/>
          </a:xfrm>
          <a:prstGeom prst="rect">
            <a:avLst/>
          </a:prstGeom>
        </p:spPr>
        <p:txBody>
          <a:bodyPr lIns="0" tIns="0" rIns="0" bIns="0" rtlCol="0" anchor="t">
            <a:spAutoFit/>
          </a:bodyPr>
          <a:lstStyle/>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The chown Command:</a:t>
            </a:r>
          </a:p>
          <a:p>
            <a:pPr marL="1295400" lvl="2" indent="-43180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 Allows changing the ownership of files and directories. Example: chown user:group file.txt.</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2. Windows File Permissions: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 NTFS Permissions:</a:t>
            </a:r>
          </a:p>
          <a:p>
            <a:pPr marL="1295400" lvl="2" indent="-43180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 Discuss the different types of NTFS permissions (Full Control, Modify, Read &amp; Execute, etc.) and how to assign them to users or groups.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Access Control Lists (ACLs):</a:t>
            </a:r>
          </a:p>
          <a:p>
            <a:pPr marL="1295400" lvl="2" indent="-43180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 Define which users or groups have access to objects (files, folders, etc.) and the specific permissions granted.</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325475" y="32099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094745"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2: File Permissions and User Accounts</a:t>
            </a:r>
          </a:p>
        </p:txBody>
      </p:sp>
      <p:sp>
        <p:nvSpPr>
          <p:cNvPr id="6" name="TextBox 6"/>
          <p:cNvSpPr txBox="1"/>
          <p:nvPr/>
        </p:nvSpPr>
        <p:spPr>
          <a:xfrm>
            <a:off x="1147141" y="1406172"/>
            <a:ext cx="13678606" cy="6791325"/>
          </a:xfrm>
          <a:prstGeom prst="rect">
            <a:avLst/>
          </a:prstGeom>
        </p:spPr>
        <p:txBody>
          <a:bodyPr lIns="0" tIns="0" rIns="0" bIns="0" rtlCol="0" anchor="t">
            <a:spAutoFit/>
          </a:bodyPr>
          <a:lstStyle/>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3. Managing User Accounts: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 Linux:</a:t>
            </a:r>
          </a:p>
          <a:p>
            <a:pPr marL="1295400" lvl="2" indent="-43180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 Create and manage users with the useradd, usermod, and passwd commands.</a:t>
            </a:r>
          </a:p>
          <a:p>
            <a:pPr marL="1295400" lvl="2" indent="-43180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 Set password policies (e.g., minimum length, expiration, and strength) using chage.</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 Windows:</a:t>
            </a:r>
          </a:p>
          <a:p>
            <a:pPr marL="1295400" lvl="2" indent="-43180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 Create users and assign permissions through the Local User and Groups management console or the net user command.</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325475" y="32099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094745"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3: Patch Management and Security Updates</a:t>
            </a:r>
          </a:p>
        </p:txBody>
      </p:sp>
      <p:sp>
        <p:nvSpPr>
          <p:cNvPr id="6" name="TextBox 6"/>
          <p:cNvSpPr txBox="1"/>
          <p:nvPr/>
        </p:nvSpPr>
        <p:spPr>
          <a:xfrm>
            <a:off x="1147141" y="1406172"/>
            <a:ext cx="13678606" cy="6924675"/>
          </a:xfrm>
          <a:prstGeom prst="rect">
            <a:avLst/>
          </a:prstGeom>
        </p:spPr>
        <p:txBody>
          <a:bodyPr lIns="0" tIns="0" rIns="0" bIns="0" rtlCol="0" anchor="t">
            <a:spAutoFit/>
          </a:bodyPr>
          <a:lstStyle/>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Objective:</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Understand the importance of patch management and keeping systems updated to protect against known vulnerabilities.</a:t>
            </a:r>
          </a:p>
          <a:p>
            <a:pPr algn="l">
              <a:lnSpc>
                <a:spcPts val="6000"/>
              </a:lnSpc>
            </a:pPr>
            <a:endParaRPr lang="en-US" sz="3000">
              <a:solidFill>
                <a:srgbClr val="2D2D2D"/>
              </a:solidFill>
              <a:latin typeface="Lato 1" panose="020F0502020204030203"/>
              <a:ea typeface="Lato 1" panose="020F0502020204030203"/>
              <a:cs typeface="Lato 1" panose="020F0502020204030203"/>
              <a:sym typeface="Lato 1" panose="020F0502020204030203"/>
            </a:endParaRP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1. What is Patch Management?:</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 Patch management involves regularly applying updates to software, operating systems, and applications to fix security vulnerabilities.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 Vulnerability Patching: Most cybersecurity breaches occur due to known vulnerabilities that were not patched in time.</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2683017" y="352456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4090290"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Module 1: Introduction to Cybersecurity</a:t>
            </a:r>
          </a:p>
        </p:txBody>
      </p:sp>
      <p:sp>
        <p:nvSpPr>
          <p:cNvPr id="6" name="TextBox 6"/>
          <p:cNvSpPr txBox="1"/>
          <p:nvPr/>
        </p:nvSpPr>
        <p:spPr>
          <a:xfrm>
            <a:off x="1147141" y="1648140"/>
            <a:ext cx="12154606" cy="2981325"/>
          </a:xfrm>
          <a:prstGeom prst="rect">
            <a:avLst/>
          </a:prstGeom>
        </p:spPr>
        <p:txBody>
          <a:bodyPr lIns="0" tIns="0" rIns="0" bIns="0" rtlCol="0" anchor="t">
            <a:spAutoFit/>
          </a:bodyPr>
          <a:lstStyle/>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What is Cybersecurity?</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Why Cybersecurity Matters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Types of Cybersecurity Threats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Key Cybersecurity Concepts (Encryption, Hashing, etc.)</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25525" y="4397022"/>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094745"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3: Patch Management and Security Updates</a:t>
            </a:r>
          </a:p>
        </p:txBody>
      </p:sp>
      <p:sp>
        <p:nvSpPr>
          <p:cNvPr id="6" name="TextBox 6"/>
          <p:cNvSpPr txBox="1"/>
          <p:nvPr/>
        </p:nvSpPr>
        <p:spPr>
          <a:xfrm>
            <a:off x="1147141" y="1406172"/>
            <a:ext cx="13678606" cy="6791325"/>
          </a:xfrm>
          <a:prstGeom prst="rect">
            <a:avLst/>
          </a:prstGeom>
        </p:spPr>
        <p:txBody>
          <a:bodyPr lIns="0" tIns="0" rIns="0" bIns="0" rtlCol="0" anchor="t">
            <a:spAutoFit/>
          </a:bodyPr>
          <a:lstStyle/>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2. Patch Management in Linux:</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Using Package Managers:</a:t>
            </a:r>
          </a:p>
          <a:p>
            <a:pPr marL="1295400" lvl="2" indent="-43180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In Linux, package managers (e.g., apt, yum, dnf) help automate the process of installing updates and patches.</a:t>
            </a:r>
          </a:p>
          <a:p>
            <a:pPr marL="1295400" lvl="2" indent="-43180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Example: sudo apt update &amp;&amp; sudo apt upgrade to update a Debian-based system.</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Automatic Updates:</a:t>
            </a:r>
          </a:p>
          <a:p>
            <a:pPr marL="1295400" lvl="2" indent="-43180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Configure automatic updates to ensure that security patches are applied as soon as they are available.</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25525" y="4397022"/>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094745"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3: Patch Management and Security Updates</a:t>
            </a:r>
          </a:p>
        </p:txBody>
      </p:sp>
      <p:sp>
        <p:nvSpPr>
          <p:cNvPr id="6" name="TextBox 6"/>
          <p:cNvSpPr txBox="1"/>
          <p:nvPr/>
        </p:nvSpPr>
        <p:spPr>
          <a:xfrm>
            <a:off x="1147141" y="1406172"/>
            <a:ext cx="13678606" cy="6791325"/>
          </a:xfrm>
          <a:prstGeom prst="rect">
            <a:avLst/>
          </a:prstGeom>
        </p:spPr>
        <p:txBody>
          <a:bodyPr lIns="0" tIns="0" rIns="0" bIns="0" rtlCol="0" anchor="t">
            <a:spAutoFit/>
          </a:bodyPr>
          <a:lstStyle/>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3. Patch Management in Windows: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Windows Update:</a:t>
            </a:r>
          </a:p>
          <a:p>
            <a:pPr marL="1295400" lvl="2" indent="-43180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Discuss how to configure Windows Update settings to automatically apply security updates and critical patches.</a:t>
            </a:r>
          </a:p>
          <a:p>
            <a:pPr marL="1295400" lvl="2" indent="-43180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Explain how to use Windows Server Update Services (WSUS) for enterprise environments to manage updates.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Third-party Tools:</a:t>
            </a:r>
          </a:p>
          <a:p>
            <a:pPr marL="1295400" lvl="2" indent="-43180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Using tools like Secunia PSI or Ninite to manage updates for non-Microsoft software.</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611225" y="27527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094745"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4: System Hardening Techniques</a:t>
            </a:r>
          </a:p>
        </p:txBody>
      </p:sp>
      <p:sp>
        <p:nvSpPr>
          <p:cNvPr id="6" name="TextBox 6"/>
          <p:cNvSpPr txBox="1"/>
          <p:nvPr/>
        </p:nvSpPr>
        <p:spPr>
          <a:xfrm>
            <a:off x="1147141" y="1406172"/>
            <a:ext cx="13678606" cy="6029325"/>
          </a:xfrm>
          <a:prstGeom prst="rect">
            <a:avLst/>
          </a:prstGeom>
        </p:spPr>
        <p:txBody>
          <a:bodyPr lIns="0" tIns="0" rIns="0" bIns="0" rtlCol="0" anchor="t">
            <a:spAutoFit/>
          </a:bodyPr>
          <a:lstStyle/>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Objective:</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Teach how to implement security configurations to "harden" systems, making them less vulnerable to attack.</a:t>
            </a:r>
          </a:p>
          <a:p>
            <a:pPr algn="l">
              <a:lnSpc>
                <a:spcPts val="6000"/>
              </a:lnSpc>
            </a:pPr>
            <a:endParaRPr lang="en-US" sz="3000">
              <a:solidFill>
                <a:srgbClr val="2D2D2D"/>
              </a:solidFill>
              <a:latin typeface="Lato 1" panose="020F0502020204030203"/>
              <a:ea typeface="Lato 1" panose="020F0502020204030203"/>
              <a:cs typeface="Lato 1" panose="020F0502020204030203"/>
              <a:sym typeface="Lato 1" panose="020F0502020204030203"/>
            </a:endParaRP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1. What is System Hardening?:</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System hardening refers to the process of securing a system by reducing its surface of vulnerability. It involves configuring settings to reduce potential weaknesses.</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611225" y="27527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094745"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4: System Hardening Techniques</a:t>
            </a:r>
          </a:p>
        </p:txBody>
      </p:sp>
      <p:sp>
        <p:nvSpPr>
          <p:cNvPr id="6" name="TextBox 6"/>
          <p:cNvSpPr txBox="1"/>
          <p:nvPr/>
        </p:nvSpPr>
        <p:spPr>
          <a:xfrm>
            <a:off x="1147141" y="1406172"/>
            <a:ext cx="13678606" cy="7553325"/>
          </a:xfrm>
          <a:prstGeom prst="rect">
            <a:avLst/>
          </a:prstGeom>
        </p:spPr>
        <p:txBody>
          <a:bodyPr lIns="0" tIns="0" rIns="0" bIns="0" rtlCol="0" anchor="t">
            <a:spAutoFit/>
          </a:bodyPr>
          <a:lstStyle/>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2. Hardening Linux Systems: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Disabling Unnecessary Services:</a:t>
            </a:r>
          </a:p>
          <a:p>
            <a:pPr marL="1295400" lvl="2" indent="-43180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Disable services that are not required for the system to function (e.g., FTP, Telnet).</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Use of SELinux/AppArmor:</a:t>
            </a:r>
          </a:p>
          <a:p>
            <a:pPr marL="1295400" lvl="2" indent="-43180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Configure SELinux or AppArmor for mandatory access control to reduce the impact of any successful attack.</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Configure Logging:</a:t>
            </a:r>
          </a:p>
          <a:p>
            <a:pPr marL="1295400" lvl="2" indent="-43180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Ensure system logs are active and stored securely. Use tools like rsyslog to collect logs and monitor them for signs of suspicious activity.</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611225" y="29432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094745"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4: System Hardening Techniques</a:t>
            </a:r>
          </a:p>
        </p:txBody>
      </p:sp>
      <p:sp>
        <p:nvSpPr>
          <p:cNvPr id="6" name="TextBox 6"/>
          <p:cNvSpPr txBox="1"/>
          <p:nvPr/>
        </p:nvSpPr>
        <p:spPr>
          <a:xfrm>
            <a:off x="1147141" y="1406172"/>
            <a:ext cx="13678606" cy="7553325"/>
          </a:xfrm>
          <a:prstGeom prst="rect">
            <a:avLst/>
          </a:prstGeom>
        </p:spPr>
        <p:txBody>
          <a:bodyPr lIns="0" tIns="0" rIns="0" bIns="0" rtlCol="0" anchor="t">
            <a:spAutoFit/>
          </a:bodyPr>
          <a:lstStyle/>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3. Hardening Windows Systems: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Group Policy Settings:</a:t>
            </a:r>
          </a:p>
          <a:p>
            <a:pPr marL="1295400" lvl="2" indent="-43180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Configure Windows security policies, such as password complexity and lockout policies.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Disable Unnecessary Services:</a:t>
            </a:r>
          </a:p>
          <a:p>
            <a:pPr marL="1295400" lvl="2" indent="-43180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Disable unneeded services such as SMBv1 or Windows Messenger to reduce attack surface.</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Use Windows Security Baselines:</a:t>
            </a:r>
          </a:p>
          <a:p>
            <a:pPr marL="1295400" lvl="2" indent="-43180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Apply the Security Compliance Toolkit and Group Policy security baselines to configure Windows systems securely.</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611225" y="29432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094745"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Conclusion of Module 2</a:t>
            </a:r>
          </a:p>
        </p:txBody>
      </p:sp>
      <p:sp>
        <p:nvSpPr>
          <p:cNvPr id="6" name="TextBox 6"/>
          <p:cNvSpPr txBox="1"/>
          <p:nvPr/>
        </p:nvSpPr>
        <p:spPr>
          <a:xfrm>
            <a:off x="1147141" y="1406172"/>
            <a:ext cx="13678606" cy="5267325"/>
          </a:xfrm>
          <a:prstGeom prst="rect">
            <a:avLst/>
          </a:prstGeom>
        </p:spPr>
        <p:txBody>
          <a:bodyPr lIns="0" tIns="0" rIns="0" bIns="0" rtlCol="0" anchor="t">
            <a:spAutoFit/>
          </a:bodyPr>
          <a:lstStyle/>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Summarize the importance of system administration and security in protecting information systems.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Encourage students to apply hardening techniques, manage patching processes, and configure user permissions correctly in their work environments.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 Remind students that system security is an ongoing process and requires continuous attention to updates and configurations.</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611225" y="29432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094745"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Conclusion of Module 2</a:t>
            </a:r>
          </a:p>
        </p:txBody>
      </p:sp>
      <p:sp>
        <p:nvSpPr>
          <p:cNvPr id="6" name="TextBox 6"/>
          <p:cNvSpPr txBox="1"/>
          <p:nvPr/>
        </p:nvSpPr>
        <p:spPr>
          <a:xfrm>
            <a:off x="1147141" y="1406172"/>
            <a:ext cx="13678606" cy="5267325"/>
          </a:xfrm>
          <a:prstGeom prst="rect">
            <a:avLst/>
          </a:prstGeom>
        </p:spPr>
        <p:txBody>
          <a:bodyPr lIns="0" tIns="0" rIns="0" bIns="0" rtlCol="0" anchor="t">
            <a:spAutoFit/>
          </a:bodyPr>
          <a:lstStyle/>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Summarize the importance of system administration and security in protecting information systems.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Encourage students to apply hardening techniques, manage patching processes, and configure user permissions correctly in their work environments.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 Remind students that system security is an ongoing process and requires continuous attention to updates and configurations.</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611225" y="29432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094745"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Module 3: Python for Cybersecurity</a:t>
            </a:r>
          </a:p>
        </p:txBody>
      </p:sp>
      <p:sp>
        <p:nvSpPr>
          <p:cNvPr id="6" name="TextBox 6"/>
          <p:cNvSpPr txBox="1"/>
          <p:nvPr/>
        </p:nvSpPr>
        <p:spPr>
          <a:xfrm>
            <a:off x="1147141" y="1406172"/>
            <a:ext cx="12223878" cy="3743325"/>
          </a:xfrm>
          <a:prstGeom prst="rect">
            <a:avLst/>
          </a:prstGeom>
        </p:spPr>
        <p:txBody>
          <a:bodyPr lIns="0" tIns="0" rIns="0" bIns="0" rtlCol="0" anchor="t">
            <a:spAutoFit/>
          </a:bodyPr>
          <a:lstStyle/>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Great! Let's move on to Module 3: Python for Cybersecurity. </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This module will focus on introducing students to Python as a tool for cybersecurity tasks such as automation, scanning, and vulnerability management. The goal is to provide learners with the skills to leverage Python for security-related tasks effectively.</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611225" y="321945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094745" cy="1623695"/>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1: Introduction to Python: Basics, Syntax, and Data Types</a:t>
            </a:r>
          </a:p>
        </p:txBody>
      </p:sp>
      <p:sp>
        <p:nvSpPr>
          <p:cNvPr id="6" name="TextBox 6"/>
          <p:cNvSpPr txBox="1"/>
          <p:nvPr/>
        </p:nvSpPr>
        <p:spPr>
          <a:xfrm>
            <a:off x="1147141" y="2339857"/>
            <a:ext cx="13678606" cy="6029325"/>
          </a:xfrm>
          <a:prstGeom prst="rect">
            <a:avLst/>
          </a:prstGeom>
        </p:spPr>
        <p:txBody>
          <a:bodyPr lIns="0" tIns="0" rIns="0" bIns="0" rtlCol="0" anchor="t">
            <a:spAutoFit/>
          </a:bodyPr>
          <a:lstStyle/>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Objective:</a:t>
            </a:r>
          </a:p>
          <a:p>
            <a:pPr marL="1295400" lvl="2" indent="-43180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Get students familiar with Python basics, syntax, and essential data types.</a:t>
            </a:r>
          </a:p>
          <a:p>
            <a:pPr algn="l">
              <a:lnSpc>
                <a:spcPts val="6000"/>
              </a:lnSpc>
            </a:pPr>
            <a:endParaRPr lang="en-US" sz="3000">
              <a:solidFill>
                <a:srgbClr val="2D2D2D"/>
              </a:solidFill>
              <a:latin typeface="Lato 1" panose="020F0502020204030203"/>
              <a:ea typeface="Lato 1" panose="020F0502020204030203"/>
              <a:cs typeface="Lato 1" panose="020F0502020204030203"/>
              <a:sym typeface="Lato 1" panose="020F0502020204030203"/>
            </a:endParaRP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1. Introduction to Python:</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Python is a versatile, high-level programming language widely used in cybersecurity for automation, analysis, and penetration testing.</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 It's easy to learn and read, making it a popular choice for both beginners and professionals.</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611225" y="321945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094745" cy="1623695"/>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1: Introduction to Python: Basics, Syntax, and Data Types</a:t>
            </a:r>
          </a:p>
        </p:txBody>
      </p:sp>
      <p:sp>
        <p:nvSpPr>
          <p:cNvPr id="6" name="TextBox 6"/>
          <p:cNvSpPr txBox="1"/>
          <p:nvPr/>
        </p:nvSpPr>
        <p:spPr>
          <a:xfrm>
            <a:off x="1147141" y="2339857"/>
            <a:ext cx="13678606" cy="6029325"/>
          </a:xfrm>
          <a:prstGeom prst="rect">
            <a:avLst/>
          </a:prstGeom>
        </p:spPr>
        <p:txBody>
          <a:bodyPr lIns="0" tIns="0" rIns="0" bIns="0" rtlCol="0" anchor="t">
            <a:spAutoFit/>
          </a:bodyPr>
          <a:lstStyle/>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2. Basic Python Syntax:</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Variables and Data Types: Introduce variables and basic data types such as strings, integers, and lists.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Example:</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      #python</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      x = 10 # Integer</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     name = "Cybersecurity" # String</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     user_list = ["Alice", "Bob", "Charlie"] # List</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2683017" y="352456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4090290"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Module 2: System Administration and Security</a:t>
            </a:r>
          </a:p>
        </p:txBody>
      </p:sp>
      <p:sp>
        <p:nvSpPr>
          <p:cNvPr id="6" name="TextBox 6"/>
          <p:cNvSpPr txBox="1"/>
          <p:nvPr/>
        </p:nvSpPr>
        <p:spPr>
          <a:xfrm>
            <a:off x="1147141" y="1648140"/>
            <a:ext cx="12154606" cy="2981325"/>
          </a:xfrm>
          <a:prstGeom prst="rect">
            <a:avLst/>
          </a:prstGeom>
        </p:spPr>
        <p:txBody>
          <a:bodyPr lIns="0" tIns="0" rIns="0" bIns="0" rtlCol="0" anchor="t">
            <a:spAutoFit/>
          </a:bodyPr>
          <a:lstStyle/>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Securing Operating Systems (Linux, Windows)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File Permissions and User Accounts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Patch Management and Security Updates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System Hardening Techniques</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6</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611225" y="321945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094745" cy="1623695"/>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1: Introduction to Python: Basics, Syntax, and Data Types</a:t>
            </a:r>
          </a:p>
        </p:txBody>
      </p:sp>
      <p:sp>
        <p:nvSpPr>
          <p:cNvPr id="6" name="TextBox 6"/>
          <p:cNvSpPr txBox="1"/>
          <p:nvPr/>
        </p:nvSpPr>
        <p:spPr>
          <a:xfrm>
            <a:off x="1147141" y="2339857"/>
            <a:ext cx="13678606" cy="6029325"/>
          </a:xfrm>
          <a:prstGeom prst="rect">
            <a:avLst/>
          </a:prstGeom>
        </p:spPr>
        <p:txBody>
          <a:bodyPr lIns="0" tIns="0" rIns="0" bIns="0" rtlCol="0" anchor="t">
            <a:spAutoFit/>
          </a:bodyPr>
          <a:lstStyle/>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3. Control Flow:</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If/Else Statements:</a:t>
            </a:r>
          </a:p>
          <a:p>
            <a:pPr marL="1295400" lvl="2" indent="-43180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Conditional execution based on true/false conditions.</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Example:</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if x &gt; 5:</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print("Greater than 5")</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else:</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print("Less than or equal to 5")</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611225" y="321945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094745" cy="1623695"/>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1: Introduction to Python: Basics, Syntax, and Data Types</a:t>
            </a:r>
          </a:p>
        </p:txBody>
      </p:sp>
      <p:sp>
        <p:nvSpPr>
          <p:cNvPr id="6" name="TextBox 6"/>
          <p:cNvSpPr txBox="1"/>
          <p:nvPr/>
        </p:nvSpPr>
        <p:spPr>
          <a:xfrm>
            <a:off x="1147141" y="2339857"/>
            <a:ext cx="13678606" cy="6155690"/>
          </a:xfrm>
          <a:prstGeom prst="rect">
            <a:avLst/>
          </a:prstGeom>
        </p:spPr>
        <p:txBody>
          <a:bodyPr lIns="0" tIns="0" rIns="0" bIns="0" rtlCol="0" anchor="t">
            <a:spAutoFit/>
          </a:bodyPr>
          <a:lstStyle/>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4. Loops:</a:t>
            </a:r>
          </a:p>
          <a:p>
            <a:pPr marL="457200" indent="-457200" algn="l">
              <a:lnSpc>
                <a:spcPts val="6000"/>
              </a:lnSpc>
              <a:buFont typeface="Arial" panose="020B0604020202020204" pitchFamily="34" charset="0"/>
              <a:buChar char="•"/>
            </a:pPr>
            <a:r>
              <a:rPr lang="en-US" sz="3000">
                <a:solidFill>
                  <a:srgbClr val="2D2D2D"/>
                </a:solidFill>
                <a:latin typeface="Lato 1" panose="020F0502020204030203"/>
                <a:ea typeface="Lato 1" panose="020F0502020204030203"/>
                <a:cs typeface="Lato 1" panose="020F0502020204030203"/>
                <a:sym typeface="Lato 1" panose="020F0502020204030203"/>
              </a:rPr>
              <a:t>For and While Loops:</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Repeated execution of code based on conditions.</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Example:</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#python</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for user in user_list:</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print(user)</a:t>
            </a:r>
          </a:p>
          <a:p>
            <a:pPr algn="l">
              <a:lnSpc>
                <a:spcPts val="6000"/>
              </a:lnSpc>
            </a:pPr>
            <a:endParaRPr lang="en-US" sz="3000">
              <a:solidFill>
                <a:srgbClr val="2D2D2D"/>
              </a:solidFill>
              <a:latin typeface="Lato 1" panose="020F0502020204030203"/>
              <a:ea typeface="Lato 1" panose="020F0502020204030203"/>
              <a:cs typeface="Lato 1" panose="020F0502020204030203"/>
              <a:sym typeface="Lato 1" panose="020F0502020204030203"/>
            </a:endParaRP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611225" y="321945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094745" cy="1623695"/>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1: Introduction to Python: Basics, Syntax, and Data Types</a:t>
            </a:r>
          </a:p>
        </p:txBody>
      </p:sp>
      <p:sp>
        <p:nvSpPr>
          <p:cNvPr id="6" name="TextBox 6"/>
          <p:cNvSpPr txBox="1"/>
          <p:nvPr/>
        </p:nvSpPr>
        <p:spPr>
          <a:xfrm>
            <a:off x="1147141" y="2339857"/>
            <a:ext cx="13678606" cy="6155690"/>
          </a:xfrm>
          <a:prstGeom prst="rect">
            <a:avLst/>
          </a:prstGeom>
        </p:spPr>
        <p:txBody>
          <a:bodyPr lIns="0" tIns="0" rIns="0" bIns="0" rtlCol="0" anchor="t">
            <a:spAutoFit/>
          </a:bodyPr>
          <a:lstStyle/>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6. Error Handling:</a:t>
            </a:r>
          </a:p>
          <a:p>
            <a:pPr marL="457200" indent="-457200" algn="l">
              <a:lnSpc>
                <a:spcPts val="6000"/>
              </a:lnSpc>
              <a:buFont typeface="Arial" panose="020B0604020202020204" pitchFamily="34" charset="0"/>
              <a:buChar char="•"/>
            </a:pPr>
            <a:r>
              <a:rPr lang="en-US" sz="3000">
                <a:solidFill>
                  <a:srgbClr val="2D2D2D"/>
                </a:solidFill>
                <a:latin typeface="Lato 1" panose="020F0502020204030203"/>
                <a:ea typeface="Lato 1" panose="020F0502020204030203"/>
                <a:cs typeface="Lato 1" panose="020F0502020204030203"/>
                <a:sym typeface="Lato 1" panose="020F0502020204030203"/>
              </a:rPr>
              <a:t>Try/Except Blocks:</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Handling errors to prevent the program from crashing.</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Example:</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try:</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number = int(input("Enter a number: "))</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except ValueError:</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print("Invalid input! Please enter a valid number.")</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611225" y="321945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094745"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2: Using Python for Security Tasks</a:t>
            </a:r>
          </a:p>
        </p:txBody>
      </p:sp>
      <p:sp>
        <p:nvSpPr>
          <p:cNvPr id="6" name="TextBox 6"/>
          <p:cNvSpPr txBox="1"/>
          <p:nvPr/>
        </p:nvSpPr>
        <p:spPr>
          <a:xfrm>
            <a:off x="1147141" y="1428750"/>
            <a:ext cx="13678606" cy="5267325"/>
          </a:xfrm>
          <a:prstGeom prst="rect">
            <a:avLst/>
          </a:prstGeom>
        </p:spPr>
        <p:txBody>
          <a:bodyPr lIns="0" tIns="0" rIns="0" bIns="0" rtlCol="0" anchor="t">
            <a:spAutoFit/>
          </a:bodyPr>
          <a:lstStyle/>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Objective:</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Teach students how to use Python to automate security tasks like scanning, network analysis, and more.</a:t>
            </a:r>
          </a:p>
          <a:p>
            <a:pPr algn="l">
              <a:lnSpc>
                <a:spcPts val="6000"/>
              </a:lnSpc>
            </a:pPr>
            <a:endParaRPr lang="en-US" sz="3000">
              <a:solidFill>
                <a:srgbClr val="2D2D2D"/>
              </a:solidFill>
              <a:latin typeface="Lato 1" panose="020F0502020204030203"/>
              <a:ea typeface="Lato 1" panose="020F0502020204030203"/>
              <a:cs typeface="Lato 1" panose="020F0502020204030203"/>
              <a:sym typeface="Lato 1" panose="020F0502020204030203"/>
            </a:endParaRP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1. Automating Security Tasks with Python:</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Python scripts can automate various security tasks, from scanning for vulnerabilities to analyzing network traffic.</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611225" y="321945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094745"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2: Using Python for Security Tasks</a:t>
            </a:r>
          </a:p>
        </p:txBody>
      </p:sp>
      <p:sp>
        <p:nvSpPr>
          <p:cNvPr id="6" name="TextBox 6"/>
          <p:cNvSpPr txBox="1"/>
          <p:nvPr/>
        </p:nvSpPr>
        <p:spPr>
          <a:xfrm>
            <a:off x="1147141" y="1428750"/>
            <a:ext cx="13678606" cy="7553325"/>
          </a:xfrm>
          <a:prstGeom prst="rect">
            <a:avLst/>
          </a:prstGeom>
        </p:spPr>
        <p:txBody>
          <a:bodyPr lIns="0" tIns="0" rIns="0" bIns="0" rtlCol="0" anchor="t">
            <a:spAutoFit/>
          </a:bodyPr>
          <a:lstStyle/>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2. Python for Network Scanning:</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Socket Programming:</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Python's socket module allows us to work with network connections. This can be used for tasks like port scanning and banner grabbing.</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Example (Simple port scanner):</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import socket</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def scan_port(ip, port):</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sock = socket.socket(socket.AF_INET, socket.SOCK_STREAM)</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sock.settimeout(1)</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result = sock.connect_ex((ip, port))</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611225" y="321945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094745"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2: Using Python for Security Tasks</a:t>
            </a:r>
          </a:p>
        </p:txBody>
      </p:sp>
      <p:sp>
        <p:nvSpPr>
          <p:cNvPr id="6" name="TextBox 6"/>
          <p:cNvSpPr txBox="1"/>
          <p:nvPr/>
        </p:nvSpPr>
        <p:spPr>
          <a:xfrm>
            <a:off x="1147141" y="1428750"/>
            <a:ext cx="13678606" cy="7553325"/>
          </a:xfrm>
          <a:prstGeom prst="rect">
            <a:avLst/>
          </a:prstGeom>
        </p:spPr>
        <p:txBody>
          <a:bodyPr lIns="0" tIns="0" rIns="0" bIns="0" rtlCol="0" anchor="t">
            <a:spAutoFit/>
          </a:bodyPr>
          <a:lstStyle/>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if result == 0:</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print(f"Port {port} is open on {ip}")</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else:</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print(f"Port {port} is closed on {ip}")</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sock.close()</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scan_port("192.168.1.1", 80)</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3. Using Python for Vulnerability Scanning:</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 Libraries for Security Tasks:</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Libraries such as requests, scapy, and paramiko help with tasks like vulnerability scanning, network analysis, and SSH connections.</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611225" y="321945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094745"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2: Using Python for Security Tasks</a:t>
            </a:r>
          </a:p>
        </p:txBody>
      </p:sp>
      <p:sp>
        <p:nvSpPr>
          <p:cNvPr id="6" name="TextBox 6"/>
          <p:cNvSpPr txBox="1"/>
          <p:nvPr/>
        </p:nvSpPr>
        <p:spPr>
          <a:xfrm>
            <a:off x="1147141" y="1428750"/>
            <a:ext cx="13678606" cy="7553325"/>
          </a:xfrm>
          <a:prstGeom prst="rect">
            <a:avLst/>
          </a:prstGeom>
        </p:spPr>
        <p:txBody>
          <a:bodyPr lIns="0" tIns="0" rIns="0" bIns="0" rtlCol="0" anchor="t">
            <a:spAutoFit/>
          </a:bodyPr>
          <a:lstStyle/>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Example (Using requests to check for common web application vulnerabilities):</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import requests</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def check_for_sql_injection(url):</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payload = "' OR '1'='1"</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response = requests.get(url + "?username=" + payload)</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if "error" in response.text:</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print("Potential SQL Injection vulnerability detected.")</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else:</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print("No SQL Injection vulnerability found.")</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check_for_sql_injection("http://example.com/login")</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611225" y="321945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094745"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2: Using Python for Security Tasks</a:t>
            </a:r>
          </a:p>
        </p:txBody>
      </p:sp>
      <p:sp>
        <p:nvSpPr>
          <p:cNvPr id="6" name="TextBox 6"/>
          <p:cNvSpPr txBox="1"/>
          <p:nvPr/>
        </p:nvSpPr>
        <p:spPr>
          <a:xfrm>
            <a:off x="1147141" y="1428750"/>
            <a:ext cx="13678606" cy="6924675"/>
          </a:xfrm>
          <a:prstGeom prst="rect">
            <a:avLst/>
          </a:prstGeom>
        </p:spPr>
        <p:txBody>
          <a:bodyPr lIns="0" tIns="0" rIns="0" bIns="0" rtlCol="0" anchor="t">
            <a:spAutoFit/>
          </a:bodyPr>
          <a:lstStyle/>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4. Working with APIs:</a:t>
            </a:r>
          </a:p>
          <a:p>
            <a:pPr marL="457200" indent="-457200" algn="l">
              <a:lnSpc>
                <a:spcPts val="6000"/>
              </a:lnSpc>
              <a:buFont typeface="Arial" panose="020B0604020202020204" pitchFamily="34" charset="0"/>
              <a:buChar char="•"/>
            </a:pPr>
            <a:r>
              <a:rPr lang="en-US" sz="3000">
                <a:solidFill>
                  <a:srgbClr val="2D2D2D"/>
                </a:solidFill>
                <a:latin typeface="Lato 1" panose="020F0502020204030203"/>
                <a:ea typeface="Lato 1" panose="020F0502020204030203"/>
                <a:cs typeface="Lato 1" panose="020F0502020204030203"/>
                <a:sym typeface="Lato 1" panose="020F0502020204030203"/>
              </a:rPr>
              <a:t>Python can be used to interact with APIs, such as scanning tools (e.g., VirusTotal, Shodan), and retrieve security data.</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Example (Using `requests` to interact with the VirusTotal API):</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#python</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import requests</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def check_file_hash(api_key, file_hash):</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url = f"https://www.virustotal.com/api/v3/files/{file_hash}"</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headers = {"x-apikey": api_key}</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611225" y="321945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094745"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2: Using Python for Security Tasks</a:t>
            </a:r>
          </a:p>
        </p:txBody>
      </p:sp>
      <p:sp>
        <p:nvSpPr>
          <p:cNvPr id="6" name="TextBox 6"/>
          <p:cNvSpPr txBox="1"/>
          <p:nvPr/>
        </p:nvSpPr>
        <p:spPr>
          <a:xfrm>
            <a:off x="1147141" y="1428750"/>
            <a:ext cx="13678606" cy="4505325"/>
          </a:xfrm>
          <a:prstGeom prst="rect">
            <a:avLst/>
          </a:prstGeom>
        </p:spPr>
        <p:txBody>
          <a:bodyPr lIns="0" tIns="0" rIns="0" bIns="0" rtlCol="0" anchor="t">
            <a:spAutoFit/>
          </a:bodyPr>
          <a:lstStyle/>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response = requests.get(url, headers=headers)</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return response.json()</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api_key = "your_api_key"</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file_hash = "example_hash"</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result = check_file_hash(api_key, file_hash)</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print(result)</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611225" y="321945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094745"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3: Python for Networking</a:t>
            </a:r>
          </a:p>
        </p:txBody>
      </p:sp>
      <p:sp>
        <p:nvSpPr>
          <p:cNvPr id="6" name="TextBox 6"/>
          <p:cNvSpPr txBox="1"/>
          <p:nvPr/>
        </p:nvSpPr>
        <p:spPr>
          <a:xfrm>
            <a:off x="1147141" y="1428750"/>
            <a:ext cx="13678606" cy="6791325"/>
          </a:xfrm>
          <a:prstGeom prst="rect">
            <a:avLst/>
          </a:prstGeom>
        </p:spPr>
        <p:txBody>
          <a:bodyPr lIns="0" tIns="0" rIns="0" bIns="0" rtlCol="0" anchor="t">
            <a:spAutoFit/>
          </a:bodyPr>
          <a:lstStyle/>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Objective:</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Teach students how to use Python to analyze and interact with networks, such as creating custom network tools for penetration testing.</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Content:</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1. Basic Networking Concepts: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What is a Socket?: A socket is an endpoint for sending or receiving data across a computer network.</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TCP/IP Protocol: The fundamental protocol suite used in networking, responsible for reliable communication.</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2683017" y="352456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4090290"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Module 3: Python for Cybersecurity</a:t>
            </a:r>
          </a:p>
        </p:txBody>
      </p:sp>
      <p:sp>
        <p:nvSpPr>
          <p:cNvPr id="6" name="TextBox 6"/>
          <p:cNvSpPr txBox="1"/>
          <p:nvPr/>
        </p:nvSpPr>
        <p:spPr>
          <a:xfrm>
            <a:off x="1147141" y="1648140"/>
            <a:ext cx="12154606" cy="6791325"/>
          </a:xfrm>
          <a:prstGeom prst="rect">
            <a:avLst/>
          </a:prstGeom>
        </p:spPr>
        <p:txBody>
          <a:bodyPr lIns="0" tIns="0" rIns="0" bIns="0" rtlCol="0" anchor="t">
            <a:spAutoFit/>
          </a:bodyPr>
          <a:lstStyle/>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Introduction to Python: Basics, syntax, and data types.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Using Python for Security Tasks: How Python can be used for automating security tasks like scanning, etc.</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Python for Networking: Socket programming for network communication, port scanning, and network security.</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Creating Security Scripts: Writing Python scripts for logging, monitoring, and vulnerability scanning.</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Popular Libraries: Using Python libraries like `requests`, `scapy`, `paramiko`, `socket`, and `os` for cybersecurity tasks.</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7</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611225" y="321945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094745"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3: Python for Networking</a:t>
            </a:r>
          </a:p>
        </p:txBody>
      </p:sp>
      <p:sp>
        <p:nvSpPr>
          <p:cNvPr id="6" name="TextBox 6"/>
          <p:cNvSpPr txBox="1"/>
          <p:nvPr/>
        </p:nvSpPr>
        <p:spPr>
          <a:xfrm>
            <a:off x="1147141" y="1428750"/>
            <a:ext cx="13678606" cy="6791325"/>
          </a:xfrm>
          <a:prstGeom prst="rect">
            <a:avLst/>
          </a:prstGeom>
        </p:spPr>
        <p:txBody>
          <a:bodyPr lIns="0" tIns="0" rIns="0" bIns="0" rtlCol="0" anchor="t">
            <a:spAutoFit/>
          </a:bodyPr>
          <a:lstStyle/>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2. Using Python for Network Analysis: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Scapy: A powerful Python library for network packet manipulation and analysis.</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Example (Packet Sniffing with Scapy):</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#python</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from scapy.all import sniff</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def packet_callback(packet):</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    print(packet.show())</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sniff(prn=packet_callback, count=10)</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611225" y="321945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094745"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3: Python for Networking</a:t>
            </a:r>
          </a:p>
        </p:txBody>
      </p:sp>
      <p:sp>
        <p:nvSpPr>
          <p:cNvPr id="6" name="TextBox 6"/>
          <p:cNvSpPr txBox="1"/>
          <p:nvPr/>
        </p:nvSpPr>
        <p:spPr>
          <a:xfrm>
            <a:off x="1147141" y="1428750"/>
            <a:ext cx="13678606" cy="7553325"/>
          </a:xfrm>
          <a:prstGeom prst="rect">
            <a:avLst/>
          </a:prstGeom>
        </p:spPr>
        <p:txBody>
          <a:bodyPr lIns="0" tIns="0" rIns="0" bIns="0" rtlCol="0" anchor="t">
            <a:spAutoFit/>
          </a:bodyPr>
          <a:lstStyle/>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3. Creating a Basic HTTP Server:</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Python can be used to create an HTTP server to test web applications or services.</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Example (Basic HTTP Server):</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from http.server import SimpleHTTPRequestHandler</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from socketserver import TCPServer</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handler = SimpleHTTPRequestHandler</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httpd = TCPServer(("127.0.0.1", 8080), handler)</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print("Serving on port 8080...")</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httpd.serve_forever()</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611225" y="321945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094745"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4: Creating Security Scripts</a:t>
            </a:r>
          </a:p>
        </p:txBody>
      </p:sp>
      <p:sp>
        <p:nvSpPr>
          <p:cNvPr id="6" name="TextBox 6"/>
          <p:cNvSpPr txBox="1"/>
          <p:nvPr/>
        </p:nvSpPr>
        <p:spPr>
          <a:xfrm>
            <a:off x="1147141" y="1428750"/>
            <a:ext cx="13678606" cy="5267325"/>
          </a:xfrm>
          <a:prstGeom prst="rect">
            <a:avLst/>
          </a:prstGeom>
        </p:spPr>
        <p:txBody>
          <a:bodyPr lIns="0" tIns="0" rIns="0" bIns="0" rtlCol="0" anchor="t">
            <a:spAutoFit/>
          </a:bodyPr>
          <a:lstStyle/>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Objective:</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Show how to write Python scripts for logging, monitoring, and security automation.</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Content:</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1. Logging and Monitoring:</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Python is widely used to automate logging and monitoring tasks, especially for intrusion detection systems (IDS) or network activity monitoring.</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611225" y="321945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094745"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4: Creating Security Scripts</a:t>
            </a:r>
          </a:p>
        </p:txBody>
      </p:sp>
      <p:sp>
        <p:nvSpPr>
          <p:cNvPr id="6" name="TextBox 6"/>
          <p:cNvSpPr txBox="1"/>
          <p:nvPr/>
        </p:nvSpPr>
        <p:spPr>
          <a:xfrm>
            <a:off x="1147141" y="1428750"/>
            <a:ext cx="13678606" cy="5267325"/>
          </a:xfrm>
          <a:prstGeom prst="rect">
            <a:avLst/>
          </a:prstGeom>
        </p:spPr>
        <p:txBody>
          <a:bodyPr lIns="0" tIns="0" rIns="0" bIns="0" rtlCol="0" anchor="t">
            <a:spAutoFit/>
          </a:bodyPr>
          <a:lstStyle/>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Example (Logging Activity):</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python</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import logging</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logging.basicConfig(filename='security_log.txt', level=logging.INFO)</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def log_security_event(event):</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logging.info(f"Security event: {event}")</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    log_security_event("Suspicious login attempt detected.")</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611225" y="321945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094745"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4: Creating Security Scripts</a:t>
            </a:r>
          </a:p>
        </p:txBody>
      </p:sp>
      <p:sp>
        <p:nvSpPr>
          <p:cNvPr id="6" name="TextBox 6"/>
          <p:cNvSpPr txBox="1"/>
          <p:nvPr/>
        </p:nvSpPr>
        <p:spPr>
          <a:xfrm>
            <a:off x="1147141" y="1428750"/>
            <a:ext cx="13678606" cy="7553325"/>
          </a:xfrm>
          <a:prstGeom prst="rect">
            <a:avLst/>
          </a:prstGeom>
        </p:spPr>
        <p:txBody>
          <a:bodyPr lIns="0" tIns="0" rIns="0" bIns="0" rtlCol="0" anchor="t">
            <a:spAutoFit/>
          </a:bodyPr>
          <a:lstStyle/>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2. Automating Tasks for Incident Response:</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Automating responses to common security events like failed login attempts, detecting malware, etc.</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Example (Alerting on Unsuccessful Login Attempts):</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import time</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def monitor_login_attempts():</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login_attempts = 0</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while True:</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login_attempts += 1 # Simulate login attempt</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if login_attempts &gt; 5:</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611225" y="321945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094745"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4: Creating Security Scripts</a:t>
            </a:r>
          </a:p>
        </p:txBody>
      </p:sp>
      <p:sp>
        <p:nvSpPr>
          <p:cNvPr id="6" name="TextBox 6"/>
          <p:cNvSpPr txBox="1"/>
          <p:nvPr/>
        </p:nvSpPr>
        <p:spPr>
          <a:xfrm>
            <a:off x="1147141" y="1428750"/>
            <a:ext cx="13678606" cy="2981325"/>
          </a:xfrm>
          <a:prstGeom prst="rect">
            <a:avLst/>
          </a:prstGeom>
        </p:spPr>
        <p:txBody>
          <a:bodyPr lIns="0" tIns="0" rIns="0" bIns="0" rtlCol="0" anchor="t">
            <a:spAutoFit/>
          </a:bodyPr>
          <a:lstStyle/>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print("Alert: Multiple failed login attempts detected!")</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time.sleep(1)</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monitor_login_attempts()</a:t>
            </a:r>
          </a:p>
          <a:p>
            <a:pPr algn="l">
              <a:lnSpc>
                <a:spcPts val="6000"/>
              </a:lnSpc>
            </a:pPr>
            <a:endParaRPr lang="en-US" sz="3000">
              <a:solidFill>
                <a:srgbClr val="2D2D2D"/>
              </a:solidFill>
              <a:latin typeface="Lato 1" panose="020F0502020204030203"/>
              <a:ea typeface="Lato 1" panose="020F0502020204030203"/>
              <a:cs typeface="Lato 1" panose="020F0502020204030203"/>
              <a:sym typeface="Lato 1" panose="020F0502020204030203"/>
            </a:endParaRP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611225" y="321945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094745"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Conclusion of Module 3</a:t>
            </a:r>
          </a:p>
        </p:txBody>
      </p:sp>
      <p:sp>
        <p:nvSpPr>
          <p:cNvPr id="6" name="TextBox 6"/>
          <p:cNvSpPr txBox="1"/>
          <p:nvPr/>
        </p:nvSpPr>
        <p:spPr>
          <a:xfrm>
            <a:off x="1147141" y="1428750"/>
            <a:ext cx="13678606" cy="2981325"/>
          </a:xfrm>
          <a:prstGeom prst="rect">
            <a:avLst/>
          </a:prstGeom>
        </p:spPr>
        <p:txBody>
          <a:bodyPr lIns="0" tIns="0" rIns="0" bIns="0" rtlCol="0" anchor="t">
            <a:spAutoFit/>
          </a:bodyPr>
          <a:lstStyle/>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Summary: Python is an essential tool for cybersecurity professionals to automate tasks, analyze networks, and develop custom security tools.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Encouragement: Keep practicing Python to develop security scripts that can save time and improve efficiency in a cybersecurity environment.</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24669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094745"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Module 4: SQL for Cybersecurity</a:t>
            </a:r>
          </a:p>
        </p:txBody>
      </p:sp>
      <p:sp>
        <p:nvSpPr>
          <p:cNvPr id="6" name="TextBox 6"/>
          <p:cNvSpPr txBox="1"/>
          <p:nvPr/>
        </p:nvSpPr>
        <p:spPr>
          <a:xfrm>
            <a:off x="1147141" y="1428750"/>
            <a:ext cx="13678606" cy="4505325"/>
          </a:xfrm>
          <a:prstGeom prst="rect">
            <a:avLst/>
          </a:prstGeom>
        </p:spPr>
        <p:txBody>
          <a:bodyPr lIns="0" tIns="0" rIns="0" bIns="0" rtlCol="0" anchor="t">
            <a:spAutoFit/>
          </a:bodyPr>
          <a:lstStyle/>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Let's proceed with Module 4: SQL for Cybersecurity. This module will cover how SQL is used in cybersecurity, specifically in relation to understanding and preventing SQL injection attacks, querying databases for vulnerabilities, and analyzing logs for potential threats. SQL skills are essential for cybersecurity professionals to query and protect databases, detect suspicious activities, and respond effectively to incidents.</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24669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094745" cy="1623695"/>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1: Introduction to SQL: Basics of SQL and Relational Databases</a:t>
            </a:r>
          </a:p>
        </p:txBody>
      </p:sp>
      <p:sp>
        <p:nvSpPr>
          <p:cNvPr id="6" name="TextBox 6"/>
          <p:cNvSpPr txBox="1"/>
          <p:nvPr/>
        </p:nvSpPr>
        <p:spPr>
          <a:xfrm>
            <a:off x="1147141" y="2124075"/>
            <a:ext cx="13678606" cy="6791325"/>
          </a:xfrm>
          <a:prstGeom prst="rect">
            <a:avLst/>
          </a:prstGeom>
        </p:spPr>
        <p:txBody>
          <a:bodyPr lIns="0" tIns="0" rIns="0" bIns="0" rtlCol="0" anchor="t">
            <a:spAutoFit/>
          </a:bodyPr>
          <a:lstStyle/>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Objective:</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Introduce students to SQL and relational databases, laying the foundation for understanding how SQL queries work in a cybersecurity context.</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1. What is SQL?</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SQL (Structured Query Language) is the standard language for managing and manipulating relational databases.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SQL is used to query, insert, update, and delete data in relational database management systems (RDBMS) such as MySQL, PostgreSQL, and Microsoft SQL Server.</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24669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094745" cy="1623695"/>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1: Introduction to SQL: Basics of SQL and Relational Databases</a:t>
            </a:r>
          </a:p>
        </p:txBody>
      </p:sp>
      <p:sp>
        <p:nvSpPr>
          <p:cNvPr id="6" name="TextBox 6"/>
          <p:cNvSpPr txBox="1"/>
          <p:nvPr/>
        </p:nvSpPr>
        <p:spPr>
          <a:xfrm>
            <a:off x="1147141" y="2124075"/>
            <a:ext cx="13678606" cy="6791325"/>
          </a:xfrm>
          <a:prstGeom prst="rect">
            <a:avLst/>
          </a:prstGeom>
        </p:spPr>
        <p:txBody>
          <a:bodyPr lIns="0" tIns="0" rIns="0" bIns="0" rtlCol="0" anchor="t">
            <a:spAutoFit/>
          </a:bodyPr>
          <a:lstStyle/>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2. Basic SQL Concepts: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Database: A collection of organized data, typically structured into tables.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Tables: Data in databases is stored in tables consisting of rows (records) and columns (fields).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SQL Queries: The language used to interact with the database. Basic SQL queries include SELECT, INSERT, UPDATE, and DELETE.</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Example:</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sql</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SELECT * FROM users WHERE age &gt; 25;</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2683017" y="352456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4090290"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Module 4: SQL for Cybersecurity</a:t>
            </a:r>
          </a:p>
        </p:txBody>
      </p:sp>
      <p:sp>
        <p:nvSpPr>
          <p:cNvPr id="6" name="TextBox 6"/>
          <p:cNvSpPr txBox="1"/>
          <p:nvPr/>
        </p:nvSpPr>
        <p:spPr>
          <a:xfrm>
            <a:off x="1147141" y="1648140"/>
            <a:ext cx="12154606" cy="6791325"/>
          </a:xfrm>
          <a:prstGeom prst="rect">
            <a:avLst/>
          </a:prstGeom>
        </p:spPr>
        <p:txBody>
          <a:bodyPr lIns="0" tIns="0" rIns="0" bIns="0" rtlCol="0" anchor="t">
            <a:spAutoFit/>
          </a:bodyPr>
          <a:lstStyle/>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Introduction to SQL: Basics of SQL and relational databases.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SQL Injection: What is SQL injection, how it works, and how to protect against it.</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Database Security: Securing databases and using SQL queries to detect and prevent security vulnerabilities.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Writing Queries: Learn to query logs and security data to identify potential threats.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SQL in Incident Response: Using SQL queries to analyze security logs for signs of suspicious activity.</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24669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094745" cy="1623695"/>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1: Introduction to SQL: Basics of SQL and Relational Databases</a:t>
            </a:r>
          </a:p>
        </p:txBody>
      </p:sp>
      <p:sp>
        <p:nvSpPr>
          <p:cNvPr id="6" name="TextBox 6"/>
          <p:cNvSpPr txBox="1"/>
          <p:nvPr/>
        </p:nvSpPr>
        <p:spPr>
          <a:xfrm>
            <a:off x="1147141" y="2124075"/>
            <a:ext cx="13678606" cy="6029325"/>
          </a:xfrm>
          <a:prstGeom prst="rect">
            <a:avLst/>
          </a:prstGeom>
        </p:spPr>
        <p:txBody>
          <a:bodyPr lIns="0" tIns="0" rIns="0" bIns="0" rtlCol="0" anchor="t">
            <a:spAutoFit/>
          </a:bodyPr>
          <a:lstStyle/>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3. SQL Data Types: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Different types of data you can store in a database such as VARCHAR, INT, DATE, FLOAT, and TEXT.</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4. Key SQL Statements: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SELECT: Retrieve data from a database.</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INSERT INTO: Insert new data into a table.</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UPDATE: Modify existing data in a table.</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DELETE: Remove data from a table.</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24669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094745" cy="1623695"/>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1: Introduction to SQL: Basics of SQL and Relational Databases</a:t>
            </a:r>
          </a:p>
        </p:txBody>
      </p:sp>
      <p:sp>
        <p:nvSpPr>
          <p:cNvPr id="6" name="TextBox 6"/>
          <p:cNvSpPr txBox="1"/>
          <p:nvPr/>
        </p:nvSpPr>
        <p:spPr>
          <a:xfrm>
            <a:off x="1147141" y="2124075"/>
            <a:ext cx="13678606" cy="2981325"/>
          </a:xfrm>
          <a:prstGeom prst="rect">
            <a:avLst/>
          </a:prstGeom>
        </p:spPr>
        <p:txBody>
          <a:bodyPr lIns="0" tIns="0" rIns="0" bIns="0" rtlCol="0" anchor="t">
            <a:spAutoFit/>
          </a:bodyPr>
          <a:lstStyle/>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Example:</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sql</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SELECT name, email FROM users;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INSERT INTO users (name, email) VALUES ('Alice', 'alice@example.com');</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24669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094745" cy="1623695"/>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2: SQL Injection: What It Is, How It Works, and How to Protect Against It</a:t>
            </a:r>
          </a:p>
        </p:txBody>
      </p:sp>
      <p:sp>
        <p:nvSpPr>
          <p:cNvPr id="6" name="TextBox 6"/>
          <p:cNvSpPr txBox="1"/>
          <p:nvPr/>
        </p:nvSpPr>
        <p:spPr>
          <a:xfrm>
            <a:off x="1147141" y="2124075"/>
            <a:ext cx="13678606" cy="6029325"/>
          </a:xfrm>
          <a:prstGeom prst="rect">
            <a:avLst/>
          </a:prstGeom>
        </p:spPr>
        <p:txBody>
          <a:bodyPr lIns="0" tIns="0" rIns="0" bIns="0" rtlCol="0" anchor="t">
            <a:spAutoFit/>
          </a:bodyPr>
          <a:lstStyle/>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Objective:</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Explain SQL injection attacks, how they work, and the importance of preventing them in cybersecurity.</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Content:</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1. What is SQL Injection?</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SQL injection is a type of attack where an attacker inserts or manipulates SQL code to execute unauthorized commands on a database. This could lead to data theft, data modification, or even full system compromise.</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24669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094745" cy="1623695"/>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2: SQL Injection: What It Is, How It Works, and How to Protect Against It</a:t>
            </a:r>
          </a:p>
        </p:txBody>
      </p:sp>
      <p:sp>
        <p:nvSpPr>
          <p:cNvPr id="6" name="TextBox 6"/>
          <p:cNvSpPr txBox="1"/>
          <p:nvPr/>
        </p:nvSpPr>
        <p:spPr>
          <a:xfrm>
            <a:off x="1147141" y="2124075"/>
            <a:ext cx="12568859" cy="3743325"/>
          </a:xfrm>
          <a:prstGeom prst="rect">
            <a:avLst/>
          </a:prstGeom>
        </p:spPr>
        <p:txBody>
          <a:bodyPr lIns="0" tIns="0" rIns="0" bIns="0" rtlCol="0" anchor="t">
            <a:spAutoFit/>
          </a:bodyPr>
          <a:lstStyle/>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2. How SQL Injection Works: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Attackers input malicious SQL code through vulnerable input fields (e.g., login forms, search bars).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If the input is not properly sanitized, the application can pass the malicious code directly to the database.</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24669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094745" cy="1623695"/>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2: SQL Injection: What It Is, How It Works, and How to Protect Against It</a:t>
            </a:r>
          </a:p>
        </p:txBody>
      </p:sp>
      <p:sp>
        <p:nvSpPr>
          <p:cNvPr id="6" name="TextBox 6"/>
          <p:cNvSpPr txBox="1"/>
          <p:nvPr/>
        </p:nvSpPr>
        <p:spPr>
          <a:xfrm>
            <a:off x="1147141" y="2124075"/>
            <a:ext cx="12949859" cy="5267325"/>
          </a:xfrm>
          <a:prstGeom prst="rect">
            <a:avLst/>
          </a:prstGeom>
        </p:spPr>
        <p:txBody>
          <a:bodyPr lIns="0" tIns="0" rIns="0" bIns="0" rtlCol="0" anchor="t">
            <a:spAutoFit/>
          </a:bodyPr>
          <a:lstStyle/>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Example of a vulnerable query:</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sql</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SELECT * FROM users WHERE username = 'user_input' AND password = 'user_password';</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An attacker could enter the following into the username or password field:</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text</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 OR '1'='1</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24669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094745" cy="1623695"/>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2: SQL Injection: What It Is, How It Works, and How to Protect Against It</a:t>
            </a:r>
          </a:p>
        </p:txBody>
      </p:sp>
      <p:sp>
        <p:nvSpPr>
          <p:cNvPr id="6" name="TextBox 6"/>
          <p:cNvSpPr txBox="1"/>
          <p:nvPr/>
        </p:nvSpPr>
        <p:spPr>
          <a:xfrm>
            <a:off x="1147141" y="2124075"/>
            <a:ext cx="12949859" cy="4505325"/>
          </a:xfrm>
          <a:prstGeom prst="rect">
            <a:avLst/>
          </a:prstGeom>
        </p:spPr>
        <p:txBody>
          <a:bodyPr lIns="0" tIns="0" rIns="0" bIns="0" rtlCol="0" anchor="t">
            <a:spAutoFit/>
          </a:bodyPr>
          <a:lstStyle/>
          <a:p>
            <a:pPr algn="l">
              <a:lnSpc>
                <a:spcPts val="6000"/>
              </a:lnSpc>
            </a:pPr>
            <a:endParaRP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This would modify the query to:</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sql</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SELECT * FROM users WHERE username = '' OR '1'='1' AND password = '';</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This query would return all users, granting unauthorized access.</a:t>
            </a:r>
          </a:p>
          <a:p>
            <a:pPr algn="l">
              <a:lnSpc>
                <a:spcPts val="6000"/>
              </a:lnSpc>
            </a:pPr>
            <a:endParaRPr lang="en-US" sz="3000">
              <a:solidFill>
                <a:srgbClr val="2D2D2D"/>
              </a:solidFill>
              <a:latin typeface="Lato 1" panose="020F0502020204030203"/>
              <a:ea typeface="Lato 1" panose="020F0502020204030203"/>
              <a:cs typeface="Lato 1" panose="020F0502020204030203"/>
              <a:sym typeface="Lato 1" panose="020F0502020204030203"/>
            </a:endParaRP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24669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094745" cy="1623695"/>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2: SQL Injection: What It Is, How It Works, and How to Protect Against It</a:t>
            </a:r>
          </a:p>
        </p:txBody>
      </p:sp>
      <p:sp>
        <p:nvSpPr>
          <p:cNvPr id="6" name="TextBox 6"/>
          <p:cNvSpPr txBox="1"/>
          <p:nvPr/>
        </p:nvSpPr>
        <p:spPr>
          <a:xfrm>
            <a:off x="1147141" y="2124075"/>
            <a:ext cx="12949859" cy="5267325"/>
          </a:xfrm>
          <a:prstGeom prst="rect">
            <a:avLst/>
          </a:prstGeom>
        </p:spPr>
        <p:txBody>
          <a:bodyPr lIns="0" tIns="0" rIns="0" bIns="0" rtlCol="0" anchor="t">
            <a:spAutoFit/>
          </a:bodyPr>
          <a:lstStyle/>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3. Types of SQL Injection:</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Error-Based SQL Injection: Exploiting error messages to gather information about the database.</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Union-Based SQL Injection: Combining results from multiple queries using the UNION operator.</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Blind SQL Injection: Exploiting logical conditions that return true or false without displaying errors.</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24669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094745" cy="1623695"/>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2: SQL Injection: What It Is, How It Works, and How to Protect Against It</a:t>
            </a:r>
          </a:p>
        </p:txBody>
      </p:sp>
      <p:sp>
        <p:nvSpPr>
          <p:cNvPr id="6" name="TextBox 6"/>
          <p:cNvSpPr txBox="1"/>
          <p:nvPr/>
        </p:nvSpPr>
        <p:spPr>
          <a:xfrm>
            <a:off x="1147141" y="2124075"/>
            <a:ext cx="13271978" cy="6029325"/>
          </a:xfrm>
          <a:prstGeom prst="rect">
            <a:avLst/>
          </a:prstGeom>
        </p:spPr>
        <p:txBody>
          <a:bodyPr lIns="0" tIns="0" rIns="0" bIns="0" rtlCol="0" anchor="t">
            <a:spAutoFit/>
          </a:bodyPr>
          <a:lstStyle/>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4. How to Protect Against SQL Injection:</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Prepared Statements/Parameterized Queries: Use parameterized queries to ensure that input data is treated as a value rather than part of the SQL code.</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Example (Using Python and SQLite):</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#python</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cursor.execute("SELECT * FROM users WHERE username = ? AND password = ?", (username, password))</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24669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094745" cy="1623695"/>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2: SQL Injection: What It Is, How It Works, and How to Protect Against It</a:t>
            </a:r>
          </a:p>
        </p:txBody>
      </p:sp>
      <p:sp>
        <p:nvSpPr>
          <p:cNvPr id="6" name="TextBox 6"/>
          <p:cNvSpPr txBox="1"/>
          <p:nvPr/>
        </p:nvSpPr>
        <p:spPr>
          <a:xfrm>
            <a:off x="1147141" y="2124075"/>
            <a:ext cx="12942333" cy="4505325"/>
          </a:xfrm>
          <a:prstGeom prst="rect">
            <a:avLst/>
          </a:prstGeom>
        </p:spPr>
        <p:txBody>
          <a:bodyPr lIns="0" tIns="0" rIns="0" bIns="0" rtlCol="0" anchor="t">
            <a:spAutoFit/>
          </a:bodyPr>
          <a:lstStyle/>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Input Validation and Sanitization: Always validate and sanitize user input to ensure it doesn't contain harmful characters.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Stored Procedures: Use stored procedures to limit SQL code execution to predefined operations.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Least Privilege Principle: Ensure that database users only have the minimum necessary permissions.</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24669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094745" cy="1623695"/>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3: Database Security: Securing Databases and Using SQL Queries to Detect and Prevent Vulnerabilities</a:t>
            </a:r>
          </a:p>
        </p:txBody>
      </p:sp>
      <p:sp>
        <p:nvSpPr>
          <p:cNvPr id="6" name="TextBox 6"/>
          <p:cNvSpPr txBox="1"/>
          <p:nvPr/>
        </p:nvSpPr>
        <p:spPr>
          <a:xfrm>
            <a:off x="1147141" y="2124075"/>
            <a:ext cx="13306614" cy="6029325"/>
          </a:xfrm>
          <a:prstGeom prst="rect">
            <a:avLst/>
          </a:prstGeom>
        </p:spPr>
        <p:txBody>
          <a:bodyPr lIns="0" tIns="0" rIns="0" bIns="0" rtlCol="0" anchor="t">
            <a:spAutoFit/>
          </a:bodyPr>
          <a:lstStyle/>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Objective:</a:t>
            </a:r>
          </a:p>
          <a:p>
            <a:pPr marL="1295400" lvl="2" indent="-43180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Discuss how to secure databases and use SQL queries to detect vulnerabilities, suspicious activity, and security breaches.</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1. Best Practices for Database Security:</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Encryption: Encrypt sensitive data at rest (in the database) and in transit (during communication).</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Access Control: Implement role-based access control (RBAC) to restrict access to sensitive data.</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2683017" y="352456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4090290"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Module 5: Network Security</a:t>
            </a:r>
          </a:p>
        </p:txBody>
      </p:sp>
      <p:sp>
        <p:nvSpPr>
          <p:cNvPr id="6" name="TextBox 6"/>
          <p:cNvSpPr txBox="1"/>
          <p:nvPr/>
        </p:nvSpPr>
        <p:spPr>
          <a:xfrm>
            <a:off x="1147141" y="1648140"/>
            <a:ext cx="12154606" cy="2981325"/>
          </a:xfrm>
          <a:prstGeom prst="rect">
            <a:avLst/>
          </a:prstGeom>
        </p:spPr>
        <p:txBody>
          <a:bodyPr lIns="0" tIns="0" rIns="0" bIns="0" rtlCol="0" anchor="t">
            <a:spAutoFit/>
          </a:bodyPr>
          <a:lstStyle/>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Basics of Networking</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Common Network Vulnerabilities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Firewalls and Network Security Tools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VPNs and Secure Connections</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24669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094745" cy="1623695"/>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3: Database Security: Securing Databases and Using SQL Queries to Detect and Prevent Vulnerabilities</a:t>
            </a:r>
          </a:p>
        </p:txBody>
      </p:sp>
      <p:sp>
        <p:nvSpPr>
          <p:cNvPr id="6" name="TextBox 6"/>
          <p:cNvSpPr txBox="1"/>
          <p:nvPr/>
        </p:nvSpPr>
        <p:spPr>
          <a:xfrm>
            <a:off x="1147141" y="2124075"/>
            <a:ext cx="13306614" cy="2981325"/>
          </a:xfrm>
          <a:prstGeom prst="rect">
            <a:avLst/>
          </a:prstGeom>
        </p:spPr>
        <p:txBody>
          <a:bodyPr lIns="0" tIns="0" rIns="0" bIns="0" rtlCol="0" anchor="t">
            <a:spAutoFit/>
          </a:bodyPr>
          <a:lstStyle/>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Audit Logging: Maintain logs of all database activity for forensic purposes and auditing.</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Database Backups: Regularly back up your databases to ensure data recovery in case of attacks.</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24669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094745" cy="1623695"/>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3: Database Security: Securing Databases and Using SQL Queries to Detect and Prevent Vulnerabilities</a:t>
            </a:r>
          </a:p>
        </p:txBody>
      </p:sp>
      <p:sp>
        <p:nvSpPr>
          <p:cNvPr id="6" name="TextBox 6"/>
          <p:cNvSpPr txBox="1"/>
          <p:nvPr/>
        </p:nvSpPr>
        <p:spPr>
          <a:xfrm>
            <a:off x="1147141" y="2124075"/>
            <a:ext cx="13306614" cy="5267325"/>
          </a:xfrm>
          <a:prstGeom prst="rect">
            <a:avLst/>
          </a:prstGeom>
        </p:spPr>
        <p:txBody>
          <a:bodyPr lIns="0" tIns="0" rIns="0" bIns="0" rtlCol="0" anchor="t">
            <a:spAutoFit/>
          </a:bodyPr>
          <a:lstStyle/>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2. Using SQL Queries to Detect Vulnerabilities:</a:t>
            </a:r>
          </a:p>
          <a:p>
            <a:pPr marL="1295400" lvl="2" indent="-43180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Identifying Suspicious Logins: Query logs to identify unusual login patterns or failed login attempts.</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Example (Detecting multiple failed login attempts):</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sql</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SELECT username, COUNT(*) AS failed_attempts FROM login_attempts</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WHERE status = 'failed' GROUP BY username HAVING failed_attempts &gt; 5;</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24669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094745" cy="1623695"/>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3: Database Security: Securing Databases and Using SQL Queries to Detect and Prevent Vulnerabilities</a:t>
            </a:r>
          </a:p>
        </p:txBody>
      </p:sp>
      <p:sp>
        <p:nvSpPr>
          <p:cNvPr id="6" name="TextBox 6"/>
          <p:cNvSpPr txBox="1"/>
          <p:nvPr/>
        </p:nvSpPr>
        <p:spPr>
          <a:xfrm>
            <a:off x="1147141" y="2124075"/>
            <a:ext cx="13306614" cy="4505325"/>
          </a:xfrm>
          <a:prstGeom prst="rect">
            <a:avLst/>
          </a:prstGeom>
        </p:spPr>
        <p:txBody>
          <a:bodyPr lIns="0" tIns="0" rIns="0" bIns="0" rtlCol="0" anchor="t">
            <a:spAutoFit/>
          </a:bodyPr>
          <a:lstStyle/>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Detecting SQL Injection Attempts: Query database logs for potential SQL injection signatures (e.g., entries containing ' OR '1'='1).</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Example:</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sql</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SELECT * FROM logs WHERE user_input LIKE '%OR%1=1%' AND status = 'failed';</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24669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094745" cy="1623695"/>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3: Database Security: Securing Databases and Using SQL Queries to Detect and Prevent Vulnerabilities</a:t>
            </a:r>
          </a:p>
        </p:txBody>
      </p:sp>
      <p:sp>
        <p:nvSpPr>
          <p:cNvPr id="6" name="TextBox 6"/>
          <p:cNvSpPr txBox="1"/>
          <p:nvPr/>
        </p:nvSpPr>
        <p:spPr>
          <a:xfrm>
            <a:off x="1147141" y="2124075"/>
            <a:ext cx="13306614" cy="4505325"/>
          </a:xfrm>
          <a:prstGeom prst="rect">
            <a:avLst/>
          </a:prstGeom>
        </p:spPr>
        <p:txBody>
          <a:bodyPr lIns="0" tIns="0" rIns="0" bIns="0" rtlCol="0" anchor="t">
            <a:spAutoFit/>
          </a:bodyPr>
          <a:lstStyle/>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3. Database Security Auditing:</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Use SQL queries to audit user permissions and check for any unnecessary privileges that could be exploited by attackers.</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Example:</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#sql</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SELECT * FROM user_permissions WHERE role = 'admin';</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24669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094745" cy="1623695"/>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3: Database Security: Securing Databases and Using SQL Queries to Detect and Prevent Vulnerabilities</a:t>
            </a:r>
          </a:p>
        </p:txBody>
      </p:sp>
      <p:sp>
        <p:nvSpPr>
          <p:cNvPr id="6" name="TextBox 6"/>
          <p:cNvSpPr txBox="1"/>
          <p:nvPr/>
        </p:nvSpPr>
        <p:spPr>
          <a:xfrm>
            <a:off x="1147141" y="2124075"/>
            <a:ext cx="13306614" cy="2219325"/>
          </a:xfrm>
          <a:prstGeom prst="rect">
            <a:avLst/>
          </a:prstGeom>
        </p:spPr>
        <p:txBody>
          <a:bodyPr lIns="0" tIns="0" rIns="0" bIns="0" rtlCol="0" anchor="t">
            <a:spAutoFit/>
          </a:bodyPr>
          <a:lstStyle/>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4. Securing Database Configurations: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Disable unused database features or services.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Apply patches and updates regularly to mitigate known vulnerabilities.</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24669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443716" cy="1687195"/>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4: SQL in Incident Response: Using SQL Queries to Analyze Security Logs for Suspicious Activity</a:t>
            </a:r>
          </a:p>
        </p:txBody>
      </p:sp>
      <p:sp>
        <p:nvSpPr>
          <p:cNvPr id="6" name="TextBox 6"/>
          <p:cNvSpPr txBox="1"/>
          <p:nvPr/>
        </p:nvSpPr>
        <p:spPr>
          <a:xfrm>
            <a:off x="1147141" y="2124075"/>
            <a:ext cx="13306614" cy="5267325"/>
          </a:xfrm>
          <a:prstGeom prst="rect">
            <a:avLst/>
          </a:prstGeom>
        </p:spPr>
        <p:txBody>
          <a:bodyPr lIns="0" tIns="0" rIns="0" bIns="0" rtlCol="0" anchor="t">
            <a:spAutoFit/>
          </a:bodyPr>
          <a:lstStyle/>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Objective:</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Teach trainees how to use SQL queries to analyze logs and detect signs of a cybersecurity incident.</a:t>
            </a:r>
          </a:p>
          <a:p>
            <a:pPr algn="l">
              <a:lnSpc>
                <a:spcPts val="6000"/>
              </a:lnSpc>
            </a:pPr>
            <a:endParaRPr lang="en-US" sz="3000">
              <a:solidFill>
                <a:srgbClr val="2D2D2D"/>
              </a:solidFill>
              <a:latin typeface="Lato 1" panose="020F0502020204030203"/>
              <a:ea typeface="Lato 1" panose="020F0502020204030203"/>
              <a:cs typeface="Lato 1" panose="020F0502020204030203"/>
              <a:sym typeface="Lato 1" panose="020F0502020204030203"/>
            </a:endParaRP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1. Incident Response Overview:</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Incident response is the process of detecting, analyzing, and mitigating security incidents like data breaches, intrusions, and system compromises.</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24669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443716" cy="1687195"/>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4: SQL in Incident Response: Using SQL Queries to Analyze Security Logs for Suspicious Activity</a:t>
            </a:r>
          </a:p>
        </p:txBody>
      </p:sp>
      <p:sp>
        <p:nvSpPr>
          <p:cNvPr id="6" name="TextBox 6"/>
          <p:cNvSpPr txBox="1"/>
          <p:nvPr/>
        </p:nvSpPr>
        <p:spPr>
          <a:xfrm>
            <a:off x="1147141" y="2124075"/>
            <a:ext cx="13306614" cy="5267325"/>
          </a:xfrm>
          <a:prstGeom prst="rect">
            <a:avLst/>
          </a:prstGeom>
        </p:spPr>
        <p:txBody>
          <a:bodyPr lIns="0" tIns="0" rIns="0" bIns="0" rtlCol="0" anchor="t">
            <a:spAutoFit/>
          </a:bodyPr>
          <a:lstStyle/>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2. Using SQL to Investigate Security Incidents: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Analyzing Log Data: Use SQL queries to search logs for specific keywords, patterns, or errors indicative of an attack.</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Example (Detecting abnormal login times):</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sql</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SELECT * FROM user_login_logs</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WHERE login_time NOT BETWEEN '08:00:00' AND '18:00:00';</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24669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443716" cy="1623695"/>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4: SQL in Incident Response: Using SQL Queries to Analyze Security Logs for Suspicious Activity</a:t>
            </a:r>
          </a:p>
        </p:txBody>
      </p:sp>
      <p:sp>
        <p:nvSpPr>
          <p:cNvPr id="6" name="TextBox 6"/>
          <p:cNvSpPr txBox="1"/>
          <p:nvPr/>
        </p:nvSpPr>
        <p:spPr>
          <a:xfrm>
            <a:off x="1147141" y="2124075"/>
            <a:ext cx="13306614" cy="4505325"/>
          </a:xfrm>
          <a:prstGeom prst="rect">
            <a:avLst/>
          </a:prstGeom>
        </p:spPr>
        <p:txBody>
          <a:bodyPr lIns="0" tIns="0" rIns="0" bIns="0" rtlCol="0" anchor="t">
            <a:spAutoFit/>
          </a:bodyPr>
          <a:lstStyle/>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3. Forensic Investigation:</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Use SQL queries to trace the origin of an attack, such as identifying IP addresses, timestamps, and the affected resources.</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Example (Investigating suspicious IP address access):</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sql</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SELECT * FROM access_logs WHERE ip_address = '192.168.1.100';</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24669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443716" cy="1687195"/>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4: SQL in Incident Response: Using SQL Queries to Analyze Security Logs for Suspicious Activity</a:t>
            </a:r>
          </a:p>
        </p:txBody>
      </p:sp>
      <p:sp>
        <p:nvSpPr>
          <p:cNvPr id="6" name="TextBox 6"/>
          <p:cNvSpPr txBox="1"/>
          <p:nvPr/>
        </p:nvSpPr>
        <p:spPr>
          <a:xfrm>
            <a:off x="1147141" y="2124075"/>
            <a:ext cx="13306614" cy="2308225"/>
          </a:xfrm>
          <a:prstGeom prst="rect">
            <a:avLst/>
          </a:prstGeom>
        </p:spPr>
        <p:txBody>
          <a:bodyPr lIns="0" tIns="0" rIns="0" bIns="0" rtlCol="0" anchor="t">
            <a:spAutoFit/>
          </a:bodyPr>
          <a:lstStyle/>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4. Post-Incident Analysis:</a:t>
            </a:r>
          </a:p>
          <a:p>
            <a:pPr marL="457200" indent="-457200" algn="l">
              <a:lnSpc>
                <a:spcPts val="6000"/>
              </a:lnSpc>
              <a:buFont typeface="Arial" panose="020B0604020202020204" pitchFamily="34" charset="0"/>
              <a:buChar char="•"/>
            </a:pPr>
            <a:r>
              <a:rPr lang="en-US" sz="3000">
                <a:solidFill>
                  <a:srgbClr val="2D2D2D"/>
                </a:solidFill>
                <a:latin typeface="Lato 1" panose="020F0502020204030203"/>
                <a:ea typeface="Lato 1" panose="020F0502020204030203"/>
                <a:cs typeface="Lato 1" panose="020F0502020204030203"/>
                <a:sym typeface="Lato 1" panose="020F0502020204030203"/>
              </a:rPr>
              <a:t>Once an incident is identified, use SQL queries to analyze its scope and impact by reviewing affected systems, users, and data.</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24669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443716"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Conclusion of Module 4</a:t>
            </a:r>
          </a:p>
        </p:txBody>
      </p:sp>
      <p:sp>
        <p:nvSpPr>
          <p:cNvPr id="6" name="TextBox 6"/>
          <p:cNvSpPr txBox="1"/>
          <p:nvPr/>
        </p:nvSpPr>
        <p:spPr>
          <a:xfrm>
            <a:off x="1147141" y="2124075"/>
            <a:ext cx="12870399" cy="4505325"/>
          </a:xfrm>
          <a:prstGeom prst="rect">
            <a:avLst/>
          </a:prstGeom>
        </p:spPr>
        <p:txBody>
          <a:bodyPr lIns="0" tIns="0" rIns="0" bIns="0" rtlCol="0" anchor="t">
            <a:spAutoFit/>
          </a:bodyPr>
          <a:lstStyle/>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Summary: SQL is an essential skill for cybersecurity professionals. By understanding SQL injection, database security, and querying logs, you can better protect systems and respond to incidents.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Encouragement: Practice writing SQL queries and focus on understanding how to defend against common vulnerabilities like SQL injection.</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2683017" y="352456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4090290"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Module 6: Cloud Security</a:t>
            </a:r>
          </a:p>
        </p:txBody>
      </p:sp>
      <p:sp>
        <p:nvSpPr>
          <p:cNvPr id="6" name="TextBox 6"/>
          <p:cNvSpPr txBox="1"/>
          <p:nvPr/>
        </p:nvSpPr>
        <p:spPr>
          <a:xfrm>
            <a:off x="1147141" y="1648140"/>
            <a:ext cx="12154606" cy="2219325"/>
          </a:xfrm>
          <a:prstGeom prst="rect">
            <a:avLst/>
          </a:prstGeom>
        </p:spPr>
        <p:txBody>
          <a:bodyPr lIns="0" tIns="0" rIns="0" bIns="0" rtlCol="0" anchor="t">
            <a:spAutoFit/>
          </a:bodyPr>
          <a:lstStyle/>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Securing Cloud Infrastructure</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Cloud Security Best Practices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Cloud Service Models (IaaS, PaaS, SaaS)</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24669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443716"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Module 5: Network Security</a:t>
            </a:r>
          </a:p>
        </p:txBody>
      </p:sp>
      <p:sp>
        <p:nvSpPr>
          <p:cNvPr id="6" name="TextBox 6"/>
          <p:cNvSpPr txBox="1"/>
          <p:nvPr/>
        </p:nvSpPr>
        <p:spPr>
          <a:xfrm>
            <a:off x="1147141" y="2124075"/>
            <a:ext cx="12870399" cy="5267325"/>
          </a:xfrm>
          <a:prstGeom prst="rect">
            <a:avLst/>
          </a:prstGeom>
        </p:spPr>
        <p:txBody>
          <a:bodyPr lIns="0" tIns="0" rIns="0" bIns="0" rtlCol="0" anchor="t">
            <a:spAutoFit/>
          </a:bodyPr>
          <a:lstStyle/>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Let's proceed with Module 5: Network Security. This module will cover the fundamental concepts of network security, including common network vulnerabilities, network security tools, firewalls, and VPNs. Understanding network security is critical for cybersecurity professionals, as it allows them to protect networks from attacks, manage secure communications, and identify and mitigate potential risks in network configurations.</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24669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443716"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1: Basics of Networking</a:t>
            </a:r>
          </a:p>
        </p:txBody>
      </p:sp>
      <p:sp>
        <p:nvSpPr>
          <p:cNvPr id="6" name="TextBox 6"/>
          <p:cNvSpPr txBox="1"/>
          <p:nvPr/>
        </p:nvSpPr>
        <p:spPr>
          <a:xfrm>
            <a:off x="990600" y="1628775"/>
            <a:ext cx="12870399" cy="6924675"/>
          </a:xfrm>
          <a:prstGeom prst="rect">
            <a:avLst/>
          </a:prstGeom>
        </p:spPr>
        <p:txBody>
          <a:bodyPr lIns="0" tIns="0" rIns="0" bIns="0" rtlCol="0" anchor="t">
            <a:spAutoFit/>
          </a:bodyPr>
          <a:lstStyle/>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Objective:</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Introduce students to basic networking concepts, as these are the foundation for understanding network security.</a:t>
            </a:r>
          </a:p>
          <a:p>
            <a:pPr algn="l">
              <a:lnSpc>
                <a:spcPts val="6000"/>
              </a:lnSpc>
            </a:pPr>
            <a:endParaRPr lang="en-US" sz="3000">
              <a:solidFill>
                <a:srgbClr val="2D2D2D"/>
              </a:solidFill>
              <a:latin typeface="Lato 1" panose="020F0502020204030203"/>
              <a:ea typeface="Lato 1" panose="020F0502020204030203"/>
              <a:cs typeface="Lato 1" panose="020F0502020204030203"/>
              <a:sym typeface="Lato 1" panose="020F0502020204030203"/>
            </a:endParaRP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1. What is Networking?</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Networking refers to the practice of connecting computers and other devices to share resources (such as data, printers, etc.).</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Networks are typically categorized into local area networks (LAN), wide area networks (WAN), and the internet.</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24669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443716"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1: Basics of Networking</a:t>
            </a:r>
          </a:p>
        </p:txBody>
      </p:sp>
      <p:sp>
        <p:nvSpPr>
          <p:cNvPr id="6" name="TextBox 6"/>
          <p:cNvSpPr txBox="1"/>
          <p:nvPr/>
        </p:nvSpPr>
        <p:spPr>
          <a:xfrm>
            <a:off x="990600" y="1628775"/>
            <a:ext cx="12870399" cy="6791325"/>
          </a:xfrm>
          <a:prstGeom prst="rect">
            <a:avLst/>
          </a:prstGeom>
        </p:spPr>
        <p:txBody>
          <a:bodyPr lIns="0" tIns="0" rIns="0" bIns="0" rtlCol="0" anchor="t">
            <a:spAutoFit/>
          </a:bodyPr>
          <a:lstStyle/>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2. Networking Protocols: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TCP/IP (Transmission Control Protocol/Internet Protocol): The fundamental protocol used for communication across the internet.</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HTTP/HTTPS (Hypertext Transfer Protocol/Secure): Protocols used for communication between web browsers and servers.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DNS (Domain Name System): A system that translates domain names (like www.example.com) into IP addresses.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FTP (File Transfer Protocol): A standard network protocol used to transfer files between client and server.</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24669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443716"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1: Basics of Networking</a:t>
            </a:r>
          </a:p>
        </p:txBody>
      </p:sp>
      <p:sp>
        <p:nvSpPr>
          <p:cNvPr id="6" name="TextBox 6"/>
          <p:cNvSpPr txBox="1"/>
          <p:nvPr/>
        </p:nvSpPr>
        <p:spPr>
          <a:xfrm>
            <a:off x="990600" y="1628775"/>
            <a:ext cx="12870399" cy="6791325"/>
          </a:xfrm>
          <a:prstGeom prst="rect">
            <a:avLst/>
          </a:prstGeom>
        </p:spPr>
        <p:txBody>
          <a:bodyPr lIns="0" tIns="0" rIns="0" bIns="0" rtlCol="0" anchor="t">
            <a:spAutoFit/>
          </a:bodyPr>
          <a:lstStyle/>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3. IP Addresses and Subnetting:</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IP Addresses: Unique identifiers assigned to devices connected to a network. IPv4 uses a 32-bit address, while IPv6 uses a 128-bit address.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Subnetting: The practice of dividing an IP network into smaller sub-networks to improve performance and security.</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4. OSI Model:</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The OSI model is a conceptual framework that standardizes the functions of a network into seven layers (Physical, Data Link, Network, Transport, Session, Presentation, and Application).</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24669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443716"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2: Common Network Vulnerabilities</a:t>
            </a:r>
          </a:p>
        </p:txBody>
      </p:sp>
      <p:sp>
        <p:nvSpPr>
          <p:cNvPr id="6" name="TextBox 6"/>
          <p:cNvSpPr txBox="1"/>
          <p:nvPr/>
        </p:nvSpPr>
        <p:spPr>
          <a:xfrm>
            <a:off x="990600" y="1425222"/>
            <a:ext cx="13190290" cy="7553325"/>
          </a:xfrm>
          <a:prstGeom prst="rect">
            <a:avLst/>
          </a:prstGeom>
        </p:spPr>
        <p:txBody>
          <a:bodyPr lIns="0" tIns="0" rIns="0" bIns="0" rtlCol="0" anchor="t">
            <a:spAutoFit/>
          </a:bodyPr>
          <a:lstStyle/>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Objective:</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 Discuss common vulnerabilities in networks that cybersecurity professionals need to identify and protect against.</a:t>
            </a:r>
          </a:p>
          <a:p>
            <a:pPr algn="l">
              <a:lnSpc>
                <a:spcPts val="6000"/>
              </a:lnSpc>
            </a:pPr>
            <a:endParaRPr lang="en-US" sz="3000">
              <a:solidFill>
                <a:srgbClr val="2D2D2D"/>
              </a:solidFill>
              <a:latin typeface="Lato 1" panose="020F0502020204030203"/>
              <a:ea typeface="Lato 1" panose="020F0502020204030203"/>
              <a:cs typeface="Lato 1" panose="020F0502020204030203"/>
              <a:sym typeface="Lato 1" panose="020F0502020204030203"/>
            </a:endParaRP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1. Common Network Vulnerabilities:</a:t>
            </a: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 Man-in-the-Middle (MitM) Attacks: Attackers intercept communications between two parties to steal or manipulate data.</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 Denial of Service (DoS) and Distributed Denial of Service (DDoS): Attacks that overwhelm a system or network with traffic, causing it to crash or become unavailable.</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24669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443716"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2: Common Network Vulnerabilities</a:t>
            </a:r>
          </a:p>
        </p:txBody>
      </p:sp>
      <p:sp>
        <p:nvSpPr>
          <p:cNvPr id="6" name="TextBox 6"/>
          <p:cNvSpPr txBox="1"/>
          <p:nvPr/>
        </p:nvSpPr>
        <p:spPr>
          <a:xfrm>
            <a:off x="990600" y="1425222"/>
            <a:ext cx="13190290" cy="4505325"/>
          </a:xfrm>
          <a:prstGeom prst="rect">
            <a:avLst/>
          </a:prstGeom>
        </p:spPr>
        <p:txBody>
          <a:bodyPr lIns="0" tIns="0" rIns="0" bIns="0" rtlCol="0" anchor="t">
            <a:spAutoFit/>
          </a:bodyPr>
          <a:lstStyle/>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Packet Sniffing: Intercepting and capturing unencrypted data packets that travel over the network.</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IP Spoofing: Falsifying the source IP address in a packet to make it appear as though it is coming from a trusted source.</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Unauthorized Access: Gaining unauthorized access to systems or networks, often through weak passwords or exposed services.</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24669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443716"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2: Common Network Vulnerabilities</a:t>
            </a:r>
          </a:p>
        </p:txBody>
      </p:sp>
      <p:sp>
        <p:nvSpPr>
          <p:cNvPr id="6" name="TextBox 6"/>
          <p:cNvSpPr txBox="1"/>
          <p:nvPr/>
        </p:nvSpPr>
        <p:spPr>
          <a:xfrm>
            <a:off x="990600" y="1425222"/>
            <a:ext cx="13190290" cy="5267325"/>
          </a:xfrm>
          <a:prstGeom prst="rect">
            <a:avLst/>
          </a:prstGeom>
        </p:spPr>
        <p:txBody>
          <a:bodyPr lIns="0" tIns="0" rIns="0" bIns="0" rtlCol="0" anchor="t">
            <a:spAutoFit/>
          </a:bodyPr>
          <a:lstStyle/>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2. Exploiting Weak Configurations: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Default Credentials: Many devices or services come with default usernames and passwords, which can be easily exploited if not changed.</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Open Ports: Network services that are exposed to the internet with weak security or no security at all.</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Weak or No Encryption: Unencrypted data can be easily intercepted during transmission, putting sensitive information at risk.</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24669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443716"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2: Common Network Vulnerabilities</a:t>
            </a:r>
          </a:p>
        </p:txBody>
      </p:sp>
      <p:sp>
        <p:nvSpPr>
          <p:cNvPr id="6" name="TextBox 6"/>
          <p:cNvSpPr txBox="1"/>
          <p:nvPr/>
        </p:nvSpPr>
        <p:spPr>
          <a:xfrm>
            <a:off x="990600" y="1425222"/>
            <a:ext cx="13190290" cy="3743325"/>
          </a:xfrm>
          <a:prstGeom prst="rect">
            <a:avLst/>
          </a:prstGeom>
        </p:spPr>
        <p:txBody>
          <a:bodyPr lIns="0" tIns="0" rIns="0" bIns="0" rtlCol="0" anchor="t">
            <a:spAutoFit/>
          </a:bodyPr>
          <a:lstStyle/>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3. Network Protocol Vulnerabilities: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SNMP (Simple Network Management Protocol): SNMP is commonly targeted because many networks have weak or default community strings.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Telnet: A legacy protocol that sends data in cleartext, making it vulnerable to interception.</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24669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443716"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3: Firewalls and Network Security Tools</a:t>
            </a:r>
          </a:p>
        </p:txBody>
      </p:sp>
      <p:sp>
        <p:nvSpPr>
          <p:cNvPr id="6" name="TextBox 6"/>
          <p:cNvSpPr txBox="1"/>
          <p:nvPr/>
        </p:nvSpPr>
        <p:spPr>
          <a:xfrm>
            <a:off x="990600" y="1425222"/>
            <a:ext cx="13190290" cy="7553325"/>
          </a:xfrm>
          <a:prstGeom prst="rect">
            <a:avLst/>
          </a:prstGeom>
        </p:spPr>
        <p:txBody>
          <a:bodyPr lIns="0" tIns="0" rIns="0" bIns="0" rtlCol="0" anchor="t">
            <a:spAutoFit/>
          </a:bodyPr>
          <a:lstStyle/>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Objective:</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Teach students about the role of firewalls and other network security tools in protecting networks.</a:t>
            </a:r>
          </a:p>
          <a:p>
            <a:pPr algn="l">
              <a:lnSpc>
                <a:spcPts val="6000"/>
              </a:lnSpc>
            </a:pPr>
            <a:endParaRPr lang="en-US" sz="3000">
              <a:solidFill>
                <a:srgbClr val="2D2D2D"/>
              </a:solidFill>
              <a:latin typeface="Lato 1" panose="020F0502020204030203"/>
              <a:ea typeface="Lato 1" panose="020F0502020204030203"/>
              <a:cs typeface="Lato 1" panose="020F0502020204030203"/>
              <a:sym typeface="Lato 1" panose="020F0502020204030203"/>
            </a:endParaRPr>
          </a:p>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1. What is a Firewall?</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A firewall is a network security system that monitors and controls incoming and outgoing network traffic based on predetermined security rules.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Firewalls can be hardware-based, software-based, or a combination of both.</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solidFill>
          <a:srgbClr val="F9F5F0"/>
        </a:solidFill>
        <a:effectLst/>
      </p:bgPr>
    </p:bg>
    <p:spTree>
      <p:nvGrpSpPr>
        <p:cNvPr id="1" name=""/>
        <p:cNvGrpSpPr/>
        <p:nvPr/>
      </p:nvGrpSpPr>
      <p:grpSpPr>
        <a:xfrm>
          <a:off x="0" y="0"/>
          <a:ext cx="0" cy="0"/>
          <a:chOff x="0" y="0"/>
          <a:chExt cx="0" cy="0"/>
        </a:xfrm>
      </p:grpSpPr>
      <p:grpSp>
        <p:nvGrpSpPr>
          <p:cNvPr id="2" name="Group 2"/>
          <p:cNvGrpSpPr/>
          <p:nvPr/>
        </p:nvGrpSpPr>
        <p:grpSpPr>
          <a:xfrm>
            <a:off x="0" y="8988072"/>
            <a:ext cx="18288000" cy="1298928"/>
            <a:chOff x="0" y="0"/>
            <a:chExt cx="6671512" cy="473853"/>
          </a:xfrm>
        </p:grpSpPr>
        <p:sp>
          <p:nvSpPr>
            <p:cNvPr id="3" name="Freeform 3"/>
            <p:cNvSpPr/>
            <p:nvPr/>
          </p:nvSpPr>
          <p:spPr>
            <a:xfrm>
              <a:off x="0" y="0"/>
              <a:ext cx="6671512" cy="473852"/>
            </a:xfrm>
            <a:custGeom>
              <a:avLst/>
              <a:gdLst/>
              <a:ahLst/>
              <a:cxnLst/>
              <a:rect l="l" t="t" r="r" b="b"/>
              <a:pathLst>
                <a:path w="6671512" h="473852">
                  <a:moveTo>
                    <a:pt x="0" y="0"/>
                  </a:moveTo>
                  <a:lnTo>
                    <a:pt x="6671512" y="0"/>
                  </a:lnTo>
                  <a:lnTo>
                    <a:pt x="6671512" y="473852"/>
                  </a:lnTo>
                  <a:lnTo>
                    <a:pt x="0" y="473852"/>
                  </a:lnTo>
                  <a:close/>
                </a:path>
              </a:pathLst>
            </a:custGeom>
            <a:solidFill>
              <a:srgbClr val="00BF63"/>
            </a:solidFill>
          </p:spPr>
        </p:sp>
      </p:grpSp>
      <p:sp>
        <p:nvSpPr>
          <p:cNvPr id="4" name="Freeform 4"/>
          <p:cNvSpPr/>
          <p:nvPr/>
        </p:nvSpPr>
        <p:spPr>
          <a:xfrm>
            <a:off x="13716000" y="246697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990600" y="763787"/>
            <a:ext cx="15443716" cy="795020"/>
          </a:xfrm>
          <a:prstGeom prst="rect">
            <a:avLst/>
          </a:prstGeom>
        </p:spPr>
        <p:txBody>
          <a:bodyPr lIns="0" tIns="0" rIns="0" bIns="0" rtlCol="0" anchor="t">
            <a:spAutoFit/>
          </a:bodyPr>
          <a:lstStyle/>
          <a:p>
            <a:pPr algn="l">
              <a:lnSpc>
                <a:spcPts val="6580"/>
              </a:lnSpc>
            </a:pPr>
            <a:r>
              <a:rPr lang="en-US" sz="4700" b="1">
                <a:solidFill>
                  <a:srgbClr val="00BF63"/>
                </a:solidFill>
                <a:latin typeface="Lato 1 Bold" panose="020F0502020204030203"/>
                <a:ea typeface="Lato 1 Bold" panose="020F0502020204030203"/>
                <a:cs typeface="Lato 1 Bold" panose="020F0502020204030203"/>
                <a:sym typeface="Lato 1 Bold" panose="020F0502020204030203"/>
              </a:rPr>
              <a:t>Section 3: Firewalls and Network Security Tools</a:t>
            </a:r>
          </a:p>
        </p:txBody>
      </p:sp>
      <p:sp>
        <p:nvSpPr>
          <p:cNvPr id="6" name="TextBox 6"/>
          <p:cNvSpPr txBox="1"/>
          <p:nvPr/>
        </p:nvSpPr>
        <p:spPr>
          <a:xfrm>
            <a:off x="990600" y="1425222"/>
            <a:ext cx="13190290" cy="6029325"/>
          </a:xfrm>
          <a:prstGeom prst="rect">
            <a:avLst/>
          </a:prstGeom>
        </p:spPr>
        <p:txBody>
          <a:bodyPr lIns="0" tIns="0" rIns="0" bIns="0" rtlCol="0" anchor="t">
            <a:spAutoFit/>
          </a:bodyPr>
          <a:lstStyle/>
          <a:p>
            <a:pPr algn="l">
              <a:lnSpc>
                <a:spcPts val="6000"/>
              </a:lnSpc>
            </a:pPr>
            <a:r>
              <a:rPr lang="en-US" sz="3000">
                <a:solidFill>
                  <a:srgbClr val="2D2D2D"/>
                </a:solidFill>
                <a:latin typeface="Lato 1" panose="020F0502020204030203"/>
                <a:ea typeface="Lato 1" panose="020F0502020204030203"/>
                <a:cs typeface="Lato 1" panose="020F0502020204030203"/>
                <a:sym typeface="Lato 1" panose="020F0502020204030203"/>
              </a:rPr>
              <a:t>2. Types of Firewalls: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Packet-Filtering Firewalls: Inspects packets and determines whether to allow or block them based on predefined rules.</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Stateful Firewalls: Monitors the state of active connections and ensures that packets are part of a valid session.</a:t>
            </a:r>
          </a:p>
          <a:p>
            <a:pPr marL="647700" lvl="1" indent="-323850" algn="l">
              <a:lnSpc>
                <a:spcPts val="6000"/>
              </a:lnSpc>
              <a:buFont typeface="Arial" panose="020B0604020202020204"/>
              <a:buChar char="•"/>
            </a:pPr>
            <a:r>
              <a:rPr lang="en-US" sz="3000">
                <a:solidFill>
                  <a:srgbClr val="2D2D2D"/>
                </a:solidFill>
                <a:latin typeface="Lato 1" panose="020F0502020204030203"/>
                <a:ea typeface="Lato 1" panose="020F0502020204030203"/>
                <a:cs typeface="Lato 1" panose="020F0502020204030203"/>
                <a:sym typeface="Lato 1" panose="020F0502020204030203"/>
              </a:rPr>
              <a:t>Proxy Firewalls: Acts as an intermediary between the user and the network, filtering content and preventing direct access to internal resources.</a:t>
            </a:r>
          </a:p>
        </p:txBody>
      </p:sp>
      <p:sp>
        <p:nvSpPr>
          <p:cNvPr id="7" name="TextBox 7"/>
          <p:cNvSpPr txBox="1"/>
          <p:nvPr/>
        </p:nvSpPr>
        <p:spPr>
          <a:xfrm>
            <a:off x="12902480" y="9358771"/>
            <a:ext cx="4356820" cy="490855"/>
          </a:xfrm>
          <a:prstGeom prst="rect">
            <a:avLst/>
          </a:prstGeom>
        </p:spPr>
        <p:txBody>
          <a:bodyPr lIns="0" tIns="0" rIns="0" bIns="0" rtlCol="0" anchor="t">
            <a:spAutoFit/>
          </a:bodyPr>
          <a:lstStyle/>
          <a:p>
            <a:pPr algn="r">
              <a:lnSpc>
                <a:spcPts val="3920"/>
              </a:lnSpc>
            </a:pPr>
            <a:r>
              <a:rPr lang="en-US" sz="2800" b="1">
                <a:solidFill>
                  <a:srgbClr val="F9F5F0"/>
                </a:solidFill>
                <a:latin typeface="Lato 1 Bold" panose="020F0502020204030203"/>
                <a:ea typeface="Lato 1 Bold" panose="020F0502020204030203"/>
                <a:cs typeface="Lato 1 Bold" panose="020F0502020204030203"/>
                <a:sym typeface="Lato 1 Bold" panose="020F0502020204030203"/>
              </a:rPr>
              <a:t>5</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13587</Words>
  <Application>Microsoft Office PowerPoint</Application>
  <PresentationFormat>Custom</PresentationFormat>
  <Paragraphs>1257</Paragraphs>
  <Slides>193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193</vt:i4>
      </vt:variant>
    </vt:vector>
  </HeadingPairs>
  <TitlesOfParts>
    <vt:vector size="198" baseType="lpstr">
      <vt:lpstr>Arial</vt:lpstr>
      <vt:lpstr>Calibri</vt:lpstr>
      <vt:lpstr>Lato 1 Bold</vt:lpstr>
      <vt:lpstr>Lato 1</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Cybersecurity Training Manual</dc:title>
  <dc:creator>Ire</dc:creator>
  <cp:lastModifiedBy>Clasprite Solutions</cp:lastModifiedBy>
  <cp:revision>5</cp:revision>
  <dcterms:created xsi:type="dcterms:W3CDTF">2006-08-16T00:00:00Z</dcterms:created>
  <dcterms:modified xsi:type="dcterms:W3CDTF">2025-05-09T09:40:13Z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7272DCDC063148A89B4B558B53E5733E_12</vt:lpwstr>
  </property>
  <property fmtid="{D5CDD505-2E9C-101B-9397-08002B2CF9AE}" pid="3" name="KSOProductBuildVer">
    <vt:lpwstr>1033-12.2.0.20323</vt:lpwstr>
  </property>
</Properties>
</file>