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9" r:id="rId5"/>
    <p:sldId id="265" r:id="rId6"/>
    <p:sldId id="266" r:id="rId7"/>
    <p:sldId id="272" r:id="rId8"/>
    <p:sldId id="282" r:id="rId9"/>
    <p:sldId id="284" r:id="rId10"/>
    <p:sldId id="283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5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292E-7040-4512-A040-F2841B214699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86431-BD20-4FAB-8696-EBE3C98C6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08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F1FE5-A954-4B92-B133-4A6463710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57E26-E810-4A75-ADF9-C1F5BC0E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2CBF6-EDDF-4275-858C-FB8DF733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5E86E-6A2D-42A9-9BFC-95F8F79E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B677A-EF37-4E0E-8305-2E4458A8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249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418A-F159-4A44-A0A5-96E6BC8A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9A52E9-30D5-460D-9D17-882690910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15EF8-D939-4486-8254-693CB31B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32023-9A4B-4E0D-BBD6-1F49A64B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9D58D-B419-4C26-9884-E9DF6991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053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CA220-8FB6-41A4-BA60-9132FF360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FEFA80-3477-48A7-B1B9-139D05721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889E6-7291-4F3B-95A9-114C947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38E38-EBBF-469E-A1F8-A84E88F0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B910A-8583-48F9-B358-533D0BCE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2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98BCD-68AA-4B2C-BF1A-3B478D57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42233-0F1B-4B04-B4F0-BE71FCD1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826BD-A2C5-4B4A-A434-7DEB9028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91EE4-38DB-4EC5-AF02-3128B268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CFF9B-727A-4F65-83FD-469E80C3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454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37238-933A-4957-97D4-A3FCEB89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B65BB5-DC3F-4DC6-A676-34677A13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D1E27-F142-4539-A42B-45D09654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7A343-2C1A-453B-B713-AC8EBE7D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A46F7-AAA9-46A0-A628-E04FE29E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904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3407D-B33C-4B0F-AF07-EF4BFB6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598D9-D259-4AEF-B281-1C58FC3BC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DB25B4-BE0F-4A64-8071-D8C9C86A6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8A0CE7-D7DE-4E60-995D-1237F39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51D7A0-EA32-498D-8544-22B3F147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B356A-02C8-4407-89E6-F99A9758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891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E0077-8827-4DD3-B8EE-CB4DD408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D78742-E60F-4FD1-8992-9F4D42C8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D0628C-25E1-45BB-B650-28BB708E3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F5D00F-7321-4350-941B-0FC22FD09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46916C-D0FA-4FB7-93A9-DB5E211AE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909867-F760-4B07-B6C6-510BBFC0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C8E00B-BCCC-4C41-ABCA-1DBDF221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4A7FEA-63B5-4434-8EC2-9E6CFFB9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46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33D6-8231-40EF-AAAD-40697FCA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636601-6447-4233-8779-7E099E3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FBC5E6-71F0-47B8-B969-8465FF93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139204-4E17-48CF-8656-5E61EE9D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392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F699DB-BCE0-4A8E-8954-7FE41877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AD98CA-292F-4CA2-8CD0-9B6992F9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39498-C57B-45F8-8073-B52D17AC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80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EA92E-BCC7-4245-8E3E-AC072C8E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5C179-CD56-492D-A2E0-6E64705D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D15CF-4C8F-4AAF-8431-40054356C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D14151-2356-4676-AFB6-CD952BDC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5FE77-BD22-4C6F-9962-D0E3B124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92B20-9D4B-477C-866B-276DF21B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1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A2C47-F8BB-4AF2-AE94-0744D51F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0BA136-A16E-4E23-AC6C-42E806F6B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5A2A96-33CF-4002-8BF3-819E0907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22D268-D81A-4697-AB3D-B8C35BCA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D0D3F-5295-4373-A209-1E770655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517562-8B7E-4C93-9379-9E16C14D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8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1D0685-34E2-4B46-A516-320011A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FEABD-8385-48A5-A73E-7032C869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B8AD7-FDDA-438E-B0C5-B3676E879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104E-C143-478D-A74F-6BCEDFCFA9C2}" type="datetimeFigureOut">
              <a:rPr lang="es-CL" smtClean="0"/>
              <a:t>26-05-2019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8E975-1416-4525-AB37-43011771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A1DDD-4BB9-442B-86B5-0FCECBCA6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636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E8B79-0E67-4A50-AD69-9B7496574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184739"/>
          </a:xfrm>
        </p:spPr>
        <p:txBody>
          <a:bodyPr>
            <a:normAutofit/>
          </a:bodyPr>
          <a:lstStyle/>
          <a:p>
            <a:r>
              <a:rPr lang="es-CL" sz="5400" dirty="0"/>
              <a:t>Arquitectura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DC0528-2676-4014-8FFF-64780A103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Clase nº6: Arquitecturas Paralelas y Distribuidas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4BB7187-7EBF-46BB-8012-E4AA00ACD59B}"/>
              </a:ext>
            </a:extLst>
          </p:cNvPr>
          <p:cNvSpPr txBox="1">
            <a:spLocks/>
          </p:cNvSpPr>
          <p:nvPr/>
        </p:nvSpPr>
        <p:spPr>
          <a:xfrm>
            <a:off x="3885028" y="2485995"/>
            <a:ext cx="4119490" cy="597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dirty="0"/>
              <a:t>Ingeniería Civil Informática</a:t>
            </a:r>
          </a:p>
        </p:txBody>
      </p:sp>
      <p:pic>
        <p:nvPicPr>
          <p:cNvPr id="6" name="Picture 2" descr="Resultado de imagen para unab">
            <a:extLst>
              <a:ext uri="{FF2B5EF4-FFF2-40B4-BE49-F238E27FC236}">
                <a16:creationId xmlns:a16="http://schemas.microsoft.com/office/drawing/2014/main" id="{DE6BBE18-3742-46BE-A171-D9A2F588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650" y="14068"/>
            <a:ext cx="1527350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9316B-88C3-47E5-9E1F-ECC4E959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2832"/>
          </a:xfrm>
        </p:spPr>
        <p:txBody>
          <a:bodyPr/>
          <a:lstStyle/>
          <a:p>
            <a:pPr algn="ctr"/>
            <a:r>
              <a:rPr lang="es-CL" dirty="0"/>
              <a:t>Ejemplo3: Implementación Python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E94848-C869-443C-84FE-6743AA623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28902"/>
              </p:ext>
            </p:extLst>
          </p:nvPr>
        </p:nvGraphicFramePr>
        <p:xfrm>
          <a:off x="1434563" y="681178"/>
          <a:ext cx="9980197" cy="6076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9686">
                  <a:extLst>
                    <a:ext uri="{9D8B030D-6E8A-4147-A177-3AD203B41FA5}">
                      <a16:colId xmlns:a16="http://schemas.microsoft.com/office/drawing/2014/main" val="3801565168"/>
                    </a:ext>
                  </a:extLst>
                </a:gridCol>
                <a:gridCol w="4960511">
                  <a:extLst>
                    <a:ext uri="{9D8B030D-6E8A-4147-A177-3AD203B41FA5}">
                      <a16:colId xmlns:a16="http://schemas.microsoft.com/office/drawing/2014/main" val="2499852613"/>
                    </a:ext>
                  </a:extLst>
                </a:gridCol>
              </a:tblGrid>
              <a:tr h="202794">
                <a:tc>
                  <a:txBody>
                    <a:bodyPr/>
                    <a:lstStyle/>
                    <a:p>
                      <a:pPr marL="6375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600" dirty="0">
                          <a:effectLst/>
                        </a:rPr>
                        <a:t>Servidor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Cliente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21388397"/>
                  </a:ext>
                </a:extLst>
              </a:tr>
              <a:tr h="474009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socket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= 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socket.socket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s.bind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(('localhost',9000))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s.listen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(True)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True: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conexion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s.accept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('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Conexion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direccion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:', 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conexion.send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('Hola soy el servidor’)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L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conexion.close</a:t>
                      </a:r>
                      <a:r>
                        <a:rPr lang="es-C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socket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conectar():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TCP_IP = '127.0.0.1'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TCP_PORT = 5005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BUFFER_SIZE = 1024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 =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socket.socket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socket.AF_INET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socket.SOCK_STREAM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s.connect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((TCP_IP, TCP_PORT))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data =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s.recv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(BUFFER_SIZE)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"dato recibido:", data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caja1=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caja1.pack()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caja1.insert(0, data)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s.close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gui.title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("Cliente Socket")</a:t>
                      </a:r>
                    </a:p>
                    <a:p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gui.geometry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("400x250+400+200")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var1 =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StringVar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var1.set("recibir mensaje:")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label1 =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gui,textvariable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=var1,height = 2)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label1.pack()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boton1 =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"Recibir",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conectar,width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=15)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boton1.pack()</a:t>
                      </a:r>
                    </a:p>
                    <a:p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L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gui.mainloop</a:t>
                      </a:r>
                      <a:r>
                        <a:rPr lang="es-C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C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C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69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2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CFD88-6526-4B5C-89A5-0EFD6CF2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s-CL" dirty="0"/>
              <a:t>Arquitecturas básicas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D9FF02-4668-49A6-B33C-45F37EF9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550"/>
            <a:ext cx="4761255" cy="4152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7FF0D3-6C93-404A-9C05-42DAD829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37" y="1195387"/>
            <a:ext cx="5032863" cy="4467225"/>
          </a:xfrm>
          <a:prstGeom prst="rect">
            <a:avLst/>
          </a:prstGeom>
        </p:spPr>
      </p:pic>
      <p:pic>
        <p:nvPicPr>
          <p:cNvPr id="6" name="Picture 2" descr="Resultado de imagen para unab">
            <a:extLst>
              <a:ext uri="{FF2B5EF4-FFF2-40B4-BE49-F238E27FC236}">
                <a16:creationId xmlns:a16="http://schemas.microsoft.com/office/drawing/2014/main" id="{7254EF0B-C49D-4F47-B384-93932459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650" y="14068"/>
            <a:ext cx="1527350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8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D5DFB-57F8-4BCB-9787-C7E23F8A3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656"/>
            <a:ext cx="9144000" cy="537625"/>
          </a:xfrm>
        </p:spPr>
        <p:txBody>
          <a:bodyPr>
            <a:normAutofit fontScale="90000"/>
          </a:bodyPr>
          <a:lstStyle/>
          <a:p>
            <a:r>
              <a:rPr lang="es-CL" dirty="0"/>
              <a:t>Taxonomía de Flynn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6E0721-B4DC-4918-8AE8-B5EEB9EC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37" y="1136431"/>
            <a:ext cx="5192974" cy="27719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64F1F0-6353-4CB7-85BC-04D70BB0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079455" cy="3294592"/>
          </a:xfrm>
          <a:prstGeom prst="rect">
            <a:avLst/>
          </a:prstGeom>
        </p:spPr>
      </p:pic>
      <p:pic>
        <p:nvPicPr>
          <p:cNvPr id="7" name="Picture 2" descr="Resultado de imagen para unab">
            <a:extLst>
              <a:ext uri="{FF2B5EF4-FFF2-40B4-BE49-F238E27FC236}">
                <a16:creationId xmlns:a16="http://schemas.microsoft.com/office/drawing/2014/main" id="{41687D96-8FB4-4B54-98E2-01A613436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650" y="14068"/>
            <a:ext cx="1527350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6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4CE40-CB67-499B-8E82-685E250D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s-CL" dirty="0"/>
              <a:t>Arquitecturas paralelas explicitas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0F10F0-F9A9-49BC-A03B-9D5B4E2D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52" y="1528762"/>
            <a:ext cx="9867680" cy="4615714"/>
          </a:xfrm>
          <a:prstGeom prst="rect">
            <a:avLst/>
          </a:prstGeom>
        </p:spPr>
      </p:pic>
      <p:pic>
        <p:nvPicPr>
          <p:cNvPr id="4" name="Picture 2" descr="Resultado de imagen para unab">
            <a:extLst>
              <a:ext uri="{FF2B5EF4-FFF2-40B4-BE49-F238E27FC236}">
                <a16:creationId xmlns:a16="http://schemas.microsoft.com/office/drawing/2014/main" id="{E5AFA5CC-1DCE-4AAA-90D8-A681DFD95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650" y="14068"/>
            <a:ext cx="1527350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8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51D8C-5E5F-4629-A6CF-A0DD7A62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es-CL" dirty="0"/>
              <a:t>Ejemplo 1: Simulación lectura y escritura en BD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BEF9359-E460-4487-9A15-655AA80B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388533"/>
            <a:ext cx="4876800" cy="5350934"/>
          </a:xfrm>
          <a:ln w="3175"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L" dirty="0" err="1"/>
              <a:t>import</a:t>
            </a:r>
            <a:r>
              <a:rPr lang="es-CL" dirty="0"/>
              <a:t> time</a:t>
            </a:r>
          </a:p>
          <a:p>
            <a:pPr marL="0" indent="0">
              <a:buNone/>
            </a:pPr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datetime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def consultar(</a:t>
            </a:r>
            <a:r>
              <a:rPr lang="es-CL" dirty="0" err="1"/>
              <a:t>id_persona</a:t>
            </a:r>
            <a:r>
              <a:rPr lang="es-CL" dirty="0"/>
              <a:t>):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time.sleep</a:t>
            </a:r>
            <a:r>
              <a:rPr lang="es-CL" dirty="0"/>
              <a:t>(2)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return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def guardar(</a:t>
            </a:r>
            <a:r>
              <a:rPr lang="es-CL" dirty="0" err="1"/>
              <a:t>id_persona</a:t>
            </a:r>
            <a:r>
              <a:rPr lang="es-CL" dirty="0"/>
              <a:t>, data):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time.sleep</a:t>
            </a:r>
            <a:r>
              <a:rPr lang="es-CL" dirty="0"/>
              <a:t>(5)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return</a:t>
            </a:r>
            <a:endParaRPr lang="es-CL" dirty="0"/>
          </a:p>
          <a:p>
            <a:endParaRPr lang="es-CL" dirty="0"/>
          </a:p>
          <a:p>
            <a:pPr marL="0" indent="0">
              <a:buNone/>
            </a:pPr>
            <a:r>
              <a:rPr lang="es-CL" dirty="0" err="1"/>
              <a:t>tiempo_ini</a:t>
            </a:r>
            <a:r>
              <a:rPr lang="es-CL" dirty="0"/>
              <a:t> = </a:t>
            </a:r>
            <a:r>
              <a:rPr lang="es-CL" dirty="0" err="1"/>
              <a:t>datetime.datetime.now</a:t>
            </a:r>
            <a:r>
              <a:rPr lang="es-CL" dirty="0"/>
              <a:t>()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consultar(1)</a:t>
            </a:r>
          </a:p>
          <a:p>
            <a:pPr marL="0" indent="0">
              <a:buNone/>
            </a:pPr>
            <a:r>
              <a:rPr lang="es-CL" dirty="0"/>
              <a:t>guardar(1,"hola")</a:t>
            </a:r>
          </a:p>
          <a:p>
            <a:pPr marL="0" indent="0">
              <a:buNone/>
            </a:pPr>
            <a:r>
              <a:rPr lang="es-CL" dirty="0" err="1"/>
              <a:t>tiempo_fin</a:t>
            </a:r>
            <a:r>
              <a:rPr lang="es-CL" dirty="0"/>
              <a:t> = </a:t>
            </a:r>
            <a:r>
              <a:rPr lang="es-CL" dirty="0" err="1"/>
              <a:t>datetime.datetime.now</a:t>
            </a:r>
            <a:r>
              <a:rPr lang="es-CL" dirty="0"/>
              <a:t>()</a:t>
            </a:r>
          </a:p>
          <a:p>
            <a:pPr marL="0" indent="0">
              <a:buNone/>
            </a:pPr>
            <a:r>
              <a:rPr lang="es-CL" dirty="0" err="1"/>
              <a:t>print</a:t>
            </a:r>
            <a:r>
              <a:rPr lang="es-CL" dirty="0"/>
              <a:t>("tiempo:" + </a:t>
            </a:r>
            <a:r>
              <a:rPr lang="es-CL" dirty="0" err="1"/>
              <a:t>str</a:t>
            </a:r>
            <a:r>
              <a:rPr lang="es-CL" dirty="0"/>
              <a:t>(</a:t>
            </a:r>
            <a:r>
              <a:rPr lang="es-CL" dirty="0" err="1"/>
              <a:t>tiempo_fin.second</a:t>
            </a:r>
            <a:r>
              <a:rPr lang="es-CL" dirty="0"/>
              <a:t> - </a:t>
            </a:r>
            <a:r>
              <a:rPr lang="es-CL" dirty="0" err="1"/>
              <a:t>tiempo_ini.second</a:t>
            </a:r>
            <a:r>
              <a:rPr lang="es-CL" dirty="0"/>
              <a:t>))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3F88D1A-CB3E-4B47-8A2E-BBB44E159648}"/>
              </a:ext>
            </a:extLst>
          </p:cNvPr>
          <p:cNvSpPr txBox="1">
            <a:spLocks/>
          </p:cNvSpPr>
          <p:nvPr/>
        </p:nvSpPr>
        <p:spPr>
          <a:xfrm>
            <a:off x="5723467" y="1388533"/>
            <a:ext cx="5994921" cy="5350934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 err="1"/>
              <a:t>import</a:t>
            </a:r>
            <a:r>
              <a:rPr lang="es-CL" dirty="0"/>
              <a:t> threading</a:t>
            </a:r>
          </a:p>
          <a:p>
            <a:pPr marL="0" indent="0">
              <a:buNone/>
            </a:pPr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datetime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def consultar(</a:t>
            </a:r>
            <a:r>
              <a:rPr lang="es-CL" dirty="0" err="1"/>
              <a:t>id_persona</a:t>
            </a:r>
            <a:r>
              <a:rPr lang="es-CL" dirty="0"/>
              <a:t>):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time.sleep</a:t>
            </a:r>
            <a:r>
              <a:rPr lang="es-CL" dirty="0"/>
              <a:t>(2)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return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def guardar(</a:t>
            </a:r>
            <a:r>
              <a:rPr lang="es-CL" dirty="0" err="1"/>
              <a:t>id_persona</a:t>
            </a:r>
            <a:r>
              <a:rPr lang="es-CL" dirty="0"/>
              <a:t>, data):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time.sleep</a:t>
            </a:r>
            <a:r>
              <a:rPr lang="es-CL" dirty="0"/>
              <a:t>(5)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return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tiempo_ini</a:t>
            </a:r>
            <a:r>
              <a:rPr lang="es-CL" dirty="0"/>
              <a:t> = </a:t>
            </a:r>
            <a:r>
              <a:rPr lang="es-CL" dirty="0" err="1"/>
              <a:t>datetime.datetime.now</a:t>
            </a:r>
            <a:r>
              <a:rPr lang="es-CL" dirty="0"/>
              <a:t>()</a:t>
            </a:r>
          </a:p>
          <a:p>
            <a:pPr marL="0" indent="0">
              <a:buNone/>
            </a:pPr>
            <a:r>
              <a:rPr lang="es-CL" dirty="0"/>
              <a:t>h1= </a:t>
            </a:r>
            <a:r>
              <a:rPr lang="es-CL" dirty="0" err="1"/>
              <a:t>threading.Thread</a:t>
            </a:r>
            <a:r>
              <a:rPr lang="es-CL" dirty="0"/>
              <a:t>(</a:t>
            </a:r>
            <a:r>
              <a:rPr lang="es-CL" dirty="0" err="1"/>
              <a:t>name</a:t>
            </a:r>
            <a:r>
              <a:rPr lang="es-CL" dirty="0"/>
              <a:t>="hilo_1", target=consultar, </a:t>
            </a:r>
            <a:r>
              <a:rPr lang="es-CL" dirty="0" err="1"/>
              <a:t>args</a:t>
            </a:r>
            <a:r>
              <a:rPr lang="es-CL" dirty="0"/>
              <a:t>=(1, ))</a:t>
            </a:r>
          </a:p>
          <a:p>
            <a:pPr marL="0" indent="0">
              <a:buNone/>
            </a:pPr>
            <a:r>
              <a:rPr lang="es-CL" dirty="0"/>
              <a:t>h2= </a:t>
            </a:r>
            <a:r>
              <a:rPr lang="es-CL" dirty="0" err="1"/>
              <a:t>threading.Thread</a:t>
            </a:r>
            <a:r>
              <a:rPr lang="es-CL" dirty="0"/>
              <a:t>(</a:t>
            </a:r>
            <a:r>
              <a:rPr lang="es-CL" dirty="0" err="1"/>
              <a:t>name</a:t>
            </a:r>
            <a:r>
              <a:rPr lang="es-CL" dirty="0"/>
              <a:t>="hilo_2", target=guardar, </a:t>
            </a:r>
            <a:r>
              <a:rPr lang="es-CL" dirty="0" err="1"/>
              <a:t>args</a:t>
            </a:r>
            <a:r>
              <a:rPr lang="es-CL" dirty="0"/>
              <a:t>=(1, “hola" ))</a:t>
            </a:r>
          </a:p>
          <a:p>
            <a:pPr marL="0" indent="0">
              <a:buNone/>
            </a:pPr>
            <a:r>
              <a:rPr lang="es-CL" dirty="0"/>
              <a:t>h1.start()</a:t>
            </a:r>
          </a:p>
          <a:p>
            <a:pPr marL="0" indent="0">
              <a:buNone/>
            </a:pPr>
            <a:r>
              <a:rPr lang="es-CL" dirty="0"/>
              <a:t>h2.start()</a:t>
            </a:r>
          </a:p>
          <a:p>
            <a:pPr marL="0" indent="0">
              <a:buNone/>
            </a:pPr>
            <a:r>
              <a:rPr lang="es-CL" dirty="0"/>
              <a:t>h1.join()</a:t>
            </a:r>
          </a:p>
          <a:p>
            <a:pPr marL="0" indent="0">
              <a:buNone/>
            </a:pPr>
            <a:r>
              <a:rPr lang="es-CL" dirty="0"/>
              <a:t>h2.join()</a:t>
            </a:r>
          </a:p>
          <a:p>
            <a:pPr marL="0" indent="0">
              <a:buNone/>
            </a:pPr>
            <a:r>
              <a:rPr lang="es-CL" dirty="0" err="1"/>
              <a:t>tiempo_fin</a:t>
            </a:r>
            <a:r>
              <a:rPr lang="es-CL" dirty="0"/>
              <a:t> = </a:t>
            </a:r>
            <a:r>
              <a:rPr lang="es-CL" dirty="0" err="1"/>
              <a:t>datetime.datetime.now</a:t>
            </a:r>
            <a:r>
              <a:rPr lang="es-CL" dirty="0"/>
              <a:t>()</a:t>
            </a:r>
          </a:p>
          <a:p>
            <a:pPr marL="0" indent="0">
              <a:buNone/>
            </a:pPr>
            <a:r>
              <a:rPr lang="es-CL" dirty="0" err="1"/>
              <a:t>print</a:t>
            </a:r>
            <a:r>
              <a:rPr lang="es-CL" dirty="0"/>
              <a:t>("tiempo:" + </a:t>
            </a:r>
            <a:r>
              <a:rPr lang="es-CL" dirty="0" err="1"/>
              <a:t>str</a:t>
            </a:r>
            <a:r>
              <a:rPr lang="es-CL" dirty="0"/>
              <a:t>(</a:t>
            </a:r>
            <a:r>
              <a:rPr lang="es-CL" dirty="0" err="1"/>
              <a:t>tiempo_fin.second</a:t>
            </a:r>
            <a:r>
              <a:rPr lang="es-CL" dirty="0"/>
              <a:t> - </a:t>
            </a:r>
            <a:r>
              <a:rPr lang="es-CL" dirty="0" err="1"/>
              <a:t>tiempo_ini.second</a:t>
            </a:r>
            <a:r>
              <a:rPr lang="es-CL" dirty="0"/>
              <a:t>))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7891EE-F03B-48D9-A9DF-1EF50D0462B6}"/>
              </a:ext>
            </a:extLst>
          </p:cNvPr>
          <p:cNvSpPr txBox="1">
            <a:spLocks/>
          </p:cNvSpPr>
          <p:nvPr/>
        </p:nvSpPr>
        <p:spPr>
          <a:xfrm>
            <a:off x="838200" y="897468"/>
            <a:ext cx="1481667" cy="532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dirty="0"/>
              <a:t>secuencial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17DEE8-86CE-4ED5-B2B0-4633B8E84A56}"/>
              </a:ext>
            </a:extLst>
          </p:cNvPr>
          <p:cNvSpPr txBox="1">
            <a:spLocks/>
          </p:cNvSpPr>
          <p:nvPr/>
        </p:nvSpPr>
        <p:spPr>
          <a:xfrm>
            <a:off x="6096000" y="876830"/>
            <a:ext cx="1930400" cy="532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dirty="0"/>
              <a:t>Paralelo (hilos)</a:t>
            </a:r>
          </a:p>
        </p:txBody>
      </p:sp>
      <p:pic>
        <p:nvPicPr>
          <p:cNvPr id="8" name="Picture 2" descr="Resultado de imagen para unab">
            <a:extLst>
              <a:ext uri="{FF2B5EF4-FFF2-40B4-BE49-F238E27FC236}">
                <a16:creationId xmlns:a16="http://schemas.microsoft.com/office/drawing/2014/main" id="{07AB6EF8-4AA8-4923-BF7B-E72E234E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650" y="14068"/>
            <a:ext cx="1527350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6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51D8C-5E5F-4629-A6CF-A0DD7A62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es-CL" dirty="0"/>
              <a:t>Ejemplo 2: Simulación operaciones Calculo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BEF9359-E460-4487-9A15-655AA80B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388533"/>
            <a:ext cx="4876800" cy="5350934"/>
          </a:xfrm>
          <a:ln w="3175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CL" dirty="0" err="1"/>
              <a:t>import</a:t>
            </a:r>
            <a:r>
              <a:rPr lang="es-CL" dirty="0"/>
              <a:t> time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def </a:t>
            </a:r>
            <a:r>
              <a:rPr lang="es-CL" dirty="0" err="1"/>
              <a:t>calc_cuadrado</a:t>
            </a:r>
            <a:r>
              <a:rPr lang="es-CL" dirty="0"/>
              <a:t>(</a:t>
            </a:r>
            <a:r>
              <a:rPr lang="es-CL" dirty="0" err="1"/>
              <a:t>numbers</a:t>
            </a:r>
            <a:r>
              <a:rPr lang="es-CL" dirty="0"/>
              <a:t>):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for</a:t>
            </a:r>
            <a:r>
              <a:rPr lang="es-CL" dirty="0"/>
              <a:t> n in </a:t>
            </a:r>
            <a:r>
              <a:rPr lang="es-CL" dirty="0" err="1"/>
              <a:t>numbers</a:t>
            </a:r>
            <a:r>
              <a:rPr lang="es-CL" dirty="0"/>
              <a:t>:</a:t>
            </a:r>
          </a:p>
          <a:p>
            <a:pPr marL="0" indent="0">
              <a:buNone/>
            </a:pPr>
            <a:r>
              <a:rPr lang="es-CL" dirty="0"/>
              <a:t>        </a:t>
            </a:r>
            <a:r>
              <a:rPr lang="es-CL" dirty="0" err="1"/>
              <a:t>time.sleep</a:t>
            </a:r>
            <a:r>
              <a:rPr lang="es-CL" dirty="0"/>
              <a:t>(0.2)</a:t>
            </a:r>
          </a:p>
          <a:p>
            <a:pPr marL="0" indent="0">
              <a:buNone/>
            </a:pPr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('cuadrado ' + </a:t>
            </a:r>
            <a:r>
              <a:rPr lang="es-CL" dirty="0" err="1"/>
              <a:t>str</a:t>
            </a:r>
            <a:r>
              <a:rPr lang="es-CL" dirty="0"/>
              <a:t>(n*n))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def </a:t>
            </a:r>
            <a:r>
              <a:rPr lang="es-CL" dirty="0" err="1"/>
              <a:t>calc_cubo</a:t>
            </a:r>
            <a:r>
              <a:rPr lang="es-CL" dirty="0"/>
              <a:t>(</a:t>
            </a:r>
            <a:r>
              <a:rPr lang="es-CL" dirty="0" err="1"/>
              <a:t>numbers</a:t>
            </a:r>
            <a:r>
              <a:rPr lang="es-CL" dirty="0"/>
              <a:t>):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for</a:t>
            </a:r>
            <a:r>
              <a:rPr lang="es-CL" dirty="0"/>
              <a:t> n in </a:t>
            </a:r>
            <a:r>
              <a:rPr lang="es-CL" dirty="0" err="1"/>
              <a:t>numbers</a:t>
            </a:r>
            <a:r>
              <a:rPr lang="es-CL" dirty="0"/>
              <a:t>:</a:t>
            </a:r>
          </a:p>
          <a:p>
            <a:pPr marL="0" indent="0">
              <a:buNone/>
            </a:pPr>
            <a:r>
              <a:rPr lang="es-CL" dirty="0"/>
              <a:t>        </a:t>
            </a:r>
            <a:r>
              <a:rPr lang="es-CL" dirty="0" err="1"/>
              <a:t>time.sleep</a:t>
            </a:r>
            <a:r>
              <a:rPr lang="es-CL" dirty="0"/>
              <a:t>(0.2)</a:t>
            </a:r>
          </a:p>
          <a:p>
            <a:pPr marL="0" indent="0">
              <a:buNone/>
            </a:pPr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('cubo ' + </a:t>
            </a:r>
            <a:r>
              <a:rPr lang="es-CL" dirty="0" err="1"/>
              <a:t>str</a:t>
            </a:r>
            <a:r>
              <a:rPr lang="es-CL" dirty="0"/>
              <a:t>(n*n*n))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arr</a:t>
            </a:r>
            <a:r>
              <a:rPr lang="es-CL" dirty="0"/>
              <a:t>=[2,3,8,9]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t = </a:t>
            </a:r>
            <a:r>
              <a:rPr lang="es-CL" dirty="0" err="1"/>
              <a:t>time.time</a:t>
            </a:r>
            <a:r>
              <a:rPr lang="es-CL" dirty="0"/>
              <a:t>()</a:t>
            </a:r>
          </a:p>
          <a:p>
            <a:pPr marL="0" indent="0">
              <a:buNone/>
            </a:pPr>
            <a:r>
              <a:rPr lang="es-CL" dirty="0" err="1"/>
              <a:t>calc_cuadrado</a:t>
            </a:r>
            <a:r>
              <a:rPr lang="es-CL" dirty="0"/>
              <a:t>(</a:t>
            </a:r>
            <a:r>
              <a:rPr lang="es-CL" dirty="0" err="1"/>
              <a:t>arr</a:t>
            </a:r>
            <a:r>
              <a:rPr lang="es-CL" dirty="0"/>
              <a:t>)</a:t>
            </a:r>
          </a:p>
          <a:p>
            <a:pPr marL="0" indent="0">
              <a:buNone/>
            </a:pPr>
            <a:r>
              <a:rPr lang="es-CL" dirty="0" err="1"/>
              <a:t>calc_cubo</a:t>
            </a:r>
            <a:r>
              <a:rPr lang="es-CL" dirty="0"/>
              <a:t>(</a:t>
            </a:r>
            <a:r>
              <a:rPr lang="es-CL" dirty="0" err="1"/>
              <a:t>arr</a:t>
            </a:r>
            <a:r>
              <a:rPr lang="es-CL" dirty="0"/>
              <a:t>)</a:t>
            </a:r>
          </a:p>
          <a:p>
            <a:pPr marL="0" indent="0">
              <a:buNone/>
            </a:pPr>
            <a:r>
              <a:rPr lang="es-CL" dirty="0" err="1"/>
              <a:t>print</a:t>
            </a:r>
            <a:r>
              <a:rPr lang="es-CL" dirty="0"/>
              <a:t>((</a:t>
            </a:r>
            <a:r>
              <a:rPr lang="es-CL" dirty="0" err="1"/>
              <a:t>time.time</a:t>
            </a:r>
            <a:r>
              <a:rPr lang="es-CL" dirty="0"/>
              <a:t>()-t))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3F88D1A-CB3E-4B47-8A2E-BBB44E159648}"/>
              </a:ext>
            </a:extLst>
          </p:cNvPr>
          <p:cNvSpPr txBox="1">
            <a:spLocks/>
          </p:cNvSpPr>
          <p:nvPr/>
        </p:nvSpPr>
        <p:spPr>
          <a:xfrm>
            <a:off x="5723467" y="1388533"/>
            <a:ext cx="5994921" cy="5350934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 err="1"/>
              <a:t>import</a:t>
            </a:r>
            <a:r>
              <a:rPr lang="es-CL" dirty="0"/>
              <a:t> time</a:t>
            </a:r>
          </a:p>
          <a:p>
            <a:pPr marL="0" indent="0">
              <a:buNone/>
            </a:pPr>
            <a:r>
              <a:rPr lang="es-CL" dirty="0" err="1"/>
              <a:t>import</a:t>
            </a:r>
            <a:r>
              <a:rPr lang="es-CL" dirty="0"/>
              <a:t> threading</a:t>
            </a:r>
          </a:p>
          <a:p>
            <a:pPr marL="0" indent="0">
              <a:buNone/>
            </a:pPr>
            <a:r>
              <a:rPr lang="es-CL" dirty="0"/>
              <a:t>def </a:t>
            </a:r>
            <a:r>
              <a:rPr lang="es-CL" dirty="0" err="1"/>
              <a:t>calc_square</a:t>
            </a:r>
            <a:r>
              <a:rPr lang="es-CL" dirty="0"/>
              <a:t>(</a:t>
            </a:r>
            <a:r>
              <a:rPr lang="es-CL" dirty="0" err="1"/>
              <a:t>numbers</a:t>
            </a:r>
            <a:r>
              <a:rPr lang="es-CL" dirty="0"/>
              <a:t>):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for</a:t>
            </a:r>
            <a:r>
              <a:rPr lang="es-CL" dirty="0"/>
              <a:t> n in </a:t>
            </a:r>
            <a:r>
              <a:rPr lang="es-CL" dirty="0" err="1"/>
              <a:t>numbers</a:t>
            </a:r>
            <a:r>
              <a:rPr lang="es-CL" dirty="0"/>
              <a:t>:</a:t>
            </a:r>
          </a:p>
          <a:p>
            <a:pPr marL="0" indent="0">
              <a:buNone/>
            </a:pPr>
            <a:r>
              <a:rPr lang="es-CL" dirty="0"/>
              <a:t>        </a:t>
            </a:r>
            <a:r>
              <a:rPr lang="es-CL" dirty="0" err="1"/>
              <a:t>time.sleep</a:t>
            </a:r>
            <a:r>
              <a:rPr lang="es-CL" dirty="0"/>
              <a:t>(0.2)</a:t>
            </a:r>
          </a:p>
          <a:p>
            <a:pPr marL="0" indent="0">
              <a:buNone/>
            </a:pPr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('cuadrado ' + </a:t>
            </a:r>
            <a:r>
              <a:rPr lang="es-CL" dirty="0" err="1"/>
              <a:t>str</a:t>
            </a:r>
            <a:r>
              <a:rPr lang="es-CL" dirty="0"/>
              <a:t>(n*n))</a:t>
            </a:r>
          </a:p>
          <a:p>
            <a:pPr marL="0" indent="0">
              <a:buNone/>
            </a:pPr>
            <a:r>
              <a:rPr lang="es-CL" dirty="0"/>
              <a:t>def </a:t>
            </a:r>
            <a:r>
              <a:rPr lang="es-CL" dirty="0" err="1"/>
              <a:t>calc_cube</a:t>
            </a:r>
            <a:r>
              <a:rPr lang="es-CL" dirty="0"/>
              <a:t>(</a:t>
            </a:r>
            <a:r>
              <a:rPr lang="es-CL" dirty="0" err="1"/>
              <a:t>numbers</a:t>
            </a:r>
            <a:r>
              <a:rPr lang="es-CL" dirty="0"/>
              <a:t>):</a:t>
            </a:r>
          </a:p>
          <a:p>
            <a:pPr marL="0" indent="0">
              <a:buNone/>
            </a:pPr>
            <a:r>
              <a:rPr lang="es-CL" dirty="0"/>
              <a:t>    </a:t>
            </a:r>
            <a:r>
              <a:rPr lang="es-CL" dirty="0" err="1"/>
              <a:t>for</a:t>
            </a:r>
            <a:r>
              <a:rPr lang="es-CL" dirty="0"/>
              <a:t> n in </a:t>
            </a:r>
            <a:r>
              <a:rPr lang="es-CL" dirty="0" err="1"/>
              <a:t>numbers</a:t>
            </a:r>
            <a:r>
              <a:rPr lang="es-CL" dirty="0"/>
              <a:t>:</a:t>
            </a:r>
          </a:p>
          <a:p>
            <a:pPr marL="0" indent="0">
              <a:buNone/>
            </a:pPr>
            <a:r>
              <a:rPr lang="es-CL" dirty="0"/>
              <a:t>        </a:t>
            </a:r>
            <a:r>
              <a:rPr lang="es-CL" dirty="0" err="1"/>
              <a:t>time.sleep</a:t>
            </a:r>
            <a:r>
              <a:rPr lang="es-CL" dirty="0"/>
              <a:t>(0.2)</a:t>
            </a:r>
          </a:p>
          <a:p>
            <a:pPr marL="0" indent="0">
              <a:buNone/>
            </a:pPr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('cubo ' + </a:t>
            </a:r>
            <a:r>
              <a:rPr lang="es-CL" dirty="0" err="1"/>
              <a:t>str</a:t>
            </a:r>
            <a:r>
              <a:rPr lang="es-CL" dirty="0"/>
              <a:t>(n*n*n))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numbers</a:t>
            </a:r>
            <a:r>
              <a:rPr lang="es-CL" dirty="0"/>
              <a:t>=[2,3,8,9]</a:t>
            </a:r>
          </a:p>
          <a:p>
            <a:pPr marL="0" indent="0">
              <a:buNone/>
            </a:pPr>
            <a:r>
              <a:rPr lang="es-CL" dirty="0"/>
              <a:t>t = </a:t>
            </a:r>
            <a:r>
              <a:rPr lang="es-CL" dirty="0" err="1"/>
              <a:t>time.time</a:t>
            </a:r>
            <a:r>
              <a:rPr lang="es-CL" dirty="0"/>
              <a:t>()</a:t>
            </a:r>
          </a:p>
          <a:p>
            <a:pPr marL="0" indent="0">
              <a:buNone/>
            </a:pPr>
            <a:r>
              <a:rPr lang="es-CL" dirty="0"/>
              <a:t>h1 = </a:t>
            </a:r>
            <a:r>
              <a:rPr lang="es-CL" dirty="0" err="1"/>
              <a:t>threading.Thread</a:t>
            </a:r>
            <a:r>
              <a:rPr lang="es-CL" dirty="0"/>
              <a:t>(target=</a:t>
            </a:r>
            <a:r>
              <a:rPr lang="es-CL" dirty="0" err="1"/>
              <a:t>calc_square</a:t>
            </a:r>
            <a:r>
              <a:rPr lang="es-CL" dirty="0"/>
              <a:t>, </a:t>
            </a:r>
            <a:r>
              <a:rPr lang="es-CL" dirty="0" err="1"/>
              <a:t>args</a:t>
            </a:r>
            <a:r>
              <a:rPr lang="es-CL" dirty="0"/>
              <a:t>=(</a:t>
            </a:r>
            <a:r>
              <a:rPr lang="es-CL" dirty="0" err="1"/>
              <a:t>numbers</a:t>
            </a:r>
            <a:r>
              <a:rPr lang="es-CL" dirty="0"/>
              <a:t>,))</a:t>
            </a:r>
          </a:p>
          <a:p>
            <a:pPr marL="0" indent="0">
              <a:buNone/>
            </a:pPr>
            <a:r>
              <a:rPr lang="es-CL" dirty="0"/>
              <a:t>h2 = </a:t>
            </a:r>
            <a:r>
              <a:rPr lang="es-CL" dirty="0" err="1"/>
              <a:t>threading.Thread</a:t>
            </a:r>
            <a:r>
              <a:rPr lang="es-CL" dirty="0"/>
              <a:t>(target=</a:t>
            </a:r>
            <a:r>
              <a:rPr lang="es-CL" dirty="0" err="1"/>
              <a:t>calc_cube</a:t>
            </a:r>
            <a:r>
              <a:rPr lang="es-CL" dirty="0"/>
              <a:t>, </a:t>
            </a:r>
            <a:r>
              <a:rPr lang="es-CL" dirty="0" err="1"/>
              <a:t>args</a:t>
            </a:r>
            <a:r>
              <a:rPr lang="es-CL" dirty="0"/>
              <a:t>=(</a:t>
            </a:r>
            <a:r>
              <a:rPr lang="es-CL" dirty="0" err="1"/>
              <a:t>numbers</a:t>
            </a:r>
            <a:r>
              <a:rPr lang="es-CL" dirty="0"/>
              <a:t>,))</a:t>
            </a:r>
          </a:p>
          <a:p>
            <a:pPr marL="0" indent="0">
              <a:buNone/>
            </a:pPr>
            <a:r>
              <a:rPr lang="es-CL" dirty="0"/>
              <a:t>h1.start()</a:t>
            </a:r>
          </a:p>
          <a:p>
            <a:pPr marL="0" indent="0">
              <a:buNone/>
            </a:pPr>
            <a:r>
              <a:rPr lang="es-CL" dirty="0"/>
              <a:t>h2.start()</a:t>
            </a:r>
          </a:p>
          <a:p>
            <a:pPr marL="0" indent="0">
              <a:buNone/>
            </a:pPr>
            <a:r>
              <a:rPr lang="es-CL" dirty="0"/>
              <a:t>h1.join()</a:t>
            </a:r>
          </a:p>
          <a:p>
            <a:pPr marL="0" indent="0">
              <a:buNone/>
            </a:pPr>
            <a:r>
              <a:rPr lang="es-CL" dirty="0"/>
              <a:t>h2.join()</a:t>
            </a:r>
          </a:p>
          <a:p>
            <a:pPr marL="0" indent="0">
              <a:buNone/>
            </a:pPr>
            <a:r>
              <a:rPr lang="es-CL" dirty="0" err="1"/>
              <a:t>print</a:t>
            </a:r>
            <a:r>
              <a:rPr lang="es-CL" dirty="0"/>
              <a:t>(</a:t>
            </a:r>
            <a:r>
              <a:rPr lang="es-CL" dirty="0" err="1"/>
              <a:t>time.time</a:t>
            </a:r>
            <a:r>
              <a:rPr lang="es-CL" dirty="0"/>
              <a:t>()-t)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7891EE-F03B-48D9-A9DF-1EF50D0462B6}"/>
              </a:ext>
            </a:extLst>
          </p:cNvPr>
          <p:cNvSpPr txBox="1">
            <a:spLocks/>
          </p:cNvSpPr>
          <p:nvPr/>
        </p:nvSpPr>
        <p:spPr>
          <a:xfrm>
            <a:off x="838200" y="897468"/>
            <a:ext cx="1481667" cy="532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dirty="0"/>
              <a:t>secuencial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17DEE8-86CE-4ED5-B2B0-4633B8E84A56}"/>
              </a:ext>
            </a:extLst>
          </p:cNvPr>
          <p:cNvSpPr txBox="1">
            <a:spLocks/>
          </p:cNvSpPr>
          <p:nvPr/>
        </p:nvSpPr>
        <p:spPr>
          <a:xfrm>
            <a:off x="6096000" y="876830"/>
            <a:ext cx="1930400" cy="532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dirty="0"/>
              <a:t>Paralelo (hilos)</a:t>
            </a:r>
          </a:p>
        </p:txBody>
      </p:sp>
      <p:pic>
        <p:nvPicPr>
          <p:cNvPr id="8" name="Picture 2" descr="Resultado de imagen para unab">
            <a:extLst>
              <a:ext uri="{FF2B5EF4-FFF2-40B4-BE49-F238E27FC236}">
                <a16:creationId xmlns:a16="http://schemas.microsoft.com/office/drawing/2014/main" id="{123C965A-0C05-4C3D-A3DA-2368DD68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650" y="14068"/>
            <a:ext cx="1527350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3FA9F-D48A-4CB8-A6D1-2B1C312E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91" y="0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Comunicación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D6AC3-A2C4-4F31-BF80-BE785C72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418" y="1825625"/>
            <a:ext cx="3678382" cy="4351338"/>
          </a:xfrm>
        </p:spPr>
        <p:txBody>
          <a:bodyPr/>
          <a:lstStyle/>
          <a:p>
            <a:pPr algn="just"/>
            <a:r>
              <a:rPr lang="es-CL" dirty="0"/>
              <a:t>Tecnologías que permiten compartir información en procesos independientes</a:t>
            </a:r>
          </a:p>
        </p:txBody>
      </p:sp>
      <p:pic>
        <p:nvPicPr>
          <p:cNvPr id="1026" name="Picture 2" descr="Resultado de imagen para comunicacion IPC">
            <a:extLst>
              <a:ext uri="{FF2B5EF4-FFF2-40B4-BE49-F238E27FC236}">
                <a16:creationId xmlns:a16="http://schemas.microsoft.com/office/drawing/2014/main" id="{6A17B392-456C-4C56-8176-85E8FB42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4175270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omunicacion IPC PIPES">
            <a:extLst>
              <a:ext uri="{FF2B5EF4-FFF2-40B4-BE49-F238E27FC236}">
                <a16:creationId xmlns:a16="http://schemas.microsoft.com/office/drawing/2014/main" id="{BA20C8AC-25C1-410A-BB5B-6B5A64EF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" y="1245394"/>
            <a:ext cx="3488917" cy="186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unab">
            <a:extLst>
              <a:ext uri="{FF2B5EF4-FFF2-40B4-BE49-F238E27FC236}">
                <a16:creationId xmlns:a16="http://schemas.microsoft.com/office/drawing/2014/main" id="{CB2B3216-1A2C-416B-B8C9-6795796A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650" y="14068"/>
            <a:ext cx="1527350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CE86167-120C-4C1C-9E30-04086D46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4D7FCD91-22ED-45F0-AD74-2FE837555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605383"/>
              </p:ext>
            </p:extLst>
          </p:nvPr>
        </p:nvGraphicFramePr>
        <p:xfrm>
          <a:off x="2065304" y="3832370"/>
          <a:ext cx="5235827" cy="2827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n de mapa de bits" r:id="rId6" imgW="7028571" imgH="4200000" progId="Paint.Picture">
                  <p:embed/>
                </p:oleObj>
              </mc:Choice>
              <mc:Fallback>
                <p:oleObj name="Imagen de mapa de bits" r:id="rId6" imgW="7028571" imgH="420000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04" y="3832370"/>
                        <a:ext cx="5235827" cy="28279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32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9316B-88C3-47E5-9E1F-ECC4E959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/>
          <a:lstStyle/>
          <a:p>
            <a:pPr algn="ctr"/>
            <a:r>
              <a:rPr lang="es-CL" dirty="0"/>
              <a:t>Ejemplo1: Implementación Python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E94848-C869-443C-84FE-6743AA623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77431"/>
              </p:ext>
            </p:extLst>
          </p:nvPr>
        </p:nvGraphicFramePr>
        <p:xfrm>
          <a:off x="556504" y="1237958"/>
          <a:ext cx="9980197" cy="4178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9686">
                  <a:extLst>
                    <a:ext uri="{9D8B030D-6E8A-4147-A177-3AD203B41FA5}">
                      <a16:colId xmlns:a16="http://schemas.microsoft.com/office/drawing/2014/main" val="3801565168"/>
                    </a:ext>
                  </a:extLst>
                </a:gridCol>
                <a:gridCol w="4960511">
                  <a:extLst>
                    <a:ext uri="{9D8B030D-6E8A-4147-A177-3AD203B41FA5}">
                      <a16:colId xmlns:a16="http://schemas.microsoft.com/office/drawing/2014/main" val="2499852613"/>
                    </a:ext>
                  </a:extLst>
                </a:gridCol>
              </a:tblGrid>
              <a:tr h="255229">
                <a:tc>
                  <a:txBody>
                    <a:bodyPr/>
                    <a:lstStyle/>
                    <a:p>
                      <a:pPr marL="6375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600" dirty="0">
                          <a:effectLst/>
                        </a:rPr>
                        <a:t>Servidor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Cliente de ECO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21388397"/>
                  </a:ext>
                </a:extLst>
              </a:tr>
              <a:tr h="392287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socket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=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socket.socket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s.bind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(('localhost',9000))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s.listen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(True)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True: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conexion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s.accept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('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Conexion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direccion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:',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conexion.send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('Hola soy el servidor')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respuesta=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conexion.recv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(1024)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(respuesta)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s-C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conexion.close</a:t>
                      </a:r>
                      <a:r>
                        <a:rPr lang="es-C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 err="1">
                          <a:effectLst/>
                        </a:rPr>
                        <a:t>import</a:t>
                      </a:r>
                      <a:r>
                        <a:rPr lang="es-CL" sz="1600" dirty="0">
                          <a:effectLst/>
                        </a:rPr>
                        <a:t> socket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 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6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s = </a:t>
                      </a:r>
                      <a:r>
                        <a:rPr lang="es-CL" sz="1600" dirty="0" err="1">
                          <a:effectLst/>
                        </a:rPr>
                        <a:t>socket.socket</a:t>
                      </a:r>
                      <a:r>
                        <a:rPr lang="es-CL" sz="1600" dirty="0">
                          <a:effectLst/>
                        </a:rPr>
                        <a:t>()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 err="1">
                          <a:effectLst/>
                        </a:rPr>
                        <a:t>s.connect</a:t>
                      </a:r>
                      <a:r>
                        <a:rPr lang="es-CL" sz="1600" dirty="0">
                          <a:effectLst/>
                        </a:rPr>
                        <a:t>(('localhost', 9000))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 err="1">
                          <a:effectLst/>
                        </a:rPr>
                        <a:t>s.send</a:t>
                      </a:r>
                      <a:r>
                        <a:rPr lang="es-CL" sz="1600" dirty="0">
                          <a:effectLst/>
                        </a:rPr>
                        <a:t>('hola desde el cliente')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respuesta=</a:t>
                      </a:r>
                      <a:r>
                        <a:rPr lang="es-CL" sz="1600" dirty="0" err="1">
                          <a:effectLst/>
                        </a:rPr>
                        <a:t>s.recv</a:t>
                      </a:r>
                      <a:r>
                        <a:rPr lang="es-CL" sz="1600" dirty="0">
                          <a:effectLst/>
                        </a:rPr>
                        <a:t>(1024)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 err="1">
                          <a:effectLst/>
                        </a:rPr>
                        <a:t>print</a:t>
                      </a:r>
                      <a:r>
                        <a:rPr lang="es-CL" sz="1600" dirty="0">
                          <a:effectLst/>
                        </a:rPr>
                        <a:t>(respuesta)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 err="1">
                          <a:effectLst/>
                        </a:rPr>
                        <a:t>s.close</a:t>
                      </a:r>
                      <a:r>
                        <a:rPr lang="es-CL" sz="1600" dirty="0">
                          <a:effectLst/>
                        </a:rPr>
                        <a:t>()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69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7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9316B-88C3-47E5-9E1F-ECC4E959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2832"/>
          </a:xfrm>
        </p:spPr>
        <p:txBody>
          <a:bodyPr/>
          <a:lstStyle/>
          <a:p>
            <a:pPr algn="ctr"/>
            <a:r>
              <a:rPr lang="es-CL" dirty="0"/>
              <a:t>Ejemplo2: Implementación Python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E94848-C869-443C-84FE-6743AA623D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3603" y="1069145"/>
          <a:ext cx="9980197" cy="4095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9686">
                  <a:extLst>
                    <a:ext uri="{9D8B030D-6E8A-4147-A177-3AD203B41FA5}">
                      <a16:colId xmlns:a16="http://schemas.microsoft.com/office/drawing/2014/main" val="3801565168"/>
                    </a:ext>
                  </a:extLst>
                </a:gridCol>
                <a:gridCol w="4960511">
                  <a:extLst>
                    <a:ext uri="{9D8B030D-6E8A-4147-A177-3AD203B41FA5}">
                      <a16:colId xmlns:a16="http://schemas.microsoft.com/office/drawing/2014/main" val="2499852613"/>
                    </a:ext>
                  </a:extLst>
                </a:gridCol>
              </a:tblGrid>
              <a:tr h="255229">
                <a:tc>
                  <a:txBody>
                    <a:bodyPr/>
                    <a:lstStyle/>
                    <a:p>
                      <a:pPr marL="6375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600" dirty="0">
                          <a:effectLst/>
                        </a:rPr>
                        <a:t>Servidor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Cliente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21388397"/>
                  </a:ext>
                </a:extLst>
              </a:tr>
              <a:tr h="3709423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socket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socket.socket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s.bind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(('localhost',5007))</a:t>
                      </a:r>
                    </a:p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s.listen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print("PROGRAMA")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input("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:")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input("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:")</a:t>
                      </a:r>
                    </a:p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str(a + b)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True: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conn,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s.accept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 ('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Conexion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conn.send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conn.close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L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socket</a:t>
                      </a:r>
                    </a:p>
                    <a:p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s-CL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socket.socket</a:t>
                      </a:r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CL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s.connect</a:t>
                      </a:r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(('localhost', 5007))</a:t>
                      </a:r>
                    </a:p>
                    <a:p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= (</a:t>
                      </a:r>
                      <a:r>
                        <a:rPr lang="es-CL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s.recv</a:t>
                      </a:r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(1024))</a:t>
                      </a:r>
                    </a:p>
                    <a:p>
                      <a:r>
                        <a:rPr lang="es-CL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('dato recibido:' + </a:t>
                      </a:r>
                      <a:r>
                        <a:rPr lang="es-CL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(data))</a:t>
                      </a:r>
                    </a:p>
                    <a:p>
                      <a:r>
                        <a:rPr lang="es-CL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s.close</a:t>
                      </a:r>
                      <a:r>
                        <a:rPr lang="es-C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s-CL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69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647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836</Words>
  <Application>Microsoft Office PowerPoint</Application>
  <PresentationFormat>Panorámica</PresentationFormat>
  <Paragraphs>187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Imagen de mapa de bits</vt:lpstr>
      <vt:lpstr>Arquitectura de Computadores</vt:lpstr>
      <vt:lpstr>Arquitecturas básicas</vt:lpstr>
      <vt:lpstr>Taxonomía de Flynn</vt:lpstr>
      <vt:lpstr>Arquitecturas paralelas explicitas</vt:lpstr>
      <vt:lpstr>Ejemplo 1: Simulación lectura y escritura en BD</vt:lpstr>
      <vt:lpstr>Ejemplo 2: Simulación operaciones Calculo</vt:lpstr>
      <vt:lpstr>Comunicación de Procesos</vt:lpstr>
      <vt:lpstr>Ejemplo1: Implementación Python</vt:lpstr>
      <vt:lpstr>Ejemplo2: Implementación Python</vt:lpstr>
      <vt:lpstr>Ejemplo3: Implementación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</dc:title>
  <dc:creator>hector eugenio reyes diaz</dc:creator>
  <cp:lastModifiedBy>HECTOR REYES DIAZ</cp:lastModifiedBy>
  <cp:revision>133</cp:revision>
  <dcterms:created xsi:type="dcterms:W3CDTF">2018-07-17T14:22:41Z</dcterms:created>
  <dcterms:modified xsi:type="dcterms:W3CDTF">2019-05-26T14:56:18Z</dcterms:modified>
</cp:coreProperties>
</file>