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
      <p:font typeface="Alfa Slab One"/>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AlfaSlabOne-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6fad5956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6fad5956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ad5956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ad5956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ad595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ad595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ad595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ad595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703f19de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703f19de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703f19de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703f19de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ad5956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ad5956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ad5956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ad5956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6fad5956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6fad5956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ad5956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ad5956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694875" y="929200"/>
            <a:ext cx="8745000" cy="5490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SzPts val="990"/>
              <a:buNone/>
            </a:pPr>
            <a:r>
              <a:rPr lang="en" sz="2420"/>
              <a:t>Implementation of Strassen’s Matrix Algorithm</a:t>
            </a:r>
            <a:endParaRPr sz="2420"/>
          </a:p>
        </p:txBody>
      </p:sp>
      <p:sp>
        <p:nvSpPr>
          <p:cNvPr id="57" name="Google Shape;57;p13"/>
          <p:cNvSpPr txBox="1"/>
          <p:nvPr>
            <p:ph idx="1" type="subTitle"/>
          </p:nvPr>
        </p:nvSpPr>
        <p:spPr>
          <a:xfrm>
            <a:off x="762100" y="1668936"/>
            <a:ext cx="5361300" cy="1431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2120"/>
              <a:t>Divyesh Rana - IIT2019063</a:t>
            </a:r>
            <a:endParaRPr sz="2120"/>
          </a:p>
          <a:p>
            <a:pPr indent="0" lvl="0" marL="0" rtl="0" algn="l">
              <a:lnSpc>
                <a:spcPct val="95000"/>
              </a:lnSpc>
              <a:spcBef>
                <a:spcPts val="0"/>
              </a:spcBef>
              <a:spcAft>
                <a:spcPts val="0"/>
              </a:spcAft>
              <a:buSzPts val="605"/>
              <a:buNone/>
            </a:pPr>
            <a:r>
              <a:rPr lang="en" sz="2120"/>
              <a:t>Akash Deep - IIT2019064</a:t>
            </a:r>
            <a:endParaRPr sz="2120"/>
          </a:p>
          <a:p>
            <a:pPr indent="0" lvl="0" marL="0" rtl="0" algn="l">
              <a:lnSpc>
                <a:spcPct val="95000"/>
              </a:lnSpc>
              <a:spcBef>
                <a:spcPts val="0"/>
              </a:spcBef>
              <a:spcAft>
                <a:spcPts val="0"/>
              </a:spcAft>
              <a:buSzPts val="605"/>
              <a:buNone/>
            </a:pPr>
            <a:r>
              <a:rPr lang="en" sz="2120"/>
              <a:t>Pedada Gopal - IIT2019065</a:t>
            </a:r>
            <a:endParaRPr sz="2120"/>
          </a:p>
          <a:p>
            <a:pPr indent="0" lvl="0" marL="0" rtl="0" algn="l">
              <a:lnSpc>
                <a:spcPct val="95000"/>
              </a:lnSpc>
              <a:spcBef>
                <a:spcPts val="0"/>
              </a:spcBef>
              <a:spcAft>
                <a:spcPts val="0"/>
              </a:spcAft>
              <a:buClr>
                <a:schemeClr val="dk1"/>
              </a:buClr>
              <a:buSzPts val="605"/>
              <a:buFont typeface="Arial"/>
              <a:buNone/>
            </a:pPr>
            <a:r>
              <a:t/>
            </a:r>
            <a:endParaRPr sz="2120"/>
          </a:p>
          <a:p>
            <a:pPr indent="0" lvl="0" marL="0" rtl="0" algn="l">
              <a:lnSpc>
                <a:spcPct val="95000"/>
              </a:lnSpc>
              <a:spcBef>
                <a:spcPts val="0"/>
              </a:spcBef>
              <a:spcAft>
                <a:spcPts val="0"/>
              </a:spcAft>
              <a:buClr>
                <a:schemeClr val="dk1"/>
              </a:buClr>
              <a:buSzPts val="605"/>
              <a:buFont typeface="Arial"/>
              <a:buNone/>
            </a:pPr>
            <a:r>
              <a:t/>
            </a:r>
            <a:endParaRPr sz="2120"/>
          </a:p>
          <a:p>
            <a:pPr indent="0" lvl="0" marL="0" rtl="0" algn="ctr">
              <a:lnSpc>
                <a:spcPct val="80000"/>
              </a:lnSpc>
              <a:spcBef>
                <a:spcPts val="0"/>
              </a:spcBef>
              <a:spcAft>
                <a:spcPts val="0"/>
              </a:spcAft>
              <a:buSzPts val="605"/>
              <a:buNone/>
            </a:pPr>
            <a:r>
              <a:t/>
            </a:r>
            <a:endParaRPr sz="15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524550" y="205250"/>
            <a:ext cx="8307900" cy="5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Experimental Analysis</a:t>
            </a:r>
            <a:endParaRPr sz="2400"/>
          </a:p>
        </p:txBody>
      </p:sp>
      <p:pic>
        <p:nvPicPr>
          <p:cNvPr id="120" name="Google Shape;120;p22"/>
          <p:cNvPicPr preferRelativeResize="0"/>
          <p:nvPr/>
        </p:nvPicPr>
        <p:blipFill>
          <a:blip r:embed="rId3">
            <a:alphaModFix/>
          </a:blip>
          <a:stretch>
            <a:fillRect/>
          </a:stretch>
        </p:blipFill>
        <p:spPr>
          <a:xfrm>
            <a:off x="635350" y="1253600"/>
            <a:ext cx="3133075" cy="2791175"/>
          </a:xfrm>
          <a:prstGeom prst="rect">
            <a:avLst/>
          </a:prstGeom>
          <a:noFill/>
          <a:ln>
            <a:noFill/>
          </a:ln>
        </p:spPr>
      </p:pic>
      <p:pic>
        <p:nvPicPr>
          <p:cNvPr id="121" name="Google Shape;121;p22"/>
          <p:cNvPicPr preferRelativeResize="0"/>
          <p:nvPr/>
        </p:nvPicPr>
        <p:blipFill>
          <a:blip r:embed="rId4">
            <a:alphaModFix/>
          </a:blip>
          <a:stretch>
            <a:fillRect/>
          </a:stretch>
        </p:blipFill>
        <p:spPr>
          <a:xfrm>
            <a:off x="4718575" y="1191732"/>
            <a:ext cx="3324001" cy="2914893"/>
          </a:xfrm>
          <a:prstGeom prst="rect">
            <a:avLst/>
          </a:prstGeom>
          <a:noFill/>
          <a:ln>
            <a:noFill/>
          </a:ln>
        </p:spPr>
      </p:pic>
      <p:sp>
        <p:nvSpPr>
          <p:cNvPr id="122" name="Google Shape;122;p22"/>
          <p:cNvSpPr txBox="1"/>
          <p:nvPr/>
        </p:nvSpPr>
        <p:spPr>
          <a:xfrm>
            <a:off x="749925" y="4036725"/>
            <a:ext cx="332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Proxima Nova"/>
                <a:ea typeface="Proxima Nova"/>
                <a:cs typeface="Proxima Nova"/>
                <a:sym typeface="Proxima Nova"/>
              </a:rPr>
              <a:t>n</a:t>
            </a:r>
            <a:r>
              <a:rPr baseline="30000" lang="en">
                <a:solidFill>
                  <a:schemeClr val="dk2"/>
                </a:solidFill>
                <a:latin typeface="Proxima Nova"/>
                <a:ea typeface="Proxima Nova"/>
                <a:cs typeface="Proxima Nova"/>
                <a:sym typeface="Proxima Nova"/>
              </a:rPr>
              <a:t>3  </a:t>
            </a:r>
            <a:r>
              <a:rPr lang="en">
                <a:solidFill>
                  <a:schemeClr val="dk2"/>
                </a:solidFill>
                <a:latin typeface="Proxima Nova"/>
                <a:ea typeface="Proxima Nova"/>
                <a:cs typeface="Proxima Nova"/>
                <a:sym typeface="Proxima Nova"/>
              </a:rPr>
              <a:t>Behaviour</a:t>
            </a:r>
            <a:endParaRPr>
              <a:solidFill>
                <a:schemeClr val="dk2"/>
              </a:solidFill>
              <a:latin typeface="Proxima Nova"/>
              <a:ea typeface="Proxima Nova"/>
              <a:cs typeface="Proxima Nova"/>
              <a:sym typeface="Proxima Nova"/>
            </a:endParaRPr>
          </a:p>
        </p:txBody>
      </p:sp>
      <p:sp>
        <p:nvSpPr>
          <p:cNvPr id="123" name="Google Shape;123;p22"/>
          <p:cNvSpPr txBox="1"/>
          <p:nvPr/>
        </p:nvSpPr>
        <p:spPr>
          <a:xfrm>
            <a:off x="4926975" y="4036725"/>
            <a:ext cx="332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Proxima Nova"/>
                <a:ea typeface="Proxima Nova"/>
                <a:cs typeface="Proxima Nova"/>
                <a:sym typeface="Proxima Nova"/>
              </a:rPr>
              <a:t>Something like sub-cubic(n</a:t>
            </a:r>
            <a:r>
              <a:rPr baseline="30000" lang="en">
                <a:solidFill>
                  <a:schemeClr val="dk2"/>
                </a:solidFill>
                <a:latin typeface="Proxima Nova"/>
                <a:ea typeface="Proxima Nova"/>
                <a:cs typeface="Proxima Nova"/>
                <a:sym typeface="Proxima Nova"/>
              </a:rPr>
              <a:t>2.8</a:t>
            </a:r>
            <a:r>
              <a:rPr lang="en">
                <a:solidFill>
                  <a:schemeClr val="dk2"/>
                </a:solidFill>
                <a:latin typeface="Proxima Nova"/>
                <a:ea typeface="Proxima Nova"/>
                <a:cs typeface="Proxima Nova"/>
                <a:sym typeface="Proxima Nova"/>
              </a:rPr>
              <a:t>)</a:t>
            </a:r>
            <a:r>
              <a:rPr baseline="30000" lang="en">
                <a:solidFill>
                  <a:schemeClr val="dk2"/>
                </a:solidFill>
                <a:latin typeface="Proxima Nova"/>
                <a:ea typeface="Proxima Nova"/>
                <a:cs typeface="Proxima Nova"/>
                <a:sym typeface="Proxima Nova"/>
              </a:rPr>
              <a:t>  </a:t>
            </a:r>
            <a:r>
              <a:rPr lang="en">
                <a:solidFill>
                  <a:schemeClr val="dk2"/>
                </a:solidFill>
                <a:latin typeface="Proxima Nova"/>
                <a:ea typeface="Proxima Nova"/>
                <a:cs typeface="Proxima Nova"/>
                <a:sym typeface="Proxima Nova"/>
              </a:rPr>
              <a:t>Behaviour</a:t>
            </a:r>
            <a:endParaRPr>
              <a:solidFill>
                <a:schemeClr val="dk2"/>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conclusion</a:t>
            </a:r>
            <a:endParaRPr sz="2400"/>
          </a:p>
        </p:txBody>
      </p:sp>
      <p:sp>
        <p:nvSpPr>
          <p:cNvPr id="129" name="Google Shape;129;p23"/>
          <p:cNvSpPr txBox="1"/>
          <p:nvPr>
            <p:ph idx="1" type="body"/>
          </p:nvPr>
        </p:nvSpPr>
        <p:spPr>
          <a:xfrm>
            <a:off x="311700" y="1152475"/>
            <a:ext cx="8520600" cy="110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considering the time complexity and for large inputs,</a:t>
            </a:r>
            <a:r>
              <a:rPr lang="en" sz="1700"/>
              <a:t>From the naive approach of O(n</a:t>
            </a:r>
            <a:r>
              <a:rPr baseline="30000" lang="en" sz="1700"/>
              <a:t>3</a:t>
            </a:r>
            <a:r>
              <a:rPr lang="en" sz="1700"/>
              <a:t>) to the strassen’s multiplication algorithm where it was decreased to O(n</a:t>
            </a:r>
            <a:r>
              <a:rPr baseline="30000" lang="en" sz="1700"/>
              <a:t>2.8</a:t>
            </a:r>
            <a:r>
              <a:rPr lang="en" sz="1700"/>
              <a:t>).</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402150" y="181075"/>
            <a:ext cx="83397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Problem statement:</a:t>
            </a:r>
            <a:endParaRPr/>
          </a:p>
          <a:p>
            <a:pPr indent="0" lvl="0" marL="0" rtl="0" algn="l">
              <a:spcBef>
                <a:spcPts val="0"/>
              </a:spcBef>
              <a:spcAft>
                <a:spcPts val="0"/>
              </a:spcAft>
              <a:buSzPts val="990"/>
              <a:buNone/>
            </a:pPr>
            <a:r>
              <a:t/>
            </a:r>
            <a:endParaRPr/>
          </a:p>
        </p:txBody>
      </p:sp>
      <p:sp>
        <p:nvSpPr>
          <p:cNvPr id="63" name="Google Shape;63;p14"/>
          <p:cNvSpPr txBox="1"/>
          <p:nvPr>
            <p:ph idx="1" type="body"/>
          </p:nvPr>
        </p:nvSpPr>
        <p:spPr>
          <a:xfrm>
            <a:off x="311700" y="1051925"/>
            <a:ext cx="8520600" cy="61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990"/>
              <a:buFont typeface="Arial"/>
              <a:buNone/>
            </a:pPr>
            <a:r>
              <a:rPr lang="en" sz="3200">
                <a:latin typeface="Times New Roman"/>
                <a:ea typeface="Times New Roman"/>
                <a:cs typeface="Times New Roman"/>
                <a:sym typeface="Times New Roman"/>
              </a:rPr>
              <a:t>Implement strassen’s multiplication algorithm using divide and conquer technique</a:t>
            </a:r>
            <a:endParaRPr sz="3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explanation</a:t>
            </a:r>
            <a:endParaRPr sz="2400"/>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What is matrix multiplication?</a:t>
            </a:r>
            <a:endParaRPr/>
          </a:p>
          <a:p>
            <a:pPr indent="0" lvl="0" marL="0" rtl="0" algn="just">
              <a:spcBef>
                <a:spcPts val="1200"/>
              </a:spcBef>
              <a:spcAft>
                <a:spcPts val="0"/>
              </a:spcAft>
              <a:buNone/>
            </a:pPr>
            <a:r>
              <a:rPr lang="en"/>
              <a:t>Matrix multiplication is a binary operation in which the first matrix has the equal number of columns as the number of rows in second matrix.</a:t>
            </a:r>
            <a:endParaRPr/>
          </a:p>
          <a:p>
            <a:pPr indent="0" lvl="0" marL="0" rtl="0" algn="just">
              <a:spcBef>
                <a:spcPts val="1200"/>
              </a:spcBef>
              <a:spcAft>
                <a:spcPts val="0"/>
              </a:spcAft>
              <a:buNone/>
            </a:pPr>
            <a:r>
              <a:rPr lang="en"/>
              <a:t>What is strassen’s multiplication algorithm?</a:t>
            </a:r>
            <a:endParaRPr/>
          </a:p>
          <a:p>
            <a:pPr indent="0" lvl="0" marL="0" rtl="0" algn="just">
              <a:spcBef>
                <a:spcPts val="1200"/>
              </a:spcBef>
              <a:spcAft>
                <a:spcPts val="0"/>
              </a:spcAft>
              <a:buNone/>
            </a:pPr>
            <a:r>
              <a:rPr lang="en"/>
              <a:t>It is an algorithm in which we use divide and conquer approach to decrease the number of multiplications in which in turn decreases the number of recursive calls to considerably reduce the time complexity for large inputs.</a:t>
            </a:r>
            <a:endParaRPr/>
          </a:p>
          <a:p>
            <a:pPr indent="0" lvl="0" marL="0" rtl="0" algn="just">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Algorithmic Design	</a:t>
            </a:r>
            <a:endParaRPr sz="2400"/>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Divide and Conquer</a:t>
            </a:r>
            <a:endParaRPr/>
          </a:p>
          <a:p>
            <a:pPr indent="0" lvl="0" marL="457200" rtl="0" algn="l">
              <a:spcBef>
                <a:spcPts val="1200"/>
              </a:spcBef>
              <a:spcAft>
                <a:spcPts val="0"/>
              </a:spcAft>
              <a:buNone/>
            </a:pPr>
            <a:r>
              <a:rPr lang="en"/>
              <a:t>Divide both input matrices(A</a:t>
            </a:r>
            <a:r>
              <a:rPr baseline="-25000" lang="en"/>
              <a:t>nxn</a:t>
            </a:r>
            <a:r>
              <a:rPr lang="en"/>
              <a:t>,B</a:t>
            </a:r>
            <a:r>
              <a:rPr baseline="-25000" lang="en"/>
              <a:t>nxn</a:t>
            </a:r>
            <a:r>
              <a:rPr lang="en"/>
              <a:t>) in four submatrices of size (n/2)x(n/2)</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en"/>
              <a:t>Use recursion to calculate values of,</a:t>
            </a:r>
            <a:endParaRPr/>
          </a:p>
          <a:p>
            <a:pPr indent="0" lvl="0" marL="457200" rtl="0" algn="l">
              <a:spcBef>
                <a:spcPts val="1200"/>
              </a:spcBef>
              <a:spcAft>
                <a:spcPts val="1200"/>
              </a:spcAft>
              <a:buNone/>
            </a:pPr>
            <a:r>
              <a:rPr lang="en"/>
              <a:t> (A</a:t>
            </a:r>
            <a:r>
              <a:rPr baseline="-25000" lang="en"/>
              <a:t>11</a:t>
            </a:r>
            <a:r>
              <a:rPr lang="en"/>
              <a:t>B</a:t>
            </a:r>
            <a:r>
              <a:rPr baseline="-25000" lang="en"/>
              <a:t>11</a:t>
            </a:r>
            <a:r>
              <a:rPr lang="en"/>
              <a:t> + A</a:t>
            </a:r>
            <a:r>
              <a:rPr baseline="-25000" lang="en"/>
              <a:t>12</a:t>
            </a:r>
            <a:r>
              <a:rPr lang="en"/>
              <a:t>B</a:t>
            </a:r>
            <a:r>
              <a:rPr baseline="-25000" lang="en"/>
              <a:t>21</a:t>
            </a:r>
            <a:r>
              <a:rPr lang="en"/>
              <a:t>) ,(A</a:t>
            </a:r>
            <a:r>
              <a:rPr baseline="-25000" lang="en"/>
              <a:t>11</a:t>
            </a:r>
            <a:r>
              <a:rPr lang="en"/>
              <a:t>B</a:t>
            </a:r>
            <a:r>
              <a:rPr baseline="-25000" lang="en"/>
              <a:t>12</a:t>
            </a:r>
            <a:r>
              <a:rPr lang="en"/>
              <a:t> + A</a:t>
            </a:r>
            <a:r>
              <a:rPr baseline="-25000" lang="en"/>
              <a:t>12</a:t>
            </a:r>
            <a:r>
              <a:rPr lang="en"/>
              <a:t>B</a:t>
            </a:r>
            <a:r>
              <a:rPr baseline="-25000" lang="en"/>
              <a:t>22</a:t>
            </a:r>
            <a:r>
              <a:rPr lang="en"/>
              <a:t>) , (A</a:t>
            </a:r>
            <a:r>
              <a:rPr baseline="-25000" lang="en"/>
              <a:t>21</a:t>
            </a:r>
            <a:r>
              <a:rPr lang="en"/>
              <a:t>B</a:t>
            </a:r>
            <a:r>
              <a:rPr baseline="-25000" lang="en"/>
              <a:t>11</a:t>
            </a:r>
            <a:r>
              <a:rPr lang="en"/>
              <a:t> + A</a:t>
            </a:r>
            <a:r>
              <a:rPr baseline="-25000" lang="en"/>
              <a:t>22</a:t>
            </a:r>
            <a:r>
              <a:rPr lang="en"/>
              <a:t>B</a:t>
            </a:r>
            <a:r>
              <a:rPr baseline="-25000" lang="en"/>
              <a:t>21</a:t>
            </a:r>
            <a:r>
              <a:rPr lang="en"/>
              <a:t>) and (A</a:t>
            </a:r>
            <a:r>
              <a:rPr baseline="-25000" lang="en"/>
              <a:t>21</a:t>
            </a:r>
            <a:r>
              <a:rPr lang="en"/>
              <a:t>B</a:t>
            </a:r>
            <a:r>
              <a:rPr baseline="-25000" lang="en"/>
              <a:t>12</a:t>
            </a:r>
            <a:r>
              <a:rPr lang="en"/>
              <a:t> + A</a:t>
            </a:r>
            <a:r>
              <a:rPr baseline="-25000" lang="en"/>
              <a:t>22</a:t>
            </a:r>
            <a:r>
              <a:rPr lang="en"/>
              <a:t>B</a:t>
            </a:r>
            <a:r>
              <a:rPr baseline="-25000" lang="en"/>
              <a:t>22</a:t>
            </a:r>
            <a:r>
              <a:rPr lang="en"/>
              <a:t>).</a:t>
            </a:r>
            <a:endParaRPr/>
          </a:p>
        </p:txBody>
      </p:sp>
      <p:pic>
        <p:nvPicPr>
          <p:cNvPr id="76" name="Google Shape;76;p16"/>
          <p:cNvPicPr preferRelativeResize="0"/>
          <p:nvPr/>
        </p:nvPicPr>
        <p:blipFill>
          <a:blip r:embed="rId3">
            <a:alphaModFix/>
          </a:blip>
          <a:stretch>
            <a:fillRect/>
          </a:stretch>
        </p:blipFill>
        <p:spPr>
          <a:xfrm>
            <a:off x="2795588" y="2190750"/>
            <a:ext cx="3552825" cy="762000"/>
          </a:xfrm>
          <a:prstGeom prst="rect">
            <a:avLst/>
          </a:prstGeom>
          <a:noFill/>
          <a:ln>
            <a:noFill/>
          </a:ln>
        </p:spPr>
      </p:pic>
      <p:pic>
        <p:nvPicPr>
          <p:cNvPr id="77" name="Google Shape;77;p16"/>
          <p:cNvPicPr preferRelativeResize="0"/>
          <p:nvPr/>
        </p:nvPicPr>
        <p:blipFill>
          <a:blip r:embed="rId4">
            <a:alphaModFix/>
          </a:blip>
          <a:stretch>
            <a:fillRect/>
          </a:stretch>
        </p:blipFill>
        <p:spPr>
          <a:xfrm>
            <a:off x="2538400" y="3007863"/>
            <a:ext cx="4067175" cy="638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516600" y="269650"/>
            <a:ext cx="8315700" cy="55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Cont.</a:t>
            </a:r>
            <a:endParaRPr sz="2400"/>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Strassen’s Algorithm</a:t>
            </a:r>
            <a:endParaRPr/>
          </a:p>
          <a:p>
            <a:pPr indent="0" lvl="0" marL="457200" rtl="0" algn="just">
              <a:spcBef>
                <a:spcPts val="1200"/>
              </a:spcBef>
              <a:spcAft>
                <a:spcPts val="0"/>
              </a:spcAft>
              <a:buNone/>
            </a:pPr>
            <a:r>
              <a:rPr lang="en"/>
              <a:t>Strassen’s Matrix Algorithm is an improvement in divide and conquer algorithm, In divide and conquer algorithm, there are 8 multiplication and so 8 recursive calls, but strassen devised a method to compute multiplication in 7 recursive calls which becomes much faster when matrices are of higher dimensions.</a:t>
            </a:r>
            <a:endParaRPr/>
          </a:p>
          <a:p>
            <a:pPr indent="0" lvl="0" marL="457200" rtl="0" algn="just">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621125" y="205250"/>
            <a:ext cx="8203200" cy="5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Strassen’s formula</a:t>
            </a:r>
            <a:endParaRPr sz="2400"/>
          </a:p>
        </p:txBody>
      </p:sp>
      <p:sp>
        <p:nvSpPr>
          <p:cNvPr id="89" name="Google Shape;89;p18"/>
          <p:cNvSpPr txBox="1"/>
          <p:nvPr>
            <p:ph idx="1" type="body"/>
          </p:nvPr>
        </p:nvSpPr>
        <p:spPr>
          <a:xfrm>
            <a:off x="818800" y="1112225"/>
            <a:ext cx="3223200" cy="2651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400"/>
              <a:t>P1 = A</a:t>
            </a:r>
            <a:r>
              <a:rPr baseline="-25000" lang="en" sz="1400"/>
              <a:t>11</a:t>
            </a:r>
            <a:r>
              <a:rPr lang="en" sz="1400"/>
              <a:t> × (B</a:t>
            </a:r>
            <a:r>
              <a:rPr baseline="-25000" lang="en" sz="1400"/>
              <a:t>12</a:t>
            </a:r>
            <a:r>
              <a:rPr lang="en" sz="1400"/>
              <a:t> − B</a:t>
            </a:r>
            <a:r>
              <a:rPr baseline="-25000" lang="en" sz="1400"/>
              <a:t>22</a:t>
            </a:r>
            <a:r>
              <a:rPr lang="en" sz="1400"/>
              <a:t>)</a:t>
            </a:r>
            <a:endParaRPr sz="1400"/>
          </a:p>
          <a:p>
            <a:pPr indent="0" lvl="0" marL="0" rtl="0" algn="l">
              <a:lnSpc>
                <a:spcPct val="95000"/>
              </a:lnSpc>
              <a:spcBef>
                <a:spcPts val="1200"/>
              </a:spcBef>
              <a:spcAft>
                <a:spcPts val="0"/>
              </a:spcAft>
              <a:buSzPts val="770"/>
              <a:buNone/>
            </a:pPr>
            <a:r>
              <a:rPr lang="en" sz="1400"/>
              <a:t>P2 = (A</a:t>
            </a:r>
            <a:r>
              <a:rPr baseline="-25000" lang="en" sz="1400"/>
              <a:t>11</a:t>
            </a:r>
            <a:r>
              <a:rPr lang="en" sz="1400"/>
              <a:t> + A</a:t>
            </a:r>
            <a:r>
              <a:rPr baseline="-25000" lang="en" sz="1400"/>
              <a:t>12</a:t>
            </a:r>
            <a:r>
              <a:rPr lang="en" sz="1400"/>
              <a:t>) × B</a:t>
            </a:r>
            <a:r>
              <a:rPr baseline="-25000" lang="en" sz="1400"/>
              <a:t>22</a:t>
            </a:r>
            <a:r>
              <a:rPr lang="en" sz="1400"/>
              <a:t> </a:t>
            </a:r>
            <a:endParaRPr sz="1400"/>
          </a:p>
          <a:p>
            <a:pPr indent="0" lvl="0" marL="0" rtl="0" algn="l">
              <a:lnSpc>
                <a:spcPct val="95000"/>
              </a:lnSpc>
              <a:spcBef>
                <a:spcPts val="1200"/>
              </a:spcBef>
              <a:spcAft>
                <a:spcPts val="0"/>
              </a:spcAft>
              <a:buSzPts val="770"/>
              <a:buNone/>
            </a:pPr>
            <a:r>
              <a:rPr lang="en" sz="1400"/>
              <a:t>P3 = (A</a:t>
            </a:r>
            <a:r>
              <a:rPr baseline="-25000" lang="en" sz="1400"/>
              <a:t>21</a:t>
            </a:r>
            <a:r>
              <a:rPr lang="en" sz="1400"/>
              <a:t> + A</a:t>
            </a:r>
            <a:r>
              <a:rPr baseline="-25000" lang="en" sz="1400"/>
              <a:t>22</a:t>
            </a:r>
            <a:r>
              <a:rPr lang="en" sz="1400"/>
              <a:t>) × B</a:t>
            </a:r>
            <a:r>
              <a:rPr baseline="-25000" lang="en" sz="1400"/>
              <a:t>11</a:t>
            </a:r>
            <a:endParaRPr baseline="-25000" sz="1400"/>
          </a:p>
          <a:p>
            <a:pPr indent="0" lvl="0" marL="0" rtl="0" algn="l">
              <a:lnSpc>
                <a:spcPct val="95000"/>
              </a:lnSpc>
              <a:spcBef>
                <a:spcPts val="1200"/>
              </a:spcBef>
              <a:spcAft>
                <a:spcPts val="0"/>
              </a:spcAft>
              <a:buSzPts val="770"/>
              <a:buNone/>
            </a:pPr>
            <a:r>
              <a:rPr lang="en" sz="1400"/>
              <a:t>P4 = A</a:t>
            </a:r>
            <a:r>
              <a:rPr baseline="-25000" lang="en" sz="1400"/>
              <a:t>22</a:t>
            </a:r>
            <a:r>
              <a:rPr lang="en" sz="1400"/>
              <a:t> × (B</a:t>
            </a:r>
            <a:r>
              <a:rPr baseline="-25000" lang="en" sz="1400"/>
              <a:t>21</a:t>
            </a:r>
            <a:r>
              <a:rPr lang="en" sz="1400"/>
              <a:t> − B</a:t>
            </a:r>
            <a:r>
              <a:rPr baseline="-25000" lang="en" sz="1400"/>
              <a:t>11</a:t>
            </a:r>
            <a:r>
              <a:rPr lang="en" sz="1400"/>
              <a:t>) </a:t>
            </a:r>
            <a:endParaRPr sz="1400"/>
          </a:p>
          <a:p>
            <a:pPr indent="0" lvl="0" marL="0" rtl="0" algn="l">
              <a:lnSpc>
                <a:spcPct val="95000"/>
              </a:lnSpc>
              <a:spcBef>
                <a:spcPts val="1200"/>
              </a:spcBef>
              <a:spcAft>
                <a:spcPts val="0"/>
              </a:spcAft>
              <a:buSzPts val="770"/>
              <a:buNone/>
            </a:pPr>
            <a:r>
              <a:rPr lang="en" sz="1400"/>
              <a:t>P5 = (A</a:t>
            </a:r>
            <a:r>
              <a:rPr baseline="-25000" lang="en" sz="1400"/>
              <a:t>11</a:t>
            </a:r>
            <a:r>
              <a:rPr lang="en" sz="1400"/>
              <a:t> + A</a:t>
            </a:r>
            <a:r>
              <a:rPr baseline="-25000" lang="en" sz="1400"/>
              <a:t>22</a:t>
            </a:r>
            <a:r>
              <a:rPr lang="en" sz="1400"/>
              <a:t>) × (B</a:t>
            </a:r>
            <a:r>
              <a:rPr baseline="-25000" lang="en" sz="1400"/>
              <a:t>11</a:t>
            </a:r>
            <a:r>
              <a:rPr lang="en" sz="1400"/>
              <a:t> + B</a:t>
            </a:r>
            <a:r>
              <a:rPr baseline="-25000" lang="en" sz="1400"/>
              <a:t>22</a:t>
            </a:r>
            <a:r>
              <a:rPr lang="en" sz="1400"/>
              <a:t>) </a:t>
            </a:r>
            <a:endParaRPr sz="1400"/>
          </a:p>
          <a:p>
            <a:pPr indent="0" lvl="0" marL="0" rtl="0" algn="l">
              <a:lnSpc>
                <a:spcPct val="95000"/>
              </a:lnSpc>
              <a:spcBef>
                <a:spcPts val="1200"/>
              </a:spcBef>
              <a:spcAft>
                <a:spcPts val="0"/>
              </a:spcAft>
              <a:buSzPts val="770"/>
              <a:buNone/>
            </a:pPr>
            <a:r>
              <a:rPr lang="en" sz="1400"/>
              <a:t>P6 = (A</a:t>
            </a:r>
            <a:r>
              <a:rPr baseline="-25000" lang="en" sz="1400"/>
              <a:t>12</a:t>
            </a:r>
            <a:r>
              <a:rPr lang="en" sz="1400"/>
              <a:t> − A</a:t>
            </a:r>
            <a:r>
              <a:rPr baseline="-25000" lang="en" sz="1400"/>
              <a:t>22</a:t>
            </a:r>
            <a:r>
              <a:rPr lang="en" sz="1400"/>
              <a:t>) × (B</a:t>
            </a:r>
            <a:r>
              <a:rPr baseline="-25000" lang="en" sz="1400"/>
              <a:t>21</a:t>
            </a:r>
            <a:r>
              <a:rPr lang="en" sz="1400"/>
              <a:t> + B</a:t>
            </a:r>
            <a:r>
              <a:rPr baseline="-25000" lang="en" sz="1400"/>
              <a:t>22</a:t>
            </a:r>
            <a:r>
              <a:rPr lang="en" sz="1400"/>
              <a:t>)</a:t>
            </a:r>
            <a:endParaRPr sz="1400"/>
          </a:p>
          <a:p>
            <a:pPr indent="0" lvl="0" marL="0" rtl="0" algn="l">
              <a:lnSpc>
                <a:spcPct val="95000"/>
              </a:lnSpc>
              <a:spcBef>
                <a:spcPts val="1200"/>
              </a:spcBef>
              <a:spcAft>
                <a:spcPts val="0"/>
              </a:spcAft>
              <a:buSzPts val="770"/>
              <a:buNone/>
            </a:pPr>
            <a:r>
              <a:rPr lang="en" sz="1400"/>
              <a:t>P7 = (A</a:t>
            </a:r>
            <a:r>
              <a:rPr baseline="-25000" lang="en" sz="1400"/>
              <a:t>11</a:t>
            </a:r>
            <a:r>
              <a:rPr lang="en" sz="1400"/>
              <a:t> − A</a:t>
            </a:r>
            <a:r>
              <a:rPr baseline="-25000" lang="en" sz="1400"/>
              <a:t>21</a:t>
            </a:r>
            <a:r>
              <a:rPr lang="en" sz="1400"/>
              <a:t>) × (B</a:t>
            </a:r>
            <a:r>
              <a:rPr baseline="-25000" lang="en" sz="1400"/>
              <a:t>11</a:t>
            </a:r>
            <a:r>
              <a:rPr lang="en" sz="1400"/>
              <a:t> + B</a:t>
            </a:r>
            <a:r>
              <a:rPr baseline="-25000" lang="en" sz="1400"/>
              <a:t>12</a:t>
            </a:r>
            <a:r>
              <a:rPr lang="en" sz="1400"/>
              <a:t>) </a:t>
            </a:r>
            <a:endParaRPr sz="1400"/>
          </a:p>
          <a:p>
            <a:pPr indent="0" lvl="0" marL="0" rtl="0" algn="just">
              <a:lnSpc>
                <a:spcPct val="95000"/>
              </a:lnSpc>
              <a:spcBef>
                <a:spcPts val="1200"/>
              </a:spcBef>
              <a:spcAft>
                <a:spcPts val="0"/>
              </a:spcAft>
              <a:buSzPts val="770"/>
              <a:buNone/>
            </a:pPr>
            <a:r>
              <a:t/>
            </a:r>
            <a:endParaRPr sz="1400"/>
          </a:p>
          <a:p>
            <a:pPr indent="0" lvl="0" marL="0" rtl="0" algn="l">
              <a:lnSpc>
                <a:spcPct val="95000"/>
              </a:lnSpc>
              <a:spcBef>
                <a:spcPts val="1200"/>
              </a:spcBef>
              <a:spcAft>
                <a:spcPts val="0"/>
              </a:spcAft>
              <a:buSzPts val="770"/>
              <a:buNone/>
            </a:pPr>
            <a:r>
              <a:t/>
            </a:r>
            <a:endParaRPr sz="1400"/>
          </a:p>
          <a:p>
            <a:pPr indent="0" lvl="0" marL="0" rtl="0" algn="l">
              <a:lnSpc>
                <a:spcPct val="95000"/>
              </a:lnSpc>
              <a:spcBef>
                <a:spcPts val="1200"/>
              </a:spcBef>
              <a:spcAft>
                <a:spcPts val="1200"/>
              </a:spcAft>
              <a:buSzPts val="770"/>
              <a:buNone/>
            </a:pPr>
            <a:r>
              <a:t/>
            </a:r>
            <a:endParaRPr sz="1400"/>
          </a:p>
        </p:txBody>
      </p:sp>
      <p:sp>
        <p:nvSpPr>
          <p:cNvPr id="90" name="Google Shape;90;p18"/>
          <p:cNvSpPr txBox="1"/>
          <p:nvPr/>
        </p:nvSpPr>
        <p:spPr>
          <a:xfrm>
            <a:off x="4686600" y="1112225"/>
            <a:ext cx="3922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Proxima Nova"/>
                <a:ea typeface="Proxima Nova"/>
                <a:cs typeface="Proxima Nova"/>
                <a:sym typeface="Proxima Nova"/>
              </a:rPr>
              <a:t>C</a:t>
            </a:r>
            <a:r>
              <a:rPr baseline="-25000" lang="en">
                <a:solidFill>
                  <a:schemeClr val="dk2"/>
                </a:solidFill>
                <a:latin typeface="Proxima Nova"/>
                <a:ea typeface="Proxima Nova"/>
                <a:cs typeface="Proxima Nova"/>
                <a:sym typeface="Proxima Nova"/>
              </a:rPr>
              <a:t>11 </a:t>
            </a:r>
            <a:r>
              <a:rPr lang="en">
                <a:solidFill>
                  <a:schemeClr val="dk2"/>
                </a:solidFill>
                <a:latin typeface="Proxima Nova"/>
                <a:ea typeface="Proxima Nova"/>
                <a:cs typeface="Proxima Nova"/>
                <a:sym typeface="Proxima Nova"/>
              </a:rPr>
              <a:t> = P5 + P4 - P2 + P6</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dk2"/>
                </a:solidFill>
                <a:latin typeface="Proxima Nova"/>
                <a:ea typeface="Proxima Nova"/>
                <a:cs typeface="Proxima Nova"/>
                <a:sym typeface="Proxima Nova"/>
              </a:rPr>
              <a:t>C</a:t>
            </a:r>
            <a:r>
              <a:rPr baseline="-25000" lang="en">
                <a:solidFill>
                  <a:schemeClr val="dk2"/>
                </a:solidFill>
                <a:latin typeface="Proxima Nova"/>
                <a:ea typeface="Proxima Nova"/>
                <a:cs typeface="Proxima Nova"/>
                <a:sym typeface="Proxima Nova"/>
              </a:rPr>
              <a:t>12</a:t>
            </a:r>
            <a:r>
              <a:rPr lang="en">
                <a:solidFill>
                  <a:schemeClr val="dk2"/>
                </a:solidFill>
                <a:latin typeface="Proxima Nova"/>
                <a:ea typeface="Proxima Nova"/>
                <a:cs typeface="Proxima Nova"/>
                <a:sym typeface="Proxima Nova"/>
              </a:rPr>
              <a:t> = P1 + P2</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dk2"/>
                </a:solidFill>
                <a:latin typeface="Proxima Nova"/>
                <a:ea typeface="Proxima Nova"/>
                <a:cs typeface="Proxima Nova"/>
                <a:sym typeface="Proxima Nova"/>
              </a:rPr>
              <a:t>C</a:t>
            </a:r>
            <a:r>
              <a:rPr baseline="-25000" lang="en">
                <a:solidFill>
                  <a:schemeClr val="dk2"/>
                </a:solidFill>
                <a:latin typeface="Proxima Nova"/>
                <a:ea typeface="Proxima Nova"/>
                <a:cs typeface="Proxima Nova"/>
                <a:sym typeface="Proxima Nova"/>
              </a:rPr>
              <a:t>21</a:t>
            </a:r>
            <a:r>
              <a:rPr lang="en">
                <a:solidFill>
                  <a:schemeClr val="dk2"/>
                </a:solidFill>
                <a:latin typeface="Proxima Nova"/>
                <a:ea typeface="Proxima Nova"/>
                <a:cs typeface="Proxima Nova"/>
                <a:sym typeface="Proxima Nova"/>
              </a:rPr>
              <a:t> </a:t>
            </a:r>
            <a:r>
              <a:rPr lang="en">
                <a:solidFill>
                  <a:schemeClr val="dk2"/>
                </a:solidFill>
                <a:latin typeface="Proxima Nova"/>
                <a:ea typeface="Proxima Nova"/>
                <a:cs typeface="Proxima Nova"/>
                <a:sym typeface="Proxima Nova"/>
              </a:rPr>
              <a:t>= P3 + P4</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dk2"/>
                </a:solidFill>
                <a:latin typeface="Proxima Nova"/>
                <a:ea typeface="Proxima Nova"/>
                <a:cs typeface="Proxima Nova"/>
                <a:sym typeface="Proxima Nova"/>
              </a:rPr>
              <a:t>C</a:t>
            </a:r>
            <a:r>
              <a:rPr baseline="-25000" lang="en">
                <a:solidFill>
                  <a:schemeClr val="dk2"/>
                </a:solidFill>
                <a:latin typeface="Proxima Nova"/>
                <a:ea typeface="Proxima Nova"/>
                <a:cs typeface="Proxima Nova"/>
                <a:sym typeface="Proxima Nova"/>
              </a:rPr>
              <a:t>22</a:t>
            </a:r>
            <a:r>
              <a:rPr lang="en">
                <a:solidFill>
                  <a:schemeClr val="dk2"/>
                </a:solidFill>
                <a:latin typeface="Proxima Nova"/>
                <a:ea typeface="Proxima Nova"/>
                <a:cs typeface="Proxima Nova"/>
                <a:sym typeface="Proxima Nova"/>
              </a:rPr>
              <a:t> </a:t>
            </a:r>
            <a:r>
              <a:rPr lang="en">
                <a:solidFill>
                  <a:schemeClr val="dk2"/>
                </a:solidFill>
                <a:latin typeface="Proxima Nova"/>
                <a:ea typeface="Proxima Nova"/>
                <a:cs typeface="Proxima Nova"/>
                <a:sym typeface="Proxima Nova"/>
              </a:rPr>
              <a:t>= P5 + P1 − P3 − P7</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p:txBody>
      </p:sp>
      <p:pic>
        <p:nvPicPr>
          <p:cNvPr id="91" name="Google Shape;91;p18"/>
          <p:cNvPicPr preferRelativeResize="0"/>
          <p:nvPr/>
        </p:nvPicPr>
        <p:blipFill>
          <a:blip r:embed="rId3">
            <a:alphaModFix/>
          </a:blip>
          <a:stretch>
            <a:fillRect/>
          </a:stretch>
        </p:blipFill>
        <p:spPr>
          <a:xfrm>
            <a:off x="4461200" y="2958650"/>
            <a:ext cx="2762250" cy="704850"/>
          </a:xfrm>
          <a:prstGeom prst="rect">
            <a:avLst/>
          </a:prstGeom>
          <a:noFill/>
          <a:ln>
            <a:noFill/>
          </a:ln>
        </p:spPr>
      </p:pic>
      <p:pic>
        <p:nvPicPr>
          <p:cNvPr id="92" name="Google Shape;92;p18"/>
          <p:cNvPicPr preferRelativeResize="0"/>
          <p:nvPr/>
        </p:nvPicPr>
        <p:blipFill>
          <a:blip r:embed="rId4">
            <a:alphaModFix/>
          </a:blip>
          <a:stretch>
            <a:fillRect/>
          </a:stretch>
        </p:blipFill>
        <p:spPr>
          <a:xfrm>
            <a:off x="4984425" y="4206775"/>
            <a:ext cx="1618550" cy="258975"/>
          </a:xfrm>
          <a:prstGeom prst="rect">
            <a:avLst/>
          </a:prstGeom>
          <a:noFill/>
          <a:ln>
            <a:noFill/>
          </a:ln>
        </p:spPr>
      </p:pic>
      <p:sp>
        <p:nvSpPr>
          <p:cNvPr id="93" name="Google Shape;93;p18"/>
          <p:cNvSpPr txBox="1"/>
          <p:nvPr/>
        </p:nvSpPr>
        <p:spPr>
          <a:xfrm>
            <a:off x="818800" y="3913563"/>
            <a:ext cx="6592500" cy="5940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0"/>
              </a:spcBef>
              <a:spcAft>
                <a:spcPts val="1200"/>
              </a:spcAft>
              <a:buClr>
                <a:srgbClr val="000000"/>
              </a:buClr>
              <a:buSzPts val="770"/>
              <a:buFont typeface="Arial"/>
              <a:buNone/>
            </a:pPr>
            <a:r>
              <a:rPr lang="en">
                <a:solidFill>
                  <a:schemeClr val="dk2"/>
                </a:solidFill>
                <a:latin typeface="Proxima Nova"/>
                <a:ea typeface="Proxima Nova"/>
                <a:cs typeface="Proxima Nova"/>
                <a:sym typeface="Proxima Nova"/>
              </a:rPr>
              <a:t>Total no. of multiplications = 7 and with some additions and subtractions, So we will get the recurrence relation for time complexity: </a:t>
            </a:r>
            <a:endParaRPr>
              <a:solidFill>
                <a:schemeClr val="dk2"/>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Subtraction and addition of matrices</a:t>
            </a:r>
            <a:endParaRPr sz="2400"/>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will run a loop with index i for elements of each row and run a loop with index j for elements of each column and compute addition and subtraction indices wise, i.e C[i][j] = A[i][j] + B[i][j] and C = A + B similarly for subtraction.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490421" y="2515425"/>
            <a:ext cx="3408600" cy="1786400"/>
          </a:xfrm>
          <a:prstGeom prst="rect">
            <a:avLst/>
          </a:prstGeom>
          <a:noFill/>
          <a:ln>
            <a:noFill/>
          </a:ln>
        </p:spPr>
      </p:pic>
      <p:pic>
        <p:nvPicPr>
          <p:cNvPr id="101" name="Google Shape;101;p19"/>
          <p:cNvPicPr preferRelativeResize="0"/>
          <p:nvPr/>
        </p:nvPicPr>
        <p:blipFill>
          <a:blip r:embed="rId4">
            <a:alphaModFix/>
          </a:blip>
          <a:stretch>
            <a:fillRect/>
          </a:stretch>
        </p:blipFill>
        <p:spPr>
          <a:xfrm>
            <a:off x="4572000" y="2450750"/>
            <a:ext cx="3450924" cy="1851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idx="1" type="body"/>
          </p:nvPr>
        </p:nvSpPr>
        <p:spPr>
          <a:xfrm>
            <a:off x="311700" y="68425"/>
            <a:ext cx="8520600" cy="486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Strassen’s Algorithm using Divide and Conquer</a:t>
            </a:r>
            <a:endParaRPr/>
          </a:p>
        </p:txBody>
      </p:sp>
      <p:pic>
        <p:nvPicPr>
          <p:cNvPr id="107" name="Google Shape;107;p20"/>
          <p:cNvPicPr preferRelativeResize="0"/>
          <p:nvPr/>
        </p:nvPicPr>
        <p:blipFill>
          <a:blip r:embed="rId3">
            <a:alphaModFix/>
          </a:blip>
          <a:stretch>
            <a:fillRect/>
          </a:stretch>
        </p:blipFill>
        <p:spPr>
          <a:xfrm>
            <a:off x="1044175" y="744713"/>
            <a:ext cx="2853025" cy="4112376"/>
          </a:xfrm>
          <a:prstGeom prst="rect">
            <a:avLst/>
          </a:prstGeom>
          <a:noFill/>
          <a:ln>
            <a:noFill/>
          </a:ln>
        </p:spPr>
      </p:pic>
      <p:pic>
        <p:nvPicPr>
          <p:cNvPr id="108" name="Google Shape;108;p20"/>
          <p:cNvPicPr preferRelativeResize="0"/>
          <p:nvPr/>
        </p:nvPicPr>
        <p:blipFill>
          <a:blip r:embed="rId4">
            <a:alphaModFix/>
          </a:blip>
          <a:stretch>
            <a:fillRect/>
          </a:stretch>
        </p:blipFill>
        <p:spPr>
          <a:xfrm>
            <a:off x="4774700" y="744725"/>
            <a:ext cx="3082750" cy="330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Algorithm analysis </a:t>
            </a:r>
            <a:endParaRPr sz="2400"/>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Complexity:</a:t>
            </a:r>
            <a:endParaRPr/>
          </a:p>
          <a:p>
            <a:pPr indent="-311150" lvl="0" marL="457200" rtl="0" algn="l">
              <a:spcBef>
                <a:spcPts val="1200"/>
              </a:spcBef>
              <a:spcAft>
                <a:spcPts val="0"/>
              </a:spcAft>
              <a:buSzPts val="1300"/>
              <a:buChar char="●"/>
            </a:pPr>
            <a:r>
              <a:rPr lang="en" sz="1300"/>
              <a:t>Divide and conquer approach has recurrence relation T(n) = 8T(n/2) + O(n</a:t>
            </a:r>
            <a:r>
              <a:rPr baseline="30000" lang="en" sz="1300"/>
              <a:t>2</a:t>
            </a:r>
            <a:r>
              <a:rPr lang="en" sz="1300"/>
              <a:t>), because we do 8 multiplication (two for computing each submatrix of C) and some Additions. So this algorithm has O(n</a:t>
            </a:r>
            <a:r>
              <a:rPr baseline="30000" lang="en" sz="1300"/>
              <a:t>3</a:t>
            </a:r>
            <a:r>
              <a:rPr lang="en" sz="1300"/>
              <a:t>) complexity.</a:t>
            </a:r>
            <a:endParaRPr sz="1300"/>
          </a:p>
          <a:p>
            <a:pPr indent="0" lvl="0" marL="457200" rtl="0" algn="l">
              <a:spcBef>
                <a:spcPts val="1200"/>
              </a:spcBef>
              <a:spcAft>
                <a:spcPts val="0"/>
              </a:spcAft>
              <a:buNone/>
            </a:pPr>
            <a:r>
              <a:t/>
            </a:r>
            <a:endParaRPr sz="1300"/>
          </a:p>
          <a:p>
            <a:pPr indent="-311150" lvl="0" marL="457200" rtl="0" algn="l">
              <a:spcBef>
                <a:spcPts val="1200"/>
              </a:spcBef>
              <a:spcAft>
                <a:spcPts val="0"/>
              </a:spcAft>
              <a:buSzPts val="1300"/>
              <a:buChar char="●"/>
            </a:pPr>
            <a:r>
              <a:rPr lang="en" sz="1300"/>
              <a:t>Strassen’s algorithm reduces the number of multiplication and so reduces the complexity: It has recurrence relation T(n) = 7T(n/2) + O(n</a:t>
            </a:r>
            <a:r>
              <a:rPr baseline="30000" lang="en" sz="1300"/>
              <a:t>2</a:t>
            </a:r>
            <a:r>
              <a:rPr lang="en" sz="1300"/>
              <a:t>). So this algorithm has O(n</a:t>
            </a:r>
            <a:r>
              <a:rPr baseline="30000" lang="en" sz="1300"/>
              <a:t>log7</a:t>
            </a:r>
            <a:r>
              <a:rPr lang="en" sz="1300"/>
              <a:t>) = O(n</a:t>
            </a:r>
            <a:r>
              <a:rPr baseline="30000" lang="en" sz="1300"/>
              <a:t>2.8</a:t>
            </a:r>
            <a:r>
              <a:rPr lang="en" sz="1300"/>
              <a:t>) </a:t>
            </a:r>
            <a:r>
              <a:rPr lang="en"/>
              <a:t> </a:t>
            </a:r>
            <a:endParaRPr/>
          </a:p>
          <a:p>
            <a:pPr indent="0" lvl="0" marL="0" rtl="0" algn="l">
              <a:spcBef>
                <a:spcPts val="1200"/>
              </a:spcBef>
              <a:spcAft>
                <a:spcPts val="0"/>
              </a:spcAft>
              <a:buNone/>
            </a:pPr>
            <a:r>
              <a:rPr lang="en"/>
              <a:t>Space complexity:</a:t>
            </a:r>
            <a:endParaRPr/>
          </a:p>
          <a:p>
            <a:pPr indent="-311150" lvl="0" marL="457200" rtl="0" algn="l">
              <a:spcBef>
                <a:spcPts val="1200"/>
              </a:spcBef>
              <a:spcAft>
                <a:spcPts val="0"/>
              </a:spcAft>
              <a:buSzPts val="1300"/>
              <a:buChar char="●"/>
            </a:pPr>
            <a:r>
              <a:rPr lang="en" sz="1300"/>
              <a:t>The space complexity for the algorithm is O(n</a:t>
            </a:r>
            <a:r>
              <a:rPr baseline="30000" lang="en" sz="1300"/>
              <a:t>2</a:t>
            </a:r>
            <a:r>
              <a:rPr lang="en" sz="1300"/>
              <a:t>)</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