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Black"/>
      <p:bold r:id="rId17"/>
      <p:boldItalic r:id="rId18"/>
    </p:embeddedFont>
    <p:embeddedFont>
      <p:font typeface="Proxima Nova"/>
      <p:regular r:id="rId19"/>
      <p:bold r:id="rId20"/>
      <p:italic r:id="rId21"/>
      <p:boldItalic r:id="rId22"/>
    </p:embeddedFont>
    <p:embeddedFont>
      <p:font typeface="Roboto"/>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fntdata"/><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ad595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ad595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ad5956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ad5956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ad59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ad59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ad59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ad59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703f19d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703f19d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703f19de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703f19de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ad595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ad595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ad5956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ad595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ad595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ad595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ad595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ad595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163450"/>
            <a:ext cx="8192400" cy="142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3520">
                <a:solidFill>
                  <a:schemeClr val="accent1"/>
                </a:solidFill>
                <a:latin typeface="Roboto Black"/>
                <a:ea typeface="Roboto Black"/>
                <a:cs typeface="Roboto Black"/>
                <a:sym typeface="Roboto Black"/>
              </a:rPr>
              <a:t>Longest zig-zag subsequence of given sequence</a:t>
            </a:r>
            <a:endParaRPr sz="3520">
              <a:solidFill>
                <a:schemeClr val="accent1"/>
              </a:solidFill>
              <a:latin typeface="Roboto Black"/>
              <a:ea typeface="Roboto Black"/>
              <a:cs typeface="Roboto Black"/>
              <a:sym typeface="Roboto Black"/>
            </a:endParaRPr>
          </a:p>
        </p:txBody>
      </p:sp>
      <p:sp>
        <p:nvSpPr>
          <p:cNvPr id="57" name="Google Shape;57;p13"/>
          <p:cNvSpPr txBox="1"/>
          <p:nvPr>
            <p:ph idx="1" type="body"/>
          </p:nvPr>
        </p:nvSpPr>
        <p:spPr>
          <a:xfrm>
            <a:off x="414925" y="2078975"/>
            <a:ext cx="8520600" cy="251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2120"/>
              <a:t>Presented By:</a:t>
            </a:r>
            <a:endParaRPr sz="2120"/>
          </a:p>
          <a:p>
            <a:pPr indent="-344170" lvl="0" marL="457200" rtl="0" algn="l">
              <a:lnSpc>
                <a:spcPct val="95000"/>
              </a:lnSpc>
              <a:spcBef>
                <a:spcPts val="1200"/>
              </a:spcBef>
              <a:spcAft>
                <a:spcPts val="0"/>
              </a:spcAft>
              <a:buSzPts val="1820"/>
              <a:buChar char="●"/>
            </a:pPr>
            <a:r>
              <a:rPr lang="en" sz="1820"/>
              <a:t>Divyesh Rana - IIT2019063</a:t>
            </a:r>
            <a:endParaRPr sz="1820"/>
          </a:p>
          <a:p>
            <a:pPr indent="-344170" lvl="0" marL="457200" rtl="0" algn="l">
              <a:lnSpc>
                <a:spcPct val="95000"/>
              </a:lnSpc>
              <a:spcBef>
                <a:spcPts val="0"/>
              </a:spcBef>
              <a:spcAft>
                <a:spcPts val="0"/>
              </a:spcAft>
              <a:buSzPts val="1820"/>
              <a:buChar char="●"/>
            </a:pPr>
            <a:r>
              <a:rPr lang="en" sz="1820"/>
              <a:t>Akash Deep - IIT2019064</a:t>
            </a:r>
            <a:endParaRPr sz="1820"/>
          </a:p>
          <a:p>
            <a:pPr indent="-344170" lvl="0" marL="457200" rtl="0" algn="l">
              <a:lnSpc>
                <a:spcPct val="95000"/>
              </a:lnSpc>
              <a:spcBef>
                <a:spcPts val="0"/>
              </a:spcBef>
              <a:spcAft>
                <a:spcPts val="0"/>
              </a:spcAft>
              <a:buSzPts val="1820"/>
              <a:buChar char="●"/>
            </a:pPr>
            <a:r>
              <a:rPr lang="en" sz="1820"/>
              <a:t>Pedada Gopal - IIT2019065</a:t>
            </a:r>
            <a:endParaRPr sz="1820"/>
          </a:p>
          <a:p>
            <a:pPr indent="0" lvl="0" marL="0" rtl="0" algn="l">
              <a:lnSpc>
                <a:spcPct val="95000"/>
              </a:lnSpc>
              <a:spcBef>
                <a:spcPts val="1200"/>
              </a:spcBef>
              <a:spcAft>
                <a:spcPts val="0"/>
              </a:spcAft>
              <a:buClr>
                <a:schemeClr val="dk1"/>
              </a:buClr>
              <a:buSzPts val="605"/>
              <a:buFont typeface="Arial"/>
              <a:buNone/>
            </a:pPr>
            <a:r>
              <a:t/>
            </a:r>
            <a:endParaRPr sz="2120"/>
          </a:p>
          <a:p>
            <a:pPr indent="0" lvl="0" marL="0" rtl="0" algn="l">
              <a:lnSpc>
                <a:spcPct val="95000"/>
              </a:lnSpc>
              <a:spcBef>
                <a:spcPts val="1200"/>
              </a:spcBef>
              <a:spcAft>
                <a:spcPts val="0"/>
              </a:spcAft>
              <a:buClr>
                <a:schemeClr val="dk1"/>
              </a:buClr>
              <a:buSzPts val="605"/>
              <a:buFont typeface="Arial"/>
              <a:buNone/>
            </a:pPr>
            <a:r>
              <a:t/>
            </a:r>
            <a:endParaRPr sz="2120"/>
          </a:p>
          <a:p>
            <a:pPr indent="0" lvl="0" marL="0" rtl="0" algn="l">
              <a:lnSpc>
                <a:spcPct val="80000"/>
              </a:lnSpc>
              <a:spcBef>
                <a:spcPts val="1200"/>
              </a:spcBef>
              <a:spcAft>
                <a:spcPts val="1200"/>
              </a:spcAft>
              <a:buSzPts val="605"/>
              <a:buNone/>
            </a:pPr>
            <a:r>
              <a:t/>
            </a:r>
            <a:endParaRPr sz="15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524550" y="205250"/>
            <a:ext cx="83079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Experimental Analysis</a:t>
            </a:r>
            <a:endParaRPr sz="2400">
              <a:solidFill>
                <a:schemeClr val="accent1"/>
              </a:solidFill>
              <a:latin typeface="Roboto Black"/>
              <a:ea typeface="Roboto Black"/>
              <a:cs typeface="Roboto Black"/>
              <a:sym typeface="Roboto Black"/>
            </a:endParaRPr>
          </a:p>
        </p:txBody>
      </p:sp>
      <p:sp>
        <p:nvSpPr>
          <p:cNvPr id="117" name="Google Shape;117;p22"/>
          <p:cNvSpPr txBox="1"/>
          <p:nvPr/>
        </p:nvSpPr>
        <p:spPr>
          <a:xfrm>
            <a:off x="74992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Linear behaviour</a:t>
            </a:r>
            <a:endParaRPr>
              <a:solidFill>
                <a:schemeClr val="dk2"/>
              </a:solidFill>
              <a:latin typeface="Proxima Nova"/>
              <a:ea typeface="Proxima Nova"/>
              <a:cs typeface="Proxima Nova"/>
              <a:sym typeface="Proxima Nova"/>
            </a:endParaRPr>
          </a:p>
        </p:txBody>
      </p:sp>
      <p:sp>
        <p:nvSpPr>
          <p:cNvPr id="118" name="Google Shape;118;p22"/>
          <p:cNvSpPr txBox="1"/>
          <p:nvPr/>
        </p:nvSpPr>
        <p:spPr>
          <a:xfrm>
            <a:off x="492697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n</a:t>
            </a:r>
            <a:r>
              <a:rPr baseline="30000" lang="en">
                <a:solidFill>
                  <a:schemeClr val="dk2"/>
                </a:solidFill>
                <a:latin typeface="Proxima Nova"/>
                <a:ea typeface="Proxima Nova"/>
                <a:cs typeface="Proxima Nova"/>
                <a:sym typeface="Proxima Nova"/>
              </a:rPr>
              <a:t>2 </a:t>
            </a:r>
            <a:r>
              <a:rPr lang="en">
                <a:solidFill>
                  <a:schemeClr val="dk2"/>
                </a:solidFill>
                <a:latin typeface="Proxima Nova"/>
                <a:ea typeface="Proxima Nova"/>
                <a:cs typeface="Proxima Nova"/>
                <a:sym typeface="Proxima Nova"/>
              </a:rPr>
              <a:t> behaviour</a:t>
            </a:r>
            <a:endParaRPr>
              <a:solidFill>
                <a:schemeClr val="dk2"/>
              </a:solidFill>
              <a:latin typeface="Proxima Nova"/>
              <a:ea typeface="Proxima Nova"/>
              <a:cs typeface="Proxima Nova"/>
              <a:sym typeface="Proxima Nova"/>
            </a:endParaRPr>
          </a:p>
        </p:txBody>
      </p:sp>
      <p:pic>
        <p:nvPicPr>
          <p:cNvPr id="119" name="Google Shape;119;p22"/>
          <p:cNvPicPr preferRelativeResize="0"/>
          <p:nvPr/>
        </p:nvPicPr>
        <p:blipFill>
          <a:blip r:embed="rId3">
            <a:alphaModFix/>
          </a:blip>
          <a:stretch>
            <a:fillRect/>
          </a:stretch>
        </p:blipFill>
        <p:spPr>
          <a:xfrm>
            <a:off x="152400" y="864350"/>
            <a:ext cx="3362626" cy="3019975"/>
          </a:xfrm>
          <a:prstGeom prst="rect">
            <a:avLst/>
          </a:prstGeom>
          <a:noFill/>
          <a:ln>
            <a:noFill/>
          </a:ln>
        </p:spPr>
      </p:pic>
      <p:pic>
        <p:nvPicPr>
          <p:cNvPr id="120" name="Google Shape;120;p22"/>
          <p:cNvPicPr preferRelativeResize="0"/>
          <p:nvPr/>
        </p:nvPicPr>
        <p:blipFill>
          <a:blip r:embed="rId4">
            <a:alphaModFix/>
          </a:blip>
          <a:stretch>
            <a:fillRect/>
          </a:stretch>
        </p:blipFill>
        <p:spPr>
          <a:xfrm>
            <a:off x="4880464" y="798650"/>
            <a:ext cx="3417035" cy="3019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C</a:t>
            </a:r>
            <a:r>
              <a:rPr lang="en" sz="2400">
                <a:solidFill>
                  <a:schemeClr val="accent1"/>
                </a:solidFill>
                <a:latin typeface="Roboto Black"/>
                <a:ea typeface="Roboto Black"/>
                <a:cs typeface="Roboto Black"/>
                <a:sym typeface="Roboto Black"/>
              </a:rPr>
              <a:t>onclusion</a:t>
            </a:r>
            <a:endParaRPr sz="2400">
              <a:solidFill>
                <a:schemeClr val="accent1"/>
              </a:solidFill>
              <a:latin typeface="Roboto Black"/>
              <a:ea typeface="Roboto Black"/>
              <a:cs typeface="Roboto Black"/>
              <a:sym typeface="Roboto Black"/>
            </a:endParaRPr>
          </a:p>
        </p:txBody>
      </p:sp>
      <p:sp>
        <p:nvSpPr>
          <p:cNvPr id="126" name="Google Shape;126;p23"/>
          <p:cNvSpPr txBox="1"/>
          <p:nvPr>
            <p:ph idx="1" type="body"/>
          </p:nvPr>
        </p:nvSpPr>
        <p:spPr>
          <a:xfrm>
            <a:off x="311700" y="1152475"/>
            <a:ext cx="8520600" cy="11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second algorithm uses the dynamic programming but has the time complexity of O(n</a:t>
            </a:r>
            <a:r>
              <a:rPr baseline="30000" lang="en" sz="1700"/>
              <a:t>2</a:t>
            </a:r>
            <a:r>
              <a:rPr lang="en" sz="1700"/>
              <a:t>), however first algorithm has time complexity of O(n) which is better than O(n</a:t>
            </a:r>
            <a:r>
              <a:rPr baseline="30000" lang="en" sz="1700"/>
              <a:t>2</a:t>
            </a:r>
            <a:r>
              <a:rPr lang="en" sz="1700"/>
              <a: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64375" y="181050"/>
            <a:ext cx="83397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solidFill>
                  <a:schemeClr val="accent1"/>
                </a:solidFill>
                <a:latin typeface="Roboto Black"/>
                <a:ea typeface="Roboto Black"/>
                <a:cs typeface="Roboto Black"/>
                <a:sym typeface="Roboto Black"/>
              </a:rPr>
              <a:t>Problem statement:</a:t>
            </a:r>
            <a:endParaRPr sz="3100">
              <a:solidFill>
                <a:schemeClr val="accent1"/>
              </a:solidFill>
              <a:latin typeface="Roboto Black"/>
              <a:ea typeface="Roboto Black"/>
              <a:cs typeface="Roboto Black"/>
              <a:sym typeface="Roboto Black"/>
            </a:endParaRPr>
          </a:p>
          <a:p>
            <a:pPr indent="0" lvl="0" marL="0" rtl="0" algn="l">
              <a:spcBef>
                <a:spcPts val="0"/>
              </a:spcBef>
              <a:spcAft>
                <a:spcPts val="0"/>
              </a:spcAft>
              <a:buSzPts val="990"/>
              <a:buNone/>
            </a:pPr>
            <a:r>
              <a:t/>
            </a:r>
            <a:endParaRPr sz="3100">
              <a:solidFill>
                <a:schemeClr val="accent1"/>
              </a:solidFill>
              <a:latin typeface="Roboto Black"/>
              <a:ea typeface="Roboto Black"/>
              <a:cs typeface="Roboto Black"/>
              <a:sym typeface="Roboto Black"/>
            </a:endParaRPr>
          </a:p>
        </p:txBody>
      </p:sp>
      <p:sp>
        <p:nvSpPr>
          <p:cNvPr id="63" name="Google Shape;63;p14"/>
          <p:cNvSpPr txBox="1"/>
          <p:nvPr>
            <p:ph idx="1" type="body"/>
          </p:nvPr>
        </p:nvSpPr>
        <p:spPr>
          <a:xfrm>
            <a:off x="264375" y="1051925"/>
            <a:ext cx="8658300" cy="612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800"/>
              <a:t>Find length of the longest subsequence of given sequence such that all elements of this are alternating.</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E</a:t>
            </a:r>
            <a:r>
              <a:rPr lang="en" sz="2400">
                <a:solidFill>
                  <a:schemeClr val="accent1"/>
                </a:solidFill>
                <a:latin typeface="Roboto Black"/>
                <a:ea typeface="Roboto Black"/>
                <a:cs typeface="Roboto Black"/>
                <a:sym typeface="Roboto Black"/>
              </a:rPr>
              <a:t>xplanation</a:t>
            </a:r>
            <a:endParaRPr sz="2400">
              <a:solidFill>
                <a:schemeClr val="accent1"/>
              </a:solidFill>
              <a:latin typeface="Roboto Black"/>
              <a:ea typeface="Roboto Black"/>
              <a:cs typeface="Roboto Black"/>
              <a:sym typeface="Roboto Black"/>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What is zig-zag sequence?</a:t>
            </a:r>
            <a:endParaRPr/>
          </a:p>
          <a:p>
            <a:pPr indent="0" lvl="0" marL="0" rtl="0" algn="just">
              <a:spcBef>
                <a:spcPts val="1200"/>
              </a:spcBef>
              <a:spcAft>
                <a:spcPts val="0"/>
              </a:spcAft>
              <a:buNone/>
            </a:pPr>
            <a:r>
              <a:rPr lang="en"/>
              <a:t>A sequence is called a zig- zag sequence if the differences between successive elements strictly alternate between positive and negative. The first difference (if one exists) may be either positive or negative. A sequence with fewer than two elements is trivially a zig-zag sequence.</a:t>
            </a:r>
            <a:endParaRPr/>
          </a:p>
          <a:p>
            <a:pPr indent="0" lvl="0" marL="0" rtl="0" algn="just">
              <a:spcBef>
                <a:spcPts val="1200"/>
              </a:spcBef>
              <a:spcAft>
                <a:spcPts val="0"/>
              </a:spcAft>
              <a:buNone/>
            </a:pPr>
            <a:r>
              <a:rPr lang="en"/>
              <a:t>If a sequence (x1, x2, . . . , xn) is a zig-zag sequence then its elements satisfy one of the following relation:</a:t>
            </a:r>
            <a:endParaRPr/>
          </a:p>
          <a:p>
            <a:pPr indent="0" lvl="0" marL="0" rtl="0" algn="just">
              <a:spcBef>
                <a:spcPts val="1200"/>
              </a:spcBef>
              <a:spcAft>
                <a:spcPts val="0"/>
              </a:spcAft>
              <a:buNone/>
            </a:pPr>
            <a:r>
              <a:rPr lang="en"/>
              <a:t>(x1 &lt; x2 &gt; x3 &lt; x4 &gt; . . . xn) or (x1 &gt; x2 &lt; x3 &gt; x4 &lt; . . . xn)</a:t>
            </a:r>
            <a:endParaRPr/>
          </a:p>
          <a:p>
            <a:pPr indent="0" lvl="0" marL="0" rtl="0" algn="just">
              <a:spcBef>
                <a:spcPts val="1200"/>
              </a:spcBef>
              <a:spcAft>
                <a:spcPts val="1200"/>
              </a:spcAft>
              <a:buNone/>
            </a:pPr>
            <a:r>
              <a:rPr lang="en"/>
              <a:t>The sequence of difference of two successive elements : (+,-,+,- …) Or (-,+,-,+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Algorithmic Design</a:t>
            </a:r>
            <a:endParaRPr sz="2400">
              <a:solidFill>
                <a:schemeClr val="accent1"/>
              </a:solidFill>
              <a:latin typeface="Roboto Black"/>
              <a:ea typeface="Roboto Black"/>
              <a:cs typeface="Roboto Black"/>
              <a:sym typeface="Roboto Black"/>
            </a:endParaRPr>
          </a:p>
          <a:p>
            <a:pPr indent="0" lvl="0" marL="0" rtl="0" algn="l">
              <a:spcBef>
                <a:spcPts val="0"/>
              </a:spcBef>
              <a:spcAft>
                <a:spcPts val="0"/>
              </a:spcAft>
              <a:buNone/>
            </a:pPr>
            <a:r>
              <a:t/>
            </a:r>
            <a:endParaRPr sz="2400">
              <a:solidFill>
                <a:schemeClr val="accent1"/>
              </a:solidFill>
              <a:latin typeface="Roboto Black"/>
              <a:ea typeface="Roboto Black"/>
              <a:cs typeface="Roboto Black"/>
              <a:sym typeface="Roboto Black"/>
            </a:endParaRPr>
          </a:p>
          <a:p>
            <a:pPr indent="0" lvl="0" marL="0" rtl="0" algn="l">
              <a:spcBef>
                <a:spcPts val="0"/>
              </a:spcBef>
              <a:spcAft>
                <a:spcPts val="0"/>
              </a:spcAft>
              <a:buNone/>
            </a:pPr>
            <a:r>
              <a:rPr lang="en" sz="2177">
                <a:solidFill>
                  <a:schemeClr val="accent1"/>
                </a:solidFill>
                <a:latin typeface="Roboto"/>
                <a:ea typeface="Roboto"/>
                <a:cs typeface="Roboto"/>
                <a:sym typeface="Roboto"/>
              </a:rPr>
              <a:t>Array </a:t>
            </a:r>
            <a:r>
              <a:rPr i="1" lang="en" sz="2177">
                <a:solidFill>
                  <a:srgbClr val="FF0000"/>
                </a:solidFill>
                <a:latin typeface="Roboto"/>
                <a:ea typeface="Roboto"/>
                <a:cs typeface="Roboto"/>
                <a:sym typeface="Roboto"/>
              </a:rPr>
              <a:t>Arr</a:t>
            </a:r>
            <a:r>
              <a:rPr i="1" lang="en" sz="2177">
                <a:solidFill>
                  <a:schemeClr val="accent1"/>
                </a:solidFill>
                <a:latin typeface="Roboto"/>
                <a:ea typeface="Roboto"/>
                <a:cs typeface="Roboto"/>
                <a:sym typeface="Roboto"/>
              </a:rPr>
              <a:t> </a:t>
            </a:r>
            <a:r>
              <a:rPr lang="en" sz="2177">
                <a:solidFill>
                  <a:schemeClr val="accent1"/>
                </a:solidFill>
                <a:latin typeface="Roboto"/>
                <a:ea typeface="Roboto"/>
                <a:cs typeface="Roboto"/>
                <a:sym typeface="Roboto"/>
              </a:rPr>
              <a:t>of size </a:t>
            </a:r>
            <a:r>
              <a:rPr i="1" lang="en" sz="2177">
                <a:solidFill>
                  <a:srgbClr val="FF0000"/>
                </a:solidFill>
                <a:latin typeface="Roboto"/>
                <a:ea typeface="Roboto"/>
                <a:cs typeface="Roboto"/>
                <a:sym typeface="Roboto"/>
              </a:rPr>
              <a:t>n</a:t>
            </a:r>
            <a:r>
              <a:rPr lang="en" sz="2177">
                <a:solidFill>
                  <a:schemeClr val="accent1"/>
                </a:solidFill>
                <a:latin typeface="Roboto"/>
                <a:ea typeface="Roboto"/>
                <a:cs typeface="Roboto"/>
                <a:sym typeface="Roboto"/>
              </a:rPr>
              <a:t> is given as input.</a:t>
            </a:r>
            <a:endParaRPr sz="2177">
              <a:solidFill>
                <a:schemeClr val="accent1"/>
              </a:solidFill>
              <a:latin typeface="Roboto"/>
              <a:ea typeface="Roboto"/>
              <a:cs typeface="Roboto"/>
              <a:sym typeface="Roboto"/>
            </a:endParaRPr>
          </a:p>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	</a:t>
            </a:r>
            <a:endParaRPr sz="2400">
              <a:solidFill>
                <a:schemeClr val="accent1"/>
              </a:solidFill>
              <a:latin typeface="Roboto Black"/>
              <a:ea typeface="Roboto Black"/>
              <a:cs typeface="Roboto Black"/>
              <a:sym typeface="Roboto Black"/>
            </a:endParaRPr>
          </a:p>
        </p:txBody>
      </p:sp>
      <p:sp>
        <p:nvSpPr>
          <p:cNvPr id="75" name="Google Shape;75;p16"/>
          <p:cNvSpPr txBox="1"/>
          <p:nvPr>
            <p:ph idx="1" type="body"/>
          </p:nvPr>
        </p:nvSpPr>
        <p:spPr>
          <a:xfrm>
            <a:off x="311700" y="1668700"/>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just">
              <a:spcBef>
                <a:spcPts val="0"/>
              </a:spcBef>
              <a:spcAft>
                <a:spcPts val="0"/>
              </a:spcAft>
              <a:buSzPct val="100000"/>
              <a:buChar char="●"/>
            </a:pPr>
            <a:r>
              <a:rPr lang="en"/>
              <a:t>Sign comparison</a:t>
            </a:r>
            <a:endParaRPr/>
          </a:p>
          <a:p>
            <a:pPr indent="0" lvl="0" marL="457200" rtl="0" algn="just">
              <a:spcBef>
                <a:spcPts val="1200"/>
              </a:spcBef>
              <a:spcAft>
                <a:spcPts val="0"/>
              </a:spcAft>
              <a:buNone/>
            </a:pPr>
            <a:r>
              <a:rPr lang="en"/>
              <a:t>We know that a sequence is called a zig-zag sequence if the differences between successive elements strictly alternate between positive and negative.</a:t>
            </a:r>
            <a:endParaRPr/>
          </a:p>
          <a:p>
            <a:pPr indent="0" lvl="0" marL="457200" rtl="0" algn="just">
              <a:spcBef>
                <a:spcPts val="1200"/>
              </a:spcBef>
              <a:spcAft>
                <a:spcPts val="0"/>
              </a:spcAft>
              <a:buNone/>
            </a:pPr>
            <a:r>
              <a:rPr lang="en"/>
              <a:t>We will proceed by comparing the mathematical signs(negative or positive) of the difference of two consecutive elements of Arr. To achieve this, we will store the sign of (Arr[i] − Arr[i − 1]) in a variable, subsequently comparing it with that of (Arr[i + 1] − Arr[i]).If it is different, we shall increment our result.</a:t>
            </a:r>
            <a:endParaRPr/>
          </a:p>
          <a:p>
            <a:pPr indent="0" lvl="0" marL="457200" rtl="0" algn="just">
              <a:spcBef>
                <a:spcPts val="1200"/>
              </a:spcBef>
              <a:spcAft>
                <a:spcPts val="0"/>
              </a:spcAft>
              <a:buNone/>
            </a:pPr>
            <a:r>
              <a:rPr lang="en"/>
              <a:t>In short, we compare the sign of current difference with the sign of the previous difference and if it is different then we increment the result and update the sign for previous difference and return result. Signum(x) function can be used to find sign of a number.</a:t>
            </a:r>
            <a:endParaRPr/>
          </a:p>
          <a:p>
            <a:pPr indent="0" lvl="0" marL="457200" rtl="0" algn="just">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516600" y="269650"/>
            <a:ext cx="83157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Cont.</a:t>
            </a:r>
            <a:endParaRPr sz="2400">
              <a:solidFill>
                <a:schemeClr val="accent1"/>
              </a:solidFill>
              <a:latin typeface="Roboto Black"/>
              <a:ea typeface="Roboto Black"/>
              <a:cs typeface="Roboto Black"/>
              <a:sym typeface="Roboto Black"/>
            </a:endParaRPr>
          </a:p>
        </p:txBody>
      </p:sp>
      <p:sp>
        <p:nvSpPr>
          <p:cNvPr id="81" name="Google Shape;81;p17"/>
          <p:cNvSpPr txBox="1"/>
          <p:nvPr>
            <p:ph idx="1" type="body"/>
          </p:nvPr>
        </p:nvSpPr>
        <p:spPr>
          <a:xfrm>
            <a:off x="311700" y="824650"/>
            <a:ext cx="8520600" cy="4182900"/>
          </a:xfrm>
          <a:prstGeom prst="rect">
            <a:avLst/>
          </a:prstGeom>
        </p:spPr>
        <p:txBody>
          <a:bodyPr anchorCtr="0" anchor="t" bIns="91425" lIns="91425" spcFirstLastPara="1" rIns="91425" wrap="square" tIns="91425">
            <a:normAutofit fontScale="77500" lnSpcReduction="20000"/>
          </a:bodyPr>
          <a:lstStyle/>
          <a:p>
            <a:pPr indent="-317182" lvl="0" marL="457200" rtl="0" algn="just">
              <a:spcBef>
                <a:spcPts val="0"/>
              </a:spcBef>
              <a:spcAft>
                <a:spcPts val="0"/>
              </a:spcAft>
              <a:buSzPct val="100000"/>
              <a:buChar char="●"/>
            </a:pPr>
            <a:r>
              <a:rPr lang="en"/>
              <a:t>Dynamic - programming</a:t>
            </a:r>
            <a:endParaRPr/>
          </a:p>
          <a:p>
            <a:pPr indent="0" lvl="0" marL="457200" rtl="0" algn="just">
              <a:spcBef>
                <a:spcPts val="1200"/>
              </a:spcBef>
              <a:spcAft>
                <a:spcPts val="0"/>
              </a:spcAft>
              <a:buNone/>
            </a:pPr>
            <a:r>
              <a:rPr lang="en"/>
              <a:t>We define a two dimensional array dp[n][2].</a:t>
            </a:r>
            <a:endParaRPr/>
          </a:p>
          <a:p>
            <a:pPr indent="0" lvl="0" marL="457200" rtl="0" algn="just">
              <a:spcBef>
                <a:spcPts val="1200"/>
              </a:spcBef>
              <a:spcAft>
                <a:spcPts val="0"/>
              </a:spcAft>
              <a:buNone/>
            </a:pPr>
            <a:r>
              <a:rPr lang="en"/>
              <a:t>dp[i][0] - longest zig-zag subsequence ending at index i and last element is greater than its previous element</a:t>
            </a:r>
            <a:endParaRPr/>
          </a:p>
          <a:p>
            <a:pPr indent="0" lvl="0" marL="457200" rtl="0" algn="just">
              <a:spcBef>
                <a:spcPts val="1200"/>
              </a:spcBef>
              <a:spcAft>
                <a:spcPts val="0"/>
              </a:spcAft>
              <a:buNone/>
            </a:pPr>
            <a:r>
              <a:rPr lang="en"/>
              <a:t>dp[i][1] - longest zig-zag subsequence ending at index i and last element is smaller than its previous element</a:t>
            </a:r>
            <a:endParaRPr/>
          </a:p>
          <a:p>
            <a:pPr indent="0" lvl="0" marL="457200" rtl="0" algn="just">
              <a:spcBef>
                <a:spcPts val="1200"/>
              </a:spcBef>
              <a:spcAft>
                <a:spcPts val="0"/>
              </a:spcAft>
              <a:buNone/>
            </a:pPr>
            <a:r>
              <a:rPr lang="en"/>
              <a:t>Compute ‘dp’ array using following relation,</a:t>
            </a:r>
            <a:endParaRPr/>
          </a:p>
          <a:p>
            <a:pPr indent="0" lvl="0" marL="457200" rtl="0" algn="just">
              <a:spcBef>
                <a:spcPts val="1200"/>
              </a:spcBef>
              <a:spcAft>
                <a:spcPts val="0"/>
              </a:spcAft>
              <a:buNone/>
            </a:pPr>
            <a:r>
              <a:t/>
            </a:r>
            <a:endParaRPr/>
          </a:p>
          <a:p>
            <a:pPr indent="0" lvl="0" marL="457200" rtl="0" algn="just">
              <a:spcBef>
                <a:spcPts val="1200"/>
              </a:spcBef>
              <a:spcAft>
                <a:spcPts val="0"/>
              </a:spcAft>
              <a:buNone/>
            </a:pPr>
            <a:r>
              <a:t/>
            </a:r>
            <a:endParaRPr/>
          </a:p>
          <a:p>
            <a:pPr indent="0" lvl="0" marL="457200" rtl="0" algn="just">
              <a:spcBef>
                <a:spcPts val="1200"/>
              </a:spcBef>
              <a:spcAft>
                <a:spcPts val="0"/>
              </a:spcAft>
              <a:buNone/>
            </a:pPr>
            <a:r>
              <a:t/>
            </a:r>
            <a:endParaRPr/>
          </a:p>
          <a:p>
            <a:pPr indent="0" lvl="0" marL="457200" rtl="0" algn="just">
              <a:spcBef>
                <a:spcPts val="1200"/>
              </a:spcBef>
              <a:spcAft>
                <a:spcPts val="0"/>
              </a:spcAft>
              <a:buNone/>
            </a:pPr>
            <a:r>
              <a:rPr lang="en"/>
              <a:t>To find longest length, Keep updating result =  max(result, max(dp[i][0], dp[i][1]))</a:t>
            </a:r>
            <a:endParaRPr/>
          </a:p>
          <a:p>
            <a:pPr indent="0" lvl="0" marL="0" rtl="0" algn="just">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2250338" y="3130738"/>
            <a:ext cx="4848225" cy="9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734325" y="858826"/>
            <a:ext cx="6592500" cy="2929200"/>
          </a:xfrm>
          <a:prstGeom prst="rect">
            <a:avLst/>
          </a:prstGeom>
          <a:noFill/>
          <a:ln>
            <a:noFill/>
          </a:ln>
        </p:spPr>
        <p:txBody>
          <a:bodyPr anchorCtr="0" anchor="t" bIns="91425" lIns="91425" spcFirstLastPara="1" rIns="91425" wrap="square" tIns="91425">
            <a:spAutoFit/>
          </a:bodyPr>
          <a:lstStyle/>
          <a:p>
            <a:pPr indent="-330200" lvl="0" marL="457200" rtl="0" algn="just">
              <a:lnSpc>
                <a:spcPct val="9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Signum function</a:t>
            </a:r>
            <a:endParaRPr sz="1600">
              <a:solidFill>
                <a:schemeClr val="dk2"/>
              </a:solidFill>
              <a:latin typeface="Proxima Nova"/>
              <a:ea typeface="Proxima Nova"/>
              <a:cs typeface="Proxima Nova"/>
              <a:sym typeface="Proxima Nova"/>
            </a:endParaRPr>
          </a:p>
          <a:p>
            <a:pPr indent="0" lvl="0" marL="457200" rtl="0" algn="just">
              <a:lnSpc>
                <a:spcPct val="95000"/>
              </a:lnSpc>
              <a:spcBef>
                <a:spcPts val="1200"/>
              </a:spcBef>
              <a:spcAft>
                <a:spcPts val="0"/>
              </a:spcAft>
              <a:buNone/>
            </a:pPr>
            <a:r>
              <a:rPr lang="en">
                <a:solidFill>
                  <a:schemeClr val="dk2"/>
                </a:solidFill>
                <a:latin typeface="Proxima Nova"/>
                <a:ea typeface="Proxima Nova"/>
                <a:cs typeface="Proxima Nova"/>
                <a:sym typeface="Proxima Nova"/>
              </a:rPr>
              <a:t>A mathematical function used to identify the sign of a number.</a:t>
            </a:r>
            <a:endParaRPr>
              <a:solidFill>
                <a:schemeClr val="dk2"/>
              </a:solidFill>
              <a:latin typeface="Proxima Nova"/>
              <a:ea typeface="Proxima Nova"/>
              <a:cs typeface="Proxima Nova"/>
              <a:sym typeface="Proxima Nova"/>
            </a:endParaRPr>
          </a:p>
          <a:p>
            <a:pPr indent="0" lvl="0" marL="0" rtl="0" algn="just">
              <a:lnSpc>
                <a:spcPct val="95000"/>
              </a:lnSpc>
              <a:spcBef>
                <a:spcPts val="1200"/>
              </a:spcBef>
              <a:spcAft>
                <a:spcPts val="0"/>
              </a:spcAft>
              <a:buClr>
                <a:srgbClr val="000000"/>
              </a:buClr>
              <a:buSzPts val="770"/>
              <a:buFont typeface="Arial"/>
              <a:buNone/>
            </a:pPr>
            <a:r>
              <a:t/>
            </a:r>
            <a:endParaRPr>
              <a:solidFill>
                <a:schemeClr val="dk2"/>
              </a:solidFill>
              <a:latin typeface="Proxima Nova"/>
              <a:ea typeface="Proxima Nova"/>
              <a:cs typeface="Proxima Nova"/>
              <a:sym typeface="Proxima Nova"/>
            </a:endParaRPr>
          </a:p>
          <a:p>
            <a:pPr indent="0" lvl="0" marL="0" rtl="0" algn="just">
              <a:lnSpc>
                <a:spcPct val="95000"/>
              </a:lnSpc>
              <a:spcBef>
                <a:spcPts val="1200"/>
              </a:spcBef>
              <a:spcAft>
                <a:spcPts val="0"/>
              </a:spcAft>
              <a:buClr>
                <a:srgbClr val="000000"/>
              </a:buClr>
              <a:buSzPts val="770"/>
              <a:buFont typeface="Arial"/>
              <a:buNone/>
            </a:pPr>
            <a:r>
              <a:t/>
            </a:r>
            <a:endParaRPr>
              <a:solidFill>
                <a:schemeClr val="dk2"/>
              </a:solidFill>
              <a:latin typeface="Proxima Nova"/>
              <a:ea typeface="Proxima Nova"/>
              <a:cs typeface="Proxima Nova"/>
              <a:sym typeface="Proxima Nova"/>
            </a:endParaRPr>
          </a:p>
          <a:p>
            <a:pPr indent="0" lvl="0" marL="0" rtl="0" algn="just">
              <a:lnSpc>
                <a:spcPct val="95000"/>
              </a:lnSpc>
              <a:spcBef>
                <a:spcPts val="1200"/>
              </a:spcBef>
              <a:spcAft>
                <a:spcPts val="0"/>
              </a:spcAft>
              <a:buClr>
                <a:srgbClr val="000000"/>
              </a:buClr>
              <a:buSzPts val="770"/>
              <a:buFont typeface="Arial"/>
              <a:buNone/>
            </a:pPr>
            <a:r>
              <a:t/>
            </a:r>
            <a:endParaRPr>
              <a:solidFill>
                <a:schemeClr val="dk2"/>
              </a:solidFill>
              <a:latin typeface="Proxima Nova"/>
              <a:ea typeface="Proxima Nova"/>
              <a:cs typeface="Proxima Nova"/>
              <a:sym typeface="Proxima Nova"/>
            </a:endParaRPr>
          </a:p>
          <a:p>
            <a:pPr indent="0" lvl="0" marL="457200" rtl="0" algn="just">
              <a:lnSpc>
                <a:spcPct val="95000"/>
              </a:lnSpc>
              <a:spcBef>
                <a:spcPts val="1200"/>
              </a:spcBef>
              <a:spcAft>
                <a:spcPts val="0"/>
              </a:spcAft>
              <a:buClr>
                <a:srgbClr val="000000"/>
              </a:buClr>
              <a:buSzPts val="770"/>
              <a:buFont typeface="Arial"/>
              <a:buNone/>
            </a:pPr>
            <a:r>
              <a:rPr lang="en">
                <a:solidFill>
                  <a:schemeClr val="dk2"/>
                </a:solidFill>
                <a:latin typeface="Proxima Nova"/>
                <a:ea typeface="Proxima Nova"/>
                <a:cs typeface="Proxima Nova"/>
                <a:sym typeface="Proxima Nova"/>
              </a:rPr>
              <a:t>    </a:t>
            </a:r>
            <a:endParaRPr>
              <a:solidFill>
                <a:schemeClr val="dk2"/>
              </a:solidFill>
              <a:latin typeface="Proxima Nova"/>
              <a:ea typeface="Proxima Nova"/>
              <a:cs typeface="Proxima Nova"/>
              <a:sym typeface="Proxima Nova"/>
            </a:endParaRPr>
          </a:p>
          <a:p>
            <a:pPr indent="0" lvl="0" marL="0" rtl="0" algn="just">
              <a:lnSpc>
                <a:spcPct val="95000"/>
              </a:lnSpc>
              <a:spcBef>
                <a:spcPts val="1200"/>
              </a:spcBef>
              <a:spcAft>
                <a:spcPts val="0"/>
              </a:spcAft>
              <a:buClr>
                <a:srgbClr val="000000"/>
              </a:buClr>
              <a:buSzPts val="770"/>
              <a:buFont typeface="Arial"/>
              <a:buNone/>
            </a:pPr>
            <a:r>
              <a:t/>
            </a:r>
            <a:endParaRPr>
              <a:solidFill>
                <a:schemeClr val="dk2"/>
              </a:solidFill>
              <a:latin typeface="Proxima Nova"/>
              <a:ea typeface="Proxima Nova"/>
              <a:cs typeface="Proxima Nova"/>
              <a:sym typeface="Proxima Nova"/>
            </a:endParaRPr>
          </a:p>
          <a:p>
            <a:pPr indent="0" lvl="0" marL="0" rtl="0" algn="just">
              <a:lnSpc>
                <a:spcPct val="95000"/>
              </a:lnSpc>
              <a:spcBef>
                <a:spcPts val="1200"/>
              </a:spcBef>
              <a:spcAft>
                <a:spcPts val="1200"/>
              </a:spcAft>
              <a:buClr>
                <a:srgbClr val="000000"/>
              </a:buClr>
              <a:buSzPts val="770"/>
              <a:buFont typeface="Arial"/>
              <a:buNone/>
            </a:pPr>
            <a:r>
              <a:t/>
            </a:r>
            <a:endParaRPr>
              <a:solidFill>
                <a:schemeClr val="dk2"/>
              </a:solidFill>
              <a:latin typeface="Proxima Nova"/>
              <a:ea typeface="Proxima Nova"/>
              <a:cs typeface="Proxima Nova"/>
              <a:sym typeface="Proxima Nova"/>
            </a:endParaRPr>
          </a:p>
        </p:txBody>
      </p:sp>
      <p:pic>
        <p:nvPicPr>
          <p:cNvPr id="88" name="Google Shape;88;p18"/>
          <p:cNvPicPr preferRelativeResize="0"/>
          <p:nvPr/>
        </p:nvPicPr>
        <p:blipFill>
          <a:blip r:embed="rId3">
            <a:alphaModFix/>
          </a:blip>
          <a:stretch>
            <a:fillRect/>
          </a:stretch>
        </p:blipFill>
        <p:spPr>
          <a:xfrm>
            <a:off x="1039595" y="1967176"/>
            <a:ext cx="3048700" cy="1209125"/>
          </a:xfrm>
          <a:prstGeom prst="rect">
            <a:avLst/>
          </a:prstGeom>
          <a:noFill/>
          <a:ln>
            <a:noFill/>
          </a:ln>
        </p:spPr>
      </p:pic>
      <p:pic>
        <p:nvPicPr>
          <p:cNvPr id="89" name="Google Shape;89;p18"/>
          <p:cNvPicPr preferRelativeResize="0"/>
          <p:nvPr/>
        </p:nvPicPr>
        <p:blipFill>
          <a:blip r:embed="rId4">
            <a:alphaModFix/>
          </a:blip>
          <a:stretch>
            <a:fillRect/>
          </a:stretch>
        </p:blipFill>
        <p:spPr>
          <a:xfrm>
            <a:off x="4166275" y="1642550"/>
            <a:ext cx="3928676" cy="226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Pseudo Codes</a:t>
            </a:r>
            <a:endParaRPr sz="2400">
              <a:solidFill>
                <a:schemeClr val="accent1"/>
              </a:solidFill>
              <a:latin typeface="Roboto Black"/>
              <a:ea typeface="Roboto Black"/>
              <a:cs typeface="Roboto Black"/>
              <a:sym typeface="Roboto Black"/>
            </a:endParaRPr>
          </a:p>
        </p:txBody>
      </p:sp>
      <p:pic>
        <p:nvPicPr>
          <p:cNvPr id="95" name="Google Shape;95;p19"/>
          <p:cNvPicPr preferRelativeResize="0"/>
          <p:nvPr/>
        </p:nvPicPr>
        <p:blipFill>
          <a:blip r:embed="rId3">
            <a:alphaModFix/>
          </a:blip>
          <a:stretch>
            <a:fillRect/>
          </a:stretch>
        </p:blipFill>
        <p:spPr>
          <a:xfrm>
            <a:off x="438697" y="1287247"/>
            <a:ext cx="3872401" cy="3354100"/>
          </a:xfrm>
          <a:prstGeom prst="rect">
            <a:avLst/>
          </a:prstGeom>
          <a:noFill/>
          <a:ln>
            <a:noFill/>
          </a:ln>
        </p:spPr>
      </p:pic>
      <p:pic>
        <p:nvPicPr>
          <p:cNvPr id="96" name="Google Shape;96;p19"/>
          <p:cNvPicPr preferRelativeResize="0"/>
          <p:nvPr/>
        </p:nvPicPr>
        <p:blipFill>
          <a:blip r:embed="rId4">
            <a:alphaModFix/>
          </a:blip>
          <a:stretch>
            <a:fillRect/>
          </a:stretch>
        </p:blipFill>
        <p:spPr>
          <a:xfrm>
            <a:off x="4867123" y="1053800"/>
            <a:ext cx="352602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a:t>First Algorithm (sign comparison)</a:t>
            </a:r>
            <a:endParaRPr/>
          </a:p>
        </p:txBody>
      </p:sp>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990"/>
              <a:buFont typeface="Arial"/>
              <a:buNone/>
            </a:pPr>
            <a:r>
              <a:rPr lang="en" sz="1901">
                <a:solidFill>
                  <a:schemeClr val="accent1"/>
                </a:solidFill>
                <a:latin typeface="Proxima Nova"/>
                <a:ea typeface="Proxima Nova"/>
                <a:cs typeface="Proxima Nova"/>
                <a:sym typeface="Proxima Nova"/>
              </a:rPr>
              <a:t>Illustration with example : Arr = {5,0,3,1,0}</a:t>
            </a:r>
            <a:endParaRPr sz="1901">
              <a:solidFill>
                <a:schemeClr val="accent1"/>
              </a:solidFill>
              <a:latin typeface="Proxima Nova"/>
              <a:ea typeface="Proxima Nova"/>
              <a:cs typeface="Proxima Nova"/>
              <a:sym typeface="Proxima Nova"/>
            </a:endParaRPr>
          </a:p>
          <a:p>
            <a:pPr indent="0" lvl="0" marL="0" rtl="0" algn="l">
              <a:spcBef>
                <a:spcPts val="1200"/>
              </a:spcBef>
              <a:spcAft>
                <a:spcPts val="0"/>
              </a:spcAft>
              <a:buSzPts val="990"/>
              <a:buNone/>
            </a:pPr>
            <a:r>
              <a:t/>
            </a:r>
            <a:endParaRPr sz="2900">
              <a:solidFill>
                <a:schemeClr val="accent1"/>
              </a:solidFill>
              <a:latin typeface="Proxima Nova"/>
              <a:ea typeface="Proxima Nova"/>
              <a:cs typeface="Proxima Nova"/>
              <a:sym typeface="Proxima Nova"/>
            </a:endParaRPr>
          </a:p>
        </p:txBody>
      </p:sp>
      <p:sp>
        <p:nvSpPr>
          <p:cNvPr id="103" name="Google Shape;103;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Second Algorithm (dp)</a:t>
            </a:r>
            <a:endParaRPr/>
          </a:p>
        </p:txBody>
      </p:sp>
      <p:pic>
        <p:nvPicPr>
          <p:cNvPr id="104" name="Google Shape;104;p20"/>
          <p:cNvPicPr preferRelativeResize="0"/>
          <p:nvPr/>
        </p:nvPicPr>
        <p:blipFill>
          <a:blip r:embed="rId3">
            <a:alphaModFix/>
          </a:blip>
          <a:stretch>
            <a:fillRect/>
          </a:stretch>
        </p:blipFill>
        <p:spPr>
          <a:xfrm>
            <a:off x="535471" y="1867100"/>
            <a:ext cx="3434901" cy="2089075"/>
          </a:xfrm>
          <a:prstGeom prst="rect">
            <a:avLst/>
          </a:prstGeom>
          <a:noFill/>
          <a:ln>
            <a:noFill/>
          </a:ln>
        </p:spPr>
      </p:pic>
      <p:pic>
        <p:nvPicPr>
          <p:cNvPr id="105" name="Google Shape;105;p20"/>
          <p:cNvPicPr preferRelativeResize="0"/>
          <p:nvPr/>
        </p:nvPicPr>
        <p:blipFill>
          <a:blip r:embed="rId4">
            <a:alphaModFix/>
          </a:blip>
          <a:stretch>
            <a:fillRect/>
          </a:stretch>
        </p:blipFill>
        <p:spPr>
          <a:xfrm>
            <a:off x="4832400" y="1867100"/>
            <a:ext cx="3866751" cy="180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accent1"/>
                </a:solidFill>
                <a:latin typeface="Roboto Black"/>
                <a:ea typeface="Roboto Black"/>
                <a:cs typeface="Roboto Black"/>
                <a:sym typeface="Roboto Black"/>
              </a:rPr>
              <a:t>Algorithm analysis </a:t>
            </a:r>
            <a:endParaRPr sz="2400">
              <a:solidFill>
                <a:schemeClr val="accent1"/>
              </a:solidFill>
              <a:latin typeface="Roboto Black"/>
              <a:ea typeface="Roboto Black"/>
              <a:cs typeface="Roboto Black"/>
              <a:sym typeface="Roboto Black"/>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Time Complexity:</a:t>
            </a:r>
            <a:endParaRPr/>
          </a:p>
          <a:p>
            <a:pPr indent="-323850" lvl="0" marL="457200" rtl="0" algn="l">
              <a:spcBef>
                <a:spcPts val="1200"/>
              </a:spcBef>
              <a:spcAft>
                <a:spcPts val="0"/>
              </a:spcAft>
              <a:buSzPts val="1500"/>
              <a:buChar char="●"/>
            </a:pPr>
            <a:r>
              <a:rPr lang="en" sz="1500"/>
              <a:t>Approach 1: Here, Only single traversal is required to complete the algorithm so the time complexity is O(n). The best case for this algorithm is n = 1, so T </a:t>
            </a:r>
            <a:r>
              <a:rPr baseline="-25000" lang="en" sz="1500"/>
              <a:t>best</a:t>
            </a:r>
            <a:r>
              <a:rPr lang="en" sz="1500"/>
              <a:t> = O(1) and T</a:t>
            </a:r>
            <a:r>
              <a:rPr baseline="-25000" lang="en" sz="1500"/>
              <a:t>worst</a:t>
            </a:r>
            <a:r>
              <a:rPr lang="en" sz="1500"/>
              <a:t>= O(n).</a:t>
            </a:r>
            <a:endParaRPr sz="1500"/>
          </a:p>
          <a:p>
            <a:pPr indent="0" lvl="0" marL="457200" rtl="0" algn="l">
              <a:spcBef>
                <a:spcPts val="1200"/>
              </a:spcBef>
              <a:spcAft>
                <a:spcPts val="0"/>
              </a:spcAft>
              <a:buNone/>
            </a:pPr>
            <a:r>
              <a:t/>
            </a:r>
            <a:endParaRPr sz="1500"/>
          </a:p>
          <a:p>
            <a:pPr indent="-330200" lvl="0" marL="457200" rtl="0" algn="l">
              <a:spcBef>
                <a:spcPts val="1200"/>
              </a:spcBef>
              <a:spcAft>
                <a:spcPts val="0"/>
              </a:spcAft>
              <a:buSzPts val="1600"/>
              <a:buChar char="●"/>
            </a:pPr>
            <a:r>
              <a:rPr lang="en" sz="1500"/>
              <a:t>Approach 2: Here, we assume that integer operations take O(1) time. Two loops are used, nested one into other. Therefore, time complexity of this algorithm is O(n</a:t>
            </a:r>
            <a:r>
              <a:rPr baseline="30000" lang="en" sz="1500"/>
              <a:t>2</a:t>
            </a:r>
            <a:r>
              <a:rPr lang="en" sz="1500"/>
              <a:t>). The best case for this algorithm is n = 1, so T </a:t>
            </a:r>
            <a:r>
              <a:rPr baseline="-25000" lang="en" sz="1500"/>
              <a:t>best</a:t>
            </a:r>
            <a:r>
              <a:rPr lang="en" sz="1500"/>
              <a:t>= O(1) and  T</a:t>
            </a:r>
            <a:r>
              <a:rPr baseline="-25000" lang="en" sz="1500"/>
              <a:t>worst</a:t>
            </a:r>
            <a:r>
              <a:rPr lang="en" sz="1500"/>
              <a:t>= O(n</a:t>
            </a:r>
            <a:r>
              <a:rPr baseline="30000" lang="en" sz="1500"/>
              <a:t>2</a:t>
            </a:r>
            <a:r>
              <a:rPr lang="en" sz="1500"/>
              <a:t>).</a:t>
            </a:r>
            <a:r>
              <a:rPr lang="en" sz="1600"/>
              <a:t> </a:t>
            </a:r>
            <a:endParaRPr sz="1600"/>
          </a:p>
          <a:p>
            <a:pPr indent="0" lvl="0" marL="0" rtl="0" algn="l">
              <a:spcBef>
                <a:spcPts val="1200"/>
              </a:spcBef>
              <a:spcAft>
                <a:spcPts val="0"/>
              </a:spcAft>
              <a:buNone/>
            </a:pPr>
            <a:r>
              <a:rPr lang="en"/>
              <a:t>Space complexity:</a:t>
            </a:r>
            <a:endParaRPr/>
          </a:p>
          <a:p>
            <a:pPr indent="-323850" lvl="0" marL="457200" rtl="0" algn="l">
              <a:spcBef>
                <a:spcPts val="1200"/>
              </a:spcBef>
              <a:spcAft>
                <a:spcPts val="0"/>
              </a:spcAft>
              <a:buSzPts val="1500"/>
              <a:buChar char="●"/>
            </a:pPr>
            <a:r>
              <a:rPr lang="en" sz="1500"/>
              <a:t>The space complexity for the algorithm is O(n)</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