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70" r:id="rId11"/>
    <p:sldId id="269" r:id="rId12"/>
    <p:sldId id="271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e " initials="A" lastIdx="1" clrIdx="0">
    <p:extLst>
      <p:ext uri="{19B8F6BF-5375-455C-9EA6-DF929625EA0E}">
        <p15:presenceInfo xmlns:p15="http://schemas.microsoft.com/office/powerpoint/2012/main" userId="210160eb8d3a7d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9A"/>
    <a:srgbClr val="074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02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5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400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26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243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472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9002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567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28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9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614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22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73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73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1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564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009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D7E874-8197-4932-8FCB-4FFBD39C8C6E}" type="datetimeFigureOut">
              <a:rPr lang="en-ZA" smtClean="0"/>
              <a:t>2025/01/17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D841F1-AC3E-4906-A817-8DFB5D91419A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A3F9D-A8D7-2D29-881F-CFFCF277982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536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ZA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167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function.__qualname__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black logo&#10;&#10;Description automatically generated">
            <a:extLst>
              <a:ext uri="{FF2B5EF4-FFF2-40B4-BE49-F238E27FC236}">
                <a16:creationId xmlns:a16="http://schemas.microsoft.com/office/drawing/2014/main" id="{81128738-CF14-4AD2-7A2D-8A2B397C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86" y="3429000"/>
            <a:ext cx="2853866" cy="2853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BF2DB-32B8-F74F-DB9E-05F8ED9E2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810" y="696543"/>
            <a:ext cx="10234380" cy="1828801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Python: O Deep Dive</a:t>
            </a:r>
            <a:endParaRPr lang="en-ZA" sz="80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5764BF-C123-8826-72CE-BC3D9EF7E492}"/>
              </a:ext>
            </a:extLst>
          </p:cNvPr>
          <p:cNvSpPr/>
          <p:nvPr/>
        </p:nvSpPr>
        <p:spPr>
          <a:xfrm>
            <a:off x="4261282" y="6282866"/>
            <a:ext cx="4154749" cy="52378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Eng Wise Niels Muronha</a:t>
            </a:r>
            <a:endParaRPr lang="en-ZA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670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59A3988-8555-FC71-0EEB-173729510835}"/>
              </a:ext>
            </a:extLst>
          </p:cNvPr>
          <p:cNvSpPr/>
          <p:nvPr/>
        </p:nvSpPr>
        <p:spPr>
          <a:xfrm>
            <a:off x="3240349" y="2332043"/>
            <a:ext cx="1509204" cy="11185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LOCAL - L</a:t>
            </a:r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B5D08-CD7B-D3AB-C68F-B722784FDD91}"/>
              </a:ext>
            </a:extLst>
          </p:cNvPr>
          <p:cNvSpPr/>
          <p:nvPr/>
        </p:nvSpPr>
        <p:spPr>
          <a:xfrm>
            <a:off x="3240348" y="2332043"/>
            <a:ext cx="2799429" cy="169563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						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ENCLOSING - E</a:t>
            </a:r>
            <a:endParaRPr lang="en-Z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152E1-A7A0-7DFC-0E6D-82EC5184EBB1}"/>
              </a:ext>
            </a:extLst>
          </p:cNvPr>
          <p:cNvSpPr/>
          <p:nvPr/>
        </p:nvSpPr>
        <p:spPr>
          <a:xfrm>
            <a:off x="3240348" y="2332043"/>
            <a:ext cx="3808523" cy="23422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						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GLOBAL - G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B0B4CB-6B8A-287A-3650-F62860AA63E5}"/>
              </a:ext>
            </a:extLst>
          </p:cNvPr>
          <p:cNvSpPr/>
          <p:nvPr/>
        </p:nvSpPr>
        <p:spPr>
          <a:xfrm>
            <a:off x="3240347" y="2332043"/>
            <a:ext cx="4925628" cy="28586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						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BUILT-IN - B</a:t>
            </a:r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4425089-AED7-4259-9B80-5A71C2C8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LEGB</a:t>
            </a:r>
            <a:endParaRPr lang="en-US" dirty="0"/>
          </a:p>
        </p:txBody>
      </p:sp>
      <p:pic>
        <p:nvPicPr>
          <p:cNvPr id="25" name="Picture 24" descr="A white and black logo&#10;&#10;Description automatically generated">
            <a:extLst>
              <a:ext uri="{FF2B5EF4-FFF2-40B4-BE49-F238E27FC236}">
                <a16:creationId xmlns:a16="http://schemas.microsoft.com/office/drawing/2014/main" id="{5F9B9FB0-93EF-DE4B-73A8-B387E08C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6" y="676831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4DBDF-9AA2-4018-BC7F-2DDC8116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748117"/>
            <a:ext cx="9377083" cy="4186518"/>
          </a:xfrm>
        </p:spPr>
        <p:txBody>
          <a:bodyPr>
            <a:normAutofit/>
          </a:bodyPr>
          <a:lstStyle/>
          <a:p>
            <a:r>
              <a:rPr lang="en-ZA" sz="16600" kern="100" dirty="0">
                <a:solidFill>
                  <a:schemeClr val="accent2">
                    <a:lumMod val="75000"/>
                  </a:schemeClr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CODING</a:t>
            </a:r>
            <a:br>
              <a:rPr lang="en-ZA" sz="36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5" name="Picture 4" descr="A white and black logo&#10;&#10;Description automatically generated">
            <a:extLst>
              <a:ext uri="{FF2B5EF4-FFF2-40B4-BE49-F238E27FC236}">
                <a16:creationId xmlns:a16="http://schemas.microsoft.com/office/drawing/2014/main" id="{D9BB4ED1-C6DE-4923-9137-3F7732FD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46" y="2864221"/>
            <a:ext cx="1564344" cy="1564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4342F-A7F6-499F-9D3D-B8851DC9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2" y="2258414"/>
            <a:ext cx="2591492" cy="259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9399-AF4F-4B7C-8D76-D17D5D7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20" y="1956566"/>
            <a:ext cx="10296268" cy="320710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40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Closures</a:t>
            </a:r>
            <a:endParaRPr lang="en-US" sz="14000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015BCAC0-4B3B-427B-A322-347C49C38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5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9399-AF4F-4B7C-8D76-D17D5D7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20" y="1956566"/>
            <a:ext cx="10296268" cy="3207103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GB" sz="140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GB" sz="140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Decoradores</a:t>
            </a:r>
            <a:endParaRPr lang="en-US" sz="14000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015BCAC0-4B3B-427B-A322-347C49C38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1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84BE-29E1-40FB-9690-E287D66F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 318 – </a:t>
            </a:r>
            <a:r>
              <a:rPr lang="pt-BR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Decoradores para Funções e Métodos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FD35-5576-43E3-93A7-4DCF4582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B7FE-31E9-426D-B806-ED0229C7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95" y="2261367"/>
            <a:ext cx="10353762" cy="40587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6F9BDA-17BB-4FAF-99A5-97F37869578B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 3129 – Class Decorators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3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281B-CF67-532A-B708-6CDDB2B0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660" y="435006"/>
            <a:ext cx="7207317" cy="39150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accent2">
                    <a:lumMod val="75000"/>
                  </a:schemeClr>
                </a:solidFill>
              </a:rPr>
              <a:t>Funções:Uma</a:t>
            </a:r>
            <a:br>
              <a:rPr lang="en-US" sz="8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dirty="0" err="1">
                <a:solidFill>
                  <a:schemeClr val="accent2">
                    <a:lumMod val="75000"/>
                  </a:schemeClr>
                </a:solidFill>
              </a:rPr>
              <a:t>Rápida</a:t>
            </a:r>
            <a:r>
              <a:rPr lang="en-US" sz="8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8000" dirty="0" err="1">
                <a:solidFill>
                  <a:schemeClr val="accent2">
                    <a:lumMod val="75000"/>
                  </a:schemeClr>
                </a:solidFill>
              </a:rPr>
              <a:t>revisão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B65EE93E-DE3A-E5D4-0C46-DE31AD81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2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90E2-5760-209C-4B1C-8ABFB77C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err="1">
                <a:solidFill>
                  <a:schemeClr val="accent2">
                    <a:lumMod val="75000"/>
                  </a:schemeClr>
                </a:solidFill>
              </a:rPr>
              <a:t>Funções</a:t>
            </a:r>
            <a:endParaRPr lang="en-Z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0323-3C62-D2F2-FE4D-5525BF09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 python as </a:t>
            </a:r>
            <a:r>
              <a:rPr lang="en-US" sz="32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sz="32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são</a:t>
            </a:r>
            <a:r>
              <a:rPr lang="en-US" sz="32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ZA" sz="3200" kern="1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Objectos</a:t>
            </a:r>
            <a:endParaRPr lang="en-ZA" sz="3600" kern="1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Ordem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Superior (High Order Function)</a:t>
            </a:r>
            <a:endParaRPr lang="en-ZA" sz="3600" kern="1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Cidadão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Primeira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  <a:r>
              <a:rPr lang="en-US" sz="3600" kern="10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(First Class Citizen)</a:t>
            </a:r>
            <a:endParaRPr lang="en-ZA" sz="3600" kern="100" dirty="0">
              <a:solidFill>
                <a:schemeClr val="accent2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C85D2C99-988A-74F4-BAD5-4302CB026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87" y="107569"/>
            <a:ext cx="1301888" cy="13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3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47E4-134C-6857-398D-F2B85CF3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sz="4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44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Objectos</a:t>
            </a:r>
            <a:endParaRPr lang="en-ZA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78B2-9F76-EE7F-9672-8165EAB8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(</a:t>
            </a:r>
            <a:r>
              <a:rPr lang="en-US" dirty="0" err="1"/>
              <a:t>atributos</a:t>
            </a:r>
            <a:r>
              <a:rPr lang="en-US" dirty="0"/>
              <a:t>) e </a:t>
            </a:r>
            <a:r>
              <a:rPr lang="en-US" dirty="0" err="1"/>
              <a:t>comportamentos</a:t>
            </a:r>
            <a:r>
              <a:rPr lang="en-US" dirty="0"/>
              <a:t> (</a:t>
            </a:r>
            <a:r>
              <a:rPr lang="en-US" dirty="0" err="1"/>
              <a:t>metodos</a:t>
            </a:r>
            <a:r>
              <a:rPr lang="en-US" dirty="0"/>
              <a:t>)</a:t>
            </a:r>
          </a:p>
          <a:p>
            <a:endParaRPr lang="en-ZA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0B2F0450-AAB1-D2DA-6709-5F31FC060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87" y="107569"/>
            <a:ext cx="1301888" cy="130188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7F704C-A81D-4D27-800A-9A53012CB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0559"/>
              </p:ext>
            </p:extLst>
          </p:nvPr>
        </p:nvGraphicFramePr>
        <p:xfrm>
          <a:off x="1404470" y="2232213"/>
          <a:ext cx="8985624" cy="51206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492812">
                  <a:extLst>
                    <a:ext uri="{9D8B030D-6E8A-4147-A177-3AD203B41FA5}">
                      <a16:colId xmlns:a16="http://schemas.microsoft.com/office/drawing/2014/main" val="2900201348"/>
                    </a:ext>
                  </a:extLst>
                </a:gridCol>
                <a:gridCol w="4492812">
                  <a:extLst>
                    <a:ext uri="{9D8B030D-6E8A-4147-A177-3AD203B41FA5}">
                      <a16:colId xmlns:a16="http://schemas.microsoft.com/office/drawing/2014/main" val="2161377255"/>
                    </a:ext>
                  </a:extLst>
                </a:gridCol>
              </a:tblGrid>
              <a:tr h="33041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Atributos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Significado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973"/>
                  </a:ext>
                </a:extLst>
              </a:tr>
              <a:tr h="33041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function.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qualname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Light" panose="020B0502040204020203" pitchFamily="34" charset="0"/>
                          <a:ea typeface="+mn-ea"/>
                          <a:cs typeface="+mn-cs"/>
                          <a:hlinkClick r:id="rId3" tooltip="Link to this definition"/>
                        </a:rPr>
                        <a:t>¶</a:t>
                      </a:r>
                      <a:endParaRPr lang="en-US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nome qualificado da função.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62385"/>
                  </a:ext>
                </a:extLst>
              </a:tr>
              <a:tr h="107384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Light" panose="020B0502040204020203" pitchFamily="34" charset="0"/>
                        </a:rPr>
                        <a:t>function.__defaults</a:t>
                      </a:r>
                      <a:r>
                        <a:rPr lang="en-US" dirty="0">
                          <a:latin typeface="Bahnschrift Light" panose="020B0502040204020203" pitchFamily="34" charset="0"/>
                        </a:rPr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Uma tupla contendo os valores padrão dos parâmetros da função que possuem valores padrão, ou None se nenhum parâmetro tiver valor padrão.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38405"/>
                  </a:ext>
                </a:extLst>
              </a:tr>
              <a:tr h="57822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Light" panose="020B0502040204020203" pitchFamily="34" charset="0"/>
                        </a:rPr>
                        <a:t>function.__doc</a:t>
                      </a:r>
                      <a:r>
                        <a:rPr lang="en-US" dirty="0">
                          <a:latin typeface="Bahnschrift Light" panose="020B0502040204020203" pitchFamily="34" charset="0"/>
                        </a:rPr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string de documentação da função ou None se indisponível.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18096"/>
                  </a:ext>
                </a:extLst>
              </a:tr>
              <a:tr h="578223">
                <a:tc>
                  <a:txBody>
                    <a:bodyPr/>
                    <a:lstStyle/>
                    <a:p>
                      <a:r>
                        <a:rPr lang="en-US" dirty="0" err="1"/>
                        <a:t>function.__code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objeto de código que representa o corpo compilado da função.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22270"/>
                  </a:ext>
                </a:extLst>
              </a:tr>
              <a:tr h="1073843">
                <a:tc>
                  <a:txBody>
                    <a:bodyPr/>
                    <a:lstStyle/>
                    <a:p>
                      <a:r>
                        <a:rPr lang="en-US" dirty="0" err="1"/>
                        <a:t>function.__closure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None ou uma tupla de células que contêm as associações para os nomes especificados no atributo co_freevars do objeto de código da função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71665"/>
                  </a:ext>
                </a:extLst>
              </a:tr>
              <a:tr h="330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75756"/>
                  </a:ext>
                </a:extLst>
              </a:tr>
              <a:tr h="330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34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BDC2-E490-4022-9D54-C3595313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Funções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Ordem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Superior (High Order Function)</a:t>
            </a:r>
            <a:br>
              <a:rPr lang="en-ZA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3B8D-79DB-4928-BF62-E89D968B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822746" cy="4058751"/>
          </a:xfrm>
        </p:spPr>
        <p:txBody>
          <a:bodyPr>
            <a:normAutofit/>
          </a:bodyPr>
          <a:lstStyle/>
          <a:p>
            <a:r>
              <a:rPr lang="pt-BR" sz="3600" dirty="0"/>
              <a:t>Recebem outras funções como argumento.</a:t>
            </a:r>
          </a:p>
          <a:p>
            <a:r>
              <a:rPr lang="pt-BR" sz="3600" dirty="0"/>
              <a:t>Retornam outra função como resultado.</a:t>
            </a:r>
          </a:p>
          <a:p>
            <a:r>
              <a:rPr lang="pt-BR" sz="3600" dirty="0"/>
              <a:t>Fazem ambas as coisas acima.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68675-DAE7-46D0-BB39-0A508362E03F}"/>
              </a:ext>
            </a:extLst>
          </p:cNvPr>
          <p:cNvSpPr/>
          <p:nvPr/>
        </p:nvSpPr>
        <p:spPr>
          <a:xfrm>
            <a:off x="7440706" y="1609165"/>
            <a:ext cx="4491318" cy="3639670"/>
          </a:xfrm>
          <a:prstGeom prst="rect">
            <a:avLst/>
          </a:prstGeom>
          <a:noFill/>
          <a:ln>
            <a:solidFill>
              <a:srgbClr val="003B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aplicar_operacao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(x, y,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):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return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(x, y)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def soma(a, b):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return a + b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multiplica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(a, b):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 return a * b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print(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aplicar_operacao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(5, 3, soma))       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Saída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: 8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print(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aplicar_operacao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(5, 3,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multiplica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)) 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Saída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: 15</a:t>
            </a:r>
          </a:p>
        </p:txBody>
      </p:sp>
      <p:pic>
        <p:nvPicPr>
          <p:cNvPr id="8" name="Picture 7" descr="A white and black logo&#10;&#10;Description automatically generated">
            <a:extLst>
              <a:ext uri="{FF2B5EF4-FFF2-40B4-BE49-F238E27FC236}">
                <a16:creationId xmlns:a16="http://schemas.microsoft.com/office/drawing/2014/main" id="{183850A3-EBB8-4197-8FCA-59AE23B4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9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FD59-1ED0-4B0A-8B62-B2338984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Cidadão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Primeira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(First Class Citizen)</a:t>
            </a:r>
            <a:br>
              <a:rPr lang="en-ZA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5C55-02AA-4078-8C04-07CC8DAE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Ser atribuído a uma variável</a:t>
            </a:r>
            <a:r>
              <a:rPr lang="pt-BR" sz="2400" dirty="0"/>
              <a:t>: Você pode armazenar a entidade em uma variável.</a:t>
            </a:r>
          </a:p>
          <a:p>
            <a:r>
              <a:rPr lang="pt-BR" sz="2400" b="1" dirty="0"/>
              <a:t>Ser passado como argumento para uma função</a:t>
            </a:r>
            <a:r>
              <a:rPr lang="pt-BR" sz="2400" dirty="0"/>
              <a:t>: A entidade pode ser fornecida como entrada para uma função.</a:t>
            </a:r>
          </a:p>
          <a:p>
            <a:r>
              <a:rPr lang="pt-BR" sz="2400" b="1" dirty="0"/>
              <a:t>Ser retornado como valor de uma função</a:t>
            </a:r>
            <a:r>
              <a:rPr lang="pt-BR" sz="2400" dirty="0"/>
              <a:t>: A entidade pode ser a saída de uma função.</a:t>
            </a:r>
          </a:p>
          <a:p>
            <a:r>
              <a:rPr lang="pt-BR" sz="2400" b="1" dirty="0"/>
              <a:t>Ser armazenado em estruturas de dados</a:t>
            </a:r>
            <a:r>
              <a:rPr lang="pt-BR" sz="2400" dirty="0"/>
              <a:t>: A entidade pode ser incluída em listas, dicionários, arrays, etc.</a:t>
            </a:r>
            <a:endParaRPr lang="en-US" sz="2400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90B726C7-3B23-4AA1-B127-332C67048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4F3750-7DD8-4BA5-A266-068BA8973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4" y="2523563"/>
            <a:ext cx="1280617" cy="1280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49F58-410B-408B-B960-A550DF4C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15" y="0"/>
            <a:ext cx="10677570" cy="1593756"/>
          </a:xfrm>
        </p:spPr>
        <p:txBody>
          <a:bodyPr>
            <a:normAutofit/>
          </a:bodyPr>
          <a:lstStyle/>
          <a:p>
            <a:r>
              <a:rPr lang="en-US" sz="72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Nota </a:t>
            </a:r>
            <a:r>
              <a:rPr lang="en-US" sz="7200" kern="100" dirty="0" err="1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importante</a:t>
            </a:r>
            <a:endParaRPr lang="en-US" sz="7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18AB9-440A-49D5-B327-4CBFB0F7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43" y="282971"/>
            <a:ext cx="1027813" cy="1027813"/>
          </a:xfrm>
        </p:spPr>
      </p:pic>
      <p:pic>
        <p:nvPicPr>
          <p:cNvPr id="6" name="Picture 5" descr="A white and black logo&#10;&#10;Description automatically generated">
            <a:extLst>
              <a:ext uri="{FF2B5EF4-FFF2-40B4-BE49-F238E27FC236}">
                <a16:creationId xmlns:a16="http://schemas.microsoft.com/office/drawing/2014/main" id="{9A3F492B-D175-4368-AD26-C20C91DDA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98A299-34FC-45EC-9DE2-0881E31487FE}"/>
              </a:ext>
            </a:extLst>
          </p:cNvPr>
          <p:cNvSpPr/>
          <p:nvPr/>
        </p:nvSpPr>
        <p:spPr>
          <a:xfrm>
            <a:off x="1969681" y="2578925"/>
            <a:ext cx="9056907" cy="11698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“def” é um código executável</a:t>
            </a:r>
          </a:p>
          <a:p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 sua função só existe depois que o Python encontra e executa o def.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DDE8A-2730-461A-9793-A32734A3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4474508"/>
            <a:ext cx="1969681" cy="20293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BFB0225-6D70-4DD9-B601-F680EBF477BF}"/>
              </a:ext>
            </a:extLst>
          </p:cNvPr>
          <p:cNvSpPr/>
          <p:nvPr/>
        </p:nvSpPr>
        <p:spPr>
          <a:xfrm>
            <a:off x="1969681" y="4569089"/>
            <a:ext cx="9056907" cy="19348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accent2">
                    <a:lumMod val="75000"/>
                  </a:schemeClr>
                </a:solidFill>
              </a:rPr>
              <a:t>“def” cria um objeto e o associa a um nome</a:t>
            </a:r>
          </a:p>
          <a:p>
            <a:endParaRPr lang="pt-BR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Quando o Python encontra e executa uma declaração def, ele gera um novo objeto de função e o associa ao nome da função. Assim como em todas as atribuições, o nome da função se torna uma referência ao objeto de função.</a:t>
            </a:r>
          </a:p>
        </p:txBody>
      </p:sp>
    </p:spTree>
    <p:extLst>
      <p:ext uri="{BB962C8B-B14F-4D97-AF65-F5344CB8AC3E}">
        <p14:creationId xmlns:p14="http://schemas.microsoft.com/office/powerpoint/2010/main" val="295662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5A27-9154-4DD1-8E63-6DDF87C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748117"/>
            <a:ext cx="9377083" cy="4186518"/>
          </a:xfrm>
        </p:spPr>
        <p:txBody>
          <a:bodyPr>
            <a:normAutofit fontScale="90000"/>
          </a:bodyPr>
          <a:lstStyle/>
          <a:p>
            <a:r>
              <a:rPr lang="en-ZA" sz="16600" kern="100" dirty="0" err="1">
                <a:solidFill>
                  <a:schemeClr val="accent2">
                    <a:lumMod val="75000"/>
                  </a:schemeClr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Escopo</a:t>
            </a:r>
            <a:r>
              <a:rPr lang="en-ZA" sz="16600" kern="100" dirty="0">
                <a:solidFill>
                  <a:schemeClr val="accent2">
                    <a:lumMod val="75000"/>
                  </a:schemeClr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 &amp; Namespace</a:t>
            </a:r>
            <a:br>
              <a:rPr lang="en-ZA" sz="3600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5A604-07C0-415C-B98A-732893D0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82" y="1851517"/>
            <a:ext cx="3563166" cy="3563166"/>
          </a:xfrm>
          <a:prstGeom prst="rect">
            <a:avLst/>
          </a:prstGeom>
        </p:spPr>
      </p:pic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ED6A428C-84C3-4994-93C7-B86104E7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8" y="314888"/>
            <a:ext cx="779937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6E61-9A6B-4122-ADD7-8EFA810E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Local, Enclosing, Global and Built-in (LEGB)</a:t>
            </a:r>
            <a:endParaRPr lang="en-US" dirty="0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9F16629D-DD4D-421F-AB90-98E85A315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6" y="676831"/>
            <a:ext cx="779937" cy="7799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76E26F-ED53-4A6D-822E-6285339ABC77}"/>
              </a:ext>
            </a:extLst>
          </p:cNvPr>
          <p:cNvSpPr/>
          <p:nvPr/>
        </p:nvSpPr>
        <p:spPr>
          <a:xfrm>
            <a:off x="821345" y="2043953"/>
            <a:ext cx="4328874" cy="510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Escopo global é o escopo do modulo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FC941-ADCF-4709-BC9D-0EF1541AB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2000833"/>
            <a:ext cx="597227" cy="5972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0C08AA-FBCB-448A-A467-EE7C61511253}"/>
              </a:ext>
            </a:extLst>
          </p:cNvPr>
          <p:cNvSpPr/>
          <p:nvPr/>
        </p:nvSpPr>
        <p:spPr>
          <a:xfrm>
            <a:off x="5482992" y="2031060"/>
            <a:ext cx="819196" cy="510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a = 20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90C06-AED2-49EF-AAAB-7205BDBB09F4}"/>
              </a:ext>
            </a:extLst>
          </p:cNvPr>
          <p:cNvSpPr/>
          <p:nvPr/>
        </p:nvSpPr>
        <p:spPr>
          <a:xfrm>
            <a:off x="6720122" y="2022095"/>
            <a:ext cx="5471878" cy="510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FF0000"/>
                </a:solidFill>
              </a:rPr>
              <a:t>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está vinculado ao objecto </a:t>
            </a:r>
            <a:r>
              <a:rPr lang="pt-BR" dirty="0">
                <a:solidFill>
                  <a:srgbClr val="FF0000"/>
                </a:solidFill>
              </a:rPr>
              <a:t>20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, guarda a refencia do objecto 20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8879F4-BA93-4FE1-A3CB-DA4890F92B90}"/>
              </a:ext>
            </a:extLst>
          </p:cNvPr>
          <p:cNvSpPr/>
          <p:nvPr/>
        </p:nvSpPr>
        <p:spPr>
          <a:xfrm>
            <a:off x="6354272" y="2149842"/>
            <a:ext cx="313765" cy="255494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6D405-E02F-4E56-BA05-79F7D86DC0B5}"/>
              </a:ext>
            </a:extLst>
          </p:cNvPr>
          <p:cNvSpPr/>
          <p:nvPr/>
        </p:nvSpPr>
        <p:spPr>
          <a:xfrm>
            <a:off x="1191680" y="2652204"/>
            <a:ext cx="5162592" cy="970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 parte do código onde essa vinculação é definida é chamada de escopo léxico da variável.Essas vinculações são armazenadas em </a:t>
            </a:r>
            <a:r>
              <a:rPr lang="pt-BR" dirty="0">
                <a:solidFill>
                  <a:srgbClr val="FF0000"/>
                </a:solidFill>
              </a:rPr>
              <a:t>namespaces.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C12F3-5FF7-4664-A417-FD928E093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4" y="2583321"/>
            <a:ext cx="1083643" cy="10836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9A722D-2F3A-4A66-B5CF-7F3443DC6D5D}"/>
              </a:ext>
            </a:extLst>
          </p:cNvPr>
          <p:cNvSpPr/>
          <p:nvPr/>
        </p:nvSpPr>
        <p:spPr>
          <a:xfrm>
            <a:off x="1216307" y="3881389"/>
            <a:ext cx="4661648" cy="7361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As variáveis internas (built-in) e globais podem ser usadas em qualquer lugar dentro do nosso módulo.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C275B2-38F0-4A97-AC66-9CBB5C7AF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3" y="3827272"/>
            <a:ext cx="869924" cy="869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3D3048-AA16-457D-9888-1F0934B8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18" y="2652204"/>
            <a:ext cx="5948989" cy="41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5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7155</TotalTime>
  <Words>550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Bahnschrift Light</vt:lpstr>
      <vt:lpstr>Calibri</vt:lpstr>
      <vt:lpstr>Calisto MT</vt:lpstr>
      <vt:lpstr>Mongolian Baiti</vt:lpstr>
      <vt:lpstr>Symbol</vt:lpstr>
      <vt:lpstr>Wingdings 2</vt:lpstr>
      <vt:lpstr>Slate</vt:lpstr>
      <vt:lpstr>Python: O Deep Dive</vt:lpstr>
      <vt:lpstr>Funções:Uma Rápida revisão</vt:lpstr>
      <vt:lpstr>Funções</vt:lpstr>
      <vt:lpstr>Funções como Objectos</vt:lpstr>
      <vt:lpstr>Funções de Ordem Superior (High Order Function) </vt:lpstr>
      <vt:lpstr>Cidadão de Primeira Classe (First Class Citizen) </vt:lpstr>
      <vt:lpstr>Nota importante</vt:lpstr>
      <vt:lpstr>Escopo &amp; Namespace </vt:lpstr>
      <vt:lpstr>Local, Enclosing, Global and Built-in (LEGB)</vt:lpstr>
      <vt:lpstr>LEGB</vt:lpstr>
      <vt:lpstr>CODING </vt:lpstr>
      <vt:lpstr>PowerPoint Presentation</vt:lpstr>
      <vt:lpstr>PowerPoint Presentation</vt:lpstr>
      <vt:lpstr>PEP 318 – Decoradores para Funções e Métodos</vt:lpstr>
      <vt:lpstr>PowerPoint Presentation</vt:lpstr>
    </vt:vector>
  </TitlesOfParts>
  <Company>Standard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O Deep Dive</dc:title>
  <dc:creator>Muronha, Wise W</dc:creator>
  <cp:lastModifiedBy>Muronha, Wise W</cp:lastModifiedBy>
  <cp:revision>19</cp:revision>
  <dcterms:created xsi:type="dcterms:W3CDTF">2025-01-08T10:04:41Z</dcterms:created>
  <dcterms:modified xsi:type="dcterms:W3CDTF">2025-01-20T07:05:31Z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b9d4ea-d348-4e93-a29a-8def053c0154_Enabled">
    <vt:lpwstr>true</vt:lpwstr>
  </property>
  <property fmtid="{D5CDD505-2E9C-101B-9397-08002B2CF9AE}" pid="3" name="MSIP_Label_d6b9d4ea-d348-4e93-a29a-8def053c0154_SetDate">
    <vt:lpwstr>2025-01-08T10:14:09Z</vt:lpwstr>
  </property>
  <property fmtid="{D5CDD505-2E9C-101B-9397-08002B2CF9AE}" pid="4" name="MSIP_Label_d6b9d4ea-d348-4e93-a29a-8def053c0154_Method">
    <vt:lpwstr>Standard</vt:lpwstr>
  </property>
  <property fmtid="{D5CDD505-2E9C-101B-9397-08002B2CF9AE}" pid="5" name="MSIP_Label_d6b9d4ea-d348-4e93-a29a-8def053c0154_Name">
    <vt:lpwstr>d6b9d4ea-d348-4e93-a29a-8def053c0154</vt:lpwstr>
  </property>
  <property fmtid="{D5CDD505-2E9C-101B-9397-08002B2CF9AE}" pid="6" name="MSIP_Label_d6b9d4ea-d348-4e93-a29a-8def053c0154_SiteId">
    <vt:lpwstr>7369e6ec-faa6-42fa-bc0e-4f332da5b1db</vt:lpwstr>
  </property>
  <property fmtid="{D5CDD505-2E9C-101B-9397-08002B2CF9AE}" pid="7" name="MSIP_Label_d6b9d4ea-d348-4e93-a29a-8def053c0154_ActionId">
    <vt:lpwstr>fb402ecd-3873-42ae-93d6-64ff3fd4a649</vt:lpwstr>
  </property>
  <property fmtid="{D5CDD505-2E9C-101B-9397-08002B2CF9AE}" pid="8" name="MSIP_Label_d6b9d4ea-d348-4e93-a29a-8def053c0154_ContentBits">
    <vt:lpwstr>2</vt:lpwstr>
  </property>
  <property fmtid="{D5CDD505-2E9C-101B-9397-08002B2CF9AE}" pid="9" name="ClassificationContentMarkingFooterLocations">
    <vt:lpwstr>Slate:8</vt:lpwstr>
  </property>
  <property fmtid="{D5CDD505-2E9C-101B-9397-08002B2CF9AE}" pid="10" name="ClassificationContentMarkingFooterText">
    <vt:lpwstr>Classified as Internal use only</vt:lpwstr>
  </property>
</Properties>
</file>