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Ubuntu"/>
      <p:regular r:id="rId23"/>
      <p:bold r:id="rId24"/>
      <p:italic r:id="rId25"/>
      <p:boldItalic r:id="rId26"/>
    </p:embeddedFont>
    <p:embeddedFont>
      <p:font typeface="Roboto"/>
      <p:regular r:id="rId27"/>
      <p:bold r:id="rId28"/>
      <p:italic r:id="rId29"/>
      <p:boldItalic r:id="rId30"/>
    </p:embeddedFont>
    <p:embeddedFont>
      <p:font typeface="Oswal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Ubuntu-bold.fntdata"/><Relationship Id="rId23" Type="http://schemas.openxmlformats.org/officeDocument/2006/relationships/font" Target="fonts/Ubuntu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Ubuntu-boldItalic.fntdata"/><Relationship Id="rId25" Type="http://schemas.openxmlformats.org/officeDocument/2006/relationships/font" Target="fonts/Ubuntu-italic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swald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Oswald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A86E8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/>
        </p:nvSpPr>
        <p:spPr>
          <a:xfrm>
            <a:off x="460950" y="3002175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6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WISEBITE</a:t>
            </a:r>
          </a:p>
        </p:txBody>
      </p:sp>
      <p:pic>
        <p:nvPicPr>
          <p:cNvPr descr="wisebite_logo-web.png" id="68" name="Shape 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0876" y="725251"/>
            <a:ext cx="2002248" cy="2002248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/>
        </p:nvSpPr>
        <p:spPr>
          <a:xfrm>
            <a:off x="0" y="4270200"/>
            <a:ext cx="2002200" cy="8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Autor</a:t>
            </a:r>
          </a:p>
          <a:p>
            <a:pPr lvl="0">
              <a:spcBef>
                <a:spcPts val="0"/>
              </a:spcBef>
              <a:buNone/>
            </a:pPr>
            <a:r>
              <a:rPr lang="en-GB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Albert Suàrez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7141650" y="4270200"/>
            <a:ext cx="2002200" cy="8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-GB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Director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-GB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Ernest Teniente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/>
        </p:nvSpPr>
        <p:spPr>
          <a:xfrm>
            <a:off x="0" y="357800"/>
            <a:ext cx="3274199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2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Planificació temporal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233100" y="1746850"/>
            <a:ext cx="2808000" cy="3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Recursos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Fase inicial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Iteracions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400">
                <a:solidFill>
                  <a:srgbClr val="FFFFFF"/>
                </a:solidFill>
              </a:rPr>
              <a:t>Fase final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Alternatives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3494800" y="0"/>
            <a:ext cx="56493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Char char="❖"/>
            </a:pPr>
            <a:r>
              <a:rPr lang="en-GB" sz="2400">
                <a:solidFill>
                  <a:srgbClr val="434343"/>
                </a:solidFill>
              </a:rPr>
              <a:t>Redacció final de la memòria</a:t>
            </a:r>
          </a:p>
          <a:p>
            <a:pPr indent="-3810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Char char="❖"/>
            </a:pPr>
            <a:r>
              <a:rPr lang="en-GB" sz="2400">
                <a:solidFill>
                  <a:srgbClr val="434343"/>
                </a:solidFill>
              </a:rPr>
              <a:t>Preparació de la lectura</a:t>
            </a:r>
          </a:p>
        </p:txBody>
      </p:sp>
      <p:pic>
        <p:nvPicPr>
          <p:cNvPr descr="checkered_flag_wavy.png" id="197" name="Shape 197"/>
          <p:cNvPicPr preferRelativeResize="0"/>
          <p:nvPr/>
        </p:nvPicPr>
        <p:blipFill rotWithShape="1">
          <a:blip r:embed="rId3">
            <a:alphaModFix/>
          </a:blip>
          <a:srcRect b="2498" l="0" r="0" t="2498"/>
          <a:stretch/>
        </p:blipFill>
        <p:spPr>
          <a:xfrm>
            <a:off x="7523675" y="3534850"/>
            <a:ext cx="1481000" cy="148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row-35.png" id="198" name="Shape 1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75" y="3630958"/>
            <a:ext cx="482950" cy="48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/>
          <p:nvPr/>
        </p:nvSpPr>
        <p:spPr>
          <a:xfrm>
            <a:off x="7779625" y="112525"/>
            <a:ext cx="354900" cy="3378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b="1" sz="1600"/>
          </a:p>
        </p:txBody>
      </p:sp>
      <p:sp>
        <p:nvSpPr>
          <p:cNvPr id="200" name="Shape 200"/>
          <p:cNvSpPr/>
          <p:nvPr/>
        </p:nvSpPr>
        <p:spPr>
          <a:xfrm>
            <a:off x="8236800" y="112525"/>
            <a:ext cx="354900" cy="3378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8694000" y="112525"/>
            <a:ext cx="354900" cy="3378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 txBox="1"/>
          <p:nvPr/>
        </p:nvSpPr>
        <p:spPr>
          <a:xfrm>
            <a:off x="7805429" y="70189"/>
            <a:ext cx="3549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16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8268715" y="69272"/>
            <a:ext cx="3549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1600">
                <a:solidFill>
                  <a:srgbClr val="F3F3F3"/>
                </a:solidFill>
              </a:rPr>
              <a:t>2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8732001" y="57100"/>
            <a:ext cx="3549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1600">
                <a:solidFill>
                  <a:srgbClr val="F3F3F3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/>
        </p:nvSpPr>
        <p:spPr>
          <a:xfrm>
            <a:off x="0" y="357800"/>
            <a:ext cx="3274199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2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Planificació temporal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233100" y="1746850"/>
            <a:ext cx="2808000" cy="3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Recursos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Fase inicial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Iteracions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Fase final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400">
                <a:solidFill>
                  <a:srgbClr val="FFFFFF"/>
                </a:solidFill>
              </a:rPr>
              <a:t>Alternatives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3494800" y="0"/>
            <a:ext cx="56493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Char char="❖"/>
            </a:pPr>
            <a:r>
              <a:rPr lang="en-GB" sz="2400">
                <a:solidFill>
                  <a:srgbClr val="434343"/>
                </a:solidFill>
              </a:rPr>
              <a:t>Mala planificació de temps</a:t>
            </a:r>
          </a:p>
          <a:p>
            <a:pPr indent="-3810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Char char="❖"/>
            </a:pPr>
            <a:r>
              <a:rPr lang="en-GB" sz="2400">
                <a:solidFill>
                  <a:srgbClr val="434343"/>
                </a:solidFill>
              </a:rPr>
              <a:t>Imprevistos personals</a:t>
            </a:r>
          </a:p>
        </p:txBody>
      </p:sp>
      <p:pic>
        <p:nvPicPr>
          <p:cNvPr descr="flat_seo-34-512.png" id="212" name="Shape 2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3675" y="3534850"/>
            <a:ext cx="1480999" cy="1480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row-35.png" id="213" name="Shape 2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75" y="4276951"/>
            <a:ext cx="482950" cy="48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/>
          <p:nvPr/>
        </p:nvSpPr>
        <p:spPr>
          <a:xfrm>
            <a:off x="7779625" y="112525"/>
            <a:ext cx="354900" cy="3378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b="1" sz="1600"/>
          </a:p>
        </p:txBody>
      </p:sp>
      <p:sp>
        <p:nvSpPr>
          <p:cNvPr id="215" name="Shape 215"/>
          <p:cNvSpPr/>
          <p:nvPr/>
        </p:nvSpPr>
        <p:spPr>
          <a:xfrm>
            <a:off x="8236800" y="112525"/>
            <a:ext cx="354900" cy="3378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/>
        </p:nvSpPr>
        <p:spPr>
          <a:xfrm>
            <a:off x="8694000" y="112525"/>
            <a:ext cx="354900" cy="3378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 txBox="1"/>
          <p:nvPr/>
        </p:nvSpPr>
        <p:spPr>
          <a:xfrm>
            <a:off x="7805429" y="70189"/>
            <a:ext cx="3549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16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8268715" y="69272"/>
            <a:ext cx="3549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1600">
                <a:solidFill>
                  <a:srgbClr val="F3F3F3"/>
                </a:solidFill>
              </a:rPr>
              <a:t>2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8732001" y="57100"/>
            <a:ext cx="3549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1600">
                <a:solidFill>
                  <a:srgbClr val="F3F3F3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/>
        </p:nvSpPr>
        <p:spPr>
          <a:xfrm>
            <a:off x="0" y="357800"/>
            <a:ext cx="3274199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2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Gestió econòmica i sostenibilitat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3494800" y="0"/>
            <a:ext cx="56493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Char char="❖"/>
            </a:pPr>
            <a:r>
              <a:rPr lang="en-GB" sz="2400">
                <a:solidFill>
                  <a:srgbClr val="434343"/>
                </a:solidFill>
              </a:rPr>
              <a:t>Equip de projecte</a:t>
            </a:r>
          </a:p>
          <a:p>
            <a:pPr indent="-3810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Char char="❖"/>
            </a:pPr>
            <a:r>
              <a:rPr lang="en-GB" sz="2400">
                <a:solidFill>
                  <a:srgbClr val="434343"/>
                </a:solidFill>
              </a:rPr>
              <a:t>340 hores</a:t>
            </a:r>
          </a:p>
          <a:p>
            <a:pPr indent="-3810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Char char="❖"/>
            </a:pPr>
            <a:r>
              <a:rPr lang="en-GB" sz="2400">
                <a:solidFill>
                  <a:srgbClr val="434343"/>
                </a:solidFill>
              </a:rPr>
              <a:t>11.050 €</a:t>
            </a:r>
          </a:p>
        </p:txBody>
      </p:sp>
      <p:pic>
        <p:nvPicPr>
          <p:cNvPr descr="numismatics_and_notaphily_icon.png" id="226" name="Shape 2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3450" y="3846800"/>
            <a:ext cx="1625675" cy="1169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row-35.png" id="227" name="Shape 2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82" y="1473096"/>
            <a:ext cx="482950" cy="48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779625" y="112525"/>
            <a:ext cx="354900" cy="3378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b="1" sz="1600"/>
          </a:p>
        </p:txBody>
      </p:sp>
      <p:sp>
        <p:nvSpPr>
          <p:cNvPr id="229" name="Shape 229"/>
          <p:cNvSpPr/>
          <p:nvPr/>
        </p:nvSpPr>
        <p:spPr>
          <a:xfrm>
            <a:off x="8236800" y="112525"/>
            <a:ext cx="354900" cy="3378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8694000" y="112525"/>
            <a:ext cx="354900" cy="3378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 txBox="1"/>
          <p:nvPr/>
        </p:nvSpPr>
        <p:spPr>
          <a:xfrm>
            <a:off x="7805429" y="70189"/>
            <a:ext cx="3549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16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8268715" y="69272"/>
            <a:ext cx="3549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1600">
                <a:solidFill>
                  <a:srgbClr val="F3F3F3"/>
                </a:solidFill>
              </a:rPr>
              <a:t>2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8732001" y="57100"/>
            <a:ext cx="3549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1600">
                <a:solidFill>
                  <a:srgbClr val="F3F3F3"/>
                </a:solidFill>
              </a:rPr>
              <a:t>3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233100" y="1442100"/>
            <a:ext cx="2808000" cy="3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400">
                <a:solidFill>
                  <a:srgbClr val="FFFFFF"/>
                </a:solidFill>
              </a:rPr>
              <a:t>Directes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Indirectes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Contingències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Pressupost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Desviacions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Sostenibilitat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/>
        </p:nvSpPr>
        <p:spPr>
          <a:xfrm>
            <a:off x="0" y="357800"/>
            <a:ext cx="3274199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2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Gestió econòmica i sostenibilitat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3494800" y="0"/>
            <a:ext cx="56493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Char char="❖"/>
            </a:pPr>
            <a:r>
              <a:rPr lang="en-GB" sz="2400">
                <a:solidFill>
                  <a:srgbClr val="434343"/>
                </a:solidFill>
              </a:rPr>
              <a:t>Internet</a:t>
            </a:r>
          </a:p>
          <a:p>
            <a:pPr indent="-3810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Char char="❖"/>
            </a:pPr>
            <a:r>
              <a:rPr lang="en-GB" sz="2400">
                <a:solidFill>
                  <a:srgbClr val="434343"/>
                </a:solidFill>
              </a:rPr>
              <a:t>Hardware</a:t>
            </a:r>
          </a:p>
          <a:p>
            <a:pPr indent="-3810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Char char="❖"/>
            </a:pPr>
            <a:r>
              <a:rPr lang="en-GB" sz="2400">
                <a:solidFill>
                  <a:srgbClr val="434343"/>
                </a:solidFill>
              </a:rPr>
              <a:t>Impressions</a:t>
            </a:r>
          </a:p>
          <a:p>
            <a:pPr indent="-3810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Char char="❖"/>
            </a:pPr>
            <a:r>
              <a:rPr lang="en-GB" sz="2400">
                <a:solidFill>
                  <a:srgbClr val="434343"/>
                </a:solidFill>
              </a:rPr>
              <a:t>138 €</a:t>
            </a:r>
          </a:p>
        </p:txBody>
      </p:sp>
      <p:pic>
        <p:nvPicPr>
          <p:cNvPr descr="technology2.png" id="241" name="Shape 2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3675" y="3534850"/>
            <a:ext cx="1480999" cy="1480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row-35.png" id="242" name="Shape 2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82" y="2094827"/>
            <a:ext cx="482950" cy="48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Shape 243"/>
          <p:cNvSpPr/>
          <p:nvPr/>
        </p:nvSpPr>
        <p:spPr>
          <a:xfrm>
            <a:off x="7779625" y="112525"/>
            <a:ext cx="354900" cy="3378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b="1" sz="1600"/>
          </a:p>
        </p:txBody>
      </p:sp>
      <p:sp>
        <p:nvSpPr>
          <p:cNvPr id="244" name="Shape 244"/>
          <p:cNvSpPr/>
          <p:nvPr/>
        </p:nvSpPr>
        <p:spPr>
          <a:xfrm>
            <a:off x="8236800" y="112525"/>
            <a:ext cx="354900" cy="3378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8694000" y="112525"/>
            <a:ext cx="354900" cy="3378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 txBox="1"/>
          <p:nvPr/>
        </p:nvSpPr>
        <p:spPr>
          <a:xfrm>
            <a:off x="7805429" y="70189"/>
            <a:ext cx="3549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16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8268715" y="69272"/>
            <a:ext cx="3549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1600">
                <a:solidFill>
                  <a:srgbClr val="F3F3F3"/>
                </a:solidFill>
              </a:rPr>
              <a:t>2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8732001" y="57100"/>
            <a:ext cx="3549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1600">
                <a:solidFill>
                  <a:srgbClr val="F3F3F3"/>
                </a:solidFill>
              </a:rPr>
              <a:t>3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233100" y="1442100"/>
            <a:ext cx="2808000" cy="3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Directes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400">
                <a:solidFill>
                  <a:srgbClr val="FFFFFF"/>
                </a:solidFill>
              </a:rPr>
              <a:t>Indirectes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Contingències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Pressupost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Desviacions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Sostenibilitat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/>
        </p:nvSpPr>
        <p:spPr>
          <a:xfrm>
            <a:off x="0" y="357800"/>
            <a:ext cx="3274199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2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Gestió econòmica i sostenibilitat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3494800" y="0"/>
            <a:ext cx="56493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Char char="❖"/>
            </a:pPr>
            <a:r>
              <a:rPr lang="en-GB" sz="2400">
                <a:solidFill>
                  <a:srgbClr val="434343"/>
                </a:solidFill>
              </a:rPr>
              <a:t>15%: 12.867 €</a:t>
            </a:r>
          </a:p>
          <a:p>
            <a:pPr indent="-3810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Char char="❖"/>
            </a:pPr>
            <a:r>
              <a:rPr lang="en-GB" sz="2400">
                <a:solidFill>
                  <a:srgbClr val="434343"/>
                </a:solidFill>
              </a:rPr>
              <a:t>Hores extra</a:t>
            </a:r>
          </a:p>
          <a:p>
            <a:pPr indent="-3810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Char char="❖"/>
            </a:pPr>
            <a:r>
              <a:rPr lang="en-GB" sz="2400">
                <a:solidFill>
                  <a:srgbClr val="434343"/>
                </a:solidFill>
              </a:rPr>
              <a:t>Incidències amb el hardware</a:t>
            </a:r>
          </a:p>
          <a:p>
            <a:pPr indent="-3810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Char char="❖"/>
            </a:pPr>
            <a:r>
              <a:rPr lang="en-GB" sz="2400">
                <a:solidFill>
                  <a:srgbClr val="434343"/>
                </a:solidFill>
              </a:rPr>
              <a:t>+750€</a:t>
            </a:r>
          </a:p>
        </p:txBody>
      </p:sp>
      <p:pic>
        <p:nvPicPr>
          <p:cNvPr descr="construction-icon.png" id="256" name="Shape 256"/>
          <p:cNvPicPr preferRelativeResize="0"/>
          <p:nvPr/>
        </p:nvPicPr>
        <p:blipFill rotWithShape="1">
          <a:blip r:embed="rId3">
            <a:alphaModFix/>
          </a:blip>
          <a:srcRect b="0" l="9216" r="9216" t="0"/>
          <a:stretch/>
        </p:blipFill>
        <p:spPr>
          <a:xfrm>
            <a:off x="7523675" y="3534850"/>
            <a:ext cx="1480999" cy="1480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row-35.png" id="257" name="Shape 2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82" y="2704427"/>
            <a:ext cx="482950" cy="48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Shape 258"/>
          <p:cNvSpPr/>
          <p:nvPr/>
        </p:nvSpPr>
        <p:spPr>
          <a:xfrm>
            <a:off x="7779625" y="112525"/>
            <a:ext cx="354900" cy="3378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b="1" sz="1600"/>
          </a:p>
        </p:txBody>
      </p:sp>
      <p:sp>
        <p:nvSpPr>
          <p:cNvPr id="259" name="Shape 259"/>
          <p:cNvSpPr/>
          <p:nvPr/>
        </p:nvSpPr>
        <p:spPr>
          <a:xfrm>
            <a:off x="8236800" y="112525"/>
            <a:ext cx="354900" cy="3378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8694000" y="112525"/>
            <a:ext cx="354900" cy="3378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 txBox="1"/>
          <p:nvPr/>
        </p:nvSpPr>
        <p:spPr>
          <a:xfrm>
            <a:off x="7805429" y="70189"/>
            <a:ext cx="3549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16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8268715" y="69272"/>
            <a:ext cx="3549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1600">
                <a:solidFill>
                  <a:srgbClr val="F3F3F3"/>
                </a:solidFill>
              </a:rPr>
              <a:t>2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8732001" y="57100"/>
            <a:ext cx="3549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1600">
                <a:solidFill>
                  <a:srgbClr val="F3F3F3"/>
                </a:solidFill>
              </a:rPr>
              <a:t>3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233100" y="1442100"/>
            <a:ext cx="2808000" cy="3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Directes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Indirectes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400">
                <a:solidFill>
                  <a:srgbClr val="FFFFFF"/>
                </a:solidFill>
              </a:rPr>
              <a:t>Contingències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Pressupost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Desviacions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Sostenibilitat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/>
        </p:nvSpPr>
        <p:spPr>
          <a:xfrm>
            <a:off x="0" y="357800"/>
            <a:ext cx="3274199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2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Gestió econòmica i sostenibilitat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3494800" y="0"/>
            <a:ext cx="56493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Char char="❖"/>
            </a:pPr>
            <a:r>
              <a:rPr lang="en-GB" sz="2400">
                <a:solidFill>
                  <a:srgbClr val="434343"/>
                </a:solidFill>
              </a:rPr>
              <a:t>Amortització i marge de benefici</a:t>
            </a:r>
          </a:p>
          <a:p>
            <a:pPr indent="-3810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Char char="❖"/>
            </a:pPr>
            <a:r>
              <a:rPr lang="en-GB" sz="2400">
                <a:solidFill>
                  <a:srgbClr val="434343"/>
                </a:solidFill>
              </a:rPr>
              <a:t>Pressupost final: 13.617 €</a:t>
            </a:r>
          </a:p>
        </p:txBody>
      </p:sp>
      <p:pic>
        <p:nvPicPr>
          <p:cNvPr descr="500px-Emblem-money.svg_.png" id="271" name="Shape 2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3675" y="3534850"/>
            <a:ext cx="1481000" cy="148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row-35.png" id="272" name="Shape 2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82" y="3314027"/>
            <a:ext cx="482950" cy="48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/>
          <p:nvPr/>
        </p:nvSpPr>
        <p:spPr>
          <a:xfrm>
            <a:off x="7779625" y="112525"/>
            <a:ext cx="354900" cy="3378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b="1" sz="1600"/>
          </a:p>
        </p:txBody>
      </p:sp>
      <p:sp>
        <p:nvSpPr>
          <p:cNvPr id="274" name="Shape 274"/>
          <p:cNvSpPr/>
          <p:nvPr/>
        </p:nvSpPr>
        <p:spPr>
          <a:xfrm>
            <a:off x="8236800" y="112525"/>
            <a:ext cx="354900" cy="3378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8694000" y="112525"/>
            <a:ext cx="354900" cy="3378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 txBox="1"/>
          <p:nvPr/>
        </p:nvSpPr>
        <p:spPr>
          <a:xfrm>
            <a:off x="7805429" y="70189"/>
            <a:ext cx="3549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16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8268715" y="69272"/>
            <a:ext cx="3549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1600">
                <a:solidFill>
                  <a:srgbClr val="F3F3F3"/>
                </a:solidFill>
              </a:rPr>
              <a:t>2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8732001" y="57100"/>
            <a:ext cx="3549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1600">
                <a:solidFill>
                  <a:srgbClr val="F3F3F3"/>
                </a:solidFill>
              </a:rPr>
              <a:t>3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233100" y="1442100"/>
            <a:ext cx="2808000" cy="3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Directes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Indirectes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Contingències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400">
                <a:solidFill>
                  <a:srgbClr val="FFFFFF"/>
                </a:solidFill>
              </a:rPr>
              <a:t>Pressupost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Desviacions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Sostenibilitat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/>
        </p:nvSpPr>
        <p:spPr>
          <a:xfrm>
            <a:off x="0" y="357800"/>
            <a:ext cx="3274199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2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Gestió econòmica i sostenibilitat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233100" y="1442100"/>
            <a:ext cx="2808000" cy="3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Directes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Indirectes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Contingències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Pressupost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400">
                <a:solidFill>
                  <a:srgbClr val="FFFFFF"/>
                </a:solidFill>
              </a:rPr>
              <a:t>Desviacions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Sostenibilitat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3494800" y="0"/>
            <a:ext cx="56493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Char char="❖"/>
            </a:pPr>
            <a:r>
              <a:rPr lang="en-GB" sz="2400">
                <a:solidFill>
                  <a:srgbClr val="434343"/>
                </a:solidFill>
              </a:rPr>
              <a:t>Registre d’accions</a:t>
            </a:r>
          </a:p>
          <a:p>
            <a:pPr indent="-3810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Char char="❖"/>
            </a:pPr>
            <a:r>
              <a:rPr lang="en-GB" sz="2400">
                <a:solidFill>
                  <a:srgbClr val="434343"/>
                </a:solidFill>
              </a:rPr>
              <a:t>Anàlisi en la retrospectiva</a:t>
            </a:r>
          </a:p>
        </p:txBody>
      </p:sp>
      <p:pic>
        <p:nvPicPr>
          <p:cNvPr descr="1240_-_Deviation_Sign-512.png" id="287" name="Shape 2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3675" y="3534850"/>
            <a:ext cx="1480999" cy="1480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row-35.png" id="288" name="Shape 2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82" y="3935758"/>
            <a:ext cx="482950" cy="48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Shape 289"/>
          <p:cNvSpPr/>
          <p:nvPr/>
        </p:nvSpPr>
        <p:spPr>
          <a:xfrm>
            <a:off x="7779625" y="112525"/>
            <a:ext cx="354900" cy="3378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b="1" sz="1600"/>
          </a:p>
        </p:txBody>
      </p:sp>
      <p:sp>
        <p:nvSpPr>
          <p:cNvPr id="290" name="Shape 290"/>
          <p:cNvSpPr/>
          <p:nvPr/>
        </p:nvSpPr>
        <p:spPr>
          <a:xfrm>
            <a:off x="8236800" y="112525"/>
            <a:ext cx="354900" cy="3378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8694000" y="112525"/>
            <a:ext cx="354900" cy="3378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 txBox="1"/>
          <p:nvPr/>
        </p:nvSpPr>
        <p:spPr>
          <a:xfrm>
            <a:off x="7805429" y="70189"/>
            <a:ext cx="3549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16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8268715" y="69272"/>
            <a:ext cx="3549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1600">
                <a:solidFill>
                  <a:srgbClr val="F3F3F3"/>
                </a:solidFill>
              </a:rPr>
              <a:t>2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8732001" y="57100"/>
            <a:ext cx="3549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1600">
                <a:solidFill>
                  <a:srgbClr val="F3F3F3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/>
        </p:nvSpPr>
        <p:spPr>
          <a:xfrm>
            <a:off x="0" y="357800"/>
            <a:ext cx="3274199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2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Gestió econòmica i sostenibilitat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233100" y="1442100"/>
            <a:ext cx="2808000" cy="3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Directes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Indirectes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Contingències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Pressupost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Desviacions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400">
                <a:solidFill>
                  <a:srgbClr val="FFFFFF"/>
                </a:solidFill>
              </a:rPr>
              <a:t>Sostenibilitat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3494800" y="0"/>
            <a:ext cx="56493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Char char="❖"/>
            </a:pPr>
            <a:r>
              <a:rPr lang="en-GB" sz="2400">
                <a:solidFill>
                  <a:srgbClr val="434343"/>
                </a:solidFill>
              </a:rPr>
              <a:t>Econòmica		7</a:t>
            </a:r>
          </a:p>
          <a:p>
            <a:pPr indent="-3810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Char char="❖"/>
            </a:pPr>
            <a:r>
              <a:rPr lang="en-GB" sz="2400">
                <a:solidFill>
                  <a:srgbClr val="434343"/>
                </a:solidFill>
              </a:rPr>
              <a:t>Social				9</a:t>
            </a:r>
          </a:p>
          <a:p>
            <a:pPr indent="-3810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Char char="❖"/>
            </a:pPr>
            <a:r>
              <a:rPr lang="en-GB" sz="2400">
                <a:solidFill>
                  <a:srgbClr val="434343"/>
                </a:solidFill>
              </a:rPr>
              <a:t>Ambiental			7</a:t>
            </a:r>
          </a:p>
        </p:txBody>
      </p:sp>
      <p:pic>
        <p:nvPicPr>
          <p:cNvPr descr="468457117+-+handprint.png" id="302" name="Shape 3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3675" y="3534850"/>
            <a:ext cx="1481000" cy="148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row-35.png" id="303" name="Shape 3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82" y="4545358"/>
            <a:ext cx="482950" cy="48295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Shape 304"/>
          <p:cNvSpPr/>
          <p:nvPr/>
        </p:nvSpPr>
        <p:spPr>
          <a:xfrm>
            <a:off x="7779625" y="112525"/>
            <a:ext cx="354900" cy="3378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b="1" sz="1600"/>
          </a:p>
        </p:txBody>
      </p:sp>
      <p:sp>
        <p:nvSpPr>
          <p:cNvPr id="305" name="Shape 305"/>
          <p:cNvSpPr/>
          <p:nvPr/>
        </p:nvSpPr>
        <p:spPr>
          <a:xfrm>
            <a:off x="8236800" y="112525"/>
            <a:ext cx="354900" cy="3378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8694000" y="112525"/>
            <a:ext cx="354900" cy="3378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 txBox="1"/>
          <p:nvPr/>
        </p:nvSpPr>
        <p:spPr>
          <a:xfrm>
            <a:off x="7805429" y="70189"/>
            <a:ext cx="3549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16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8268715" y="69272"/>
            <a:ext cx="3549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1600">
                <a:solidFill>
                  <a:srgbClr val="F3F3F3"/>
                </a:solidFill>
              </a:rPr>
              <a:t>2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8732001" y="57100"/>
            <a:ext cx="3549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1600">
                <a:solidFill>
                  <a:srgbClr val="F3F3F3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/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6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GRÀCIES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/>
        </p:nvSpPr>
        <p:spPr>
          <a:xfrm>
            <a:off x="471900" y="680050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48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Contingut</a:t>
            </a:r>
          </a:p>
        </p:txBody>
      </p:sp>
      <p:sp>
        <p:nvSpPr>
          <p:cNvPr id="76" name="Shape 76"/>
          <p:cNvSpPr/>
          <p:nvPr/>
        </p:nvSpPr>
        <p:spPr>
          <a:xfrm>
            <a:off x="471900" y="2431575"/>
            <a:ext cx="2476500" cy="24654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6217500" y="2431575"/>
            <a:ext cx="2476500" cy="24654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3344700" y="1884750"/>
            <a:ext cx="2476500" cy="24654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/>
        </p:nvSpPr>
        <p:spPr>
          <a:xfrm>
            <a:off x="642950" y="2431575"/>
            <a:ext cx="2171400" cy="18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Definició de l’abast i contextualització</a:t>
            </a:r>
          </a:p>
        </p:txBody>
      </p:sp>
      <p:pic>
        <p:nvPicPr>
          <p:cNvPr descr="Consumer_Shopper_Targeting_Icon2" id="80" name="Shape 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0525" y="3959762"/>
            <a:ext cx="1299250" cy="10533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ime-High-Quality-PNG.png" id="81" name="Shape 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93363" y="3429026"/>
            <a:ext cx="1157274" cy="11572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larstern-sustainability-environment-society-economy.png" id="82" name="Shape 8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25654" y="3959775"/>
            <a:ext cx="1260195" cy="105332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/>
        </p:nvSpPr>
        <p:spPr>
          <a:xfrm>
            <a:off x="3497250" y="1884750"/>
            <a:ext cx="2171400" cy="18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Planificació temporal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6370050" y="2431575"/>
            <a:ext cx="2171400" cy="18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Gestió econòmica i sostenibilitat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0" y="357800"/>
            <a:ext cx="3274199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2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Definició de l’abast i contextualització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233100" y="2039400"/>
            <a:ext cx="2808000" cy="31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400">
                <a:solidFill>
                  <a:srgbClr val="FFFFFF"/>
                </a:solidFill>
              </a:rPr>
              <a:t>El problema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Estat de l’art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Abast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Metodologia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3494800" y="0"/>
            <a:ext cx="56493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Char char="❖"/>
            </a:pPr>
            <a:r>
              <a:rPr lang="en-GB" sz="2400">
                <a:solidFill>
                  <a:srgbClr val="434343"/>
                </a:solidFill>
              </a:rPr>
              <a:t>Alta tecnologia</a:t>
            </a:r>
          </a:p>
          <a:p>
            <a:pPr indent="-3810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Char char="❖"/>
            </a:pPr>
            <a:r>
              <a:rPr lang="en-GB" sz="2400">
                <a:solidFill>
                  <a:srgbClr val="434343"/>
                </a:solidFill>
              </a:rPr>
              <a:t>Factor econòmic</a:t>
            </a:r>
          </a:p>
          <a:p>
            <a:pPr indent="-3810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Char char="❖"/>
            </a:pPr>
            <a:r>
              <a:rPr lang="en-GB" sz="2400">
                <a:solidFill>
                  <a:srgbClr val="434343"/>
                </a:solidFill>
              </a:rPr>
              <a:t>Adaptació al canvi</a:t>
            </a:r>
          </a:p>
        </p:txBody>
      </p:sp>
      <p:pic>
        <p:nvPicPr>
          <p:cNvPr descr="Man-With-Question-01-300x300.png" id="92" name="Shape 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3675" y="3534850"/>
            <a:ext cx="1481000" cy="148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row-35.png"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75" y="2055020"/>
            <a:ext cx="482950" cy="4829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/>
          <p:nvPr/>
        </p:nvSpPr>
        <p:spPr>
          <a:xfrm>
            <a:off x="7779625" y="112525"/>
            <a:ext cx="354900" cy="3378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b="1" sz="1600"/>
          </a:p>
        </p:txBody>
      </p:sp>
      <p:sp>
        <p:nvSpPr>
          <p:cNvPr id="95" name="Shape 95"/>
          <p:cNvSpPr/>
          <p:nvPr/>
        </p:nvSpPr>
        <p:spPr>
          <a:xfrm>
            <a:off x="8236800" y="112525"/>
            <a:ext cx="354900" cy="3378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8694000" y="112525"/>
            <a:ext cx="354900" cy="3378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7805429" y="70189"/>
            <a:ext cx="3549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16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8268715" y="69272"/>
            <a:ext cx="3549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1600">
                <a:solidFill>
                  <a:srgbClr val="F3F3F3"/>
                </a:solidFill>
              </a:rPr>
              <a:t>2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8732001" y="57100"/>
            <a:ext cx="3549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1600">
                <a:solidFill>
                  <a:srgbClr val="F3F3F3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/>
        </p:nvSpPr>
        <p:spPr>
          <a:xfrm>
            <a:off x="0" y="357800"/>
            <a:ext cx="3274199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2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Definició de l’abast i contextualització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233100" y="2039400"/>
            <a:ext cx="2808000" cy="31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El problema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400">
                <a:solidFill>
                  <a:srgbClr val="FFFFFF"/>
                </a:solidFill>
              </a:rPr>
              <a:t>Estat de l’art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Abast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Metodologia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3494800" y="0"/>
            <a:ext cx="56493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Char char="❖"/>
            </a:pPr>
            <a:r>
              <a:rPr lang="en-GB" sz="2400">
                <a:solidFill>
                  <a:srgbClr val="434343"/>
                </a:solidFill>
              </a:rPr>
              <a:t>Plataformes genèriques</a:t>
            </a:r>
          </a:p>
          <a:p>
            <a:pPr indent="-3810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Char char="❖"/>
            </a:pPr>
            <a:r>
              <a:rPr lang="en-GB" sz="2400">
                <a:solidFill>
                  <a:srgbClr val="434343"/>
                </a:solidFill>
              </a:rPr>
              <a:t>Gestió interna</a:t>
            </a:r>
          </a:p>
          <a:p>
            <a:pPr indent="-3810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Char char="❖"/>
            </a:pPr>
            <a:r>
              <a:rPr lang="en-GB" sz="2400">
                <a:solidFill>
                  <a:srgbClr val="434343"/>
                </a:solidFill>
              </a:rPr>
              <a:t>Millorar l’experiència del client</a:t>
            </a:r>
          </a:p>
        </p:txBody>
      </p:sp>
      <p:pic>
        <p:nvPicPr>
          <p:cNvPr descr="android-png-17.png" id="107" name="Shape 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3675" y="3534850"/>
            <a:ext cx="1481000" cy="148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row-35.png"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75" y="2664620"/>
            <a:ext cx="482950" cy="48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/>
          <p:nvPr/>
        </p:nvSpPr>
        <p:spPr>
          <a:xfrm>
            <a:off x="7779625" y="112525"/>
            <a:ext cx="354900" cy="3378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b="1" sz="1600"/>
          </a:p>
        </p:txBody>
      </p:sp>
      <p:sp>
        <p:nvSpPr>
          <p:cNvPr id="110" name="Shape 110"/>
          <p:cNvSpPr/>
          <p:nvPr/>
        </p:nvSpPr>
        <p:spPr>
          <a:xfrm>
            <a:off x="8236800" y="112525"/>
            <a:ext cx="354900" cy="3378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8694000" y="112525"/>
            <a:ext cx="354900" cy="3378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/>
        </p:nvSpPr>
        <p:spPr>
          <a:xfrm>
            <a:off x="7805429" y="70189"/>
            <a:ext cx="3549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16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8268715" y="69272"/>
            <a:ext cx="3549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1600">
                <a:solidFill>
                  <a:srgbClr val="F3F3F3"/>
                </a:solidFill>
              </a:rPr>
              <a:t>2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8732001" y="57100"/>
            <a:ext cx="3549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1600">
                <a:solidFill>
                  <a:srgbClr val="F3F3F3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0" y="357800"/>
            <a:ext cx="3274199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2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Definició de l’abast i contextualització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233100" y="2039400"/>
            <a:ext cx="2808000" cy="31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El problema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Estat de l’art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400">
                <a:solidFill>
                  <a:srgbClr val="FFFFFF"/>
                </a:solidFill>
              </a:rPr>
              <a:t>Abast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Metodologia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3494800" y="0"/>
            <a:ext cx="56493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Char char="❖"/>
            </a:pPr>
            <a:r>
              <a:rPr lang="en-GB" sz="2400">
                <a:solidFill>
                  <a:srgbClr val="434343"/>
                </a:solidFill>
              </a:rPr>
              <a:t>Gestió de comandes</a:t>
            </a:r>
          </a:p>
          <a:p>
            <a:pPr indent="-3810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Char char="❖"/>
            </a:pPr>
            <a:r>
              <a:rPr lang="en-GB" sz="2400">
                <a:solidFill>
                  <a:srgbClr val="434343"/>
                </a:solidFill>
              </a:rPr>
              <a:t>Anàlisi de l’establiment</a:t>
            </a:r>
          </a:p>
          <a:p>
            <a:pPr indent="-3810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Char char="❖"/>
            </a:pPr>
            <a:r>
              <a:rPr lang="en-GB" sz="2400">
                <a:solidFill>
                  <a:srgbClr val="434343"/>
                </a:solidFill>
              </a:rPr>
              <a:t>Relació amb el client</a:t>
            </a:r>
          </a:p>
        </p:txBody>
      </p:sp>
      <p:pic>
        <p:nvPicPr>
          <p:cNvPr descr="lego-blocks.png" id="122" name="Shape 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5075" y="3662500"/>
            <a:ext cx="2249025" cy="1480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row-35.png" id="123" name="Shape 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75" y="3314027"/>
            <a:ext cx="482950" cy="48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/>
          <p:nvPr/>
        </p:nvSpPr>
        <p:spPr>
          <a:xfrm>
            <a:off x="7779625" y="112525"/>
            <a:ext cx="354900" cy="3378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b="1" sz="1600"/>
          </a:p>
        </p:txBody>
      </p:sp>
      <p:sp>
        <p:nvSpPr>
          <p:cNvPr id="125" name="Shape 125"/>
          <p:cNvSpPr/>
          <p:nvPr/>
        </p:nvSpPr>
        <p:spPr>
          <a:xfrm>
            <a:off x="8236800" y="112525"/>
            <a:ext cx="354900" cy="3378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8694000" y="112525"/>
            <a:ext cx="354900" cy="3378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 txBox="1"/>
          <p:nvPr/>
        </p:nvSpPr>
        <p:spPr>
          <a:xfrm>
            <a:off x="7805429" y="70189"/>
            <a:ext cx="3549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16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8268715" y="69272"/>
            <a:ext cx="3549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1600">
                <a:solidFill>
                  <a:srgbClr val="F3F3F3"/>
                </a:solidFill>
              </a:rPr>
              <a:t>2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8732001" y="57100"/>
            <a:ext cx="3549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1600">
                <a:solidFill>
                  <a:srgbClr val="F3F3F3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/>
        </p:nvSpPr>
        <p:spPr>
          <a:xfrm>
            <a:off x="0" y="357800"/>
            <a:ext cx="3274199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2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Definició de l’abast i contextualització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233100" y="2039400"/>
            <a:ext cx="2808000" cy="31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El problema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Estat de l’art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Abast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400">
                <a:solidFill>
                  <a:srgbClr val="FFFFFF"/>
                </a:solidFill>
              </a:rPr>
              <a:t>Metodologia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3494800" y="0"/>
            <a:ext cx="56493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Char char="❖"/>
            </a:pPr>
            <a:r>
              <a:rPr lang="en-GB" sz="2400">
                <a:solidFill>
                  <a:srgbClr val="434343"/>
                </a:solidFill>
              </a:rPr>
              <a:t>Scrum</a:t>
            </a:r>
          </a:p>
          <a:p>
            <a:pPr indent="-3810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Char char="❖"/>
            </a:pPr>
            <a:r>
              <a:rPr lang="en-GB" sz="2400">
                <a:solidFill>
                  <a:srgbClr val="434343"/>
                </a:solidFill>
              </a:rPr>
              <a:t>Iteracions del projecte</a:t>
            </a:r>
          </a:p>
          <a:p>
            <a:pPr indent="-3810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Char char="❖"/>
            </a:pPr>
            <a:r>
              <a:rPr lang="en-GB" sz="2400">
                <a:solidFill>
                  <a:srgbClr val="434343"/>
                </a:solidFill>
              </a:rPr>
              <a:t>Retrospectivas</a:t>
            </a:r>
          </a:p>
        </p:txBody>
      </p:sp>
      <p:pic>
        <p:nvPicPr>
          <p:cNvPr descr="Scrum-oranje.png" id="137" name="Shape 1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6900" y="3923625"/>
            <a:ext cx="1321450" cy="1158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row-35.png"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75" y="3923627"/>
            <a:ext cx="482950" cy="48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/>
          <p:nvPr/>
        </p:nvSpPr>
        <p:spPr>
          <a:xfrm>
            <a:off x="7779625" y="112525"/>
            <a:ext cx="354900" cy="3378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b="1" sz="1600"/>
          </a:p>
        </p:txBody>
      </p:sp>
      <p:sp>
        <p:nvSpPr>
          <p:cNvPr id="140" name="Shape 140"/>
          <p:cNvSpPr/>
          <p:nvPr/>
        </p:nvSpPr>
        <p:spPr>
          <a:xfrm>
            <a:off x="8236800" y="112525"/>
            <a:ext cx="354900" cy="3378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8694000" y="112525"/>
            <a:ext cx="354900" cy="3378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/>
        </p:nvSpPr>
        <p:spPr>
          <a:xfrm>
            <a:off x="7805429" y="70189"/>
            <a:ext cx="3549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16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8268715" y="69272"/>
            <a:ext cx="3549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1600">
                <a:solidFill>
                  <a:srgbClr val="F3F3F3"/>
                </a:solidFill>
              </a:rPr>
              <a:t>2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8732001" y="57100"/>
            <a:ext cx="3549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1600">
                <a:solidFill>
                  <a:srgbClr val="F3F3F3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/>
        </p:nvSpPr>
        <p:spPr>
          <a:xfrm>
            <a:off x="0" y="357800"/>
            <a:ext cx="3274199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2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Planificació temporal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233100" y="1746850"/>
            <a:ext cx="2808000" cy="3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400">
                <a:solidFill>
                  <a:srgbClr val="FFFFFF"/>
                </a:solidFill>
              </a:rPr>
              <a:t>Recursos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Fase inicial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Iteracions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Fase final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Alternatives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3494800" y="0"/>
            <a:ext cx="56493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Char char="❖"/>
            </a:pPr>
            <a:r>
              <a:rPr lang="en-GB" sz="2400">
                <a:solidFill>
                  <a:srgbClr val="434343"/>
                </a:solidFill>
              </a:rPr>
              <a:t>Personals</a:t>
            </a: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❖"/>
            </a:pPr>
            <a:r>
              <a:rPr lang="en-GB" sz="2400">
                <a:solidFill>
                  <a:srgbClr val="434343"/>
                </a:solidFill>
              </a:rPr>
              <a:t>Materials</a:t>
            </a:r>
          </a:p>
          <a:p>
            <a:pPr indent="0" lvl="0" marL="457200" rtl="0" algn="just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rgbClr val="434343"/>
                </a:solidFill>
              </a:rPr>
              <a:t>Ordinador portàtil, smartphone, base de dades.</a:t>
            </a: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❖"/>
            </a:pPr>
            <a:r>
              <a:rPr lang="en-GB" sz="2400">
                <a:solidFill>
                  <a:srgbClr val="434343"/>
                </a:solidFill>
              </a:rPr>
              <a:t>Software</a:t>
            </a:r>
          </a:p>
          <a:p>
            <a:pPr indent="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</a:rPr>
              <a:t>Google Apps, Android i Studio, Github, Trello.</a:t>
            </a:r>
          </a:p>
        </p:txBody>
      </p:sp>
      <p:pic>
        <p:nvPicPr>
          <p:cNvPr descr="Human-Resources.png" id="152" name="Shape 1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7734" y="4110975"/>
            <a:ext cx="1430091" cy="953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row-35.png" id="153" name="Shape 1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75" y="1762351"/>
            <a:ext cx="482950" cy="48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/>
          <p:nvPr/>
        </p:nvSpPr>
        <p:spPr>
          <a:xfrm>
            <a:off x="7779625" y="112525"/>
            <a:ext cx="354900" cy="3378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b="1" sz="1600"/>
          </a:p>
        </p:txBody>
      </p:sp>
      <p:sp>
        <p:nvSpPr>
          <p:cNvPr id="155" name="Shape 155"/>
          <p:cNvSpPr/>
          <p:nvPr/>
        </p:nvSpPr>
        <p:spPr>
          <a:xfrm>
            <a:off x="8236800" y="112525"/>
            <a:ext cx="354900" cy="3378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8694000" y="112525"/>
            <a:ext cx="354900" cy="3378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 txBox="1"/>
          <p:nvPr/>
        </p:nvSpPr>
        <p:spPr>
          <a:xfrm>
            <a:off x="7805429" y="70189"/>
            <a:ext cx="3549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16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8268715" y="69272"/>
            <a:ext cx="3549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1600">
                <a:solidFill>
                  <a:srgbClr val="F3F3F3"/>
                </a:solidFill>
              </a:rPr>
              <a:t>2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8732001" y="57100"/>
            <a:ext cx="3549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1600">
                <a:solidFill>
                  <a:srgbClr val="F3F3F3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/>
        </p:nvSpPr>
        <p:spPr>
          <a:xfrm>
            <a:off x="0" y="357800"/>
            <a:ext cx="3274199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2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Planificació temporal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233100" y="1746850"/>
            <a:ext cx="2808000" cy="3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Recursos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400">
                <a:solidFill>
                  <a:srgbClr val="FFFFFF"/>
                </a:solidFill>
              </a:rPr>
              <a:t>Fase inicial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Iteracions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Fase final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Alternatives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3494800" y="0"/>
            <a:ext cx="56493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Char char="❖"/>
            </a:pPr>
            <a:r>
              <a:rPr lang="en-GB" sz="2400">
                <a:solidFill>
                  <a:srgbClr val="434343"/>
                </a:solidFill>
              </a:rPr>
              <a:t>Especificació general</a:t>
            </a:r>
          </a:p>
          <a:p>
            <a:pPr indent="-3810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Char char="❖"/>
            </a:pPr>
            <a:r>
              <a:rPr lang="en-GB" sz="2400">
                <a:solidFill>
                  <a:srgbClr val="434343"/>
                </a:solidFill>
              </a:rPr>
              <a:t>Backlog inicial</a:t>
            </a:r>
          </a:p>
          <a:p>
            <a:pPr indent="-3810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Char char="❖"/>
            </a:pPr>
            <a:r>
              <a:rPr lang="en-GB" sz="2400">
                <a:solidFill>
                  <a:srgbClr val="434343"/>
                </a:solidFill>
              </a:rPr>
              <a:t>Històries d’usuari</a:t>
            </a:r>
          </a:p>
        </p:txBody>
      </p:sp>
      <p:pic>
        <p:nvPicPr>
          <p:cNvPr descr="switch-turn-off-icon.png" id="167" name="Shape 1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3675" y="3534850"/>
            <a:ext cx="1481000" cy="148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row-35.png" id="168" name="Shape 1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75" y="2384082"/>
            <a:ext cx="482950" cy="48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/>
          <p:nvPr/>
        </p:nvSpPr>
        <p:spPr>
          <a:xfrm>
            <a:off x="7779625" y="112525"/>
            <a:ext cx="354900" cy="3378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b="1" sz="1600"/>
          </a:p>
        </p:txBody>
      </p:sp>
      <p:sp>
        <p:nvSpPr>
          <p:cNvPr id="170" name="Shape 170"/>
          <p:cNvSpPr/>
          <p:nvPr/>
        </p:nvSpPr>
        <p:spPr>
          <a:xfrm>
            <a:off x="8236800" y="112525"/>
            <a:ext cx="354900" cy="3378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8694000" y="112525"/>
            <a:ext cx="354900" cy="3378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 txBox="1"/>
          <p:nvPr/>
        </p:nvSpPr>
        <p:spPr>
          <a:xfrm>
            <a:off x="7805429" y="70189"/>
            <a:ext cx="3549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16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8268715" y="69272"/>
            <a:ext cx="3549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1600">
                <a:solidFill>
                  <a:srgbClr val="F3F3F3"/>
                </a:solidFill>
              </a:rPr>
              <a:t>2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8732001" y="57100"/>
            <a:ext cx="3549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1600">
                <a:solidFill>
                  <a:srgbClr val="F3F3F3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/>
        </p:nvSpPr>
        <p:spPr>
          <a:xfrm>
            <a:off x="0" y="357800"/>
            <a:ext cx="3274199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2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Planificació temporal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233100" y="1746850"/>
            <a:ext cx="2808000" cy="3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Recursos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Fase inicial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400">
                <a:solidFill>
                  <a:srgbClr val="FFFFFF"/>
                </a:solidFill>
              </a:rPr>
              <a:t>Iteracions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Fase final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Alternatives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3494800" y="0"/>
            <a:ext cx="56493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Char char="❖"/>
            </a:pPr>
            <a:r>
              <a:rPr lang="en-GB" sz="2400">
                <a:solidFill>
                  <a:srgbClr val="434343"/>
                </a:solidFill>
              </a:rPr>
              <a:t>Cinc sprint de dues setmanes</a:t>
            </a:r>
          </a:p>
          <a:p>
            <a:pPr indent="-3810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Char char="❖"/>
            </a:pPr>
            <a:r>
              <a:rPr lang="en-GB" sz="2400">
                <a:solidFill>
                  <a:srgbClr val="434343"/>
                </a:solidFill>
              </a:rPr>
              <a:t>Crear sprints segons l’abast</a:t>
            </a:r>
          </a:p>
          <a:p>
            <a:pPr indent="-3810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Char char="❖"/>
            </a:pPr>
            <a:r>
              <a:rPr lang="en-GB" sz="2400">
                <a:solidFill>
                  <a:srgbClr val="434343"/>
                </a:solidFill>
              </a:rPr>
              <a:t>Retrospectives</a:t>
            </a:r>
          </a:p>
        </p:txBody>
      </p:sp>
      <p:pic>
        <p:nvPicPr>
          <p:cNvPr descr="running-man-png-image-54805.png" id="182" name="Shape 1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3675" y="3534850"/>
            <a:ext cx="1480999" cy="1480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row-35.png" id="183" name="Shape 1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75" y="3033489"/>
            <a:ext cx="482950" cy="48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/>
          <p:nvPr/>
        </p:nvSpPr>
        <p:spPr>
          <a:xfrm>
            <a:off x="7779625" y="112525"/>
            <a:ext cx="354900" cy="3378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b="1" sz="1600"/>
          </a:p>
        </p:txBody>
      </p:sp>
      <p:sp>
        <p:nvSpPr>
          <p:cNvPr id="185" name="Shape 185"/>
          <p:cNvSpPr/>
          <p:nvPr/>
        </p:nvSpPr>
        <p:spPr>
          <a:xfrm>
            <a:off x="8236800" y="112525"/>
            <a:ext cx="354900" cy="3378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8694000" y="112525"/>
            <a:ext cx="354900" cy="3378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 txBox="1"/>
          <p:nvPr/>
        </p:nvSpPr>
        <p:spPr>
          <a:xfrm>
            <a:off x="7805429" y="70189"/>
            <a:ext cx="3549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16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8268715" y="69272"/>
            <a:ext cx="3549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1600">
                <a:solidFill>
                  <a:srgbClr val="F3F3F3"/>
                </a:solidFill>
              </a:rPr>
              <a:t>2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8732001" y="57100"/>
            <a:ext cx="3549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1600">
                <a:solidFill>
                  <a:srgbClr val="F3F3F3"/>
                </a:solidFill>
              </a:rPr>
              <a:t>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