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897" r:id="rId1"/>
  </p:sldMasterIdLst>
  <p:notesMasterIdLst>
    <p:notesMasterId r:id="rId4"/>
  </p:notesMasterIdLst>
  <p:handoutMasterIdLst>
    <p:handoutMasterId r:id="rId5"/>
  </p:handoutMasterIdLst>
  <p:sldIdLst>
    <p:sldId id="425" r:id="rId2"/>
    <p:sldId id="426" r:id="rId3"/>
  </p:sldIdLst>
  <p:sldSz cx="9144000" cy="6858000" type="screen4x3"/>
  <p:notesSz cx="6985000" cy="92837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B0B"/>
    <a:srgbClr val="F58025"/>
    <a:srgbClr val="FFFF99"/>
    <a:srgbClr val="2F2E7E"/>
    <a:srgbClr val="B3DBB5"/>
    <a:srgbClr val="ACC0B2"/>
    <a:srgbClr val="652D89"/>
    <a:srgbClr val="435153"/>
    <a:srgbClr val="A6A8AB"/>
    <a:srgbClr val="D8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0" autoAdjust="0"/>
    <p:restoredTop sz="89100" autoAdjust="0"/>
  </p:normalViewPr>
  <p:slideViewPr>
    <p:cSldViewPr snapToGrid="0">
      <p:cViewPr>
        <p:scale>
          <a:sx n="90" d="100"/>
          <a:sy n="90" d="100"/>
        </p:scale>
        <p:origin x="-2358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FDF18-0EF0-4380-842E-89320BDEE70C}" type="datetimeFigureOut">
              <a:rPr lang="en-US" smtClean="0"/>
              <a:pPr/>
              <a:t>11/7/2015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CD2E0-5EEF-4919-B896-2C68064CB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86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5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5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8BB75-DBBB-41DD-B46C-1B911C2BF591}" type="datetimeFigureOut">
              <a:rPr lang="en-US" smtClean="0"/>
              <a:pPr/>
              <a:t>11/7/2015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392"/>
            <a:ext cx="5588000" cy="4177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612"/>
            <a:ext cx="3026833" cy="4645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612"/>
            <a:ext cx="3026833" cy="4645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06480-FC8F-429C-A387-C1D8F5E0A6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22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-animated bar_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ottom b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3375" y="6374862"/>
            <a:ext cx="8477250" cy="171450"/>
          </a:xfrm>
          <a:prstGeom prst="rect">
            <a:avLst/>
          </a:prstGeom>
        </p:spPr>
      </p:pic>
      <p:pic>
        <p:nvPicPr>
          <p:cNvPr id="43" name="Picture 42" descr="bottom b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3375" y="6374862"/>
            <a:ext cx="8477250" cy="171450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3405352" y="5562600"/>
            <a:ext cx="599089" cy="11456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460939" y="5638800"/>
            <a:ext cx="472965" cy="1145627"/>
          </a:xfrm>
          <a:prstGeom prst="rect">
            <a:avLst/>
          </a:prstGeom>
          <a:solidFill>
            <a:srgbClr val="6DB344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771697" y="5562600"/>
            <a:ext cx="472965" cy="1145627"/>
          </a:xfrm>
          <a:prstGeom prst="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3" name="Rounded Rectangle 32"/>
          <p:cNvSpPr/>
          <p:nvPr/>
        </p:nvSpPr>
        <p:spPr>
          <a:xfrm rot="10800000" flipH="1">
            <a:off x="2856506" y="831272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8" name="Rounded Rectangle 27"/>
          <p:cNvSpPr/>
          <p:nvPr userDrawn="1"/>
        </p:nvSpPr>
        <p:spPr>
          <a:xfrm rot="10800000" flipH="1">
            <a:off x="821966" y="4716780"/>
            <a:ext cx="656314" cy="15074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9" name="Rounded Rectangle 28"/>
          <p:cNvSpPr/>
          <p:nvPr userDrawn="1"/>
        </p:nvSpPr>
        <p:spPr>
          <a:xfrm rot="10800000" flipH="1">
            <a:off x="1332506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6" name="Rounded Rectangle 35"/>
          <p:cNvSpPr/>
          <p:nvPr/>
        </p:nvSpPr>
        <p:spPr>
          <a:xfrm rot="10800000" flipH="1">
            <a:off x="4920834" y="1025236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 rot="10800000" flipH="1">
            <a:off x="5391889" y="1731818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Rounded Rectangle 40"/>
          <p:cNvSpPr/>
          <p:nvPr/>
        </p:nvSpPr>
        <p:spPr>
          <a:xfrm rot="10800000" flipH="1">
            <a:off x="8162249" y="1731818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 rot="10800000" flipH="1">
            <a:off x="3770906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4992" y="0"/>
            <a:ext cx="9129008" cy="637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" y="6537960"/>
            <a:ext cx="9129008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ltGray">
          <a:xfrm>
            <a:off x="251373" y="6586246"/>
            <a:ext cx="195480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ltGray">
          <a:xfrm>
            <a:off x="8649525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" y="6537960"/>
            <a:ext cx="9129008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2" name="Rectangle 4"/>
          <p:cNvSpPr>
            <a:spLocks noChangeArrowheads="1"/>
          </p:cNvSpPr>
          <p:nvPr/>
        </p:nvSpPr>
        <p:spPr bwMode="ltGray">
          <a:xfrm>
            <a:off x="251373" y="6586246"/>
            <a:ext cx="195480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03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04" name="Rectangle 7"/>
          <p:cNvSpPr>
            <a:spLocks noChangeArrowheads="1"/>
          </p:cNvSpPr>
          <p:nvPr/>
        </p:nvSpPr>
        <p:spPr bwMode="ltGray">
          <a:xfrm>
            <a:off x="8649525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2126" cy="384175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spc="-20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1" y="6537960"/>
            <a:ext cx="9129008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0" name="Rectangle 4"/>
          <p:cNvSpPr>
            <a:spLocks noChangeArrowheads="1"/>
          </p:cNvSpPr>
          <p:nvPr/>
        </p:nvSpPr>
        <p:spPr bwMode="ltGray">
          <a:xfrm>
            <a:off x="251373" y="6586246"/>
            <a:ext cx="195480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11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12" name="Rectangle 7"/>
          <p:cNvSpPr>
            <a:spLocks noChangeArrowheads="1"/>
          </p:cNvSpPr>
          <p:nvPr/>
        </p:nvSpPr>
        <p:spPr bwMode="ltGray">
          <a:xfrm>
            <a:off x="8649525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grpSp>
        <p:nvGrpSpPr>
          <p:cNvPr id="2" name="Group 67"/>
          <p:cNvGrpSpPr/>
          <p:nvPr/>
        </p:nvGrpSpPr>
        <p:grpSpPr>
          <a:xfrm>
            <a:off x="341314" y="311151"/>
            <a:ext cx="829170" cy="438358"/>
            <a:chOff x="609600" y="528537"/>
            <a:chExt cx="1444734" cy="763789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69" name="Rectangle 68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2" name="Freeform 71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57" name="Rectangle 56"/>
          <p:cNvSpPr/>
          <p:nvPr userDrawn="1"/>
        </p:nvSpPr>
        <p:spPr>
          <a:xfrm>
            <a:off x="1" y="6537960"/>
            <a:ext cx="9129008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9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60" name="Rectangle 7"/>
          <p:cNvSpPr>
            <a:spLocks noChangeArrowheads="1"/>
          </p:cNvSpPr>
          <p:nvPr userDrawn="1"/>
        </p:nvSpPr>
        <p:spPr bwMode="ltGray">
          <a:xfrm>
            <a:off x="8649525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56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441345"/>
            <a:ext cx="8578850" cy="4527655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C0C0C0"/>
                </a:solidFill>
                <a:latin typeface="+mj-lt"/>
                <a:ea typeface="+mn-ea"/>
                <a:cs typeface="+mn-cs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8649525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green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black">
          <a:xfrm>
            <a:off x="6312989" y="3708603"/>
            <a:ext cx="116616" cy="4418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6992342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5824831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/>
        </p:nvSpPr>
        <p:spPr bwMode="black">
          <a:xfrm>
            <a:off x="7452023" y="3697605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6580117" y="3697605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5592955" y="308244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5900764" y="2930180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6203154" y="2720822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6510963" y="2930181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6811994" y="3082440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7119806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7427618" y="2720823"/>
            <a:ext cx="111191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7730002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8037814" y="3082440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644691" y="3060488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+mj-lt"/>
              </a:rPr>
              <a:t>Thank you.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solid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89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sz="6000" b="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grpSp>
        <p:nvGrpSpPr>
          <p:cNvPr id="4" name="Group 38"/>
          <p:cNvGrpSpPr/>
          <p:nvPr/>
        </p:nvGrpSpPr>
        <p:grpSpPr>
          <a:xfrm>
            <a:off x="341314" y="311151"/>
            <a:ext cx="829170" cy="438358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64" name="Rectangle 63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67" name="Freeform 66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8"/>
            <a:ext cx="8112126" cy="3841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58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2"/>
                </a:solidFill>
                <a:latin typeface="+mj-lt"/>
              </a:rPr>
              <a:t>Cisco Confidential</a:t>
            </a:r>
          </a:p>
        </p:txBody>
      </p:sp>
      <p:sp>
        <p:nvSpPr>
          <p:cNvPr id="59" name="Rectangle 7"/>
          <p:cNvSpPr>
            <a:spLocks noChangeArrowheads="1"/>
          </p:cNvSpPr>
          <p:nvPr/>
        </p:nvSpPr>
        <p:spPr bwMode="ltGray">
          <a:xfrm>
            <a:off x="8649525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2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6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1" y="1339745"/>
            <a:ext cx="8551441" cy="4965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2010-2011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49525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pic>
        <p:nvPicPr>
          <p:cNvPr id="13" name="Picture 12" descr="bottom bar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01" r:id="rId2"/>
    <p:sldLayoutId id="2147483923" r:id="rId3"/>
    <p:sldLayoutId id="2147483925" r:id="rId4"/>
    <p:sldLayoutId id="2147483899" r:id="rId5"/>
    <p:sldLayoutId id="2147483931" r:id="rId6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n-US" sz="3600" b="0" kern="1200" spc="-100" baseline="0" dirty="0">
          <a:gradFill>
            <a:gsLst>
              <a:gs pos="0">
                <a:schemeClr val="tx1"/>
              </a:gs>
              <a:gs pos="44000">
                <a:srgbClr val="01BBBB"/>
              </a:gs>
              <a:gs pos="100000">
                <a:schemeClr val="accent4"/>
              </a:gs>
            </a:gsLst>
            <a:lin ang="4800000" scaled="0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rgbClr val="546568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546568"/>
          </a:solidFill>
          <a:latin typeface="+mj-lt"/>
          <a:ea typeface="+mn-ea"/>
          <a:cs typeface="+mn-cs"/>
        </a:defRPr>
      </a:lvl2pPr>
      <a:lvl3pPr marL="571500" indent="-1588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546568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546568"/>
          </a:solidFill>
          <a:latin typeface="+mj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546568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wDqjmSmtMQ" TargetMode="External"/><Relationship Id="rId2" Type="http://schemas.openxmlformats.org/officeDocument/2006/relationships/hyperlink" Target="https://www.youtube.com/watch?v=E_zFM7mzFUg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Microsoft SQL Server Express</a:t>
            </a:r>
            <a:r>
              <a:rPr lang="en-US" dirty="0"/>
              <a:t>, a freely downloadable and distributable version of Microsoft's SQL Server relational database management system, comprises a database specifically targeted for embedded and smaller-scale applications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r>
              <a:rPr lang="en-US" dirty="0"/>
              <a:t>Goal this week: Is to learn to read and write to a database. </a:t>
            </a:r>
            <a:r>
              <a:rPr lang="en-US" dirty="0" smtClean="0"/>
              <a:t>Please use </a:t>
            </a:r>
            <a:r>
              <a:rPr lang="en-US" dirty="0"/>
              <a:t>MS access or SQL Server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SQL Server: Here are instructions to download. Please install  SQL Express  and SQL Management studio.</a:t>
            </a:r>
          </a:p>
          <a:p>
            <a:pPr lvl="1"/>
            <a:r>
              <a:rPr lang="en-US" dirty="0">
                <a:hlinkClick r:id="rId2"/>
              </a:rPr>
              <a:t>https://www.youtube.com/watch?v=E_zFM7mzFUg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smtClean="0"/>
              <a:t>See </a:t>
            </a:r>
            <a:r>
              <a:rPr lang="en-US" dirty="0"/>
              <a:t>instructions on how to use read write to an access database. The same can be tweaked for SQL server as well</a:t>
            </a:r>
          </a:p>
          <a:p>
            <a:pPr lvl="1"/>
            <a:r>
              <a:rPr lang="en-US" dirty="0">
                <a:hlinkClick r:id="rId3"/>
              </a:rPr>
              <a:t>https://www.youtube.com/watch?v=cwDqjmSmtMQ</a:t>
            </a:r>
            <a:endParaRPr lang="en-US" dirty="0"/>
          </a:p>
          <a:p>
            <a:pPr lvl="0"/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in the insert button (SQL Server Example)</a:t>
            </a:r>
            <a:br>
              <a:rPr lang="en-US" dirty="0" smtClean="0"/>
            </a:br>
            <a:r>
              <a:rPr lang="en-US" sz="1800" b="1" dirty="0" smtClean="0"/>
              <a:t>Note: Add this globally </a:t>
            </a:r>
            <a:r>
              <a:rPr lang="en-US" sz="1800" dirty="0" smtClean="0"/>
              <a:t>Imports System.Data.SqlClient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900" dirty="0"/>
              <a:t> Dim connectionString As String = "Data Source=WMATHURA-WXP01;Initial Catalog=</a:t>
            </a:r>
            <a:r>
              <a:rPr lang="en-US" sz="900" dirty="0" err="1"/>
              <a:t>employee;Integrated</a:t>
            </a:r>
            <a:r>
              <a:rPr lang="en-US" sz="900" dirty="0"/>
              <a:t> </a:t>
            </a:r>
            <a:r>
              <a:rPr lang="en-US" sz="900" dirty="0" smtClean="0"/>
              <a:t>Security=true“</a:t>
            </a:r>
            <a:endParaRPr lang="en-US" sz="900" dirty="0"/>
          </a:p>
          <a:p>
            <a:pPr>
              <a:buNone/>
            </a:pPr>
            <a:r>
              <a:rPr lang="en-US" sz="900" dirty="0" smtClean="0"/>
              <a:t>        </a:t>
            </a:r>
            <a:r>
              <a:rPr lang="en-US" sz="900" dirty="0"/>
              <a:t>Dim queryString As String = "INSERT INTO personal (firstname, lastname) values (@</a:t>
            </a:r>
            <a:r>
              <a:rPr lang="en-US" sz="900" dirty="0" err="1"/>
              <a:t>id,@name</a:t>
            </a:r>
            <a:r>
              <a:rPr lang="en-US" sz="900" dirty="0" smtClean="0"/>
              <a:t>)“</a:t>
            </a:r>
            <a:endParaRPr lang="en-US" sz="900" dirty="0"/>
          </a:p>
          <a:p>
            <a:pPr>
              <a:buNone/>
            </a:pPr>
            <a:r>
              <a:rPr lang="en-US" sz="900" dirty="0" smtClean="0"/>
              <a:t>        </a:t>
            </a:r>
            <a:r>
              <a:rPr lang="en-US" sz="900" dirty="0"/>
              <a:t>Try</a:t>
            </a:r>
          </a:p>
          <a:p>
            <a:pPr>
              <a:buNone/>
            </a:pPr>
            <a:r>
              <a:rPr lang="en-US" sz="900" dirty="0" smtClean="0"/>
              <a:t>            </a:t>
            </a:r>
            <a:r>
              <a:rPr lang="en-US" sz="900" dirty="0"/>
              <a:t>Using connection As New SqlConnection(connectionString)</a:t>
            </a:r>
          </a:p>
          <a:p>
            <a:pPr>
              <a:buNone/>
            </a:pPr>
            <a:r>
              <a:rPr lang="en-US" sz="900" dirty="0"/>
              <a:t>                connection.Open()</a:t>
            </a:r>
          </a:p>
          <a:p>
            <a:pPr>
              <a:buNone/>
            </a:pPr>
            <a:r>
              <a:rPr lang="en-US" sz="900" dirty="0"/>
              <a:t>                Dim command As New SqlCommand(queryString, connection)</a:t>
            </a:r>
          </a:p>
          <a:p>
            <a:pPr>
              <a:buNone/>
            </a:pPr>
            <a:r>
              <a:rPr lang="en-US" sz="900" dirty="0"/>
              <a:t>                command.Parameters.AddWithValue("@id", TextBox1.Text)</a:t>
            </a:r>
          </a:p>
          <a:p>
            <a:pPr>
              <a:buNone/>
            </a:pPr>
            <a:r>
              <a:rPr lang="en-US" sz="900" dirty="0"/>
              <a:t>                command.Parameters.AddWithValue("@name", TextBox2.Text)</a:t>
            </a:r>
          </a:p>
          <a:p>
            <a:pPr>
              <a:buNone/>
            </a:pPr>
            <a:r>
              <a:rPr lang="en-US" sz="900" dirty="0"/>
              <a:t>                command.ExecuteNonQuery()</a:t>
            </a:r>
          </a:p>
          <a:p>
            <a:pPr>
              <a:buNone/>
            </a:pPr>
            <a:r>
              <a:rPr lang="en-US" sz="900" dirty="0" smtClean="0"/>
              <a:t>            </a:t>
            </a:r>
            <a:r>
              <a:rPr lang="en-US" sz="900" dirty="0"/>
              <a:t>End Using</a:t>
            </a:r>
          </a:p>
          <a:p>
            <a:pPr>
              <a:buNone/>
            </a:pPr>
            <a:r>
              <a:rPr lang="en-US" sz="900" dirty="0"/>
              <a:t>        Catch ex As Exception</a:t>
            </a:r>
          </a:p>
          <a:p>
            <a:pPr>
              <a:buNone/>
            </a:pPr>
            <a:r>
              <a:rPr lang="en-US" sz="900" dirty="0"/>
              <a:t>            MsgBox("Exception : " + ex.ToString)</a:t>
            </a:r>
          </a:p>
          <a:p>
            <a:pPr>
              <a:buNone/>
            </a:pPr>
            <a:r>
              <a:rPr lang="en-US" sz="900" dirty="0"/>
              <a:t>        End </a:t>
            </a:r>
            <a:r>
              <a:rPr lang="en-US" sz="900" dirty="0" smtClean="0"/>
              <a:t>Try</a:t>
            </a:r>
          </a:p>
          <a:p>
            <a:pPr>
              <a:buNone/>
            </a:pPr>
            <a:endParaRPr lang="en-US" sz="9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sco_Template_2010_Arial">
  <a:themeElements>
    <a:clrScheme name="Cisco 2010 Color Palette">
      <a:dk1>
        <a:srgbClr val="0096D6"/>
      </a:dk1>
      <a:lt1>
        <a:srgbClr val="FFFFFF"/>
      </a:lt1>
      <a:dk2>
        <a:srgbClr val="6DB344"/>
      </a:dk2>
      <a:lt2>
        <a:srgbClr val="FFFFFF"/>
      </a:lt2>
      <a:accent1>
        <a:srgbClr val="0096D6"/>
      </a:accent1>
      <a:accent2>
        <a:srgbClr val="6DB344"/>
      </a:accent2>
      <a:accent3>
        <a:srgbClr val="ABDFF0"/>
      </a:accent3>
      <a:accent4>
        <a:srgbClr val="008041"/>
      </a:accent4>
      <a:accent5>
        <a:srgbClr val="B7D333"/>
      </a:accent5>
      <a:accent6>
        <a:srgbClr val="652D89"/>
      </a:accent6>
      <a:hlink>
        <a:srgbClr val="3CBADC"/>
      </a:hlink>
      <a:folHlink>
        <a:srgbClr val="A6A8AB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6D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Cisco_Template_2010_Arial</Template>
  <TotalTime>0</TotalTime>
  <Words>114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Cisco_Template_2010_Arial</vt:lpstr>
      <vt:lpstr>Database</vt:lpstr>
      <vt:lpstr>Code in the insert button (SQL Server Example) Note: Add this globally Imports System.Data.SqlClient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2010-12-08T19:25:28Z</dcterms:created>
  <dcterms:modified xsi:type="dcterms:W3CDTF">2015-11-07T19:48:54Z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oOpen">
    <vt:lpwstr>1</vt:lpwstr>
  </property>
  <property fmtid="{D5CDD505-2E9C-101B-9397-08002B2CF9AE}" pid="3" name="_AdHocReviewCycleID">
    <vt:i4>-1265078165</vt:i4>
  </property>
  <property fmtid="{D5CDD505-2E9C-101B-9397-08002B2CF9AE}" pid="4" name="_NewReviewCycle">
    <vt:lpwstr/>
  </property>
</Properties>
</file>