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529" r:id="rId4"/>
    <p:sldId id="530" r:id="rId5"/>
    <p:sldId id="633" r:id="rId6"/>
    <p:sldId id="580" r:id="rId7"/>
    <p:sldId id="569" r:id="rId8"/>
    <p:sldId id="570" r:id="rId9"/>
    <p:sldId id="571" r:id="rId10"/>
    <p:sldId id="572" r:id="rId11"/>
    <p:sldId id="573" r:id="rId12"/>
    <p:sldId id="574" r:id="rId13"/>
    <p:sldId id="634" r:id="rId14"/>
    <p:sldId id="635" r:id="rId15"/>
    <p:sldId id="636" r:id="rId1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H Eng Lieh" initials="OEL" lastIdx="1" clrIdx="0">
    <p:extLst>
      <p:ext uri="{19B8F6BF-5375-455C-9EA6-DF929625EA0E}">
        <p15:presenceInfo xmlns:p15="http://schemas.microsoft.com/office/powerpoint/2012/main" userId="S::elouh@smu.edu.sg::df388409-021e-49d0-ba49-6fefbb065d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  <a:srgbClr val="FFCC99"/>
    <a:srgbClr val="FFCC66"/>
    <a:srgbClr val="0000FF"/>
    <a:srgbClr val="FF3300"/>
    <a:srgbClr val="CC6600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/>
    <p:restoredTop sz="56395" autoAdjust="0"/>
  </p:normalViewPr>
  <p:slideViewPr>
    <p:cSldViewPr>
      <p:cViewPr varScale="1">
        <p:scale>
          <a:sx n="65" d="100"/>
          <a:sy n="65" d="100"/>
        </p:scale>
        <p:origin x="25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91BD722-59A2-CA44-9B84-4B8E55B971CC}" type="datetimeFigureOut">
              <a:rPr lang="en-US"/>
              <a:pPr>
                <a:defRPr/>
              </a:pPr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8F351C2-D775-E941-A05E-3CD521AAB1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3AB1682-A8FE-EA42-BA79-DFBEA3F35A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chnical_deb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echnical_debt#cite_note-2" TargetMode="External"/><Relationship Id="rId5" Type="http://schemas.openxmlformats.org/officeDocument/2006/relationships/hyperlink" Target="https://en.wikipedia.org/wiki/Software_development" TargetMode="External"/><Relationship Id="rId4" Type="http://schemas.openxmlformats.org/officeDocument/2006/relationships/hyperlink" Target="https://en.wikipedia.org/wiki/Technical_debt#cite_note-Girish_2014-1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855DFDD-AFB1-A244-99AE-17376304347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/>
              <a:t>To </a:t>
            </a:r>
            <a:r>
              <a:rPr lang="en-US" sz="1200" b="0" i="0" dirty="0" smtClean="0"/>
              <a:t>design</a:t>
            </a:r>
            <a:r>
              <a:rPr lang="en-US" sz="1200" b="0" i="0" baseline="0" dirty="0" smtClean="0"/>
              <a:t> interfaces for</a:t>
            </a:r>
            <a:r>
              <a:rPr lang="en-US" sz="1200" b="0" i="0" dirty="0" smtClean="0"/>
              <a:t> </a:t>
            </a:r>
            <a:r>
              <a:rPr lang="en-US" sz="1200" b="0" i="0" dirty="0"/>
              <a:t>both</a:t>
            </a:r>
            <a:r>
              <a:rPr lang="en-US" sz="1200" b="0" i="0" baseline="0" dirty="0"/>
              <a:t> create and read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/>
              <a:t>Left – create an interface with create and another with create and 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/>
              <a:t>Right – create an interface with create and another with read</a:t>
            </a:r>
            <a:endParaRPr lang="en-US" sz="1200" b="0" i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I</a:t>
            </a:r>
            <a:r>
              <a:rPr lang="en-US" sz="1200" dirty="0"/>
              <a:t>nterface Segregation Principle: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B1682-A8FE-EA42-BA79-DFBEA3F35A1E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88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/>
              <a:t>Left – create a square</a:t>
            </a:r>
            <a:r>
              <a:rPr lang="en-US" sz="1200" b="0" i="0" baseline="0" dirty="0"/>
              <a:t> class by extending rectangle</a:t>
            </a:r>
          </a:p>
          <a:p>
            <a:r>
              <a:rPr lang="en-US" sz="1200" b="0" i="0" baseline="0" dirty="0"/>
              <a:t>Right – create a rectangle and square class by extending shape</a:t>
            </a:r>
            <a:endParaRPr lang="en-US" sz="1200" b="0" i="0" dirty="0"/>
          </a:p>
          <a:p>
            <a:endParaRPr lang="en-US" sz="1200" b="0" i="0" dirty="0"/>
          </a:p>
          <a:p>
            <a:r>
              <a:rPr lang="en-US" sz="1200" b="1" i="1" dirty="0"/>
              <a:t>L</a:t>
            </a:r>
            <a:r>
              <a:rPr lang="en-US" sz="1200" dirty="0"/>
              <a:t>iskov Substitution Principle:</a:t>
            </a:r>
          </a:p>
          <a:p>
            <a:endParaRPr lang="en-US" sz="1200" dirty="0"/>
          </a:p>
          <a:p>
            <a:r>
              <a:rPr lang="en-US" sz="1200" dirty="0"/>
              <a:t>For </a:t>
            </a:r>
            <a:r>
              <a:rPr lang="en-US" sz="1200" dirty="0" smtClean="0"/>
              <a:t>left,</a:t>
            </a:r>
            <a:r>
              <a:rPr lang="en-US" sz="1200" baseline="0" dirty="0" smtClean="0"/>
              <a:t> it extend but also modify the behavior that both </a:t>
            </a:r>
            <a:r>
              <a:rPr lang="en-US" sz="1200" baseline="0" dirty="0" err="1" smtClean="0"/>
              <a:t>setHeight</a:t>
            </a:r>
            <a:r>
              <a:rPr lang="en-US" sz="1200" baseline="0" dirty="0" smtClean="0"/>
              <a:t> and </a:t>
            </a:r>
            <a:r>
              <a:rPr lang="en-US" sz="1200" baseline="0" dirty="0" err="1" smtClean="0"/>
              <a:t>setWidth</a:t>
            </a:r>
            <a:r>
              <a:rPr lang="en-US" sz="1200" baseline="0" dirty="0" smtClean="0"/>
              <a:t> are the same.</a:t>
            </a:r>
            <a:endParaRPr lang="en-US" sz="1200" dirty="0"/>
          </a:p>
          <a:p>
            <a:r>
              <a:rPr lang="en-US" sz="1200" b="1" dirty="0"/>
              <a:t>Rectangle </a:t>
            </a:r>
            <a:r>
              <a:rPr lang="en-US" sz="1200" b="1" dirty="0" err="1" smtClean="0"/>
              <a:t>rect</a:t>
            </a:r>
            <a:r>
              <a:rPr lang="en-US" sz="1200" b="1" dirty="0" smtClean="0"/>
              <a:t> </a:t>
            </a:r>
            <a:r>
              <a:rPr lang="en-US" sz="1200" b="1" dirty="0"/>
              <a:t>= new Square();</a:t>
            </a:r>
          </a:p>
          <a:p>
            <a:r>
              <a:rPr lang="en-US" sz="1200" dirty="0" err="1" smtClean="0"/>
              <a:t>rect.setWidth</a:t>
            </a:r>
            <a:r>
              <a:rPr lang="en-US" sz="1200" dirty="0" smtClean="0"/>
              <a:t>(5);</a:t>
            </a:r>
            <a:endParaRPr lang="en-US" sz="1200" dirty="0"/>
          </a:p>
          <a:p>
            <a:r>
              <a:rPr lang="en-US" sz="1200" dirty="0" err="1" smtClean="0"/>
              <a:t>rect.setHeight</a:t>
            </a:r>
            <a:r>
              <a:rPr lang="en-US" sz="1200" dirty="0" smtClean="0"/>
              <a:t>(9</a:t>
            </a:r>
            <a:r>
              <a:rPr lang="en-US" sz="1200" dirty="0"/>
              <a:t>);</a:t>
            </a:r>
          </a:p>
          <a:p>
            <a:r>
              <a:rPr lang="en-US" sz="1200" dirty="0"/>
              <a:t>System.out.println("The area of square is " + sq.getArea());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B1682-A8FE-EA42-BA79-DFBEA3F35A1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27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25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810AE-B43B-F94F-AA4C-0E5E3962AED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04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810AE-B43B-F94F-AA4C-0E5E3962AED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7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Example – you have a set of objects that implement</a:t>
            </a:r>
            <a:r>
              <a:rPr lang="en-SG" baseline="0" dirty="0" smtClean="0"/>
              <a:t> a feature. You might want to allow your callers to invoke this feature only through one or few objects in this set to encapsulate the rest of the objects. (encapsulation, gateway façade)</a:t>
            </a:r>
          </a:p>
          <a:p>
            <a:pPr marL="228600" indent="-228600">
              <a:buAutoNum type="arabicPeriod"/>
            </a:pPr>
            <a:endParaRPr lang="en-SG" dirty="0" smtClean="0"/>
          </a:p>
          <a:p>
            <a:pPr marL="228600" indent="-228600">
              <a:buAutoNum type="arabicPeriod"/>
            </a:pPr>
            <a:r>
              <a:rPr lang="en-SG" dirty="0" smtClean="0"/>
              <a:t>Example - </a:t>
            </a:r>
            <a:r>
              <a:rPr lang="en-SG" baseline="0" dirty="0" smtClean="0"/>
              <a:t>there are other callers that instantiate your classes (do a new) and invoke the methods. If you need to modify the behaviour, will their code needs to change? (decoupling, interfaces, factory, subclass)</a:t>
            </a:r>
          </a:p>
          <a:p>
            <a:pPr marL="228600" indent="-228600">
              <a:buAutoNum type="arabicPeriod"/>
            </a:pPr>
            <a:endParaRPr lang="en-SG" baseline="0" dirty="0" smtClean="0"/>
          </a:p>
          <a:p>
            <a:pPr marL="228600" indent="-228600">
              <a:buAutoNum type="arabicPeriod"/>
            </a:pPr>
            <a:r>
              <a:rPr lang="en-SG" baseline="0" dirty="0" smtClean="0"/>
              <a:t>Example – you might want your object to be instantiated only once to save memory. (consistency, singleton)</a:t>
            </a:r>
          </a:p>
          <a:p>
            <a:pPr marL="228600" indent="-228600">
              <a:buAutoNum type="arabicPeriod"/>
            </a:pPr>
            <a:endParaRPr lang="en-SG" baseline="0" dirty="0"/>
          </a:p>
          <a:p>
            <a:pPr marL="0" indent="0">
              <a:buNone/>
            </a:pPr>
            <a:r>
              <a:rPr lang="en-SG" dirty="0" smtClean="0">
                <a:hlinkClick r:id="rId3"/>
              </a:rPr>
              <a:t>https://en.wikipedia.org/wiki/Technical_debt</a:t>
            </a:r>
            <a:endParaRPr lang="en-SG" dirty="0" smtClean="0"/>
          </a:p>
          <a:p>
            <a:pPr marL="0" indent="0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Technical debt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(also known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design debt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code debt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, but can be also related to other technical endeavors) is a concept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5" tooltip="Software development"/>
              </a:rPr>
              <a:t>software development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that reflects the implied cost of additional rework caused by choosing an easy (limited) solution now instead of using a better approach that would take longer.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  <a:hlinkClick r:id="rId6"/>
              </a:rPr>
              <a:t>[2]</a:t>
            </a:r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B1682-A8FE-EA42-BA79-DFBEA3F35A1E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104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FBA917-D352-2849-9C42-31E1402D8DAE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503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Left</a:t>
            </a:r>
            <a:r>
              <a:rPr lang="en-US" sz="1200" b="0" baseline="0" dirty="0"/>
              <a:t> – add method includes adding to database and writing out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/>
              <a:t>Right – Writing exception is delegated to another object.</a:t>
            </a:r>
            <a:endParaRPr lang="en-US" sz="1200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</a:t>
            </a:r>
            <a:r>
              <a:rPr lang="en-US" sz="1200" dirty="0"/>
              <a:t>ingle Responsibility Principle: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B1682-A8FE-EA42-BA79-DFBEA3F35A1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348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/>
              <a:t>Left</a:t>
            </a:r>
            <a:r>
              <a:rPr lang="en-US" sz="1200" b="0" i="0" baseline="0" dirty="0"/>
              <a:t> – FileLogger object is instantiated within the customer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/>
              <a:t>Right – FileLogger object is injected into the customer object</a:t>
            </a:r>
            <a:endParaRPr lang="en-US" sz="1200" b="0" i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D</a:t>
            </a:r>
            <a:r>
              <a:rPr lang="en-US" sz="1200" dirty="0"/>
              <a:t>ependency Inversion Principle: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B1682-A8FE-EA42-BA79-DFBEA3F35A1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623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/>
              <a:t>To extend</a:t>
            </a:r>
            <a:r>
              <a:rPr lang="en-US" sz="1200" b="0" i="0" baseline="0" dirty="0"/>
              <a:t> feature of adding a tag post,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/>
              <a:t>Left - a new class is extended with a new createPost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/>
              <a:t>Right – an if else statement is written within the createPost method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O</a:t>
            </a:r>
            <a:r>
              <a:rPr lang="en-US" sz="1200" dirty="0"/>
              <a:t>pen Closed Principle: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AB1682-A8FE-EA42-BA79-DFBEA3F35A1E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3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FOS_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104775"/>
            <a:ext cx="1905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s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0200"/>
            <a:ext cx="1828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016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9113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295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477000"/>
            <a:ext cx="4419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F6F5900-A9B5-E743-A251-EA9BA88D3B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97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37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9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09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944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582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9565" y="89620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5243088"/>
          </a:xfrm>
        </p:spPr>
        <p:txBody>
          <a:bodyPr/>
          <a:lstStyle>
            <a:lvl1pPr marL="357188" indent="-357188">
              <a:lnSpc>
                <a:spcPct val="120000"/>
              </a:lnSpc>
              <a:defRPr b="0">
                <a:solidFill>
                  <a:schemeClr val="tx1"/>
                </a:solidFill>
                <a:latin typeface="+mn-lt"/>
              </a:defRPr>
            </a:lvl1pPr>
            <a:lvl2pPr marL="804863" indent="-447675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63638" indent="-358775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520825" indent="-357188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788977" y="6492874"/>
            <a:ext cx="3726374" cy="416056"/>
          </a:xfrm>
        </p:spPr>
        <p:txBody>
          <a:bodyPr/>
          <a:lstStyle/>
          <a:p>
            <a:pPr algn="l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07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753C1-9E3E-174B-A803-6BA638FFD3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456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CCCAC-F296-4D41-8218-42C8879B6D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35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B7F4E-96B9-6043-9DD0-9717AF9E6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36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295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477000"/>
            <a:ext cx="4419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F6F5900-A9B5-E743-A251-EA9BA88D3B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MSIPCMd8744867a58ff9cf1be0453b" descr="{&quot;HashCode&quot;:-1168360584,&quot;Placement&quot;:&quot;Header&quot;,&quot;Top&quot;:0.0,&quot;Left&quot;:301.1819,&quot;SlideWidth&quot;:720,&quot;SlideHeight&quot;:540}">
            <a:extLst>
              <a:ext uri="{FF2B5EF4-FFF2-40B4-BE49-F238E27FC236}">
                <a16:creationId xmlns:a16="http://schemas.microsoft.com/office/drawing/2014/main" id="{016F1925-6D8F-2745-A4CC-C43FEC9CB24F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800" dirty="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  <p:pic>
        <p:nvPicPr>
          <p:cNvPr id="10" name="Picture 24" descr="FOS_H">
            <a:extLst>
              <a:ext uri="{FF2B5EF4-FFF2-40B4-BE49-F238E27FC236}">
                <a16:creationId xmlns:a16="http://schemas.microsoft.com/office/drawing/2014/main" id="{ED191B13-E7CC-6A49-A69A-C0B97EA641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6189663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" descr="sis">
            <a:extLst>
              <a:ext uri="{FF2B5EF4-FFF2-40B4-BE49-F238E27FC236}">
                <a16:creationId xmlns:a16="http://schemas.microsoft.com/office/drawing/2014/main" id="{017EF9EC-6F6A-E546-9B01-DAD3BE6A5A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300788"/>
            <a:ext cx="12192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F25E-B6B5-4E91-8022-5C26E0E004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6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91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282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" y="250825"/>
            <a:ext cx="584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94" y="-3175"/>
            <a:ext cx="191294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50833"/>
            <a:ext cx="6600413" cy="545561"/>
          </a:xfrm>
        </p:spPr>
        <p:txBody>
          <a:bodyPr>
            <a:normAutofit/>
          </a:bodyPr>
          <a:lstStyle>
            <a:lvl1pPr>
              <a:defRPr sz="2955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8650" y="1182205"/>
            <a:ext cx="7886700" cy="2234458"/>
          </a:xfrm>
        </p:spPr>
        <p:txBody>
          <a:bodyPr/>
          <a:lstStyle>
            <a:lvl1pPr marL="329827" indent="-329827">
              <a:lnSpc>
                <a:spcPct val="120000"/>
              </a:lnSpc>
              <a:defRPr b="0">
                <a:solidFill>
                  <a:schemeClr val="tx1"/>
                </a:solidFill>
              </a:defRPr>
            </a:lvl1pPr>
            <a:lvl2pPr marL="743210" indent="-41338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74503" indent="-33129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404330" indent="-329827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SG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BCF4-13A3-4019-96D1-9981FA12AF5C}" type="slidenum">
              <a:rPr lang="en-SG"/>
              <a:pPr>
                <a:defRPr/>
              </a:pPr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606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FOS_H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6189663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-6350" y="69532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115DA3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288"/>
            <a:ext cx="830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016000"/>
            <a:ext cx="8229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8900" y="66294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506F80D-B900-054F-AE24-DA0EBFA278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3" name="Picture 27" descr="sis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300788"/>
            <a:ext cx="12192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SIPCMd8744867a58ff9cf1be0453b" descr="{&quot;HashCode&quot;:-1168360584,&quot;Placement&quot;:&quot;Header&quot;,&quot;Top&quot;:0.0,&quot;Left&quot;:301.1819,&quot;SlideWidth&quot;:720,&quot;SlideHeight&quot;:540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SG" sz="800" dirty="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84" r:id="rId2"/>
    <p:sldLayoutId id="2147484283" r:id="rId3"/>
    <p:sldLayoutId id="214748428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CC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6155" y="2214680"/>
            <a:ext cx="8591690" cy="1323439"/>
          </a:xfrm>
          <a:noFill/>
        </p:spPr>
        <p:txBody>
          <a:bodyPr/>
          <a:lstStyle/>
          <a:p>
            <a:r>
              <a:rPr lang="en-US" dirty="0">
                <a:ea typeface="ＭＳ Ｐゴシック" charset="-128"/>
              </a:rPr>
              <a:t>Maintainability Design </a:t>
            </a:r>
            <a:r>
              <a:rPr lang="en-US" dirty="0" smtClean="0">
                <a:ea typeface="ＭＳ Ｐゴシック" charset="-128"/>
              </a:rPr>
              <a:t>II  </a:t>
            </a:r>
            <a:r>
              <a:rPr lang="en-US" dirty="0">
                <a:ea typeface="ＭＳ Ｐゴシック" charset="-128"/>
              </a:rPr>
              <a:t>- Part 1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(Design Principles)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7950"/>
            <a:ext cx="6400800" cy="1557338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CS 301: IT Solution Architecture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Week </a:t>
            </a:r>
            <a:r>
              <a:rPr lang="en-US" altLang="en-US" dirty="0" smtClean="0">
                <a:ea typeface="ＭＳ Ｐゴシック" charset="-128"/>
              </a:rPr>
              <a:t>5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3352"/>
            <a:ext cx="8305800" cy="523220"/>
          </a:xfrm>
        </p:spPr>
        <p:txBody>
          <a:bodyPr/>
          <a:lstStyle/>
          <a:p>
            <a:r>
              <a:rPr lang="en-SG" sz="2800" dirty="0"/>
              <a:t>Based on SOLID, discuss the following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1950" y="1759310"/>
            <a:ext cx="4705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6105" y="1571700"/>
            <a:ext cx="4508195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Post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createPost(Database db, String postMessage) {</a:t>
            </a:r>
          </a:p>
          <a:p>
            <a:endParaRPr lang="en-SG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(postMessage.startsWith("#"))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db.addAsTag(postMessage);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db.add(postMessage);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310" y="1571700"/>
            <a:ext cx="4324795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Post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createPost(Database db,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String postMessage)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db.add(postMessage);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TagPost extends Post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void createPost(Database db,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String postMessage)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db.addAsTag(postMessage);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310" y="1089331"/>
            <a:ext cx="563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dirty="0"/>
              <a:t>To extend feature of adding a tag </a:t>
            </a:r>
            <a:r>
              <a:rPr lang="en-US" dirty="0" smtClean="0"/>
              <a:t>to a post message,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3353"/>
            <a:ext cx="8305800" cy="523220"/>
          </a:xfrm>
        </p:spPr>
        <p:txBody>
          <a:bodyPr/>
          <a:lstStyle/>
          <a:p>
            <a:r>
              <a:rPr lang="en-SG" sz="2800" dirty="0"/>
              <a:t>Based on SOLID, discuss the following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1950" y="1759310"/>
            <a:ext cx="4705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407" y="2153429"/>
            <a:ext cx="224678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PostCreate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CreatePost();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SG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PostRead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ReadPost();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63675" y="2153429"/>
            <a:ext cx="208203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PostCreate {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CreatePost();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PostNew {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CreatePost();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ReadPost();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186" y="1190335"/>
            <a:ext cx="7084034" cy="644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dirty="0"/>
              <a:t>To design interfaces for both </a:t>
            </a:r>
            <a:r>
              <a:rPr lang="en-US" dirty="0" smtClean="0"/>
              <a:t>creating </a:t>
            </a:r>
            <a:r>
              <a:rPr lang="en-US" dirty="0"/>
              <a:t>and </a:t>
            </a:r>
            <a:r>
              <a:rPr lang="en-US" dirty="0" smtClean="0"/>
              <a:t>reading posts features. Caller can create or read posts 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3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3353"/>
            <a:ext cx="8305800" cy="523220"/>
          </a:xfrm>
        </p:spPr>
        <p:txBody>
          <a:bodyPr/>
          <a:lstStyle/>
          <a:p>
            <a:r>
              <a:rPr lang="en-SG" sz="2800" dirty="0"/>
              <a:t>Based on SOLID, discuss the following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1950" y="1759310"/>
            <a:ext cx="4705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759310"/>
            <a:ext cx="4344315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class Shape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abstract float getArea();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SG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Rectangle extends Shape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float height;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float width;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getHeight() { return height;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setHeight(float value) { height=value;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getWidth() { return width;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setWidth(float value) { width=value;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getArea() { return height * width; }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SG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Square extends Shape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float edge;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getEdge() { return edge;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setEdge(float value) { edge=value;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getArea() { return edge * edge; }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2495" y="1312238"/>
            <a:ext cx="4452777" cy="5478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Rectangle {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float height;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float width;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getHeight() { return height;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setHeight(float value) {       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height=value;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getWidth() { return width;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setWidth(float value)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width=value;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getArea() { return height * width; }   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Square extends Rectangle {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getHeight() { return height;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setHeight(float value)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height=value; width=value;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float getWidth() { return width;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setWidth(float value) { 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height=value; width=value;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985" y="899636"/>
            <a:ext cx="4519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dirty="0"/>
              <a:t>To </a:t>
            </a:r>
            <a:r>
              <a:rPr lang="en-US" dirty="0" smtClean="0"/>
              <a:t>find the area of a rectangle and 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>
            <a:extLst>
              <a:ext uri="{FF2B5EF4-FFF2-40B4-BE49-F238E27FC236}">
                <a16:creationId xmlns:a16="http://schemas.microsoft.com/office/drawing/2014/main" id="{2D3653A8-8A3C-0841-9834-16C74B77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are design patterns?</a:t>
            </a:r>
          </a:p>
        </p:txBody>
      </p:sp>
      <p:sp>
        <p:nvSpPr>
          <p:cNvPr id="1455107" name="Rectangle 3">
            <a:extLst>
              <a:ext uri="{FF2B5EF4-FFF2-40B4-BE49-F238E27FC236}">
                <a16:creationId xmlns:a16="http://schemas.microsoft.com/office/drawing/2014/main" id="{A62DF108-D5D3-8A44-8AE7-28C5AC446AA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199776" y="1000360"/>
            <a:ext cx="9381293" cy="5127558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solution to a common software problem</a:t>
            </a:r>
            <a:r>
              <a:rPr lang="en-US" altLang="en-US" sz="2400" dirty="0"/>
              <a:t> in a context</a:t>
            </a:r>
          </a:p>
          <a:p>
            <a:pPr lvl="1"/>
            <a:r>
              <a:rPr lang="en-US" altLang="en-US" sz="2000" dirty="0"/>
              <a:t>describes a recurring software structure</a:t>
            </a:r>
          </a:p>
          <a:p>
            <a:pPr lvl="1"/>
            <a:r>
              <a:rPr lang="en-US" altLang="en-US" sz="2000" dirty="0"/>
              <a:t>is abstract from programming language</a:t>
            </a:r>
          </a:p>
          <a:p>
            <a:pPr lvl="1"/>
            <a:r>
              <a:rPr lang="en-US" altLang="en-US" sz="2000" dirty="0"/>
              <a:t>identifies classes and their roles in the solution to a problem</a:t>
            </a:r>
          </a:p>
          <a:p>
            <a:pPr lvl="1"/>
            <a:r>
              <a:rPr lang="en-US" altLang="en-US" sz="2000" dirty="0"/>
              <a:t>patterns are not code or designs; must be instantiated/applied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Patterns are a </a:t>
            </a:r>
            <a:r>
              <a:rPr lang="en-US" altLang="en-US" sz="2400" b="1" dirty="0"/>
              <a:t>common design vocabulary</a:t>
            </a:r>
            <a:r>
              <a:rPr lang="en-US" altLang="en-US" sz="2400" dirty="0"/>
              <a:t>, </a:t>
            </a:r>
            <a:br>
              <a:rPr lang="en-US" altLang="en-US" sz="2400" dirty="0"/>
            </a:br>
            <a:r>
              <a:rPr lang="en-US" altLang="en-US" sz="2400" b="1" dirty="0"/>
              <a:t>improve documentation</a:t>
            </a:r>
            <a:r>
              <a:rPr lang="en-US" altLang="en-US" sz="2400" dirty="0"/>
              <a:t> (less is needed) and </a:t>
            </a:r>
            <a:br>
              <a:rPr lang="en-US" altLang="en-US" sz="2400" dirty="0"/>
            </a:br>
            <a:r>
              <a:rPr lang="en-US" altLang="en-US" sz="2400" b="1" dirty="0"/>
              <a:t>understandability</a:t>
            </a:r>
            <a:r>
              <a:rPr lang="en-US" altLang="en-US" sz="2400" dirty="0"/>
              <a:t> (patterns are described well once)</a:t>
            </a:r>
          </a:p>
          <a:p>
            <a:pPr lvl="1"/>
            <a:r>
              <a:rPr lang="en-US" altLang="en-US" sz="2000" dirty="0"/>
              <a:t>promotes design reuse and avoid mistakes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3BDF-A3EF-2A44-BB78-BDC11BF2EA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059DE2-2DDC-564D-B6B9-683FB2A87ED7}" type="slidenum">
              <a:rPr lang="en-US" altLang="en-US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9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When (not) to use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1880" y="1241479"/>
            <a:ext cx="9107400" cy="181588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Can decrease </a:t>
            </a:r>
            <a:r>
              <a:rPr lang="en-SG" sz="2800" b="1" dirty="0"/>
              <a:t>code understandability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indirection, </a:t>
            </a:r>
            <a:r>
              <a:rPr lang="en-US" sz="2800" b="1" dirty="0"/>
              <a:t>increase code size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Can also </a:t>
            </a:r>
            <a:r>
              <a:rPr lang="en-SG" sz="2800" b="1" dirty="0"/>
              <a:t>increase performance </a:t>
            </a:r>
            <a:r>
              <a:rPr lang="en-SG" sz="2800" b="1" dirty="0" smtClean="0"/>
              <a:t>latency</a:t>
            </a:r>
            <a:endParaRPr lang="en-SG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640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>
            <a:extLst>
              <a:ext uri="{FF2B5EF4-FFF2-40B4-BE49-F238E27FC236}">
                <a16:creationId xmlns:a16="http://schemas.microsoft.com/office/drawing/2014/main" id="{A0C0C5EC-1990-0C44-BA2E-DC2359CF6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Gang of Four (GoF) patterns</a:t>
            </a:r>
          </a:p>
        </p:txBody>
      </p:sp>
      <p:sp>
        <p:nvSpPr>
          <p:cNvPr id="1458179" name="Rectangle 3">
            <a:extLst>
              <a:ext uri="{FF2B5EF4-FFF2-40B4-BE49-F238E27FC236}">
                <a16:creationId xmlns:a16="http://schemas.microsoft.com/office/drawing/2014/main" id="{F7B71BAC-7E68-EB4A-ADA8-CC9F7C6DC5B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199349" y="924465"/>
            <a:ext cx="8800630" cy="53276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b="1" dirty="0"/>
              <a:t>Creational Patterns</a:t>
            </a:r>
            <a:br>
              <a:rPr lang="en-US" altLang="en-US" sz="2400" b="1" dirty="0"/>
            </a:br>
            <a:r>
              <a:rPr lang="en-US" altLang="en-US" sz="1400" dirty="0"/>
              <a:t>(</a:t>
            </a:r>
            <a:r>
              <a:rPr lang="en-US" altLang="en-US" sz="1400" b="1" dirty="0"/>
              <a:t>abstracting the object-instantiation process</a:t>
            </a:r>
            <a:r>
              <a:rPr lang="en-US" altLang="en-US" sz="1400" dirty="0"/>
              <a:t>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b="1" dirty="0"/>
              <a:t>Factory Method	</a:t>
            </a:r>
            <a:r>
              <a:rPr lang="en-US" altLang="en-US" sz="2000" dirty="0"/>
              <a:t>Abstract Factory</a:t>
            </a:r>
            <a:r>
              <a:rPr lang="en-US" altLang="en-US" sz="2000" b="1" dirty="0"/>
              <a:t>	Singleton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b="1" dirty="0"/>
              <a:t>Builder	</a:t>
            </a:r>
            <a:r>
              <a:rPr lang="en-US" altLang="en-US" sz="2000" dirty="0"/>
              <a:t>Prototype</a:t>
            </a:r>
          </a:p>
          <a:p>
            <a:pPr>
              <a:lnSpc>
                <a:spcPct val="80000"/>
              </a:lnSpc>
              <a:tabLst>
                <a:tab pos="3538538" algn="l"/>
                <a:tab pos="6977063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b="1" dirty="0"/>
              <a:t>Structural 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400" b="1" dirty="0"/>
              <a:t>(how objects/classes can be combined to form larger structures</a:t>
            </a:r>
            <a:r>
              <a:rPr lang="en-US" altLang="en-US" sz="1400" dirty="0"/>
              <a:t>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b="1" dirty="0"/>
              <a:t>Adapter</a:t>
            </a:r>
            <a:r>
              <a:rPr lang="en-US" altLang="en-US" sz="2000" dirty="0"/>
              <a:t>	Bridge	Composite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dirty="0"/>
              <a:t>Decorator	</a:t>
            </a:r>
            <a:r>
              <a:rPr lang="en-US" altLang="en-US" sz="2000" b="1" dirty="0"/>
              <a:t>Facade</a:t>
            </a:r>
            <a:r>
              <a:rPr lang="en-US" altLang="en-US" sz="2000" dirty="0"/>
              <a:t>	Flyweight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dirty="0"/>
              <a:t>Proxy</a:t>
            </a:r>
          </a:p>
          <a:p>
            <a:pPr>
              <a:lnSpc>
                <a:spcPct val="80000"/>
              </a:lnSpc>
              <a:tabLst>
                <a:tab pos="3538538" algn="l"/>
                <a:tab pos="6977063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b="1" dirty="0"/>
              <a:t>Behavioral 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400" dirty="0"/>
              <a:t>(</a:t>
            </a:r>
            <a:r>
              <a:rPr lang="en-US" altLang="en-US" sz="1400" b="1" dirty="0"/>
              <a:t>communication between objects</a:t>
            </a:r>
            <a:r>
              <a:rPr lang="en-US" altLang="en-US" sz="1400" dirty="0"/>
              <a:t>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dirty="0"/>
              <a:t>Command	Interpreter	Iterator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dirty="0"/>
              <a:t>Mediator	</a:t>
            </a:r>
            <a:r>
              <a:rPr lang="en-US" altLang="en-US" sz="2000" b="1" dirty="0"/>
              <a:t>Observer</a:t>
            </a:r>
            <a:r>
              <a:rPr lang="en-US" altLang="en-US" sz="2000" dirty="0"/>
              <a:t>	State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dirty="0"/>
              <a:t>Strategy	</a:t>
            </a:r>
            <a:r>
              <a:rPr lang="en-US" altLang="en-US" sz="2000" b="1" dirty="0"/>
              <a:t>Chain of Responsibility</a:t>
            </a:r>
            <a:r>
              <a:rPr lang="en-US" altLang="en-US" sz="2000" dirty="0"/>
              <a:t>	Visitor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2000" dirty="0"/>
              <a:t>Template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BEC5-9343-E349-97DE-3F41EF66C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70907C-6830-B943-B667-AA68E210B81D}" type="slidenum">
              <a:rPr lang="en-US" altLang="en-US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69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0731" y="1022812"/>
            <a:ext cx="8429625" cy="58340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 smtClean="0"/>
              <a:t>Key </a:t>
            </a:r>
            <a:r>
              <a:rPr lang="en-SG" sz="2800" dirty="0"/>
              <a:t>learning objectives</a:t>
            </a:r>
            <a:br>
              <a:rPr lang="en-SG" sz="2800" dirty="0"/>
            </a:br>
            <a:endParaRPr lang="en-SG" sz="2800" dirty="0"/>
          </a:p>
          <a:p>
            <a:pPr marL="514350" indent="-514350">
              <a:buFont typeface="+mj-lt"/>
              <a:buAutoNum type="arabicPeriod"/>
            </a:pPr>
            <a:r>
              <a:rPr lang="en-SG" sz="2800" dirty="0" smtClean="0"/>
              <a:t>Understand </a:t>
            </a:r>
            <a:r>
              <a:rPr lang="en-SG" sz="2800" dirty="0"/>
              <a:t>the </a:t>
            </a:r>
            <a:r>
              <a:rPr lang="en-SG" sz="2800" dirty="0" smtClean="0"/>
              <a:t>need for </a:t>
            </a:r>
            <a:r>
              <a:rPr lang="en-SG" sz="2800" dirty="0"/>
              <a:t>maintainability</a:t>
            </a:r>
          </a:p>
          <a:p>
            <a:pPr marL="514350" indent="-514350">
              <a:buFont typeface="+mj-lt"/>
              <a:buAutoNum type="arabicPeriod"/>
            </a:pPr>
            <a:endParaRPr lang="en-SG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SG" sz="2800" dirty="0" smtClean="0"/>
              <a:t>Understand </a:t>
            </a:r>
            <a:r>
              <a:rPr lang="en-SG" sz="2800" dirty="0"/>
              <a:t>and apply software design principles </a:t>
            </a:r>
            <a:endParaRPr lang="en-SG" sz="2800" dirty="0" smtClean="0"/>
          </a:p>
          <a:p>
            <a:pPr marL="514350" indent="-514350">
              <a:buFont typeface="+mj-lt"/>
              <a:buAutoNum type="arabicPeriod"/>
            </a:pPr>
            <a:endParaRPr lang="en-SG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SG" sz="2800" dirty="0" smtClean="0"/>
              <a:t>Understand design </a:t>
            </a:r>
            <a:r>
              <a:rPr lang="en-SG" sz="2800" dirty="0"/>
              <a:t>patterns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848600" y="6629400"/>
            <a:ext cx="1295400" cy="228600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23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76375" y="1280319"/>
            <a:ext cx="8727925" cy="4724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Design your components to be </a:t>
            </a:r>
            <a:r>
              <a:rPr lang="en-US" sz="2400" b="1" dirty="0"/>
              <a:t>modular</a:t>
            </a:r>
            <a:r>
              <a:rPr lang="en-US" sz="2400" dirty="0"/>
              <a:t> and </a:t>
            </a:r>
            <a:r>
              <a:rPr lang="en-US" sz="2400" b="1" dirty="0"/>
              <a:t>reusable</a:t>
            </a:r>
            <a:r>
              <a:rPr lang="en-US" sz="2400" dirty="0"/>
              <a:t> so that it is </a:t>
            </a:r>
            <a:r>
              <a:rPr lang="en-US" sz="2400" b="1" dirty="0"/>
              <a:t>analyzed</a:t>
            </a:r>
            <a:r>
              <a:rPr lang="en-US" sz="2400" dirty="0"/>
              <a:t>, </a:t>
            </a:r>
            <a:r>
              <a:rPr lang="en-US" sz="2400" b="1" dirty="0"/>
              <a:t>modified</a:t>
            </a:r>
            <a:r>
              <a:rPr lang="en-US" sz="2400" dirty="0"/>
              <a:t> and </a:t>
            </a:r>
            <a:r>
              <a:rPr lang="en-US" sz="2400" b="1" dirty="0"/>
              <a:t>tested</a:t>
            </a:r>
          </a:p>
          <a:p>
            <a:endParaRPr lang="en-US" sz="1600" b="1" dirty="0"/>
          </a:p>
          <a:p>
            <a:pPr algn="just"/>
            <a:r>
              <a:rPr lang="en-US" sz="2000" dirty="0"/>
              <a:t>Modularity </a:t>
            </a:r>
          </a:p>
          <a:p>
            <a:pPr lvl="1" algn="just"/>
            <a:r>
              <a:rPr lang="en-US" sz="1600" dirty="0"/>
              <a:t>…</a:t>
            </a:r>
            <a:r>
              <a:rPr lang="en-US" sz="1600" b="1" dirty="0"/>
              <a:t>change to one component has minimal impact on other components….</a:t>
            </a:r>
          </a:p>
          <a:p>
            <a:pPr algn="just"/>
            <a:r>
              <a:rPr lang="en-US" sz="2000" dirty="0"/>
              <a:t>Reusability </a:t>
            </a:r>
          </a:p>
          <a:p>
            <a:pPr lvl="1" algn="just"/>
            <a:r>
              <a:rPr lang="en-US" sz="1600" dirty="0"/>
              <a:t>…</a:t>
            </a:r>
            <a:r>
              <a:rPr lang="en-US" sz="1600" b="1" dirty="0"/>
              <a:t>can be used in more than one system, or in building other assets</a:t>
            </a:r>
            <a:r>
              <a:rPr lang="en-US" sz="1600" dirty="0"/>
              <a:t>….</a:t>
            </a:r>
          </a:p>
          <a:p>
            <a:pPr algn="just"/>
            <a:r>
              <a:rPr lang="en-US" sz="2000" dirty="0"/>
              <a:t>Analyzability </a:t>
            </a:r>
          </a:p>
          <a:p>
            <a:pPr lvl="1" algn="just"/>
            <a:r>
              <a:rPr lang="en-US" sz="1600" b="1" dirty="0"/>
              <a:t>…possible to assess the impact on a product or system of an intended change…</a:t>
            </a:r>
          </a:p>
          <a:p>
            <a:pPr algn="just"/>
            <a:r>
              <a:rPr lang="en-US" sz="2000" dirty="0"/>
              <a:t>Modifiability </a:t>
            </a:r>
          </a:p>
          <a:p>
            <a:pPr lvl="1" algn="just"/>
            <a:r>
              <a:rPr lang="en-US" sz="1600" dirty="0"/>
              <a:t>…</a:t>
            </a:r>
            <a:r>
              <a:rPr lang="en-US" sz="1600" b="1" dirty="0"/>
              <a:t>modified without introducing defects or degrading existing product quality…</a:t>
            </a:r>
            <a:r>
              <a:rPr lang="en-US" sz="1600" dirty="0"/>
              <a:t>.</a:t>
            </a:r>
          </a:p>
          <a:p>
            <a:pPr algn="just"/>
            <a:r>
              <a:rPr lang="en-US" sz="2000" dirty="0"/>
              <a:t>Testability </a:t>
            </a:r>
          </a:p>
          <a:p>
            <a:pPr lvl="1" algn="just"/>
            <a:r>
              <a:rPr lang="en-US" sz="1600" dirty="0"/>
              <a:t>…</a:t>
            </a:r>
            <a:r>
              <a:rPr lang="en-US" sz="1600" b="1" dirty="0"/>
              <a:t>determine whether those criteria have been met</a:t>
            </a:r>
            <a:r>
              <a:rPr lang="en-US" sz="1600" dirty="0"/>
              <a:t>…</a:t>
            </a:r>
            <a:endParaRPr lang="en-US" sz="1600" b="1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/>
            </a:r>
            <a:br>
              <a:rPr lang="en-US" sz="1600" dirty="0"/>
            </a:br>
            <a:endParaRPr lang="en-US" sz="18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What is Maintainability? (ISO 25010)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78940F-E6F3-C344-978D-D5F12BD6E5ED}" type="slidenum">
              <a:rPr lang="en-SG" altLang="en-US" sz="800"/>
              <a:pPr/>
              <a:t>3</a:t>
            </a:fld>
            <a:endParaRPr lang="en-SG" altLang="en-US" sz="800" dirty="0"/>
          </a:p>
        </p:txBody>
      </p:sp>
    </p:spTree>
    <p:extLst>
      <p:ext uri="{BB962C8B-B14F-4D97-AF65-F5344CB8AC3E}">
        <p14:creationId xmlns:p14="http://schemas.microsoft.com/office/powerpoint/2010/main" val="8451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6D64-9D25-7C4B-A45D-1CAC6CC7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41350"/>
          </a:xfrm>
        </p:spPr>
        <p:txBody>
          <a:bodyPr/>
          <a:lstStyle/>
          <a:p>
            <a:r>
              <a:rPr lang="en-US" dirty="0"/>
              <a:t>Maintainability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5BD0-FD2D-3142-9F7E-3EAEA18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0" y="1000361"/>
            <a:ext cx="9372600" cy="5952399"/>
          </a:xfrm>
        </p:spPr>
        <p:txBody>
          <a:bodyPr/>
          <a:lstStyle/>
          <a:p>
            <a:r>
              <a:rPr lang="en-US" sz="2800" dirty="0"/>
              <a:t>Software Coding</a:t>
            </a:r>
          </a:p>
          <a:p>
            <a:pPr lvl="1"/>
            <a:r>
              <a:rPr lang="en-US" sz="2400" dirty="0"/>
              <a:t>Coding Guidelines (e.g. Java Coding Best Practices)</a:t>
            </a:r>
          </a:p>
          <a:p>
            <a:endParaRPr lang="en-US" sz="2800" dirty="0"/>
          </a:p>
          <a:p>
            <a:r>
              <a:rPr lang="en-US" sz="2800" dirty="0"/>
              <a:t>Software Design and Development</a:t>
            </a:r>
          </a:p>
          <a:p>
            <a:pPr lvl="1"/>
            <a:r>
              <a:rPr lang="en-US" sz="2400" dirty="0"/>
              <a:t>Object-oriented Design</a:t>
            </a:r>
          </a:p>
          <a:p>
            <a:pPr lvl="1"/>
            <a:r>
              <a:rPr lang="en-US" sz="2400" b="1" dirty="0"/>
              <a:t>Design Principles and Patterns (Week </a:t>
            </a:r>
            <a:r>
              <a:rPr lang="en-US" sz="2400" b="1" dirty="0" smtClean="0"/>
              <a:t>5-6)</a:t>
            </a:r>
            <a:endParaRPr lang="en-US" sz="2400" b="1" dirty="0"/>
          </a:p>
          <a:p>
            <a:pPr lvl="1"/>
            <a:r>
              <a:rPr lang="en-US" sz="2400" b="1" dirty="0"/>
              <a:t>Development </a:t>
            </a:r>
            <a:r>
              <a:rPr lang="en-US" sz="2400" b="1" dirty="0" smtClean="0"/>
              <a:t>Strategy</a:t>
            </a:r>
            <a:endParaRPr lang="en-US" sz="2400" b="1" dirty="0"/>
          </a:p>
          <a:p>
            <a:endParaRPr lang="en-US" sz="2800" dirty="0"/>
          </a:p>
          <a:p>
            <a:r>
              <a:rPr lang="en-US" sz="2800" dirty="0"/>
              <a:t>Solution Architecture</a:t>
            </a:r>
          </a:p>
          <a:p>
            <a:pPr lvl="1"/>
            <a:r>
              <a:rPr lang="en-US" sz="2400" b="1" dirty="0"/>
              <a:t>Integration Patterns </a:t>
            </a:r>
          </a:p>
          <a:p>
            <a:pPr lvl="1"/>
            <a:r>
              <a:rPr lang="en-US" sz="2400" b="1" dirty="0"/>
              <a:t>Architecture Styles  </a:t>
            </a:r>
          </a:p>
          <a:p>
            <a:pPr marL="457200" lvl="1" indent="0">
              <a:buNone/>
            </a:pPr>
            <a:endParaRPr lang="en-US" sz="2000" b="1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74982-CDE0-5A4F-8A56-67EFD90D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3B8E7-2C7B-7048-9096-0BBFC7EC1E3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64D4675-4573-814B-9A28-5DD41072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986995"/>
            <a:ext cx="1193800" cy="1701800"/>
          </a:xfrm>
          <a:prstGeom prst="rect">
            <a:avLst/>
          </a:prstGeom>
        </p:spPr>
      </p:pic>
      <p:sp>
        <p:nvSpPr>
          <p:cNvPr id="63" name="Left Arrow 62">
            <a:extLst>
              <a:ext uri="{FF2B5EF4-FFF2-40B4-BE49-F238E27FC236}">
                <a16:creationId xmlns:a16="http://schemas.microsoft.com/office/drawing/2014/main" id="{AFE0340C-B3BE-3E48-941C-B96E789CFA1E}"/>
              </a:ext>
            </a:extLst>
          </p:cNvPr>
          <p:cNvSpPr/>
          <p:nvPr/>
        </p:nvSpPr>
        <p:spPr>
          <a:xfrm rot="20751434">
            <a:off x="7235648" y="3198545"/>
            <a:ext cx="83461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50" y="4047806"/>
            <a:ext cx="3530820" cy="24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65659"/>
            <a:ext cx="8972385" cy="538609"/>
          </a:xfrm>
        </p:spPr>
        <p:txBody>
          <a:bodyPr/>
          <a:lstStyle/>
          <a:p>
            <a:r>
              <a:rPr lang="en-SG" sz="2900" dirty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938816"/>
            <a:ext cx="8517016" cy="5644622"/>
          </a:xfrm>
        </p:spPr>
        <p:txBody>
          <a:bodyPr/>
          <a:lstStyle/>
          <a:p>
            <a:pPr marL="0" indent="0" algn="just">
              <a:buNone/>
            </a:pPr>
            <a:r>
              <a:rPr lang="en-SG" sz="2400" dirty="0"/>
              <a:t>Imagine you are working in a large development team. There are dependencies between your codes and other team members. 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How do you </a:t>
            </a:r>
            <a:r>
              <a:rPr lang="en-SG" sz="2400" b="1" dirty="0"/>
              <a:t>unify or restrict access </a:t>
            </a:r>
            <a:r>
              <a:rPr lang="en-SG" sz="2400" dirty="0"/>
              <a:t>to a set of your objects</a:t>
            </a:r>
            <a:r>
              <a:rPr lang="en-SG" sz="24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SG" sz="2400" dirty="0"/>
          </a:p>
          <a:p>
            <a:pPr marL="457200" indent="-457200">
              <a:buFont typeface="+mj-lt"/>
              <a:buAutoNum type="arabicPeriod"/>
            </a:pPr>
            <a:r>
              <a:rPr lang="en-SG" sz="2400" dirty="0" smtClean="0"/>
              <a:t>How do </a:t>
            </a:r>
            <a:r>
              <a:rPr lang="en-SG" sz="2400" dirty="0"/>
              <a:t>you </a:t>
            </a:r>
            <a:r>
              <a:rPr lang="en-SG" sz="2400" b="1" dirty="0"/>
              <a:t>extend the behaviour of your code </a:t>
            </a:r>
            <a:r>
              <a:rPr lang="en-SG" sz="2400" dirty="0" smtClean="0"/>
              <a:t>and </a:t>
            </a:r>
            <a:r>
              <a:rPr lang="en-SG" sz="2400" dirty="0"/>
              <a:t>minimise </a:t>
            </a:r>
            <a:r>
              <a:rPr lang="en-SG" sz="2400" dirty="0" smtClean="0"/>
              <a:t>impact to other callers?</a:t>
            </a:r>
            <a:endParaRPr lang="en-SG" sz="2400" dirty="0"/>
          </a:p>
          <a:p>
            <a:pPr marL="457200" indent="-457200">
              <a:buFont typeface="+mj-lt"/>
              <a:buAutoNum type="arabicPeriod"/>
            </a:pPr>
            <a:endParaRPr lang="en-SG" sz="2400" dirty="0"/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How do you restrict your object to be </a:t>
            </a:r>
            <a:r>
              <a:rPr lang="en-SG" sz="2400" b="1" dirty="0"/>
              <a:t>instantiated only once</a:t>
            </a:r>
            <a:r>
              <a:rPr lang="en-SG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SG" sz="2400" dirty="0"/>
          </a:p>
          <a:p>
            <a:pPr marL="0" indent="0">
              <a:buNone/>
            </a:pPr>
            <a:r>
              <a:rPr lang="en-SG" sz="2000" dirty="0"/>
              <a:t>*These points are also applicable at the systems level</a:t>
            </a:r>
            <a:r>
              <a:rPr lang="en-SG" sz="2000" dirty="0" smtClean="0"/>
              <a:t>. </a:t>
            </a:r>
            <a:br>
              <a:rPr lang="en-SG" sz="2000" dirty="0" smtClean="0"/>
            </a:br>
            <a:r>
              <a:rPr lang="en-SG" sz="2000" dirty="0" smtClean="0"/>
              <a:t>* Beware of Technical Debts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1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D640A-DDBC-744F-BF99-A332A0FEDABC}" type="slidenum">
              <a:rPr lang="en-US" altLang="en-US" sz="8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5A212B-9EB0-8A4D-BD97-1D66E3C2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594155"/>
            <a:ext cx="777240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CC000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en-US" dirty="0">
                <a:ea typeface="ＭＳ Ｐゴシック" charset="-128"/>
              </a:rPr>
              <a:t>S.O.L.I.D Design Principles</a:t>
            </a:r>
            <a:endParaRPr lang="en-US" altLang="en-US" kern="0" dirty="0">
              <a:ea typeface="ＭＳ Ｐゴシック" charset="-128"/>
            </a:endParaRPr>
          </a:p>
          <a:p>
            <a:pPr marL="0" indent="0" algn="ctr">
              <a:buFontTx/>
              <a:buNone/>
            </a:pPr>
            <a:r>
              <a:rPr lang="en-US" altLang="en-US" dirty="0">
                <a:ea typeface="ＭＳ Ｐゴシック" charset="-128"/>
              </a:rPr>
              <a:t> </a:t>
            </a:r>
            <a:endParaRPr lang="en-US" altLang="en-US" kern="0" dirty="0">
              <a:ea typeface="ＭＳ Ｐゴシック" charset="-128"/>
            </a:endParaRPr>
          </a:p>
          <a:p>
            <a:pPr algn="ctr"/>
            <a:endParaRPr lang="en-US" altLang="en-US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82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S.O.L.I.D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848570"/>
            <a:ext cx="9157707" cy="6007799"/>
          </a:xfrm>
        </p:spPr>
        <p:txBody>
          <a:bodyPr/>
          <a:lstStyle/>
          <a:p>
            <a:r>
              <a:rPr lang="en-US" sz="2800" b="1" dirty="0"/>
              <a:t>S</a:t>
            </a:r>
            <a:r>
              <a:rPr lang="en-US" sz="2800" dirty="0"/>
              <a:t>ingle Responsibility Principle: </a:t>
            </a:r>
          </a:p>
          <a:p>
            <a:pPr lvl="1"/>
            <a:r>
              <a:rPr lang="en-US" sz="2000" dirty="0"/>
              <a:t>a class should have </a:t>
            </a:r>
            <a:r>
              <a:rPr lang="en-US" sz="2000" b="1" dirty="0"/>
              <a:t>one, and only one, reason to change</a:t>
            </a:r>
            <a:r>
              <a:rPr lang="en-US" sz="2000" dirty="0"/>
              <a:t>.</a:t>
            </a:r>
          </a:p>
          <a:p>
            <a:pPr lvl="1"/>
            <a:endParaRPr lang="en-US" sz="1400" dirty="0"/>
          </a:p>
          <a:p>
            <a:r>
              <a:rPr lang="en-US" sz="2800" b="1" dirty="0"/>
              <a:t>O</a:t>
            </a:r>
            <a:r>
              <a:rPr lang="en-US" sz="2800" dirty="0"/>
              <a:t>pen Closed Principle:</a:t>
            </a:r>
          </a:p>
          <a:p>
            <a:pPr lvl="1"/>
            <a:r>
              <a:rPr lang="en-US" sz="2000" dirty="0"/>
              <a:t>you should be </a:t>
            </a:r>
            <a:r>
              <a:rPr lang="en-US" sz="2000" b="1" dirty="0"/>
              <a:t>able to extend </a:t>
            </a:r>
            <a:r>
              <a:rPr lang="en-US" sz="2000" dirty="0"/>
              <a:t>a class's behavior, </a:t>
            </a:r>
            <a:r>
              <a:rPr lang="en-US" sz="2000" b="1" dirty="0"/>
              <a:t>without modifying it</a:t>
            </a:r>
            <a:r>
              <a:rPr lang="en-US" sz="2000" dirty="0"/>
              <a:t>.</a:t>
            </a:r>
          </a:p>
          <a:p>
            <a:pPr lvl="1"/>
            <a:endParaRPr lang="en-US" sz="1100" dirty="0"/>
          </a:p>
          <a:p>
            <a:r>
              <a:rPr lang="en-US" sz="2800" b="1" dirty="0"/>
              <a:t>L</a:t>
            </a:r>
            <a:r>
              <a:rPr lang="en-US" sz="2800" dirty="0"/>
              <a:t>iskov Substitution Principle:</a:t>
            </a:r>
          </a:p>
          <a:p>
            <a:pPr lvl="1"/>
            <a:r>
              <a:rPr lang="en-US" sz="2000" dirty="0"/>
              <a:t>derived classes must be </a:t>
            </a:r>
            <a:r>
              <a:rPr lang="en-US" sz="2000" b="1" dirty="0"/>
              <a:t>substitutable for their base classes</a:t>
            </a:r>
            <a:r>
              <a:rPr lang="en-US" sz="2000" dirty="0"/>
              <a:t>.</a:t>
            </a:r>
          </a:p>
          <a:p>
            <a:pPr lvl="1"/>
            <a:endParaRPr lang="en-US" sz="1200" dirty="0"/>
          </a:p>
          <a:p>
            <a:r>
              <a:rPr lang="en-US" sz="2800" b="1" dirty="0"/>
              <a:t>I</a:t>
            </a:r>
            <a:r>
              <a:rPr lang="en-US" sz="2800" dirty="0"/>
              <a:t>nterface Segregation Principle: </a:t>
            </a:r>
          </a:p>
          <a:p>
            <a:pPr lvl="1"/>
            <a:r>
              <a:rPr lang="en-US" sz="2000" dirty="0"/>
              <a:t>make </a:t>
            </a:r>
            <a:r>
              <a:rPr lang="en-US" sz="2000" b="1" dirty="0"/>
              <a:t>fine grained interfaces </a:t>
            </a:r>
            <a:r>
              <a:rPr lang="en-US" sz="2000" dirty="0"/>
              <a:t>that are client specific.</a:t>
            </a:r>
          </a:p>
          <a:p>
            <a:pPr lvl="1"/>
            <a:endParaRPr lang="en-US" sz="1200" dirty="0"/>
          </a:p>
          <a:p>
            <a:r>
              <a:rPr lang="en-US" sz="2800" b="1" dirty="0"/>
              <a:t>D</a:t>
            </a:r>
            <a:r>
              <a:rPr lang="en-US" sz="2800" dirty="0"/>
              <a:t>ependency Inversion Principle:</a:t>
            </a:r>
          </a:p>
          <a:p>
            <a:pPr lvl="1"/>
            <a:r>
              <a:rPr lang="en-US" sz="2000" b="1" dirty="0"/>
              <a:t>depend on abstractions </a:t>
            </a:r>
            <a:r>
              <a:rPr lang="en-US" sz="2000" dirty="0"/>
              <a:t>not on concrete implementations.</a:t>
            </a:r>
          </a:p>
          <a:p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239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15" y="77378"/>
            <a:ext cx="8972385" cy="523220"/>
          </a:xfrm>
        </p:spPr>
        <p:txBody>
          <a:bodyPr/>
          <a:lstStyle/>
          <a:p>
            <a:r>
              <a:rPr lang="en-SG" sz="2800" dirty="0"/>
              <a:t>Based on SOLID, </a:t>
            </a:r>
            <a:r>
              <a:rPr lang="en-SG" sz="2800" dirty="0" smtClean="0"/>
              <a:t>discuss the following designs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-11065" y="1353611"/>
            <a:ext cx="493317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Customer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add(Database db)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db.add();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(Exception ex)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try {    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FileWriter fw=new FileWriter("D:\\testout.txt");    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fw.write("Welcome to javaTpoint.");    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fw.close();    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catch(Exception e){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System.out.println(e);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       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SG" sz="1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1475" y="1353611"/>
            <a:ext cx="4192525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Customer {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FileLogger logger = new FileLogger();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add(Database db) {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db.add();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(Exception ex)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logger.handle(ex.toString());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FileLogger {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handle(String error) {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try </a:t>
            </a: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  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FileWriter fw=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new FileWriter("D:\\testout.txt");    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fw.write("Welcome to javaTpoint.");    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fw.close();    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}catch(Exception e){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System.out.println(e);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    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65" y="1019525"/>
            <a:ext cx="516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dirty="0"/>
              <a:t>To </a:t>
            </a:r>
            <a:r>
              <a:rPr lang="en-US" dirty="0" smtClean="0"/>
              <a:t>add customer to database and log exception,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1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84" y="73352"/>
            <a:ext cx="8898015" cy="523220"/>
          </a:xfrm>
        </p:spPr>
        <p:txBody>
          <a:bodyPr/>
          <a:lstStyle/>
          <a:p>
            <a:r>
              <a:rPr lang="en-SG" sz="2800" dirty="0"/>
              <a:t>Based on SOLID, discuss the following </a:t>
            </a:r>
            <a:r>
              <a:rPr lang="en-SG" sz="2800" dirty="0" smtClean="0"/>
              <a:t>designs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CCAC-F296-4D41-8218-42C8879B6D3F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0933" y="954751"/>
            <a:ext cx="4465715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Customer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FileLogger logger = new FileLogger();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add(Database db)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db.add();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(Exception ex)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logger.handle(ex.toString());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FileLogger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handle(String error)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 {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FileWriter fw=new FileWriter("D:\\testout.txt");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fw.write("Welcome to javaTpoint.");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fw.close();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}catch(Exception e){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System.out.println(e);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SG" sz="140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954751"/>
            <a:ext cx="44323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Logger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handle(String error);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FileLogger implements Logger{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void handle(String error)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try </a:t>
            </a:r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FileWriter fw=new FileWriter("D:\\testout.txt");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fw.write("Welcome to javaTpoint.");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fw.close();   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}catch(Exception e){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System.out.println(e);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Customer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SG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 </a:t>
            </a:r>
            <a:r>
              <a:rPr lang="en-SG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n-SG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SG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Customer(Logger logger) {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this.logger = logger;</a:t>
            </a:r>
          </a:p>
          <a:p>
            <a:r>
              <a:rPr lang="en-SG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SG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add(Database db)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db.add();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catch (Exception error) {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logger.handle(error.toString());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SG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567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91742</TotalTime>
  <Words>1686</Words>
  <Application>Microsoft Office PowerPoint</Application>
  <PresentationFormat>On-screen Show (4:3)</PresentationFormat>
  <Paragraphs>335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Default Design</vt:lpstr>
      <vt:lpstr>Maintainability Design II  - Part 1 (Design Principles)</vt:lpstr>
      <vt:lpstr>Objective</vt:lpstr>
      <vt:lpstr>What is Maintainability? (ISO 25010)</vt:lpstr>
      <vt:lpstr>Maintainability Considerations</vt:lpstr>
      <vt:lpstr>Discussion</vt:lpstr>
      <vt:lpstr>PowerPoint Presentation</vt:lpstr>
      <vt:lpstr>S.O.L.I.D Design Principles</vt:lpstr>
      <vt:lpstr>Based on SOLID, discuss the following designs</vt:lpstr>
      <vt:lpstr>Based on SOLID, discuss the following designs</vt:lpstr>
      <vt:lpstr>Based on SOLID, discuss the following designs</vt:lpstr>
      <vt:lpstr>Based on SOLID, discuss the following designs</vt:lpstr>
      <vt:lpstr>Based on SOLID, discuss the following designs</vt:lpstr>
      <vt:lpstr>What are design patterns?</vt:lpstr>
      <vt:lpstr>When (not) to use design patterns?</vt:lpstr>
      <vt:lpstr>Gang of Four (GoF) patterns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Analysis</dc:title>
  <dc:creator>Jason Woodard</dc:creator>
  <cp:lastModifiedBy>OUH Eng Lieh</cp:lastModifiedBy>
  <cp:revision>1169</cp:revision>
  <cp:lastPrinted>2018-08-24T01:18:27Z</cp:lastPrinted>
  <dcterms:created xsi:type="dcterms:W3CDTF">2005-05-18T03:13:04Z</dcterms:created>
  <dcterms:modified xsi:type="dcterms:W3CDTF">2020-09-15T02:16:06Z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Ref">
    <vt:lpwstr>https://api.informationprotection.azure.com/api/c98a79ca-5a9a-4791-a243-f06afd67464d</vt:lpwstr>
  </property>
  <property fmtid="{D5CDD505-2E9C-101B-9397-08002B2CF9AE}" pid="5" name="MSIP_Label_6951d41b-6b8e-4636-984f-012bff14ba18_Owner">
    <vt:lpwstr>elouh@smu.edu.sg</vt:lpwstr>
  </property>
  <property fmtid="{D5CDD505-2E9C-101B-9397-08002B2CF9AE}" pid="6" name="MSIP_Label_6951d41b-6b8e-4636-984f-012bff14ba18_SetDate">
    <vt:lpwstr>2018-02-02T14:47:18.7511086+08:00</vt:lpwstr>
  </property>
  <property fmtid="{D5CDD505-2E9C-101B-9397-08002B2CF9AE}" pid="7" name="MSIP_Label_6951d41b-6b8e-4636-984f-012bff14ba18_Name">
    <vt:lpwstr>Restricted</vt:lpwstr>
  </property>
  <property fmtid="{D5CDD505-2E9C-101B-9397-08002B2CF9AE}" pid="8" name="MSIP_Label_6951d41b-6b8e-4636-984f-012bff14ba18_Application">
    <vt:lpwstr>Microsoft Azure Information Protection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