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441" r:id="rId3"/>
    <p:sldId id="627" r:id="rId4"/>
    <p:sldId id="335" r:id="rId5"/>
    <p:sldId id="623" r:id="rId6"/>
    <p:sldId id="624" r:id="rId7"/>
    <p:sldId id="625" r:id="rId8"/>
    <p:sldId id="626" r:id="rId9"/>
    <p:sldId id="472" r:id="rId10"/>
    <p:sldId id="628" r:id="rId11"/>
    <p:sldId id="461" r:id="rId12"/>
    <p:sldId id="634" r:id="rId13"/>
    <p:sldId id="629" r:id="rId14"/>
    <p:sldId id="630" r:id="rId15"/>
    <p:sldId id="631" r:id="rId16"/>
    <p:sldId id="536" r:id="rId17"/>
    <p:sldId id="632" r:id="rId18"/>
    <p:sldId id="451" r:id="rId19"/>
    <p:sldId id="635" r:id="rId20"/>
    <p:sldId id="591" r:id="rId21"/>
    <p:sldId id="592" r:id="rId22"/>
    <p:sldId id="593" r:id="rId23"/>
    <p:sldId id="594" r:id="rId24"/>
    <p:sldId id="599" r:id="rId25"/>
    <p:sldId id="633" r:id="rId26"/>
  </p:sldIdLst>
  <p:sldSz cx="9144000" cy="6858000" type="screen4x3"/>
  <p:notesSz cx="7104063" cy="102346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H Eng Lieh" initials="OEL" lastIdx="1" clrIdx="0">
    <p:extLst>
      <p:ext uri="{19B8F6BF-5375-455C-9EA6-DF929625EA0E}">
        <p15:presenceInfo xmlns:p15="http://schemas.microsoft.com/office/powerpoint/2012/main" userId="S::elouh@smu.edu.sg::df388409-021e-49d0-ba49-6fefbb065d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FFCC99"/>
    <a:srgbClr val="FFCC66"/>
    <a:srgbClr val="0000FF"/>
    <a:srgbClr val="FF3300"/>
    <a:srgbClr val="CC6600"/>
    <a:srgbClr val="C69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80"/>
    <p:restoredTop sz="85604"/>
  </p:normalViewPr>
  <p:slideViewPr>
    <p:cSldViewPr>
      <p:cViewPr varScale="1">
        <p:scale>
          <a:sx n="74" d="100"/>
          <a:sy n="74" d="100"/>
        </p:scale>
        <p:origin x="1386" y="54"/>
      </p:cViewPr>
      <p:guideLst>
        <p:guide orient="horz" pos="2160"/>
        <p:guide pos="2880"/>
      </p:guideLst>
    </p:cSldViewPr>
  </p:slideViewPr>
  <p:notesTextViewPr>
    <p:cViewPr>
      <p:scale>
        <a:sx n="100" d="100"/>
        <a:sy n="100" d="100"/>
      </p:scale>
      <p:origin x="0" y="0"/>
    </p:cViewPr>
  </p:notesText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eaLnBrk="1" hangingPunct="1">
              <a:defRPr sz="1300">
                <a:latin typeface="Arial" charset="0"/>
                <a:ea typeface="ＭＳ Ｐゴシック" charset="-128"/>
              </a:defRPr>
            </a:lvl1pPr>
          </a:lstStyle>
          <a:p>
            <a:pPr>
              <a:defRPr/>
            </a:pPr>
            <a:endParaRPr lang="en-US" dirty="0"/>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eaLnBrk="1" hangingPunct="1">
              <a:defRPr sz="1300">
                <a:latin typeface="Arial" charset="0"/>
                <a:ea typeface="ＭＳ Ｐゴシック" charset="-128"/>
              </a:defRPr>
            </a:lvl1pPr>
          </a:lstStyle>
          <a:p>
            <a:pPr>
              <a:defRPr/>
            </a:pPr>
            <a:fld id="{491BD722-59A2-CA44-9B84-4B8E55B971CC}" type="datetimeFigureOut">
              <a:rPr lang="en-US"/>
              <a:pPr>
                <a:defRPr/>
              </a:pPr>
              <a:t>9/14/2020</a:t>
            </a:fld>
            <a:endParaRPr lang="en-US" dirty="0"/>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eaLnBrk="1" hangingPunct="1">
              <a:defRPr sz="1300">
                <a:latin typeface="Arial" charset="0"/>
                <a:ea typeface="ＭＳ Ｐゴシック" charset="-128"/>
              </a:defRPr>
            </a:lvl1pPr>
          </a:lstStyle>
          <a:p>
            <a:pPr>
              <a:defRPr/>
            </a:pPr>
            <a:endParaRPr lang="en-US" dirty="0"/>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eaLnBrk="1" hangingPunct="1">
              <a:defRPr sz="1300">
                <a:latin typeface="Arial" charset="0"/>
                <a:ea typeface="ＭＳ Ｐゴシック" charset="-128"/>
              </a:defRPr>
            </a:lvl1pPr>
          </a:lstStyle>
          <a:p>
            <a:pPr>
              <a:defRPr/>
            </a:pPr>
            <a:fld id="{58F351C2-D775-E941-A05E-3CD521AAB163}"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eaLnBrk="1" hangingPunct="1">
              <a:defRPr sz="1300">
                <a:latin typeface="Arial" charset="0"/>
                <a:ea typeface="ＭＳ Ｐゴシック" charset="0"/>
                <a:cs typeface="ＭＳ Ｐゴシック" charset="0"/>
              </a:defRPr>
            </a:lvl1pPr>
          </a:lstStyle>
          <a:p>
            <a:pPr>
              <a:defRPr/>
            </a:pPr>
            <a:endParaRPr lang="en-US" dirty="0"/>
          </a:p>
        </p:txBody>
      </p:sp>
      <p:sp>
        <p:nvSpPr>
          <p:cNvPr id="35843" name="Rectangle 3"/>
          <p:cNvSpPr>
            <a:spLocks noGrp="1" noChangeArrowheads="1"/>
          </p:cNvSpPr>
          <p:nvPr>
            <p:ph type="dt" idx="1"/>
          </p:nvPr>
        </p:nvSpPr>
        <p:spPr bwMode="auto">
          <a:xfrm>
            <a:off x="4023992"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eaLnBrk="1" hangingPunct="1">
              <a:defRPr sz="1300">
                <a:latin typeface="Arial" charset="0"/>
                <a:ea typeface="ＭＳ Ｐゴシック" charset="0"/>
                <a:cs typeface="ＭＳ Ｐゴシック"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5" name="Rectangle 5"/>
          <p:cNvSpPr>
            <a:spLocks noGrp="1" noChangeArrowheads="1"/>
          </p:cNvSpPr>
          <p:nvPr>
            <p:ph type="body" sz="quarter" idx="3"/>
          </p:nvPr>
        </p:nvSpPr>
        <p:spPr bwMode="auto">
          <a:xfrm>
            <a:off x="710407" y="4861441"/>
            <a:ext cx="5683250" cy="4605576"/>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eaLnBrk="1" hangingPunct="1">
              <a:defRPr sz="1300">
                <a:latin typeface="Arial" charset="0"/>
                <a:ea typeface="ＭＳ Ｐゴシック" charset="0"/>
                <a:cs typeface="ＭＳ Ｐゴシック" charset="0"/>
              </a:defRPr>
            </a:lvl1pPr>
          </a:lstStyle>
          <a:p>
            <a:pPr>
              <a:defRPr/>
            </a:pPr>
            <a:endParaRPr lang="en-US" dirty="0"/>
          </a:p>
        </p:txBody>
      </p:sp>
      <p:sp>
        <p:nvSpPr>
          <p:cNvPr id="35847" name="Rectangle 7"/>
          <p:cNvSpPr>
            <a:spLocks noGrp="1" noChangeArrowheads="1"/>
          </p:cNvSpPr>
          <p:nvPr>
            <p:ph type="sldNum" sz="quarter" idx="5"/>
          </p:nvPr>
        </p:nvSpPr>
        <p:spPr bwMode="auto">
          <a:xfrm>
            <a:off x="4023992"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eaLnBrk="1" hangingPunct="1">
              <a:defRPr sz="1300">
                <a:latin typeface="Arial" charset="0"/>
                <a:ea typeface="ＭＳ Ｐゴシック" charset="-128"/>
              </a:defRPr>
            </a:lvl1pPr>
          </a:lstStyle>
          <a:p>
            <a:pPr>
              <a:defRPr/>
            </a:pPr>
            <a:fld id="{B3AB1682-A8FE-EA42-BA79-DFBEA3F35A1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factoring.guru/design-patterns/singlet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factoring.guru/design-patterns/factory-method"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factoring.guru/design-patterns/factory-metho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ChangeArrowheads="1" noTextEdi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ea typeface="ＭＳ Ｐゴシック" charset="-128"/>
            </a:endParaRPr>
          </a:p>
        </p:txBody>
      </p:sp>
      <p:sp>
        <p:nvSpPr>
          <p:cNvPr id="17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charset="0"/>
                <a:ea typeface="ＭＳ Ｐゴシック" charset="-128"/>
              </a:defRPr>
            </a:lvl1pPr>
            <a:lvl2pPr marL="804986" indent="-309610">
              <a:spcBef>
                <a:spcPct val="30000"/>
              </a:spcBef>
              <a:defRPr sz="1300">
                <a:solidFill>
                  <a:schemeClr val="tx1"/>
                </a:solidFill>
                <a:latin typeface="Arial" charset="0"/>
                <a:ea typeface="ＭＳ Ｐゴシック" charset="-128"/>
              </a:defRPr>
            </a:lvl2pPr>
            <a:lvl3pPr marL="1238441" indent="-247688">
              <a:spcBef>
                <a:spcPct val="30000"/>
              </a:spcBef>
              <a:defRPr sz="1300">
                <a:solidFill>
                  <a:schemeClr val="tx1"/>
                </a:solidFill>
                <a:latin typeface="Arial" charset="0"/>
                <a:ea typeface="ＭＳ Ｐゴシック" charset="-128"/>
              </a:defRPr>
            </a:lvl3pPr>
            <a:lvl4pPr marL="1733817" indent="-247688">
              <a:spcBef>
                <a:spcPct val="30000"/>
              </a:spcBef>
              <a:defRPr sz="1300">
                <a:solidFill>
                  <a:schemeClr val="tx1"/>
                </a:solidFill>
                <a:latin typeface="Arial" charset="0"/>
                <a:ea typeface="ＭＳ Ｐゴシック" charset="-128"/>
              </a:defRPr>
            </a:lvl4pPr>
            <a:lvl5pPr marL="2229193" indent="-247688">
              <a:spcBef>
                <a:spcPct val="30000"/>
              </a:spcBef>
              <a:defRPr sz="1300">
                <a:solidFill>
                  <a:schemeClr val="tx1"/>
                </a:solidFill>
                <a:latin typeface="Arial" charset="0"/>
                <a:ea typeface="ＭＳ Ｐゴシック" charset="-128"/>
              </a:defRPr>
            </a:lvl5pPr>
            <a:lvl6pPr marL="2724569" indent="-247688" eaLnBrk="0" fontAlgn="base" hangingPunct="0">
              <a:spcBef>
                <a:spcPct val="30000"/>
              </a:spcBef>
              <a:spcAft>
                <a:spcPct val="0"/>
              </a:spcAft>
              <a:defRPr sz="1300">
                <a:solidFill>
                  <a:schemeClr val="tx1"/>
                </a:solidFill>
                <a:latin typeface="Arial" charset="0"/>
                <a:ea typeface="ＭＳ Ｐゴシック" charset="-128"/>
              </a:defRPr>
            </a:lvl6pPr>
            <a:lvl7pPr marL="3219945" indent="-247688" eaLnBrk="0" fontAlgn="base" hangingPunct="0">
              <a:spcBef>
                <a:spcPct val="30000"/>
              </a:spcBef>
              <a:spcAft>
                <a:spcPct val="0"/>
              </a:spcAft>
              <a:defRPr sz="1300">
                <a:solidFill>
                  <a:schemeClr val="tx1"/>
                </a:solidFill>
                <a:latin typeface="Arial" charset="0"/>
                <a:ea typeface="ＭＳ Ｐゴシック" charset="-128"/>
              </a:defRPr>
            </a:lvl7pPr>
            <a:lvl8pPr marL="3715322" indent="-247688" eaLnBrk="0" fontAlgn="base" hangingPunct="0">
              <a:spcBef>
                <a:spcPct val="30000"/>
              </a:spcBef>
              <a:spcAft>
                <a:spcPct val="0"/>
              </a:spcAft>
              <a:defRPr sz="1300">
                <a:solidFill>
                  <a:schemeClr val="tx1"/>
                </a:solidFill>
                <a:latin typeface="Arial" charset="0"/>
                <a:ea typeface="ＭＳ Ｐゴシック" charset="-128"/>
              </a:defRPr>
            </a:lvl8pPr>
            <a:lvl9pPr marL="4210698" indent="-247688" eaLnBrk="0" fontAlgn="base" hangingPunct="0">
              <a:spcBef>
                <a:spcPct val="30000"/>
              </a:spcBef>
              <a:spcAft>
                <a:spcPct val="0"/>
              </a:spcAft>
              <a:defRPr sz="1300">
                <a:solidFill>
                  <a:schemeClr val="tx1"/>
                </a:solidFill>
                <a:latin typeface="Arial" charset="0"/>
                <a:ea typeface="ＭＳ Ｐゴシック" charset="-128"/>
              </a:defRPr>
            </a:lvl9pPr>
          </a:lstStyle>
          <a:p>
            <a:pPr>
              <a:spcBef>
                <a:spcPct val="0"/>
              </a:spcBef>
            </a:pPr>
            <a:fld id="{6855DFDD-AFB1-A244-99AE-173763043478}" type="slidenum">
              <a:rPr lang="en-US" altLang="en-US"/>
              <a:pPr>
                <a:spcBef>
                  <a:spcPct val="0"/>
                </a:spcBef>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Think</a:t>
            </a:r>
            <a:r>
              <a:rPr lang="en-SG" baseline="0" dirty="0"/>
              <a:t> along the line of</a:t>
            </a:r>
          </a:p>
          <a:p>
            <a:pPr marL="171450" indent="-171450">
              <a:buFontTx/>
              <a:buChar char="-"/>
            </a:pPr>
            <a:r>
              <a:rPr lang="en-SG" baseline="0" dirty="0"/>
              <a:t>One of the SOLID principle</a:t>
            </a:r>
          </a:p>
          <a:p>
            <a:pPr marL="171450" indent="-171450">
              <a:buFontTx/>
              <a:buChar char="-"/>
            </a:pPr>
            <a:r>
              <a:rPr lang="en-SG" baseline="0" dirty="0"/>
              <a:t>There are two coders involved (potentially between vendors or teams), what is the implications of this design?</a:t>
            </a:r>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20</a:t>
            </a:fld>
            <a:endParaRPr lang="en-US" altLang="en-US" dirty="0"/>
          </a:p>
        </p:txBody>
      </p:sp>
    </p:spTree>
    <p:extLst>
      <p:ext uri="{BB962C8B-B14F-4D97-AF65-F5344CB8AC3E}">
        <p14:creationId xmlns:p14="http://schemas.microsoft.com/office/powerpoint/2010/main" val="73402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Think</a:t>
            </a:r>
            <a:r>
              <a:rPr lang="en-SG" baseline="0" dirty="0"/>
              <a:t> along the line of</a:t>
            </a:r>
          </a:p>
          <a:p>
            <a:r>
              <a:rPr lang="en-SG" baseline="0" dirty="0"/>
              <a:t>- SOLID principles</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22</a:t>
            </a:fld>
            <a:endParaRPr lang="en-US" altLang="en-US" dirty="0"/>
          </a:p>
        </p:txBody>
      </p:sp>
    </p:spTree>
    <p:extLst>
      <p:ext uri="{BB962C8B-B14F-4D97-AF65-F5344CB8AC3E}">
        <p14:creationId xmlns:p14="http://schemas.microsoft.com/office/powerpoint/2010/main" val="88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24</a:t>
            </a:fld>
            <a:endParaRPr lang="en-US" altLang="en-US" dirty="0"/>
          </a:p>
        </p:txBody>
      </p:sp>
    </p:spTree>
    <p:extLst>
      <p:ext uri="{BB962C8B-B14F-4D97-AF65-F5344CB8AC3E}">
        <p14:creationId xmlns:p14="http://schemas.microsoft.com/office/powerpoint/2010/main" val="370691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3</a:t>
            </a:fld>
            <a:endParaRPr lang="en-US" altLang="en-US" dirty="0"/>
          </a:p>
        </p:txBody>
      </p:sp>
    </p:spTree>
    <p:extLst>
      <p:ext uri="{BB962C8B-B14F-4D97-AF65-F5344CB8AC3E}">
        <p14:creationId xmlns:p14="http://schemas.microsoft.com/office/powerpoint/2010/main" val="281442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https://refactoring.guru/design-patterns/singleton</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4</a:t>
            </a:fld>
            <a:endParaRPr lang="en-US" altLang="en-US" dirty="0"/>
          </a:p>
        </p:txBody>
      </p:sp>
    </p:spTree>
    <p:extLst>
      <p:ext uri="{BB962C8B-B14F-4D97-AF65-F5344CB8AC3E}">
        <p14:creationId xmlns:p14="http://schemas.microsoft.com/office/powerpoint/2010/main" val="189834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Think along the line</a:t>
            </a:r>
          </a:p>
          <a:p>
            <a:pPr marL="171450" indent="-171450">
              <a:buFontTx/>
              <a:buChar char="-"/>
            </a:pPr>
            <a:r>
              <a:rPr lang="en-SG" baseline="0" dirty="0"/>
              <a:t>Will the data be modifiable elsewhere?</a:t>
            </a:r>
          </a:p>
          <a:p>
            <a:pPr marL="171450" indent="-171450">
              <a:buFontTx/>
              <a:buChar char="-"/>
            </a:pPr>
            <a:r>
              <a:rPr lang="en-SG" baseline="0" dirty="0"/>
              <a:t>Can we delay the memory usage till really required?</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8</a:t>
            </a:fld>
            <a:endParaRPr lang="en-US" altLang="en-US" dirty="0"/>
          </a:p>
        </p:txBody>
      </p:sp>
    </p:spTree>
    <p:extLst>
      <p:ext uri="{BB962C8B-B14F-4D97-AF65-F5344CB8AC3E}">
        <p14:creationId xmlns:p14="http://schemas.microsoft.com/office/powerpoint/2010/main" val="2494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10</a:t>
            </a:fld>
            <a:endParaRPr lang="en-US" altLang="en-US" dirty="0"/>
          </a:p>
        </p:txBody>
      </p:sp>
    </p:spTree>
    <p:extLst>
      <p:ext uri="{BB962C8B-B14F-4D97-AF65-F5344CB8AC3E}">
        <p14:creationId xmlns:p14="http://schemas.microsoft.com/office/powerpoint/2010/main" val="117020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Think</a:t>
            </a:r>
            <a:r>
              <a:rPr lang="en-SG" baseline="0" dirty="0"/>
              <a:t> along the line</a:t>
            </a:r>
          </a:p>
          <a:p>
            <a:r>
              <a:rPr lang="en-SG" baseline="0" dirty="0"/>
              <a:t>- What are the possible mistakes a developer can make when there are too many parameters to call</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13</a:t>
            </a:fld>
            <a:endParaRPr lang="en-US" altLang="en-US" dirty="0"/>
          </a:p>
        </p:txBody>
      </p:sp>
    </p:spTree>
    <p:extLst>
      <p:ext uri="{BB962C8B-B14F-4D97-AF65-F5344CB8AC3E}">
        <p14:creationId xmlns:p14="http://schemas.microsoft.com/office/powerpoint/2010/main" val="270305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https://refactoring.guru/design-patterns/factory-method</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16</a:t>
            </a:fld>
            <a:endParaRPr lang="en-US" altLang="en-US" dirty="0"/>
          </a:p>
        </p:txBody>
      </p:sp>
    </p:spTree>
    <p:extLst>
      <p:ext uri="{BB962C8B-B14F-4D97-AF65-F5344CB8AC3E}">
        <p14:creationId xmlns:p14="http://schemas.microsoft.com/office/powerpoint/2010/main" val="418237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17</a:t>
            </a:fld>
            <a:endParaRPr lang="en-US" altLang="en-US" dirty="0"/>
          </a:p>
        </p:txBody>
      </p:sp>
    </p:spTree>
    <p:extLst>
      <p:ext uri="{BB962C8B-B14F-4D97-AF65-F5344CB8AC3E}">
        <p14:creationId xmlns:p14="http://schemas.microsoft.com/office/powerpoint/2010/main" val="334042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https://refactoring.guru/design-patterns/factory-method</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18</a:t>
            </a:fld>
            <a:endParaRPr lang="en-US" altLang="en-US" dirty="0"/>
          </a:p>
        </p:txBody>
      </p:sp>
    </p:spTree>
    <p:extLst>
      <p:ext uri="{BB962C8B-B14F-4D97-AF65-F5344CB8AC3E}">
        <p14:creationId xmlns:p14="http://schemas.microsoft.com/office/powerpoint/2010/main" val="1599366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FOS_H"/>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73900" y="104775"/>
            <a:ext cx="1905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2" descr="si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330200"/>
            <a:ext cx="18288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514600"/>
            <a:ext cx="7772400" cy="701675"/>
          </a:xfrm>
        </p:spPr>
        <p:txBody>
          <a:bodyPr/>
          <a:lstStyle>
            <a:lvl1pPr algn="ctr">
              <a:defRPr sz="4000"/>
            </a:lvl1pPr>
          </a:lstStyle>
          <a:p>
            <a:r>
              <a:rPr lang="en-US"/>
              <a:t>Click to edit Master title style</a:t>
            </a:r>
          </a:p>
        </p:txBody>
      </p:sp>
      <p:sp>
        <p:nvSpPr>
          <p:cNvPr id="5123" name="Rectangle 3"/>
          <p:cNvSpPr>
            <a:spLocks noGrp="1" noChangeArrowheads="1"/>
          </p:cNvSpPr>
          <p:nvPr>
            <p:ph type="subTitle" idx="1"/>
          </p:nvPr>
        </p:nvSpPr>
        <p:spPr>
          <a:xfrm>
            <a:off x="1371600" y="3886200"/>
            <a:ext cx="6400800" cy="519113"/>
          </a:xfrm>
        </p:spPr>
        <p:txBody>
          <a:bodyPr/>
          <a:lstStyle>
            <a:lvl1pPr marL="0" indent="0" algn="ctr">
              <a:buFontTx/>
              <a:buNone/>
              <a:defRPr sz="2800" b="1"/>
            </a:lvl1pPr>
          </a:lstStyle>
          <a:p>
            <a:r>
              <a:rPr lang="en-US"/>
              <a:t>Click to edit Master subtitle style</a:t>
            </a:r>
          </a:p>
        </p:txBody>
      </p:sp>
      <p:sp>
        <p:nvSpPr>
          <p:cNvPr id="6" name="Rectangle 4"/>
          <p:cNvSpPr>
            <a:spLocks noGrp="1" noChangeArrowheads="1"/>
          </p:cNvSpPr>
          <p:nvPr>
            <p:ph type="dt" sz="half" idx="10"/>
          </p:nvPr>
        </p:nvSpPr>
        <p:spPr>
          <a:xfrm>
            <a:off x="457200" y="6477000"/>
            <a:ext cx="1295400" cy="381000"/>
          </a:xfrm>
        </p:spPr>
        <p:txBody>
          <a:bodyPr/>
          <a:lstStyle>
            <a:lvl1pPr>
              <a:defRPr/>
            </a:lvl1pPr>
          </a:lstStyle>
          <a:p>
            <a:pPr>
              <a:defRPr/>
            </a:pPr>
            <a:endParaRPr lang="en-US" dirty="0"/>
          </a:p>
        </p:txBody>
      </p:sp>
      <p:sp>
        <p:nvSpPr>
          <p:cNvPr id="7" name="Rectangle 5"/>
          <p:cNvSpPr>
            <a:spLocks noGrp="1" noChangeArrowheads="1"/>
          </p:cNvSpPr>
          <p:nvPr>
            <p:ph type="ftr" sz="quarter" idx="11"/>
          </p:nvPr>
        </p:nvSpPr>
        <p:spPr>
          <a:xfrm>
            <a:off x="1752600" y="6477000"/>
            <a:ext cx="4419600" cy="3810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xfrm>
            <a:off x="6553200" y="6477000"/>
            <a:ext cx="2133600" cy="381000"/>
          </a:xfrm>
        </p:spPr>
        <p:txBody>
          <a:bodyPr/>
          <a:lstStyle>
            <a:lvl1pPr>
              <a:defRPr sz="1400"/>
            </a:lvl1pPr>
          </a:lstStyle>
          <a:p>
            <a:pPr>
              <a:defRPr/>
            </a:pPr>
            <a:fld id="{4F6F5900-A9B5-E743-A251-EA9BA88D3B62}" type="slidenum">
              <a:rPr lang="en-US" altLang="en-US"/>
              <a:pPr>
                <a:defRPr/>
              </a:pPr>
              <a:t>‹#›</a:t>
            </a:fld>
            <a:endParaRPr lang="en-US" altLang="en-US" dirty="0"/>
          </a:p>
        </p:txBody>
      </p:sp>
    </p:spTree>
    <p:extLst>
      <p:ext uri="{BB962C8B-B14F-4D97-AF65-F5344CB8AC3E}">
        <p14:creationId xmlns:p14="http://schemas.microsoft.com/office/powerpoint/2010/main" val="131897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276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42378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18692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064099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93944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71582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F4753C1-9E3E-174B-A803-6BA638FFD30B}" type="slidenum">
              <a:rPr lang="en-US" altLang="en-US"/>
              <a:pPr>
                <a:defRPr/>
              </a:pPr>
              <a:t>‹#›</a:t>
            </a:fld>
            <a:endParaRPr lang="en-US" altLang="en-US" dirty="0"/>
          </a:p>
        </p:txBody>
      </p:sp>
    </p:spTree>
    <p:extLst>
      <p:ext uri="{BB962C8B-B14F-4D97-AF65-F5344CB8AC3E}">
        <p14:creationId xmlns:p14="http://schemas.microsoft.com/office/powerpoint/2010/main" val="85456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79CCCAC-F296-4D41-8218-42C8879B6D3F}" type="slidenum">
              <a:rPr lang="en-US" altLang="en-US"/>
              <a:pPr>
                <a:defRPr/>
              </a:pPr>
              <a:t>‹#›</a:t>
            </a:fld>
            <a:endParaRPr lang="en-US" altLang="en-US" dirty="0"/>
          </a:p>
        </p:txBody>
      </p:sp>
    </p:spTree>
    <p:extLst>
      <p:ext uri="{BB962C8B-B14F-4D97-AF65-F5344CB8AC3E}">
        <p14:creationId xmlns:p14="http://schemas.microsoft.com/office/powerpoint/2010/main" val="123357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565" y="89620"/>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sp>
        <p:nvSpPr>
          <p:cNvPr id="8" name="Content Placeholder 7"/>
          <p:cNvSpPr>
            <a:spLocks noGrp="1"/>
          </p:cNvSpPr>
          <p:nvPr>
            <p:ph sz="quarter" idx="13" hasCustomPrompt="1"/>
          </p:nvPr>
        </p:nvSpPr>
        <p:spPr>
          <a:xfrm>
            <a:off x="628650" y="1182205"/>
            <a:ext cx="7886700" cy="5243088"/>
          </a:xfrm>
        </p:spPr>
        <p:txBody>
          <a:bodyPr/>
          <a:lstStyle>
            <a:lvl1pPr marL="357188" indent="-357188">
              <a:lnSpc>
                <a:spcPct val="120000"/>
              </a:lnSpc>
              <a:defRPr b="0">
                <a:solidFill>
                  <a:schemeClr val="tx1"/>
                </a:solidFill>
                <a:latin typeface="+mn-lt"/>
              </a:defRPr>
            </a:lvl1pPr>
            <a:lvl2pPr marL="804863" indent="-447675">
              <a:lnSpc>
                <a:spcPct val="120000"/>
              </a:lnSpc>
              <a:defRPr>
                <a:solidFill>
                  <a:schemeClr val="tx1">
                    <a:lumMod val="75000"/>
                    <a:lumOff val="25000"/>
                  </a:schemeClr>
                </a:solidFill>
                <a:latin typeface="+mn-lt"/>
              </a:defRPr>
            </a:lvl2pPr>
            <a:lvl3pPr marL="1163638" indent="-358775">
              <a:lnSpc>
                <a:spcPct val="120000"/>
              </a:lnSpc>
              <a:defRPr>
                <a:solidFill>
                  <a:schemeClr val="tx1">
                    <a:lumMod val="75000"/>
                    <a:lumOff val="25000"/>
                  </a:schemeClr>
                </a:solidFill>
                <a:latin typeface="+mn-lt"/>
              </a:defRPr>
            </a:lvl3pPr>
            <a:lvl4pPr marL="1520825" indent="-357188">
              <a:lnSpc>
                <a:spcPct val="120000"/>
              </a:lnSpc>
              <a:buFont typeface="Arial" panose="020B0604020202020204" pitchFamily="34" charset="0"/>
              <a:buChar char="─"/>
              <a:defRPr>
                <a:solidFill>
                  <a:schemeClr val="tx1">
                    <a:lumMod val="75000"/>
                    <a:lumOff val="25000"/>
                  </a:schemeClr>
                </a:solidFill>
                <a:latin typeface="+mn-lt"/>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6" name="Date Placeholder 5"/>
          <p:cNvSpPr>
            <a:spLocks noGrp="1"/>
          </p:cNvSpPr>
          <p:nvPr>
            <p:ph type="dt" sz="half" idx="14"/>
          </p:nvPr>
        </p:nvSpPr>
        <p:spPr/>
        <p:txBody>
          <a:bodyPr/>
          <a:lstStyle/>
          <a:p>
            <a:endParaRPr lang="en-SG" dirty="0"/>
          </a:p>
        </p:txBody>
      </p:sp>
      <p:sp>
        <p:nvSpPr>
          <p:cNvPr id="12" name="Slide Number Placeholder 11"/>
          <p:cNvSpPr>
            <a:spLocks noGrp="1"/>
          </p:cNvSpPr>
          <p:nvPr>
            <p:ph type="sldNum" sz="quarter" idx="16"/>
          </p:nvPr>
        </p:nvSpPr>
        <p:spPr/>
        <p:txBody>
          <a:bodyPr/>
          <a:lstStyle/>
          <a:p>
            <a:fld id="{2F63C605-4FC6-46DE-BC90-871762EA3F52}" type="slidenum">
              <a:rPr lang="en-SG" smtClean="0"/>
              <a:pPr/>
              <a:t>‹#›</a:t>
            </a:fld>
            <a:endParaRPr lang="en-SG" dirty="0"/>
          </a:p>
        </p:txBody>
      </p:sp>
      <p:sp>
        <p:nvSpPr>
          <p:cNvPr id="13" name="Footer Placeholder 7"/>
          <p:cNvSpPr>
            <a:spLocks noGrp="1"/>
          </p:cNvSpPr>
          <p:nvPr>
            <p:ph type="ftr" sz="quarter" idx="15"/>
          </p:nvPr>
        </p:nvSpPr>
        <p:spPr>
          <a:xfrm>
            <a:off x="4788977" y="6492874"/>
            <a:ext cx="3726374" cy="416056"/>
          </a:xfrm>
        </p:spPr>
        <p:txBody>
          <a:bodyPr/>
          <a:lstStyle/>
          <a:p>
            <a:pPr algn="l"/>
            <a:endParaRPr lang="en-SG" dirty="0"/>
          </a:p>
        </p:txBody>
      </p:sp>
    </p:spTree>
    <p:extLst>
      <p:ext uri="{BB962C8B-B14F-4D97-AF65-F5344CB8AC3E}">
        <p14:creationId xmlns:p14="http://schemas.microsoft.com/office/powerpoint/2010/main" val="200913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774B7F4E-96B9-6043-9DD0-9717AF9E6981}" type="slidenum">
              <a:rPr lang="en-US" altLang="en-US"/>
              <a:pPr>
                <a:defRPr/>
              </a:pPr>
              <a:t>‹#›</a:t>
            </a:fld>
            <a:endParaRPr lang="en-US" altLang="en-US" dirty="0"/>
          </a:p>
        </p:txBody>
      </p:sp>
    </p:spTree>
    <p:extLst>
      <p:ext uri="{BB962C8B-B14F-4D97-AF65-F5344CB8AC3E}">
        <p14:creationId xmlns:p14="http://schemas.microsoft.com/office/powerpoint/2010/main" val="211367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Rectangle 4"/>
          <p:cNvSpPr>
            <a:spLocks noGrp="1" noChangeArrowheads="1"/>
          </p:cNvSpPr>
          <p:nvPr>
            <p:ph type="dt" sz="half" idx="10"/>
          </p:nvPr>
        </p:nvSpPr>
        <p:spPr>
          <a:xfrm>
            <a:off x="457200" y="6477000"/>
            <a:ext cx="1295400" cy="381000"/>
          </a:xfrm>
        </p:spPr>
        <p:txBody>
          <a:bodyPr/>
          <a:lstStyle>
            <a:lvl1pPr>
              <a:defRPr/>
            </a:lvl1pPr>
          </a:lstStyle>
          <a:p>
            <a:pPr>
              <a:defRPr/>
            </a:pPr>
            <a:endParaRPr lang="en-US" dirty="0"/>
          </a:p>
        </p:txBody>
      </p:sp>
      <p:sp>
        <p:nvSpPr>
          <p:cNvPr id="7" name="Rectangle 5"/>
          <p:cNvSpPr>
            <a:spLocks noGrp="1" noChangeArrowheads="1"/>
          </p:cNvSpPr>
          <p:nvPr>
            <p:ph type="ftr" sz="quarter" idx="11"/>
          </p:nvPr>
        </p:nvSpPr>
        <p:spPr>
          <a:xfrm>
            <a:off x="1752600" y="6477000"/>
            <a:ext cx="4419600" cy="3810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xfrm>
            <a:off x="6553200" y="6477000"/>
            <a:ext cx="2133600" cy="381000"/>
          </a:xfrm>
        </p:spPr>
        <p:txBody>
          <a:bodyPr/>
          <a:lstStyle>
            <a:lvl1pPr>
              <a:defRPr sz="1400"/>
            </a:lvl1pPr>
          </a:lstStyle>
          <a:p>
            <a:pPr>
              <a:defRPr/>
            </a:pPr>
            <a:fld id="{4F6F5900-A9B5-E743-A251-EA9BA88D3B62}" type="slidenum">
              <a:rPr lang="en-US" altLang="en-US"/>
              <a:pPr>
                <a:defRPr/>
              </a:pPr>
              <a:t>‹#›</a:t>
            </a:fld>
            <a:endParaRPr lang="en-US" altLang="en-US" dirty="0"/>
          </a:p>
        </p:txBody>
      </p:sp>
      <p:sp>
        <p:nvSpPr>
          <p:cNvPr id="9" name="MSIPCMd8744867a58ff9cf1be0453b" descr="{&quot;HashCode&quot;:-1168360584,&quot;Placement&quot;:&quot;Header&quot;,&quot;Top&quot;:0.0,&quot;Left&quot;:301.1819,&quot;SlideWidth&quot;:720,&quot;SlideHeight&quot;:540}">
            <a:extLst>
              <a:ext uri="{FF2B5EF4-FFF2-40B4-BE49-F238E27FC236}">
                <a16:creationId xmlns:a16="http://schemas.microsoft.com/office/drawing/2014/main" id="{016F1925-6D8F-2745-A4CC-C43FEC9CB24F}"/>
              </a:ext>
            </a:extLst>
          </p:cNvPr>
          <p:cNvSpPr txBox="1"/>
          <p:nvPr userDrawn="1"/>
        </p:nvSpPr>
        <p:spPr>
          <a:xfrm>
            <a:off x="3825010" y="0"/>
            <a:ext cx="1493980" cy="228163"/>
          </a:xfrm>
          <a:prstGeom prst="rect">
            <a:avLst/>
          </a:prstGeom>
          <a:noFill/>
        </p:spPr>
        <p:txBody>
          <a:bodyPr vert="horz" wrap="square" lIns="0" tIns="0" rIns="0" bIns="0" rtlCol="0" anchor="ctr" anchorCtr="1">
            <a:spAutoFit/>
          </a:bodyPr>
          <a:lstStyle/>
          <a:p>
            <a:pPr algn="ctr">
              <a:spcBef>
                <a:spcPct val="0"/>
              </a:spcBef>
              <a:spcAft>
                <a:spcPct val="0"/>
              </a:spcAft>
            </a:pPr>
            <a:r>
              <a:rPr lang="en-SG" sz="800" dirty="0">
                <a:solidFill>
                  <a:srgbClr val="333333"/>
                </a:solidFill>
                <a:latin typeface="Calibri" panose="020F0502020204030204" pitchFamily="34" charset="0"/>
              </a:rPr>
              <a:t>SMU Classification: Restricted</a:t>
            </a:r>
          </a:p>
        </p:txBody>
      </p:sp>
      <p:pic>
        <p:nvPicPr>
          <p:cNvPr id="10" name="Picture 24" descr="FOS_H">
            <a:extLst>
              <a:ext uri="{FF2B5EF4-FFF2-40B4-BE49-F238E27FC236}">
                <a16:creationId xmlns:a16="http://schemas.microsoft.com/office/drawing/2014/main" id="{ED191B13-E7CC-6A49-A69A-C0B97EA6412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59700" y="6189663"/>
            <a:ext cx="129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7" descr="sis">
            <a:extLst>
              <a:ext uri="{FF2B5EF4-FFF2-40B4-BE49-F238E27FC236}">
                <a16:creationId xmlns:a16="http://schemas.microsoft.com/office/drawing/2014/main" id="{017EF9EC-6F6A-E546-9B01-DAD3BE6A5A7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00" y="6300788"/>
            <a:ext cx="12192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13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26FF25E-B6B5-4E91-8022-5C26E0E00401}" type="slidenum">
              <a:rPr lang="en-US" smtClean="0"/>
              <a:t>‹#›</a:t>
            </a:fld>
            <a:endParaRPr lang="en-US" dirty="0"/>
          </a:p>
        </p:txBody>
      </p:sp>
    </p:spTree>
    <p:extLst>
      <p:ext uri="{BB962C8B-B14F-4D97-AF65-F5344CB8AC3E}">
        <p14:creationId xmlns:p14="http://schemas.microsoft.com/office/powerpoint/2010/main" val="356676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69915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29282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descr="FOS_H"/>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759700" y="6189663"/>
            <a:ext cx="129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7"/>
          <p:cNvSpPr>
            <a:spLocks noChangeArrowheads="1"/>
          </p:cNvSpPr>
          <p:nvPr userDrawn="1"/>
        </p:nvSpPr>
        <p:spPr bwMode="auto">
          <a:xfrm>
            <a:off x="-6350" y="695325"/>
            <a:ext cx="9144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lang="en-US" altLang="en-US" dirty="0">
              <a:solidFill>
                <a:srgbClr val="115DA3"/>
              </a:solidFill>
            </a:endParaRPr>
          </a:p>
        </p:txBody>
      </p:sp>
      <p:sp>
        <p:nvSpPr>
          <p:cNvPr id="1028" name="Rectangle 2"/>
          <p:cNvSpPr>
            <a:spLocks noGrp="1" noChangeArrowheads="1"/>
          </p:cNvSpPr>
          <p:nvPr>
            <p:ph type="title"/>
          </p:nvPr>
        </p:nvSpPr>
        <p:spPr bwMode="auto">
          <a:xfrm>
            <a:off x="381000" y="14288"/>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98463" y="1016000"/>
            <a:ext cx="82296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553200"/>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Arial" charset="0"/>
                <a:ea typeface="ＭＳ Ｐゴシック" charset="0"/>
                <a:cs typeface="ＭＳ Ｐゴシック" charset="0"/>
              </a:defRPr>
            </a:lvl1pPr>
          </a:lstStyle>
          <a:p>
            <a:pPr>
              <a:defRPr/>
            </a:pPr>
            <a:endParaRPr lang="en-US" dirty="0"/>
          </a:p>
        </p:txBody>
      </p:sp>
      <p:sp>
        <p:nvSpPr>
          <p:cNvPr id="3" name="Rectangle 5"/>
          <p:cNvSpPr>
            <a:spLocks noGrp="1" noChangeArrowheads="1"/>
          </p:cNvSpPr>
          <p:nvPr>
            <p:ph type="ftr" sz="quarter" idx="3"/>
          </p:nvPr>
        </p:nvSpPr>
        <p:spPr bwMode="auto">
          <a:xfrm>
            <a:off x="1676400" y="6553200"/>
            <a:ext cx="5257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Arial" charset="0"/>
                <a:ea typeface="ＭＳ Ｐゴシック" charset="0"/>
                <a:cs typeface="ＭＳ Ｐゴシック" charset="0"/>
              </a:defRPr>
            </a:lvl1pPr>
          </a:lstStyle>
          <a:p>
            <a:pPr>
              <a:defRPr/>
            </a:pPr>
            <a:endParaRPr lang="en-US" dirty="0"/>
          </a:p>
        </p:txBody>
      </p:sp>
      <p:sp>
        <p:nvSpPr>
          <p:cNvPr id="1030" name="Rectangle 6"/>
          <p:cNvSpPr>
            <a:spLocks noGrp="1" noChangeArrowheads="1"/>
          </p:cNvSpPr>
          <p:nvPr>
            <p:ph type="sldNum" sz="quarter" idx="4"/>
          </p:nvPr>
        </p:nvSpPr>
        <p:spPr bwMode="auto">
          <a:xfrm>
            <a:off x="7708900" y="6629400"/>
            <a:ext cx="1295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a:latin typeface="Arial" charset="0"/>
                <a:ea typeface="ＭＳ Ｐゴシック" charset="-128"/>
              </a:defRPr>
            </a:lvl1pPr>
          </a:lstStyle>
          <a:p>
            <a:pPr>
              <a:defRPr/>
            </a:pPr>
            <a:fld id="{5506F80D-B900-054F-AE24-DA0EBFA2781B}" type="slidenum">
              <a:rPr lang="en-US" altLang="en-US"/>
              <a:pPr>
                <a:defRPr/>
              </a:pPr>
              <a:t>‹#›</a:t>
            </a:fld>
            <a:endParaRPr lang="en-US" altLang="en-US" dirty="0"/>
          </a:p>
        </p:txBody>
      </p:sp>
      <p:pic>
        <p:nvPicPr>
          <p:cNvPr id="1033" name="Picture 27" descr="sis"/>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0800" y="6300788"/>
            <a:ext cx="12192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SIPCMd8744867a58ff9cf1be0453b" descr="{&quot;HashCode&quot;:-1168360584,&quot;Placement&quot;:&quot;Header&quot;,&quot;Top&quot;:0.0,&quot;Left&quot;:301.1819,&quot;SlideWidth&quot;:720,&quot;SlideHeight&quot;:540}"/>
          <p:cNvSpPr txBox="1"/>
          <p:nvPr userDrawn="1"/>
        </p:nvSpPr>
        <p:spPr>
          <a:xfrm>
            <a:off x="3825010" y="0"/>
            <a:ext cx="1493980" cy="228163"/>
          </a:xfrm>
          <a:prstGeom prst="rect">
            <a:avLst/>
          </a:prstGeom>
          <a:noFill/>
        </p:spPr>
        <p:txBody>
          <a:bodyPr vert="horz" wrap="square" lIns="0" tIns="0" rIns="0" bIns="0" rtlCol="0" anchor="ctr" anchorCtr="1">
            <a:spAutoFit/>
          </a:bodyPr>
          <a:lstStyle/>
          <a:p>
            <a:pPr algn="ctr">
              <a:spcBef>
                <a:spcPct val="0"/>
              </a:spcBef>
              <a:spcAft>
                <a:spcPct val="0"/>
              </a:spcAft>
            </a:pPr>
            <a:r>
              <a:rPr lang="en-SG" sz="800" dirty="0">
                <a:solidFill>
                  <a:srgbClr val="333333"/>
                </a:solidFill>
                <a:latin typeface="Calibri" panose="020F0502020204030204" pitchFamily="34" charset="0"/>
              </a:rPr>
              <a:t>SMU Classification: Restricted</a:t>
            </a:r>
          </a:p>
        </p:txBody>
      </p:sp>
    </p:spTree>
  </p:cSld>
  <p:clrMap bg1="lt1" tx1="dk1" bg2="lt2" tx2="dk2" accent1="accent1" accent2="accent2" accent3="accent3" accent4="accent4" accent5="accent5" accent6="accent6" hlink="hlink" folHlink="folHlink"/>
  <p:sldLayoutIdLst>
    <p:sldLayoutId id="2147484293" r:id="rId1"/>
    <p:sldLayoutId id="2147484284" r:id="rId2"/>
    <p:sldLayoutId id="2147484283" r:id="rId3"/>
    <p:sldLayoutId id="2147484296" r:id="rId4"/>
    <p:sldLayoutId id="214748428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 id="2147484306" r:id="rId14"/>
    <p:sldLayoutId id="2147484307" r:id="rId15"/>
  </p:sldLayoutIdLst>
  <p:hf hdr="0" ftr="0" dt="0"/>
  <p:txStyles>
    <p:titleStyle>
      <a:lvl1pPr algn="l" rtl="0" eaLnBrk="0" fontAlgn="base" hangingPunct="0">
        <a:spcBef>
          <a:spcPct val="0"/>
        </a:spcBef>
        <a:spcAft>
          <a:spcPct val="0"/>
        </a:spcAft>
        <a:defRPr sz="3600" b="1">
          <a:solidFill>
            <a:srgbClr val="C69200"/>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C69200"/>
          </a:solidFill>
          <a:latin typeface="Arial" charset="0"/>
        </a:defRPr>
      </a:lvl6pPr>
      <a:lvl7pPr marL="914400" algn="l" rtl="0" fontAlgn="base">
        <a:spcBef>
          <a:spcPct val="0"/>
        </a:spcBef>
        <a:spcAft>
          <a:spcPct val="0"/>
        </a:spcAft>
        <a:defRPr sz="3600" b="1">
          <a:solidFill>
            <a:srgbClr val="C69200"/>
          </a:solidFill>
          <a:latin typeface="Arial" charset="0"/>
        </a:defRPr>
      </a:lvl7pPr>
      <a:lvl8pPr marL="1371600" algn="l" rtl="0" fontAlgn="base">
        <a:spcBef>
          <a:spcPct val="0"/>
        </a:spcBef>
        <a:spcAft>
          <a:spcPct val="0"/>
        </a:spcAft>
        <a:defRPr sz="3600" b="1">
          <a:solidFill>
            <a:srgbClr val="C69200"/>
          </a:solidFill>
          <a:latin typeface="Arial" charset="0"/>
        </a:defRPr>
      </a:lvl8pPr>
      <a:lvl9pPr marL="1828800" algn="l" rtl="0" fontAlgn="base">
        <a:spcBef>
          <a:spcPct val="0"/>
        </a:spcBef>
        <a:spcAft>
          <a:spcPct val="0"/>
        </a:spcAft>
        <a:defRPr sz="3600" b="1">
          <a:solidFill>
            <a:srgbClr val="C692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276155" y="2214680"/>
            <a:ext cx="8591690" cy="1323439"/>
          </a:xfrm>
          <a:noFill/>
        </p:spPr>
        <p:txBody>
          <a:bodyPr/>
          <a:lstStyle/>
          <a:p>
            <a:r>
              <a:rPr lang="en-US" dirty="0">
                <a:ea typeface="ＭＳ Ｐゴシック" charset="-128"/>
              </a:rPr>
              <a:t>Maintainability Design </a:t>
            </a:r>
            <a:r>
              <a:rPr lang="en-US" dirty="0" smtClean="0">
                <a:ea typeface="ＭＳ Ｐゴシック" charset="-128"/>
              </a:rPr>
              <a:t>II </a:t>
            </a:r>
            <a:r>
              <a:rPr lang="en-US" dirty="0">
                <a:ea typeface="ＭＳ Ｐゴシック" charset="-128"/>
              </a:rPr>
              <a:t>– </a:t>
            </a:r>
            <a:br>
              <a:rPr lang="en-US" dirty="0">
                <a:ea typeface="ＭＳ Ｐゴシック" charset="-128"/>
              </a:rPr>
            </a:br>
            <a:r>
              <a:rPr lang="en-US" dirty="0">
                <a:ea typeface="ＭＳ Ｐゴシック" charset="-128"/>
              </a:rPr>
              <a:t>Creational Design Patterns</a:t>
            </a:r>
            <a:endParaRPr lang="en-US" altLang="en-US" dirty="0">
              <a:ea typeface="ＭＳ Ｐゴシック" charset="-128"/>
            </a:endParaRPr>
          </a:p>
        </p:txBody>
      </p:sp>
      <p:sp>
        <p:nvSpPr>
          <p:cNvPr id="3" name="Rectangle 3"/>
          <p:cNvSpPr>
            <a:spLocks noGrp="1" noChangeArrowheads="1"/>
          </p:cNvSpPr>
          <p:nvPr>
            <p:ph type="subTitle" idx="1"/>
          </p:nvPr>
        </p:nvSpPr>
        <p:spPr>
          <a:xfrm>
            <a:off x="1371600" y="4187950"/>
            <a:ext cx="6400800" cy="1557338"/>
          </a:xfrm>
          <a:noFill/>
        </p:spPr>
        <p:txBody>
          <a:bodyPr/>
          <a:lstStyle/>
          <a:p>
            <a:pPr eaLnBrk="1" hangingPunct="1"/>
            <a:r>
              <a:rPr lang="en-US" altLang="en-US" dirty="0">
                <a:ea typeface="ＭＳ Ｐゴシック" charset="-128"/>
              </a:rPr>
              <a:t>CS 301: IT Solution Architecture</a:t>
            </a:r>
          </a:p>
          <a:p>
            <a:pPr eaLnBrk="1" hangingPunct="1"/>
            <a:endParaRPr lang="en-US" altLang="en-US" dirty="0">
              <a:ea typeface="ＭＳ Ｐゴシック" charset="-128"/>
            </a:endParaRPr>
          </a:p>
          <a:p>
            <a:pPr eaLnBrk="1" hangingPunct="1"/>
            <a:r>
              <a:rPr lang="en-US" altLang="en-US" dirty="0">
                <a:ea typeface="ＭＳ Ｐゴシック" charset="-128"/>
              </a:rPr>
              <a:t>Week </a:t>
            </a:r>
            <a:r>
              <a:rPr lang="en-US" altLang="en-US" dirty="0" smtClean="0">
                <a:ea typeface="ＭＳ Ｐゴシック" charset="-128"/>
              </a:rPr>
              <a:t>5</a:t>
            </a:r>
            <a:endParaRPr lang="en-US" altLang="en-US" dirty="0">
              <a:ea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10</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altLang="en-US" dirty="0">
                <a:ea typeface="ＭＳ Ｐゴシック" charset="-128"/>
              </a:rPr>
              <a:t>Builder</a:t>
            </a:r>
            <a:endParaRPr lang="en-US" altLang="en-US" kern="0" dirty="0">
              <a:ea typeface="ＭＳ Ｐゴシック" charset="-128"/>
            </a:endParaRPr>
          </a:p>
          <a:p>
            <a:pPr marL="0" indent="0" algn="ctr">
              <a:buFontTx/>
              <a:buNone/>
            </a:pPr>
            <a:r>
              <a:rPr lang="en-US" altLang="en-US" dirty="0">
                <a:ea typeface="ＭＳ Ｐゴシック" charset="-128"/>
              </a:rPr>
              <a:t> </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872217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a:extLst>
              <a:ext uri="{FF2B5EF4-FFF2-40B4-BE49-F238E27FC236}">
                <a16:creationId xmlns:a16="http://schemas.microsoft.com/office/drawing/2014/main" id="{5BDEA411-649A-3848-8148-7D2FE6D2238A}"/>
              </a:ext>
            </a:extLst>
          </p:cNvPr>
          <p:cNvSpPr>
            <a:spLocks noGrp="1" noChangeArrowheads="1"/>
          </p:cNvSpPr>
          <p:nvPr>
            <p:ph type="title"/>
          </p:nvPr>
        </p:nvSpPr>
        <p:spPr/>
        <p:txBody>
          <a:bodyPr>
            <a:normAutofit fontScale="90000"/>
          </a:bodyPr>
          <a:lstStyle/>
          <a:p>
            <a:r>
              <a:rPr lang="en-US" altLang="en-US" dirty="0"/>
              <a:t>Pattern: Builder</a:t>
            </a:r>
          </a:p>
        </p:txBody>
      </p:sp>
      <p:sp>
        <p:nvSpPr>
          <p:cNvPr id="1502211" name="Rectangle 3">
            <a:extLst>
              <a:ext uri="{FF2B5EF4-FFF2-40B4-BE49-F238E27FC236}">
                <a16:creationId xmlns:a16="http://schemas.microsoft.com/office/drawing/2014/main" id="{00C6BA6B-257C-A141-8906-D95CC27FF7EC}"/>
              </a:ext>
            </a:extLst>
          </p:cNvPr>
          <p:cNvSpPr>
            <a:spLocks noGrp="1" noChangeArrowheads="1"/>
          </p:cNvSpPr>
          <p:nvPr>
            <p:ph sz="quarter" idx="13"/>
          </p:nvPr>
        </p:nvSpPr>
        <p:spPr>
          <a:xfrm>
            <a:off x="245985" y="924465"/>
            <a:ext cx="4624825" cy="2905411"/>
          </a:xfrm>
        </p:spPr>
        <p:txBody>
          <a:bodyPr/>
          <a:lstStyle/>
          <a:p>
            <a:pPr marL="0" indent="0">
              <a:buNone/>
            </a:pPr>
            <a:r>
              <a:rPr lang="en-US" sz="2800" b="1" dirty="0"/>
              <a:t>Intent</a:t>
            </a:r>
            <a:endParaRPr lang="en-US" sz="2400" b="1" dirty="0"/>
          </a:p>
          <a:p>
            <a:r>
              <a:rPr lang="en-US" sz="2000" dirty="0"/>
              <a:t>Separate the construction of a complex object step by step and allows the same construction process to create different representations.</a:t>
            </a:r>
          </a:p>
          <a:p>
            <a:endParaRPr lang="en-US" sz="1800" dirty="0"/>
          </a:p>
        </p:txBody>
      </p:sp>
      <p:sp>
        <p:nvSpPr>
          <p:cNvPr id="5" name="Rectangle 16">
            <a:extLst>
              <a:ext uri="{FF2B5EF4-FFF2-40B4-BE49-F238E27FC236}">
                <a16:creationId xmlns:a16="http://schemas.microsoft.com/office/drawing/2014/main" id="{51E21275-5F72-4147-A095-EA4359CF18AE}"/>
              </a:ext>
            </a:extLst>
          </p:cNvPr>
          <p:cNvSpPr>
            <a:spLocks noGrp="1" noChangeArrowheads="1"/>
          </p:cNvSpPr>
          <p:nvPr>
            <p:ph type="sldNum" sz="quarter" idx="16"/>
          </p:nvPr>
        </p:nvSpPr>
        <p:spPr/>
        <p:txBody>
          <a:bodyPr/>
          <a:lstStyle>
            <a:defPPr>
              <a:defRPr lang="en-US"/>
            </a:defPPr>
            <a:lvl1pPr algn="r" rtl="0" fontAlgn="base">
              <a:spcBef>
                <a:spcPct val="0"/>
              </a:spcBef>
              <a:spcAft>
                <a:spcPct val="0"/>
              </a:spcAft>
              <a:defRPr sz="1400" kern="1200">
                <a:solidFill>
                  <a:schemeClr val="bg2"/>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fld id="{A9FB59D8-7D65-6648-85D6-8071FC177E04}" type="slidenum">
              <a:rPr lang="en-US" altLang="en-US" smtClean="0"/>
              <a:pPr/>
              <a:t>11</a:t>
            </a:fld>
            <a:endParaRPr lang="en-US" altLang="en-US" dirty="0"/>
          </a:p>
        </p:txBody>
      </p:sp>
      <p:pic>
        <p:nvPicPr>
          <p:cNvPr id="14338" name="Picture 2" descr="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736" y="1759310"/>
            <a:ext cx="4600487" cy="14813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ilde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55" y="3669638"/>
            <a:ext cx="4707762" cy="294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5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Let’s assume a claims system</a:t>
            </a:r>
          </a:p>
        </p:txBody>
      </p:sp>
      <p:sp>
        <p:nvSpPr>
          <p:cNvPr id="4" name="Content Placeholder 3"/>
          <p:cNvSpPr>
            <a:spLocks noGrp="1"/>
          </p:cNvSpPr>
          <p:nvPr>
            <p:ph idx="1"/>
          </p:nvPr>
        </p:nvSpPr>
        <p:spPr>
          <a:xfrm>
            <a:off x="60960" y="979409"/>
            <a:ext cx="8745537" cy="5355312"/>
          </a:xfrm>
        </p:spPr>
        <p:txBody>
          <a:bodyPr/>
          <a:lstStyle/>
          <a:p>
            <a:pPr marL="457200" indent="-457200" algn="just">
              <a:buFont typeface="+mj-lt"/>
              <a:buAutoNum type="arabicPeriod"/>
            </a:pPr>
            <a:r>
              <a:rPr lang="en-SG" sz="1800" b="1" dirty="0"/>
              <a:t>The claims application is meant for staff to login and submit a expense claim. </a:t>
            </a:r>
          </a:p>
          <a:p>
            <a:pPr marL="457200" indent="-457200" algn="just">
              <a:buFont typeface="+mj-lt"/>
              <a:buAutoNum type="arabicPeriod"/>
            </a:pPr>
            <a:endParaRPr lang="en-SG" sz="1800" dirty="0"/>
          </a:p>
          <a:p>
            <a:pPr marL="457200" indent="-457200" algn="just">
              <a:buFont typeface="+mj-lt"/>
              <a:buAutoNum type="arabicPeriod"/>
            </a:pPr>
            <a:r>
              <a:rPr lang="en-SG" sz="1800" b="1" dirty="0"/>
              <a:t>The expense claims form comprises of the staff personal details and claim items details.</a:t>
            </a:r>
          </a:p>
          <a:p>
            <a:pPr marL="457200" indent="-457200" algn="just">
              <a:buFont typeface="+mj-lt"/>
              <a:buAutoNum type="arabicPeriod"/>
            </a:pPr>
            <a:endParaRPr lang="en-SG" sz="1800" dirty="0"/>
          </a:p>
          <a:p>
            <a:pPr marL="457200" indent="-457200" algn="just">
              <a:buFont typeface="+mj-lt"/>
              <a:buAutoNum type="arabicPeriod"/>
            </a:pPr>
            <a:r>
              <a:rPr lang="en-SG" sz="1800" dirty="0"/>
              <a:t>The staff details are stored in centralized MSSQL DB while the claims details are stored in a MySQL DB used only by the claims application.</a:t>
            </a:r>
          </a:p>
          <a:p>
            <a:pPr marL="457200" indent="-457200" algn="just">
              <a:buFont typeface="+mj-lt"/>
              <a:buAutoNum type="arabicPeriod"/>
            </a:pPr>
            <a:endParaRPr lang="en-SG" sz="1800" dirty="0"/>
          </a:p>
          <a:p>
            <a:pPr marL="457200" indent="-457200" algn="just">
              <a:buFont typeface="+mj-lt"/>
              <a:buAutoNum type="arabicPeriod"/>
            </a:pPr>
            <a:r>
              <a:rPr lang="en-SG" sz="1800" dirty="0"/>
              <a:t>The expense claim request once submitted, is sent to the appropriate manager/head for approval.</a:t>
            </a:r>
          </a:p>
          <a:p>
            <a:pPr marL="457200" indent="-457200" algn="just">
              <a:buFont typeface="+mj-lt"/>
              <a:buAutoNum type="arabicPeriod"/>
            </a:pPr>
            <a:endParaRPr lang="en-SG" sz="1800" dirty="0"/>
          </a:p>
          <a:p>
            <a:pPr marL="457200" indent="-457200" algn="just">
              <a:buFont typeface="+mj-lt"/>
              <a:buAutoNum type="arabicPeriod"/>
            </a:pPr>
            <a:r>
              <a:rPr lang="en-SG" sz="1800" dirty="0"/>
              <a:t>For approved claims, a daily scheduler is configured to invoke the application to send these approved claims to SAP system.</a:t>
            </a:r>
          </a:p>
          <a:p>
            <a:pPr marL="457200" indent="-457200" algn="just">
              <a:buFont typeface="+mj-lt"/>
              <a:buAutoNum type="arabicPeriod"/>
            </a:pPr>
            <a:endParaRPr lang="en-SG" sz="1800" dirty="0"/>
          </a:p>
          <a:p>
            <a:pPr marL="457200" indent="-457200" algn="just">
              <a:buFont typeface="+mj-lt"/>
              <a:buAutoNum type="arabicPeriod"/>
            </a:pPr>
            <a:r>
              <a:rPr lang="en-SG" sz="1800" dirty="0"/>
              <a:t>On a monthly basis, staff with managerial role is able to generate claims reports of their staff.</a:t>
            </a:r>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12</a:t>
            </a:fld>
            <a:endParaRPr lang="en-US" altLang="en-US" dirty="0"/>
          </a:p>
        </p:txBody>
      </p:sp>
    </p:spTree>
    <p:extLst>
      <p:ext uri="{BB962C8B-B14F-4D97-AF65-F5344CB8AC3E}">
        <p14:creationId xmlns:p14="http://schemas.microsoft.com/office/powerpoint/2010/main" val="283378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6600413" cy="545561"/>
          </a:xfrm>
        </p:spPr>
        <p:txBody>
          <a:bodyPr>
            <a:normAutofit fontScale="90000"/>
          </a:bodyPr>
          <a:lstStyle/>
          <a:p>
            <a:r>
              <a:rPr lang="en-US" altLang="en-US" dirty="0"/>
              <a:t>Scenario - Builder</a:t>
            </a:r>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13</a:t>
            </a:fld>
            <a:endParaRPr lang="en-US" altLang="en-US" dirty="0"/>
          </a:p>
        </p:txBody>
      </p:sp>
      <p:sp>
        <p:nvSpPr>
          <p:cNvPr id="3" name="Rectangle 2"/>
          <p:cNvSpPr/>
          <p:nvPr/>
        </p:nvSpPr>
        <p:spPr>
          <a:xfrm>
            <a:off x="355578" y="2153718"/>
            <a:ext cx="3805532" cy="3108543"/>
          </a:xfrm>
          <a:prstGeom prst="rect">
            <a:avLst/>
          </a:prstGeom>
          <a:ln w="25400">
            <a:solidFill>
              <a:schemeClr val="tx1"/>
            </a:solidFill>
          </a:ln>
        </p:spPr>
        <p:txBody>
          <a:bodyPr wrap="square">
            <a:spAutoFit/>
          </a:bodyPr>
          <a:lstStyle/>
          <a:p>
            <a:r>
              <a:rPr lang="en-SG" sz="1400" dirty="0">
                <a:solidFill>
                  <a:srgbClr val="333333"/>
                </a:solidFill>
                <a:latin typeface="+mn-lt"/>
                <a:cs typeface="Arial" panose="020B0604020202020204" pitchFamily="34" charset="0"/>
              </a:rPr>
              <a:t>public class </a:t>
            </a:r>
            <a:r>
              <a:rPr lang="en-SG" sz="1400" b="1" dirty="0">
                <a:solidFill>
                  <a:srgbClr val="333333"/>
                </a:solidFill>
                <a:latin typeface="+mn-lt"/>
                <a:cs typeface="Arial" panose="020B0604020202020204" pitchFamily="34" charset="0"/>
              </a:rPr>
              <a:t>Staff</a:t>
            </a:r>
            <a:r>
              <a:rPr lang="en-SG" sz="1400" dirty="0">
                <a:solidFill>
                  <a:srgbClr val="333333"/>
                </a:solidFill>
                <a:latin typeface="+mn-lt"/>
                <a:cs typeface="Arial" panose="020B0604020202020204" pitchFamily="34" charset="0"/>
              </a:rPr>
              <a:t> {</a:t>
            </a:r>
          </a:p>
          <a:p>
            <a:r>
              <a:rPr lang="en-SG" sz="1400" dirty="0">
                <a:solidFill>
                  <a:srgbClr val="333333"/>
                </a:solidFill>
                <a:latin typeface="+mn-lt"/>
                <a:cs typeface="Arial" panose="020B0604020202020204" pitchFamily="34" charset="0"/>
              </a:rPr>
              <a:t>  private final String lastName;</a:t>
            </a:r>
          </a:p>
          <a:p>
            <a:r>
              <a:rPr lang="en-SG" sz="1400" dirty="0">
                <a:solidFill>
                  <a:srgbClr val="333333"/>
                </a:solidFill>
                <a:latin typeface="+mn-lt"/>
                <a:cs typeface="Arial" panose="020B0604020202020204" pitchFamily="34" charset="0"/>
              </a:rPr>
              <a:t>  private final String firstName;</a:t>
            </a:r>
          </a:p>
          <a:p>
            <a:r>
              <a:rPr lang="en-SG" sz="1400" dirty="0">
                <a:solidFill>
                  <a:srgbClr val="333333"/>
                </a:solidFill>
                <a:latin typeface="+mn-lt"/>
                <a:cs typeface="Arial" panose="020B0604020202020204" pitchFamily="34" charset="0"/>
              </a:rPr>
              <a:t>  private final String middleName;</a:t>
            </a:r>
          </a:p>
          <a:p>
            <a:r>
              <a:rPr lang="en-SG" sz="1400" dirty="0">
                <a:solidFill>
                  <a:srgbClr val="333333"/>
                </a:solidFill>
                <a:latin typeface="+mn-lt"/>
                <a:cs typeface="Arial" panose="020B0604020202020204" pitchFamily="34" charset="0"/>
              </a:rPr>
              <a:t>  private final String addressBlock;</a:t>
            </a:r>
          </a:p>
          <a:p>
            <a:r>
              <a:rPr lang="en-SG" sz="1400" dirty="0">
                <a:solidFill>
                  <a:srgbClr val="333333"/>
                </a:solidFill>
                <a:latin typeface="+mn-lt"/>
                <a:cs typeface="Arial" panose="020B0604020202020204" pitchFamily="34" charset="0"/>
              </a:rPr>
              <a:t>  private final String addressStreet;</a:t>
            </a:r>
          </a:p>
          <a:p>
            <a:r>
              <a:rPr lang="en-SG" sz="1400" dirty="0">
                <a:solidFill>
                  <a:srgbClr val="333333"/>
                </a:solidFill>
                <a:latin typeface="+mn-lt"/>
                <a:cs typeface="Arial" panose="020B0604020202020204" pitchFamily="34" charset="0"/>
              </a:rPr>
              <a:t>  private final String addressUnit;</a:t>
            </a:r>
          </a:p>
          <a:p>
            <a:r>
              <a:rPr lang="en-SG" sz="1400" dirty="0">
                <a:solidFill>
                  <a:srgbClr val="333333"/>
                </a:solidFill>
                <a:latin typeface="+mn-lt"/>
                <a:cs typeface="Arial" panose="020B0604020202020204" pitchFamily="34" charset="0"/>
              </a:rPr>
              <a:t>  private final String addressCity;</a:t>
            </a:r>
          </a:p>
          <a:p>
            <a:r>
              <a:rPr lang="en-SG" sz="1400" dirty="0">
                <a:solidFill>
                  <a:srgbClr val="333333"/>
                </a:solidFill>
                <a:latin typeface="+mn-lt"/>
                <a:cs typeface="Arial" panose="020B0604020202020204" pitchFamily="34" charset="0"/>
              </a:rPr>
              <a:t>  private final int addressPostalCode;</a:t>
            </a:r>
          </a:p>
          <a:p>
            <a:r>
              <a:rPr lang="en-SG" sz="1400" dirty="0">
                <a:solidFill>
                  <a:srgbClr val="333333"/>
                </a:solidFill>
                <a:latin typeface="+mn-lt"/>
                <a:cs typeface="Arial" panose="020B0604020202020204" pitchFamily="34" charset="0"/>
              </a:rPr>
              <a:t>  private final boolean isEmployed;</a:t>
            </a:r>
          </a:p>
          <a:p>
            <a:endParaRPr lang="en-SG" sz="1400" dirty="0">
              <a:solidFill>
                <a:srgbClr val="333333"/>
              </a:solidFill>
              <a:latin typeface="+mn-lt"/>
              <a:cs typeface="Arial" panose="020B0604020202020204" pitchFamily="34" charset="0"/>
            </a:endParaRPr>
          </a:p>
          <a:p>
            <a:r>
              <a:rPr lang="en-SG" sz="1400" dirty="0">
                <a:solidFill>
                  <a:srgbClr val="333333"/>
                </a:solidFill>
                <a:latin typeface="+mn-lt"/>
                <a:cs typeface="Arial" panose="020B0604020202020204" pitchFamily="34" charset="0"/>
              </a:rPr>
              <a:t>  //assume constructor, getters and setters </a:t>
            </a:r>
          </a:p>
          <a:p>
            <a:r>
              <a:rPr lang="en-SG" sz="1400" dirty="0">
                <a:solidFill>
                  <a:srgbClr val="333333"/>
                </a:solidFill>
                <a:latin typeface="+mn-lt"/>
                <a:cs typeface="Arial" panose="020B0604020202020204" pitchFamily="34" charset="0"/>
              </a:rPr>
              <a:t>  // methods for the above variables</a:t>
            </a:r>
          </a:p>
          <a:p>
            <a:r>
              <a:rPr lang="en-SG" sz="1400" dirty="0">
                <a:solidFill>
                  <a:srgbClr val="333333"/>
                </a:solidFill>
                <a:latin typeface="+mn-lt"/>
                <a:cs typeface="Arial" panose="020B0604020202020204" pitchFamily="34" charset="0"/>
              </a:rPr>
              <a:t>}</a:t>
            </a:r>
            <a:endParaRPr lang="en-SG" sz="1400" b="0" i="0" dirty="0">
              <a:solidFill>
                <a:srgbClr val="333333"/>
              </a:solidFill>
              <a:effectLst/>
              <a:latin typeface="+mn-lt"/>
              <a:cs typeface="Arial" panose="020B0604020202020204" pitchFamily="34" charset="0"/>
            </a:endParaRPr>
          </a:p>
        </p:txBody>
      </p:sp>
      <p:sp>
        <p:nvSpPr>
          <p:cNvPr id="7" name="Rectangle 6"/>
          <p:cNvSpPr/>
          <p:nvPr/>
        </p:nvSpPr>
        <p:spPr>
          <a:xfrm>
            <a:off x="322668" y="979331"/>
            <a:ext cx="8044870" cy="646331"/>
          </a:xfrm>
          <a:prstGeom prst="rect">
            <a:avLst/>
          </a:prstGeom>
        </p:spPr>
        <p:txBody>
          <a:bodyPr wrap="square">
            <a:spAutoFit/>
          </a:bodyPr>
          <a:lstStyle/>
          <a:p>
            <a:pPr algn="just"/>
            <a:r>
              <a:rPr lang="en-SG" b="1" dirty="0"/>
              <a:t>Scenario : </a:t>
            </a:r>
            <a:r>
              <a:rPr lang="en-SG" dirty="0"/>
              <a:t>When the staff login, you need to instantiate the staff object and it comprise of many initialization parameters</a:t>
            </a:r>
            <a:r>
              <a:rPr lang="en-SG" dirty="0" smtClean="0"/>
              <a:t>. </a:t>
            </a:r>
            <a:endParaRPr lang="en-SG" dirty="0"/>
          </a:p>
        </p:txBody>
      </p:sp>
      <p:sp>
        <p:nvSpPr>
          <p:cNvPr id="8" name="Rectangle 7"/>
          <p:cNvSpPr/>
          <p:nvPr/>
        </p:nvSpPr>
        <p:spPr>
          <a:xfrm>
            <a:off x="4416229" y="2138785"/>
            <a:ext cx="4572000" cy="1815882"/>
          </a:xfrm>
          <a:prstGeom prst="rect">
            <a:avLst/>
          </a:prstGeom>
          <a:ln w="22225">
            <a:solidFill>
              <a:srgbClr val="92D050"/>
            </a:solidFill>
          </a:ln>
        </p:spPr>
        <p:txBody>
          <a:bodyPr>
            <a:spAutoFit/>
          </a:bodyPr>
          <a:lstStyle/>
          <a:p>
            <a:r>
              <a:rPr lang="en-US" sz="1400" dirty="0"/>
              <a:t>public class </a:t>
            </a:r>
            <a:r>
              <a:rPr lang="en-US" sz="1400" b="1" dirty="0"/>
              <a:t>Login</a:t>
            </a:r>
            <a:r>
              <a:rPr lang="en-US" sz="1400" dirty="0"/>
              <a:t> {</a:t>
            </a:r>
          </a:p>
          <a:p>
            <a:endParaRPr lang="en-US" sz="1400" dirty="0"/>
          </a:p>
          <a:p>
            <a:r>
              <a:rPr lang="en-US" sz="1400" dirty="0"/>
              <a:t>  public Staff constructUser() {</a:t>
            </a:r>
          </a:p>
          <a:p>
            <a:r>
              <a:rPr lang="en-US" sz="1400" dirty="0"/>
              <a:t>    //assume read from DB</a:t>
            </a:r>
          </a:p>
          <a:p>
            <a:r>
              <a:rPr lang="en-US" sz="1400" dirty="0"/>
              <a:t>   return new Staff("Ouh", "", "Eng Lieh", "80",</a:t>
            </a:r>
          </a:p>
          <a:p>
            <a:r>
              <a:rPr lang="en-US" sz="1400" dirty="0"/>
              <a:t>    "Stamford Road", "5036", "Singapore", 178902, true);</a:t>
            </a:r>
          </a:p>
          <a:p>
            <a:r>
              <a:rPr lang="en-US" sz="1400" dirty="0"/>
              <a:t>  }  </a:t>
            </a:r>
          </a:p>
          <a:p>
            <a:r>
              <a:rPr lang="en-US" sz="1400" dirty="0"/>
              <a:t>}</a:t>
            </a:r>
            <a:endParaRPr lang="en-SG" sz="1400" dirty="0"/>
          </a:p>
        </p:txBody>
      </p:sp>
      <p:sp>
        <p:nvSpPr>
          <p:cNvPr id="10" name="Rectangle 9"/>
          <p:cNvSpPr/>
          <p:nvPr/>
        </p:nvSpPr>
        <p:spPr>
          <a:xfrm>
            <a:off x="4446941" y="4506961"/>
            <a:ext cx="4375179" cy="2031325"/>
          </a:xfrm>
          <a:prstGeom prst="rect">
            <a:avLst/>
          </a:prstGeom>
        </p:spPr>
        <p:txBody>
          <a:bodyPr wrap="square">
            <a:spAutoFit/>
          </a:bodyPr>
          <a:lstStyle/>
          <a:p>
            <a:r>
              <a:rPr lang="en-SG" b="1" dirty="0"/>
              <a:t>The number of parameters can keep increasing, can this design be handled better</a:t>
            </a:r>
            <a:r>
              <a:rPr lang="en-SG" b="1" dirty="0" smtClean="0"/>
              <a:t>? </a:t>
            </a:r>
          </a:p>
          <a:p>
            <a:endParaRPr lang="en-SG" b="1" dirty="0"/>
          </a:p>
          <a:p>
            <a:r>
              <a:rPr lang="en-SG" b="1" dirty="0" smtClean="0"/>
              <a:t>You </a:t>
            </a:r>
            <a:r>
              <a:rPr lang="en-SG" b="1" dirty="0"/>
              <a:t>also realise you need to design a guest login soon</a:t>
            </a:r>
            <a:r>
              <a:rPr lang="en-SG" dirty="0"/>
              <a:t>.</a:t>
            </a:r>
          </a:p>
          <a:p>
            <a:endParaRPr lang="en-SG" dirty="0"/>
          </a:p>
        </p:txBody>
      </p:sp>
    </p:spTree>
    <p:extLst>
      <p:ext uri="{BB962C8B-B14F-4D97-AF65-F5344CB8AC3E}">
        <p14:creationId xmlns:p14="http://schemas.microsoft.com/office/powerpoint/2010/main" val="326156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7" name="Rectangle 3">
            <a:extLst>
              <a:ext uri="{FF2B5EF4-FFF2-40B4-BE49-F238E27FC236}">
                <a16:creationId xmlns:a16="http://schemas.microsoft.com/office/drawing/2014/main" id="{3290009C-5E45-4D44-BE10-7EAB8D45DCEA}"/>
              </a:ext>
            </a:extLst>
          </p:cNvPr>
          <p:cNvSpPr>
            <a:spLocks noGrp="1" noChangeArrowheads="1"/>
          </p:cNvSpPr>
          <p:nvPr>
            <p:ph type="title"/>
          </p:nvPr>
        </p:nvSpPr>
        <p:spPr/>
        <p:txBody>
          <a:bodyPr>
            <a:normAutofit fontScale="90000"/>
          </a:bodyPr>
          <a:lstStyle/>
          <a:p>
            <a:r>
              <a:rPr lang="en-US" altLang="en-US" dirty="0"/>
              <a:t>Builder Implementation</a:t>
            </a:r>
          </a:p>
        </p:txBody>
      </p:sp>
      <p:sp>
        <p:nvSpPr>
          <p:cNvPr id="1506306" name="Rectangle 2">
            <a:extLst>
              <a:ext uri="{FF2B5EF4-FFF2-40B4-BE49-F238E27FC236}">
                <a16:creationId xmlns:a16="http://schemas.microsoft.com/office/drawing/2014/main" id="{0D08D7CC-CB98-BB49-B900-1B3B928607A5}"/>
              </a:ext>
            </a:extLst>
          </p:cNvPr>
          <p:cNvSpPr>
            <a:spLocks noGrp="1" noChangeArrowheads="1"/>
          </p:cNvSpPr>
          <p:nvPr>
            <p:ph sz="quarter" idx="13"/>
          </p:nvPr>
        </p:nvSpPr>
        <p:spPr>
          <a:xfrm>
            <a:off x="321880" y="1152150"/>
            <a:ext cx="8682419" cy="3564053"/>
          </a:xfrm>
        </p:spPr>
        <p:txBody>
          <a:bodyPr/>
          <a:lstStyle/>
          <a:p>
            <a:pPr marL="0" indent="0">
              <a:buNone/>
            </a:pPr>
            <a:r>
              <a:rPr lang="en-US" sz="2800" b="1" dirty="0"/>
              <a:t>“…construction of a complex object </a:t>
            </a:r>
            <a:r>
              <a:rPr lang="en-US" altLang="en-US" sz="2800" b="1" dirty="0"/>
              <a:t>….</a:t>
            </a:r>
            <a:r>
              <a:rPr lang="en-US" sz="2800" b="1" dirty="0"/>
              <a:t> same construction process can create different </a:t>
            </a:r>
            <a:r>
              <a:rPr lang="en-US" sz="2800" b="1" dirty="0" smtClean="0"/>
              <a:t>representations (products)….”</a:t>
            </a:r>
            <a:endParaRPr lang="en-US" sz="2800" b="1" dirty="0"/>
          </a:p>
          <a:p>
            <a:pPr marL="814388" lvl="1" indent="-457200">
              <a:buFont typeface="+mj-lt"/>
              <a:buAutoNum type="arabicPeriod"/>
            </a:pPr>
            <a:r>
              <a:rPr lang="en-US" altLang="en-US" sz="2400" dirty="0"/>
              <a:t>Encapsulate, create, and assemble the parts of a complex </a:t>
            </a:r>
            <a:r>
              <a:rPr lang="en-US" altLang="en-US" sz="2400" dirty="0" smtClean="0"/>
              <a:t>object in </a:t>
            </a:r>
            <a:r>
              <a:rPr lang="en-US" altLang="en-US" sz="2400" dirty="0"/>
              <a:t>a </a:t>
            </a:r>
            <a:r>
              <a:rPr lang="en-US" altLang="en-US" sz="2400" b="1" dirty="0"/>
              <a:t>separate Builder object.</a:t>
            </a:r>
          </a:p>
          <a:p>
            <a:pPr marL="814388" lvl="1" indent="-457200">
              <a:buFont typeface="+mj-lt"/>
              <a:buAutoNum type="arabicPeriod"/>
            </a:pPr>
            <a:r>
              <a:rPr lang="en-US" altLang="en-US" sz="2400" b="1" dirty="0"/>
              <a:t>Delegate the object creation to a Builder object </a:t>
            </a:r>
            <a:r>
              <a:rPr lang="en-US" altLang="en-US" sz="2400" dirty="0"/>
              <a:t>instead of creating the objects directly.</a:t>
            </a:r>
            <a:endParaRPr lang="en-US" altLang="en-US" sz="1800" dirty="0"/>
          </a:p>
        </p:txBody>
      </p:sp>
      <p:sp>
        <p:nvSpPr>
          <p:cNvPr id="4" name="Slide Number Placeholder 3">
            <a:extLst>
              <a:ext uri="{FF2B5EF4-FFF2-40B4-BE49-F238E27FC236}">
                <a16:creationId xmlns:a16="http://schemas.microsoft.com/office/drawing/2014/main" id="{D3C29AAE-FE7E-E44F-B00D-98F9CF869B03}"/>
              </a:ext>
            </a:extLst>
          </p:cNvPr>
          <p:cNvSpPr>
            <a:spLocks noGrp="1"/>
          </p:cNvSpPr>
          <p:nvPr>
            <p:ph type="sldNum" sz="quarter" idx="16"/>
          </p:nvPr>
        </p:nvSpPr>
        <p:spPr/>
        <p:txBody>
          <a:bodyPr/>
          <a:lstStyle/>
          <a:p>
            <a:fld id="{693E66A4-AB54-B74F-8974-7A9DCB761204}" type="slidenum">
              <a:rPr lang="en-US" altLang="en-US"/>
              <a:pPr/>
              <a:t>14</a:t>
            </a:fld>
            <a:endParaRPr lang="en-US" altLang="en-US" dirty="0"/>
          </a:p>
        </p:txBody>
      </p:sp>
      <p:pic>
        <p:nvPicPr>
          <p:cNvPr id="5" name="Picture 2" descr="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675" y="4875087"/>
            <a:ext cx="5448172" cy="175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85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p:txBody>
          <a:bodyPr>
            <a:normAutofit fontScale="90000"/>
          </a:bodyPr>
          <a:lstStyle/>
          <a:p>
            <a:r>
              <a:rPr lang="en-US" altLang="en-US" dirty="0"/>
              <a:t>Builder Implementation</a:t>
            </a:r>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15</a:t>
            </a:fld>
            <a:endParaRPr lang="en-US" altLang="en-US" dirty="0"/>
          </a:p>
        </p:txBody>
      </p:sp>
      <p:sp>
        <p:nvSpPr>
          <p:cNvPr id="3" name="Rectangle 2"/>
          <p:cNvSpPr/>
          <p:nvPr/>
        </p:nvSpPr>
        <p:spPr>
          <a:xfrm>
            <a:off x="94195" y="849275"/>
            <a:ext cx="4629595" cy="4401205"/>
          </a:xfrm>
          <a:prstGeom prst="rect">
            <a:avLst/>
          </a:prstGeom>
          <a:ln w="25400">
            <a:solidFill>
              <a:schemeClr val="tx1"/>
            </a:solidFill>
          </a:ln>
        </p:spPr>
        <p:txBody>
          <a:bodyPr wrap="square">
            <a:spAutoFit/>
          </a:bodyPr>
          <a:lstStyle/>
          <a:p>
            <a:r>
              <a:rPr lang="en-SG" sz="1400" dirty="0">
                <a:cs typeface="Arial" panose="020B0604020202020204" pitchFamily="34" charset="0"/>
              </a:rPr>
              <a:t>public</a:t>
            </a:r>
            <a:r>
              <a:rPr lang="en-SG" sz="1400" b="1" dirty="0">
                <a:cs typeface="Arial" panose="020B0604020202020204" pitchFamily="34" charset="0"/>
              </a:rPr>
              <a:t> interface UserBuilder {  // Builder</a:t>
            </a:r>
          </a:p>
          <a:p>
            <a:r>
              <a:rPr lang="en-SG" sz="1400" dirty="0" smtClean="0">
                <a:cs typeface="Arial" panose="020B0604020202020204" pitchFamily="34" charset="0"/>
              </a:rPr>
              <a:t>   void </a:t>
            </a:r>
            <a:r>
              <a:rPr lang="en-SG" sz="1400" b="1" dirty="0" err="1" smtClean="0">
                <a:cs typeface="Arial" panose="020B0604020202020204" pitchFamily="34" charset="0"/>
              </a:rPr>
              <a:t>buildName</a:t>
            </a:r>
            <a:r>
              <a:rPr lang="en-SG" sz="1400" dirty="0" smtClean="0">
                <a:cs typeface="Arial" panose="020B0604020202020204" pitchFamily="34" charset="0"/>
              </a:rPr>
              <a:t>(</a:t>
            </a:r>
            <a:r>
              <a:rPr lang="en-SG" sz="1400" dirty="0" err="1" smtClean="0">
                <a:cs typeface="Arial" panose="020B0604020202020204" pitchFamily="34" charset="0"/>
              </a:rPr>
              <a:t>NameBuilder</a:t>
            </a:r>
            <a:r>
              <a:rPr lang="en-SG" sz="1400" dirty="0" smtClean="0">
                <a:cs typeface="Arial" panose="020B0604020202020204" pitchFamily="34" charset="0"/>
              </a:rPr>
              <a:t> </a:t>
            </a:r>
            <a:r>
              <a:rPr lang="en-SG" sz="1400" dirty="0" err="1" smtClean="0">
                <a:cs typeface="Arial" panose="020B0604020202020204" pitchFamily="34" charset="0"/>
              </a:rPr>
              <a:t>nameBuilder</a:t>
            </a:r>
            <a:r>
              <a:rPr lang="en-SG" sz="1400" dirty="0" smtClean="0">
                <a:cs typeface="Arial" panose="020B0604020202020204" pitchFamily="34" charset="0"/>
              </a:rPr>
              <a:t>);</a:t>
            </a:r>
          </a:p>
          <a:p>
            <a:r>
              <a:rPr lang="en-SG" sz="1400" dirty="0" smtClean="0">
                <a:cs typeface="Arial" panose="020B0604020202020204" pitchFamily="34" charset="0"/>
              </a:rPr>
              <a:t>   void </a:t>
            </a:r>
            <a:r>
              <a:rPr lang="en-SG" sz="1400" b="1" dirty="0" err="1" smtClean="0">
                <a:cs typeface="Arial" panose="020B0604020202020204" pitchFamily="34" charset="0"/>
              </a:rPr>
              <a:t>buildAddress</a:t>
            </a:r>
            <a:r>
              <a:rPr lang="en-SG" sz="1400" dirty="0" smtClean="0">
                <a:cs typeface="Arial" panose="020B0604020202020204" pitchFamily="34" charset="0"/>
              </a:rPr>
              <a:t>(</a:t>
            </a:r>
            <a:r>
              <a:rPr lang="en-SG" sz="1400" dirty="0" err="1" smtClean="0">
                <a:cs typeface="Arial" panose="020B0604020202020204" pitchFamily="34" charset="0"/>
              </a:rPr>
              <a:t>AddressBuilder</a:t>
            </a:r>
            <a:r>
              <a:rPr lang="en-SG" sz="1400" dirty="0" smtClean="0">
                <a:cs typeface="Arial" panose="020B0604020202020204" pitchFamily="34" charset="0"/>
              </a:rPr>
              <a:t> </a:t>
            </a:r>
            <a:r>
              <a:rPr lang="en-SG" sz="1400" dirty="0" err="1" smtClean="0">
                <a:cs typeface="Arial" panose="020B0604020202020204" pitchFamily="34" charset="0"/>
              </a:rPr>
              <a:t>addressBuilder</a:t>
            </a:r>
            <a:r>
              <a:rPr lang="en-SG" sz="1400" dirty="0" smtClean="0">
                <a:cs typeface="Arial" panose="020B0604020202020204" pitchFamily="34" charset="0"/>
              </a:rPr>
              <a:t>);</a:t>
            </a:r>
          </a:p>
          <a:p>
            <a:r>
              <a:rPr lang="en-SG" sz="1400" dirty="0" smtClean="0">
                <a:cs typeface="Arial" panose="020B0604020202020204" pitchFamily="34" charset="0"/>
              </a:rPr>
              <a:t>   </a:t>
            </a:r>
            <a:r>
              <a:rPr lang="en-SG" sz="1400" dirty="0" smtClean="0">
                <a:cs typeface="Arial" panose="020B0604020202020204" pitchFamily="34" charset="0"/>
              </a:rPr>
              <a:t>User </a:t>
            </a:r>
            <a:r>
              <a:rPr lang="en-SG" sz="1400" b="1" dirty="0">
                <a:cs typeface="Arial" panose="020B0604020202020204" pitchFamily="34" charset="0"/>
              </a:rPr>
              <a:t>getUser</a:t>
            </a:r>
            <a:r>
              <a:rPr lang="en-SG" sz="1400" dirty="0">
                <a:cs typeface="Arial" panose="020B0604020202020204" pitchFamily="34" charset="0"/>
              </a:rPr>
              <a:t>();</a:t>
            </a:r>
          </a:p>
          <a:p>
            <a:r>
              <a:rPr lang="en-SG" sz="1400" dirty="0">
                <a:cs typeface="Arial" panose="020B0604020202020204" pitchFamily="34" charset="0"/>
              </a:rPr>
              <a:t>}</a:t>
            </a:r>
          </a:p>
          <a:p>
            <a:r>
              <a:rPr lang="en-SG" sz="1400" dirty="0">
                <a:cs typeface="Arial" panose="020B0604020202020204" pitchFamily="34" charset="0"/>
              </a:rPr>
              <a:t>public class</a:t>
            </a:r>
            <a:r>
              <a:rPr lang="en-SG" sz="1400" b="1" dirty="0">
                <a:cs typeface="Arial" panose="020B0604020202020204" pitchFamily="34" charset="0"/>
              </a:rPr>
              <a:t> StaffBuilder implements UserBuilder {</a:t>
            </a:r>
            <a:endParaRPr lang="en-SG" sz="1400" dirty="0">
              <a:cs typeface="Arial" panose="020B0604020202020204" pitchFamily="34" charset="0"/>
            </a:endParaRPr>
          </a:p>
          <a:p>
            <a:r>
              <a:rPr lang="en-SG" sz="1400" dirty="0">
                <a:cs typeface="Arial" panose="020B0604020202020204" pitchFamily="34" charset="0"/>
              </a:rPr>
              <a:t>    private User </a:t>
            </a:r>
            <a:r>
              <a:rPr lang="en-SG" sz="1400" dirty="0" smtClean="0">
                <a:cs typeface="Arial" panose="020B0604020202020204" pitchFamily="34" charset="0"/>
              </a:rPr>
              <a:t>;</a:t>
            </a:r>
            <a:endParaRPr lang="en-SG" sz="1400" dirty="0">
              <a:cs typeface="Arial" panose="020B0604020202020204" pitchFamily="34" charset="0"/>
            </a:endParaRPr>
          </a:p>
          <a:p>
            <a:r>
              <a:rPr lang="en-SG" sz="1400" b="1" dirty="0">
                <a:cs typeface="Arial" panose="020B0604020202020204" pitchFamily="34" charset="0"/>
              </a:rPr>
              <a:t>    public StaffBuilder(boolean isEmployed) {</a:t>
            </a:r>
          </a:p>
          <a:p>
            <a:r>
              <a:rPr lang="en-SG" sz="1400" b="1" dirty="0">
                <a:cs typeface="Arial" panose="020B0604020202020204" pitchFamily="34" charset="0"/>
              </a:rPr>
              <a:t>        user = new User(isEmployed);</a:t>
            </a:r>
          </a:p>
          <a:p>
            <a:r>
              <a:rPr lang="en-SG" sz="1400" b="1" dirty="0">
                <a:cs typeface="Arial" panose="020B0604020202020204" pitchFamily="34" charset="0"/>
              </a:rPr>
              <a:t>    }</a:t>
            </a:r>
          </a:p>
          <a:p>
            <a:r>
              <a:rPr lang="en-SG" sz="1400" dirty="0">
                <a:cs typeface="Arial" panose="020B0604020202020204" pitchFamily="34" charset="0"/>
              </a:rPr>
              <a:t>    // setter methods for the abstract methods</a:t>
            </a:r>
          </a:p>
          <a:p>
            <a:r>
              <a:rPr lang="en-SG" sz="1400" dirty="0">
                <a:cs typeface="Arial" panose="020B0604020202020204" pitchFamily="34" charset="0"/>
              </a:rPr>
              <a:t>}</a:t>
            </a:r>
          </a:p>
          <a:p>
            <a:endParaRPr lang="en-SG" sz="1400" dirty="0">
              <a:cs typeface="Arial" panose="020B0604020202020204" pitchFamily="34" charset="0"/>
            </a:endParaRPr>
          </a:p>
          <a:p>
            <a:r>
              <a:rPr lang="en-SG" sz="1400" dirty="0">
                <a:cs typeface="Arial" panose="020B0604020202020204" pitchFamily="34" charset="0"/>
              </a:rPr>
              <a:t>public class </a:t>
            </a:r>
            <a:r>
              <a:rPr lang="en-SG" sz="1400" b="1" dirty="0">
                <a:cs typeface="Arial" panose="020B0604020202020204" pitchFamily="34" charset="0"/>
              </a:rPr>
              <a:t>GuestBuilder implements UserBuilder {</a:t>
            </a:r>
            <a:endParaRPr lang="en-SG" sz="1400" dirty="0">
              <a:cs typeface="Arial" panose="020B0604020202020204" pitchFamily="34" charset="0"/>
            </a:endParaRPr>
          </a:p>
          <a:p>
            <a:r>
              <a:rPr lang="en-SG" sz="1400" dirty="0">
                <a:cs typeface="Arial" panose="020B0604020202020204" pitchFamily="34" charset="0"/>
              </a:rPr>
              <a:t>    private User </a:t>
            </a:r>
            <a:r>
              <a:rPr lang="en-SG" sz="1400" dirty="0" smtClean="0">
                <a:cs typeface="Arial" panose="020B0604020202020204" pitchFamily="34" charset="0"/>
              </a:rPr>
              <a:t>;</a:t>
            </a:r>
            <a:endParaRPr lang="en-SG" sz="1400" dirty="0">
              <a:cs typeface="Arial" panose="020B0604020202020204" pitchFamily="34" charset="0"/>
            </a:endParaRPr>
          </a:p>
          <a:p>
            <a:r>
              <a:rPr lang="en-SG" sz="1400" b="1" dirty="0">
                <a:cs typeface="Arial" panose="020B0604020202020204" pitchFamily="34" charset="0"/>
              </a:rPr>
              <a:t>    public </a:t>
            </a:r>
            <a:r>
              <a:rPr lang="en-SG" sz="1400" b="1" dirty="0" smtClean="0">
                <a:cs typeface="Arial" panose="020B0604020202020204" pitchFamily="34" charset="0"/>
              </a:rPr>
              <a:t>GuestBuilder() </a:t>
            </a:r>
            <a:r>
              <a:rPr lang="en-SG" sz="1400" b="1" dirty="0">
                <a:cs typeface="Arial" panose="020B0604020202020204" pitchFamily="34" charset="0"/>
              </a:rPr>
              <a:t>{</a:t>
            </a:r>
          </a:p>
          <a:p>
            <a:r>
              <a:rPr lang="en-SG" sz="1400" b="1" dirty="0">
                <a:cs typeface="Arial" panose="020B0604020202020204" pitchFamily="34" charset="0"/>
              </a:rPr>
              <a:t>        user = new </a:t>
            </a:r>
            <a:r>
              <a:rPr lang="en-SG" sz="1400" b="1" dirty="0" smtClean="0">
                <a:cs typeface="Arial" panose="020B0604020202020204" pitchFamily="34" charset="0"/>
              </a:rPr>
              <a:t>User(false);</a:t>
            </a:r>
            <a:endParaRPr lang="en-SG" sz="1400" b="1" dirty="0">
              <a:cs typeface="Arial" panose="020B0604020202020204" pitchFamily="34" charset="0"/>
            </a:endParaRPr>
          </a:p>
          <a:p>
            <a:r>
              <a:rPr lang="en-SG" sz="1400" b="1" dirty="0">
                <a:cs typeface="Arial" panose="020B0604020202020204" pitchFamily="34" charset="0"/>
              </a:rPr>
              <a:t>    }</a:t>
            </a:r>
          </a:p>
          <a:p>
            <a:r>
              <a:rPr lang="en-SG" sz="1400" dirty="0">
                <a:cs typeface="Arial" panose="020B0604020202020204" pitchFamily="34" charset="0"/>
              </a:rPr>
              <a:t> // setter methods for the abstract methods</a:t>
            </a:r>
            <a:endParaRPr lang="en-SG" sz="1400" b="1" dirty="0">
              <a:cs typeface="Arial" panose="020B0604020202020204" pitchFamily="34" charset="0"/>
            </a:endParaRPr>
          </a:p>
          <a:p>
            <a:r>
              <a:rPr lang="en-SG" sz="1400" dirty="0">
                <a:cs typeface="Arial" panose="020B0604020202020204" pitchFamily="34" charset="0"/>
              </a:rPr>
              <a:t>}</a:t>
            </a:r>
          </a:p>
        </p:txBody>
      </p:sp>
      <p:sp>
        <p:nvSpPr>
          <p:cNvPr id="8" name="Rectangle 7"/>
          <p:cNvSpPr/>
          <p:nvPr/>
        </p:nvSpPr>
        <p:spPr>
          <a:xfrm>
            <a:off x="4879866" y="849275"/>
            <a:ext cx="4238214" cy="4401205"/>
          </a:xfrm>
          <a:prstGeom prst="rect">
            <a:avLst/>
          </a:prstGeom>
          <a:ln w="25400">
            <a:solidFill>
              <a:schemeClr val="tx1"/>
            </a:solidFill>
          </a:ln>
        </p:spPr>
        <p:txBody>
          <a:bodyPr wrap="square">
            <a:spAutoFit/>
          </a:bodyPr>
          <a:lstStyle/>
          <a:p>
            <a:r>
              <a:rPr lang="en-SG" sz="1400" dirty="0"/>
              <a:t>class</a:t>
            </a:r>
            <a:r>
              <a:rPr lang="en-SG" sz="1400" b="1" dirty="0"/>
              <a:t> User {  // Product</a:t>
            </a:r>
          </a:p>
          <a:p>
            <a:r>
              <a:rPr lang="en-SG" sz="1400" dirty="0"/>
              <a:t>  private NameBuilder </a:t>
            </a:r>
            <a:r>
              <a:rPr lang="en-SG" sz="1400" dirty="0" smtClean="0"/>
              <a:t>;</a:t>
            </a:r>
            <a:endParaRPr lang="en-SG" sz="1400" dirty="0"/>
          </a:p>
          <a:p>
            <a:r>
              <a:rPr lang="en-SG" sz="1400" dirty="0"/>
              <a:t>  private AddressBuilder </a:t>
            </a:r>
            <a:r>
              <a:rPr lang="en-SG" sz="1400" dirty="0" smtClean="0"/>
              <a:t>;</a:t>
            </a:r>
            <a:endParaRPr lang="en-SG" sz="1400" dirty="0"/>
          </a:p>
          <a:p>
            <a:r>
              <a:rPr lang="en-SG" sz="1400" dirty="0"/>
              <a:t>  private boolean isEmployed;</a:t>
            </a:r>
          </a:p>
          <a:p>
            <a:r>
              <a:rPr lang="en-SG" sz="1400" dirty="0"/>
              <a:t>  // assume constructor and setter methods</a:t>
            </a:r>
          </a:p>
          <a:p>
            <a:r>
              <a:rPr lang="en-SG" sz="1400" dirty="0"/>
              <a:t>}</a:t>
            </a:r>
          </a:p>
          <a:p>
            <a:r>
              <a:rPr lang="en-SG" sz="1400" dirty="0"/>
              <a:t>class</a:t>
            </a:r>
            <a:r>
              <a:rPr lang="en-SG" sz="1400" b="1" dirty="0"/>
              <a:t> NameBuilder {</a:t>
            </a:r>
          </a:p>
          <a:p>
            <a:r>
              <a:rPr lang="en-SG" sz="1400" dirty="0"/>
              <a:t>  private String lastName;</a:t>
            </a:r>
          </a:p>
          <a:p>
            <a:r>
              <a:rPr lang="en-SG" sz="1400" dirty="0"/>
              <a:t>  private String firstName;</a:t>
            </a:r>
          </a:p>
          <a:p>
            <a:r>
              <a:rPr lang="en-SG" sz="1400" dirty="0"/>
              <a:t>  private String middleName;</a:t>
            </a:r>
          </a:p>
          <a:p>
            <a:r>
              <a:rPr lang="en-SG" sz="1400" dirty="0"/>
              <a:t> // assume constructor and setter methods</a:t>
            </a:r>
          </a:p>
          <a:p>
            <a:r>
              <a:rPr lang="en-SG" sz="1400" dirty="0"/>
              <a:t>}</a:t>
            </a:r>
          </a:p>
          <a:p>
            <a:r>
              <a:rPr lang="en-SG" sz="1400" dirty="0"/>
              <a:t>class</a:t>
            </a:r>
            <a:r>
              <a:rPr lang="en-SG" sz="1400" b="1" dirty="0"/>
              <a:t> AddressBuilder {</a:t>
            </a:r>
          </a:p>
          <a:p>
            <a:r>
              <a:rPr lang="en-SG" sz="1400" dirty="0"/>
              <a:t>  private final String addressBlock;</a:t>
            </a:r>
          </a:p>
          <a:p>
            <a:r>
              <a:rPr lang="en-SG" sz="1400" dirty="0"/>
              <a:t>  private final String addressStreet;</a:t>
            </a:r>
          </a:p>
          <a:p>
            <a:r>
              <a:rPr lang="en-SG" sz="1400" dirty="0"/>
              <a:t>  private final String addressUnit;</a:t>
            </a:r>
          </a:p>
          <a:p>
            <a:r>
              <a:rPr lang="en-SG" sz="1400" dirty="0"/>
              <a:t>  private final String addressCity;</a:t>
            </a:r>
          </a:p>
          <a:p>
            <a:r>
              <a:rPr lang="en-SG" sz="1400" dirty="0"/>
              <a:t>  private final int addressPostalCode;</a:t>
            </a:r>
          </a:p>
          <a:p>
            <a:r>
              <a:rPr lang="en-SG" sz="1400" dirty="0"/>
              <a:t> // assume constructor and setter methods</a:t>
            </a:r>
          </a:p>
          <a:p>
            <a:r>
              <a:rPr lang="en-SG" sz="1400" dirty="0"/>
              <a:t>}</a:t>
            </a:r>
          </a:p>
        </p:txBody>
      </p:sp>
      <p:sp>
        <p:nvSpPr>
          <p:cNvPr id="5" name="Rectangle 4"/>
          <p:cNvSpPr/>
          <p:nvPr/>
        </p:nvSpPr>
        <p:spPr>
          <a:xfrm>
            <a:off x="1384410" y="5250480"/>
            <a:ext cx="7285920" cy="1600438"/>
          </a:xfrm>
          <a:prstGeom prst="rect">
            <a:avLst/>
          </a:prstGeom>
          <a:ln w="25400">
            <a:solidFill>
              <a:srgbClr val="92D050"/>
            </a:solidFill>
          </a:ln>
        </p:spPr>
        <p:txBody>
          <a:bodyPr wrap="square">
            <a:spAutoFit/>
          </a:bodyPr>
          <a:lstStyle/>
          <a:p>
            <a:r>
              <a:rPr lang="en-SG" sz="1400" dirty="0">
                <a:latin typeface="+mn-lt"/>
                <a:cs typeface="Arial" panose="020B0604020202020204" pitchFamily="34" charset="0"/>
              </a:rPr>
              <a:t>    </a:t>
            </a:r>
            <a:r>
              <a:rPr lang="en-US" sz="1400" dirty="0">
                <a:latin typeface="+mn-lt"/>
                <a:cs typeface="Arial" panose="020B0604020202020204" pitchFamily="34" charset="0"/>
              </a:rPr>
              <a:t>NameBuilder </a:t>
            </a:r>
            <a:r>
              <a:rPr lang="en-US" sz="1400" dirty="0" err="1">
                <a:latin typeface="+mn-lt"/>
                <a:cs typeface="Arial" panose="020B0604020202020204" pitchFamily="34" charset="0"/>
              </a:rPr>
              <a:t>nameBuilder</a:t>
            </a:r>
            <a:r>
              <a:rPr lang="en-US" sz="1400" dirty="0">
                <a:latin typeface="+mn-lt"/>
                <a:cs typeface="Arial" panose="020B0604020202020204" pitchFamily="34" charset="0"/>
              </a:rPr>
              <a:t> = </a:t>
            </a:r>
            <a:r>
              <a:rPr lang="en-US" sz="1400" b="1" dirty="0">
                <a:latin typeface="+mn-lt"/>
                <a:cs typeface="Arial" panose="020B0604020202020204" pitchFamily="34" charset="0"/>
              </a:rPr>
              <a:t>new</a:t>
            </a:r>
            <a:r>
              <a:rPr lang="en-US" sz="1400" dirty="0">
                <a:latin typeface="+mn-lt"/>
                <a:cs typeface="Arial" panose="020B0604020202020204" pitchFamily="34" charset="0"/>
              </a:rPr>
              <a:t> </a:t>
            </a:r>
            <a:r>
              <a:rPr lang="en-US" sz="1400" b="1" dirty="0">
                <a:latin typeface="+mn-lt"/>
                <a:cs typeface="Arial" panose="020B0604020202020204" pitchFamily="34" charset="0"/>
              </a:rPr>
              <a:t>NameBuilder</a:t>
            </a:r>
            <a:r>
              <a:rPr lang="en-US" sz="1400" dirty="0">
                <a:latin typeface="+mn-lt"/>
                <a:cs typeface="Arial" panose="020B0604020202020204" pitchFamily="34" charset="0"/>
              </a:rPr>
              <a:t>("Ouh", "Eng Lieh“, </a:t>
            </a:r>
            <a:r>
              <a:rPr lang="en-US" sz="1400" dirty="0">
                <a:cs typeface="Arial" panose="020B0604020202020204" pitchFamily="34" charset="0"/>
              </a:rPr>
              <a:t>""</a:t>
            </a:r>
            <a:r>
              <a:rPr lang="en-US" sz="1400" dirty="0">
                <a:latin typeface="+mn-lt"/>
                <a:cs typeface="Arial" panose="020B0604020202020204" pitchFamily="34" charset="0"/>
              </a:rPr>
              <a:t>);</a:t>
            </a:r>
          </a:p>
          <a:p>
            <a:r>
              <a:rPr lang="en-US" sz="1400" dirty="0">
                <a:latin typeface="+mn-lt"/>
                <a:cs typeface="Arial" panose="020B0604020202020204" pitchFamily="34" charset="0"/>
              </a:rPr>
              <a:t>    AddressBuilder </a:t>
            </a:r>
            <a:r>
              <a:rPr lang="en-US" sz="1400" dirty="0" err="1">
                <a:latin typeface="+mn-lt"/>
                <a:cs typeface="Arial" panose="020B0604020202020204" pitchFamily="34" charset="0"/>
              </a:rPr>
              <a:t>addressBuilder</a:t>
            </a:r>
            <a:r>
              <a:rPr lang="en-US" sz="1400" dirty="0">
                <a:latin typeface="+mn-lt"/>
                <a:cs typeface="Arial" panose="020B0604020202020204" pitchFamily="34" charset="0"/>
              </a:rPr>
              <a:t> = </a:t>
            </a:r>
            <a:endParaRPr lang="en-US" sz="1400" dirty="0" smtClean="0">
              <a:latin typeface="+mn-lt"/>
              <a:cs typeface="Arial" panose="020B0604020202020204" pitchFamily="34" charset="0"/>
            </a:endParaRPr>
          </a:p>
          <a:p>
            <a:r>
              <a:rPr lang="en-US" sz="1400" dirty="0">
                <a:latin typeface="+mn-lt"/>
                <a:cs typeface="Arial" panose="020B0604020202020204" pitchFamily="34" charset="0"/>
              </a:rPr>
              <a:t> </a:t>
            </a:r>
            <a:r>
              <a:rPr lang="en-US" sz="1400" dirty="0" smtClean="0">
                <a:latin typeface="+mn-lt"/>
                <a:cs typeface="Arial" panose="020B0604020202020204" pitchFamily="34" charset="0"/>
              </a:rPr>
              <a:t>        </a:t>
            </a:r>
            <a:r>
              <a:rPr lang="en-US" sz="1400" b="1" dirty="0" smtClean="0">
                <a:latin typeface="+mn-lt"/>
                <a:cs typeface="Arial" panose="020B0604020202020204" pitchFamily="34" charset="0"/>
              </a:rPr>
              <a:t>new</a:t>
            </a:r>
            <a:r>
              <a:rPr lang="en-US" sz="1400" dirty="0" smtClean="0">
                <a:latin typeface="+mn-lt"/>
                <a:cs typeface="Arial" panose="020B0604020202020204" pitchFamily="34" charset="0"/>
              </a:rPr>
              <a:t> </a:t>
            </a:r>
            <a:r>
              <a:rPr lang="en-US" sz="1400" b="1" dirty="0">
                <a:latin typeface="+mn-lt"/>
                <a:cs typeface="Arial" panose="020B0604020202020204" pitchFamily="34" charset="0"/>
              </a:rPr>
              <a:t>AddressBuilder</a:t>
            </a:r>
            <a:r>
              <a:rPr lang="en-US" sz="1400" dirty="0">
                <a:latin typeface="+mn-lt"/>
                <a:cs typeface="Arial" panose="020B0604020202020204" pitchFamily="34" charset="0"/>
              </a:rPr>
              <a:t>("80", "Stamford Road", "5036", "Singapore", 178902);</a:t>
            </a:r>
            <a:r>
              <a:rPr lang="en-SG" sz="1400" dirty="0">
                <a:latin typeface="+mn-lt"/>
                <a:cs typeface="Arial" panose="020B0604020202020204" pitchFamily="34" charset="0"/>
              </a:rPr>
              <a:t> </a:t>
            </a:r>
          </a:p>
          <a:p>
            <a:r>
              <a:rPr lang="en-SG" sz="1400" dirty="0">
                <a:latin typeface="+mn-lt"/>
                <a:cs typeface="Arial" panose="020B0604020202020204" pitchFamily="34" charset="0"/>
              </a:rPr>
              <a:t>   </a:t>
            </a:r>
            <a:r>
              <a:rPr lang="en-SG" sz="1400" b="1" dirty="0">
                <a:latin typeface="+mn-lt"/>
                <a:cs typeface="Arial" panose="020B0604020202020204" pitchFamily="34" charset="0"/>
              </a:rPr>
              <a:t>StaffBuilder staff = new StaffBuilder(true);</a:t>
            </a:r>
          </a:p>
          <a:p>
            <a:r>
              <a:rPr lang="en-SG" sz="1400" dirty="0">
                <a:latin typeface="+mn-lt"/>
                <a:cs typeface="Arial" panose="020B0604020202020204" pitchFamily="34" charset="0"/>
              </a:rPr>
              <a:t>   </a:t>
            </a:r>
            <a:r>
              <a:rPr lang="en-SG" sz="1400" b="1" dirty="0" smtClean="0">
                <a:latin typeface="+mn-lt"/>
                <a:cs typeface="Arial" panose="020B0604020202020204" pitchFamily="34" charset="0"/>
              </a:rPr>
              <a:t>staff.buildName(nameBuilder</a:t>
            </a:r>
            <a:r>
              <a:rPr lang="en-SG" sz="1400" b="1" dirty="0">
                <a:latin typeface="+mn-lt"/>
                <a:cs typeface="Arial" panose="020B0604020202020204" pitchFamily="34" charset="0"/>
              </a:rPr>
              <a:t>);</a:t>
            </a:r>
          </a:p>
          <a:p>
            <a:r>
              <a:rPr lang="en-SG" sz="1400" b="1" dirty="0">
                <a:latin typeface="+mn-lt"/>
                <a:cs typeface="Arial" panose="020B0604020202020204" pitchFamily="34" charset="0"/>
              </a:rPr>
              <a:t>   </a:t>
            </a:r>
            <a:r>
              <a:rPr lang="en-SG" sz="1400" b="1" dirty="0" smtClean="0">
                <a:latin typeface="+mn-lt"/>
                <a:cs typeface="Arial" panose="020B0604020202020204" pitchFamily="34" charset="0"/>
              </a:rPr>
              <a:t>staff.buildAddress(addressBuilder</a:t>
            </a:r>
            <a:r>
              <a:rPr lang="en-SG" sz="1400" b="1" dirty="0">
                <a:latin typeface="+mn-lt"/>
                <a:cs typeface="Arial" panose="020B0604020202020204" pitchFamily="34" charset="0"/>
              </a:rPr>
              <a:t>);</a:t>
            </a:r>
          </a:p>
          <a:p>
            <a:r>
              <a:rPr lang="en-SG" sz="1400" b="1" dirty="0">
                <a:latin typeface="+mn-lt"/>
                <a:cs typeface="Arial" panose="020B0604020202020204" pitchFamily="34" charset="0"/>
              </a:rPr>
              <a:t>   </a:t>
            </a:r>
            <a:r>
              <a:rPr lang="en-SG" sz="1400" b="1" dirty="0" smtClean="0">
                <a:latin typeface="+mn-lt"/>
                <a:cs typeface="Arial" panose="020B0604020202020204" pitchFamily="34" charset="0"/>
              </a:rPr>
              <a:t>return </a:t>
            </a:r>
            <a:r>
              <a:rPr lang="en-SG" sz="1400" b="1" dirty="0">
                <a:latin typeface="+mn-lt"/>
                <a:cs typeface="Arial" panose="020B0604020202020204" pitchFamily="34" charset="0"/>
              </a:rPr>
              <a:t>staff.getUser</a:t>
            </a:r>
            <a:r>
              <a:rPr lang="en-SG" sz="1400" b="1" dirty="0" smtClean="0">
                <a:latin typeface="+mn-lt"/>
                <a:cs typeface="Arial" panose="020B0604020202020204" pitchFamily="34" charset="0"/>
              </a:rPr>
              <a:t>();</a:t>
            </a:r>
            <a:endParaRPr lang="en-SG" sz="1400" b="1" dirty="0">
              <a:latin typeface="+mn-lt"/>
              <a:cs typeface="Arial" panose="020B0604020202020204" pitchFamily="34" charset="0"/>
            </a:endParaRPr>
          </a:p>
        </p:txBody>
      </p:sp>
      <p:sp>
        <p:nvSpPr>
          <p:cNvPr id="11" name="Flowchart: Alternate Process 10"/>
          <p:cNvSpPr/>
          <p:nvPr/>
        </p:nvSpPr>
        <p:spPr>
          <a:xfrm>
            <a:off x="4139242" y="1000360"/>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1</a:t>
            </a:r>
          </a:p>
        </p:txBody>
      </p:sp>
      <p:sp>
        <p:nvSpPr>
          <p:cNvPr id="12" name="Flowchart: Alternate Process 11"/>
          <p:cNvSpPr/>
          <p:nvPr/>
        </p:nvSpPr>
        <p:spPr>
          <a:xfrm>
            <a:off x="8470094" y="1000360"/>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1</a:t>
            </a:r>
          </a:p>
        </p:txBody>
      </p:sp>
      <p:sp>
        <p:nvSpPr>
          <p:cNvPr id="13" name="Flowchart: Alternate Process 12"/>
          <p:cNvSpPr/>
          <p:nvPr/>
        </p:nvSpPr>
        <p:spPr>
          <a:xfrm>
            <a:off x="5558635" y="6006631"/>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2</a:t>
            </a:r>
          </a:p>
        </p:txBody>
      </p:sp>
      <p:sp>
        <p:nvSpPr>
          <p:cNvPr id="14" name="Flowchart: Alternate Process 13"/>
          <p:cNvSpPr/>
          <p:nvPr/>
        </p:nvSpPr>
        <p:spPr>
          <a:xfrm>
            <a:off x="4118773" y="3277210"/>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1</a:t>
            </a:r>
            <a:endParaRPr lang="en-SG" dirty="0">
              <a:solidFill>
                <a:schemeClr val="tx1"/>
              </a:solidFill>
            </a:endParaRPr>
          </a:p>
        </p:txBody>
      </p:sp>
    </p:spTree>
    <p:extLst>
      <p:ext uri="{BB962C8B-B14F-4D97-AF65-F5344CB8AC3E}">
        <p14:creationId xmlns:p14="http://schemas.microsoft.com/office/powerpoint/2010/main" val="296438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a:extLst>
              <a:ext uri="{FF2B5EF4-FFF2-40B4-BE49-F238E27FC236}">
                <a16:creationId xmlns:a16="http://schemas.microsoft.com/office/drawing/2014/main" id="{DB18F231-1BBB-5B44-9B14-6B053099BC9E}"/>
              </a:ext>
            </a:extLst>
          </p:cNvPr>
          <p:cNvSpPr>
            <a:spLocks noGrp="1" noChangeArrowheads="1"/>
          </p:cNvSpPr>
          <p:nvPr>
            <p:ph type="title"/>
          </p:nvPr>
        </p:nvSpPr>
        <p:spPr/>
        <p:txBody>
          <a:bodyPr>
            <a:normAutofit fontScale="90000"/>
          </a:bodyPr>
          <a:lstStyle/>
          <a:p>
            <a:r>
              <a:rPr lang="en-US" altLang="en-US" dirty="0"/>
              <a:t>Motivation</a:t>
            </a:r>
          </a:p>
        </p:txBody>
      </p:sp>
      <p:sp>
        <p:nvSpPr>
          <p:cNvPr id="1503235" name="Rectangle 3">
            <a:extLst>
              <a:ext uri="{FF2B5EF4-FFF2-40B4-BE49-F238E27FC236}">
                <a16:creationId xmlns:a16="http://schemas.microsoft.com/office/drawing/2014/main" id="{051E9DB3-B5E1-2B41-84FC-54F5718CE63C}"/>
              </a:ext>
            </a:extLst>
          </p:cNvPr>
          <p:cNvSpPr>
            <a:spLocks noGrp="1" noChangeArrowheads="1"/>
          </p:cNvSpPr>
          <p:nvPr>
            <p:ph sz="quarter" idx="13"/>
          </p:nvPr>
        </p:nvSpPr>
        <p:spPr>
          <a:xfrm>
            <a:off x="321880" y="1182205"/>
            <a:ext cx="8500240" cy="4705134"/>
          </a:xfrm>
        </p:spPr>
        <p:txBody>
          <a:bodyPr/>
          <a:lstStyle/>
          <a:p>
            <a:pPr marL="0" indent="0" algn="just">
              <a:buNone/>
            </a:pPr>
            <a:r>
              <a:rPr lang="en-US" sz="2400" b="1" dirty="0"/>
              <a:t>Problem: </a:t>
            </a:r>
            <a:r>
              <a:rPr lang="en-US" sz="2400" dirty="0"/>
              <a:t>Imagine you have an existing class to return a specific product. Subsequently, you need to extend this class to return other products within the same family.  You create more and more classes to return these products.</a:t>
            </a:r>
          </a:p>
          <a:p>
            <a:pPr marL="0" indent="0" algn="just">
              <a:buNone/>
            </a:pPr>
            <a:endParaRPr lang="en-US" sz="2400" dirty="0"/>
          </a:p>
          <a:p>
            <a:pPr marL="0" indent="0" algn="just">
              <a:buNone/>
            </a:pPr>
            <a:r>
              <a:rPr lang="en-US" altLang="en-US" sz="2400" dirty="0"/>
              <a:t>As a result, the caller of your codes end up with pretty nasty code as it goes on, riddled with </a:t>
            </a:r>
            <a:r>
              <a:rPr lang="en-US" altLang="en-US" sz="2400" b="1" dirty="0" smtClean="0"/>
              <a:t>specific codes (new keyword) </a:t>
            </a:r>
            <a:r>
              <a:rPr lang="en-US" altLang="en-US" sz="2400" b="1" dirty="0"/>
              <a:t>to instantiate the required products</a:t>
            </a:r>
            <a:r>
              <a:rPr lang="en-US" altLang="en-US" sz="2400" dirty="0"/>
              <a:t>. This design tightly coupled your codes with the callers.</a:t>
            </a:r>
          </a:p>
          <a:p>
            <a:pPr marL="0" indent="0" algn="just">
              <a:buNone/>
            </a:pPr>
            <a:endParaRPr lang="en-US" altLang="en-US" sz="2400" dirty="0"/>
          </a:p>
        </p:txBody>
      </p:sp>
      <p:sp>
        <p:nvSpPr>
          <p:cNvPr id="4" name="Slide Number Placeholder 3">
            <a:extLst>
              <a:ext uri="{FF2B5EF4-FFF2-40B4-BE49-F238E27FC236}">
                <a16:creationId xmlns:a16="http://schemas.microsoft.com/office/drawing/2014/main" id="{9CB7B6D5-CD30-5749-92B9-026209C2C982}"/>
              </a:ext>
            </a:extLst>
          </p:cNvPr>
          <p:cNvSpPr>
            <a:spLocks noGrp="1"/>
          </p:cNvSpPr>
          <p:nvPr>
            <p:ph type="sldNum" sz="quarter" idx="16"/>
          </p:nvPr>
        </p:nvSpPr>
        <p:spPr/>
        <p:txBody>
          <a:bodyPr/>
          <a:lstStyle/>
          <a:p>
            <a:fld id="{FD7499BA-C70B-C546-814D-C34DB9ACC81A}" type="slidenum">
              <a:rPr lang="en-US" altLang="en-US"/>
              <a:pPr/>
              <a:t>16</a:t>
            </a:fld>
            <a:endParaRPr lang="en-US" altLang="en-US" dirty="0"/>
          </a:p>
        </p:txBody>
      </p:sp>
    </p:spTree>
    <p:extLst>
      <p:ext uri="{BB962C8B-B14F-4D97-AF65-F5344CB8AC3E}">
        <p14:creationId xmlns:p14="http://schemas.microsoft.com/office/powerpoint/2010/main" val="343096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17</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altLang="en-US" dirty="0">
                <a:ea typeface="ＭＳ Ｐゴシック" charset="-128"/>
              </a:rPr>
              <a:t>Factory</a:t>
            </a:r>
            <a:endParaRPr lang="en-US" altLang="en-US" kern="0" dirty="0">
              <a:ea typeface="ＭＳ Ｐゴシック" charset="-128"/>
            </a:endParaRPr>
          </a:p>
          <a:p>
            <a:pPr marL="0" indent="0" algn="ctr">
              <a:buFontTx/>
              <a:buNone/>
            </a:pPr>
            <a:r>
              <a:rPr lang="en-US" altLang="en-US" dirty="0">
                <a:ea typeface="ＭＳ Ｐゴシック" charset="-128"/>
              </a:rPr>
              <a:t> </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4215225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a:extLst>
              <a:ext uri="{FF2B5EF4-FFF2-40B4-BE49-F238E27FC236}">
                <a16:creationId xmlns:a16="http://schemas.microsoft.com/office/drawing/2014/main" id="{5BDEA411-649A-3848-8148-7D2FE6D2238A}"/>
              </a:ext>
            </a:extLst>
          </p:cNvPr>
          <p:cNvSpPr>
            <a:spLocks noGrp="1" noChangeArrowheads="1"/>
          </p:cNvSpPr>
          <p:nvPr>
            <p:ph type="title"/>
          </p:nvPr>
        </p:nvSpPr>
        <p:spPr/>
        <p:txBody>
          <a:bodyPr>
            <a:normAutofit fontScale="90000"/>
          </a:bodyPr>
          <a:lstStyle/>
          <a:p>
            <a:r>
              <a:rPr lang="en-US" altLang="en-US" dirty="0"/>
              <a:t>Pattern: Factory Method </a:t>
            </a:r>
          </a:p>
        </p:txBody>
      </p:sp>
      <p:sp>
        <p:nvSpPr>
          <p:cNvPr id="1502211" name="Rectangle 3">
            <a:extLst>
              <a:ext uri="{FF2B5EF4-FFF2-40B4-BE49-F238E27FC236}">
                <a16:creationId xmlns:a16="http://schemas.microsoft.com/office/drawing/2014/main" id="{00C6BA6B-257C-A141-8906-D95CC27FF7EC}"/>
              </a:ext>
            </a:extLst>
          </p:cNvPr>
          <p:cNvSpPr>
            <a:spLocks noGrp="1" noChangeArrowheads="1"/>
          </p:cNvSpPr>
          <p:nvPr>
            <p:ph sz="quarter" idx="13"/>
          </p:nvPr>
        </p:nvSpPr>
        <p:spPr>
          <a:xfrm>
            <a:off x="397775" y="1000360"/>
            <a:ext cx="3343150" cy="3748719"/>
          </a:xfrm>
          <a:noFill/>
          <a:ln/>
        </p:spPr>
        <p:txBody>
          <a:bodyPr/>
          <a:lstStyle/>
          <a:p>
            <a:pPr marL="0" indent="0">
              <a:buNone/>
            </a:pPr>
            <a:r>
              <a:rPr lang="en-US" sz="2400" b="1" dirty="0">
                <a:solidFill>
                  <a:srgbClr val="404040"/>
                </a:solidFill>
              </a:rPr>
              <a:t>Intent</a:t>
            </a:r>
            <a:endParaRPr lang="en-US" sz="2000" b="1" dirty="0">
              <a:solidFill>
                <a:srgbClr val="404040"/>
              </a:solidFill>
            </a:endParaRPr>
          </a:p>
          <a:p>
            <a:r>
              <a:rPr lang="en-US" sz="1800" dirty="0"/>
              <a:t>Define an </a:t>
            </a:r>
            <a:r>
              <a:rPr lang="en-US" sz="1800" b="1" dirty="0"/>
              <a:t>interface</a:t>
            </a:r>
            <a:r>
              <a:rPr lang="en-US" sz="1800" dirty="0"/>
              <a:t> for creating an object, but let subclasses decide which class to instantiate. </a:t>
            </a:r>
          </a:p>
          <a:p>
            <a:r>
              <a:rPr lang="en-US" sz="1800" dirty="0"/>
              <a:t>Factory Method lets a class </a:t>
            </a:r>
            <a:r>
              <a:rPr lang="en-US" sz="1800" b="1" dirty="0"/>
              <a:t>defer instantiation to subclasses</a:t>
            </a:r>
            <a:r>
              <a:rPr lang="en-US" sz="1800" dirty="0"/>
              <a:t>.</a:t>
            </a:r>
          </a:p>
          <a:p>
            <a:endParaRPr lang="en-US" sz="1800" dirty="0"/>
          </a:p>
          <a:p>
            <a:endParaRPr lang="en-US" sz="1600" dirty="0">
              <a:solidFill>
                <a:srgbClr val="333333"/>
              </a:solidFill>
            </a:endParaRPr>
          </a:p>
        </p:txBody>
      </p:sp>
      <p:sp>
        <p:nvSpPr>
          <p:cNvPr id="5" name="Rectangle 16">
            <a:extLst>
              <a:ext uri="{FF2B5EF4-FFF2-40B4-BE49-F238E27FC236}">
                <a16:creationId xmlns:a16="http://schemas.microsoft.com/office/drawing/2014/main" id="{51E21275-5F72-4147-A095-EA4359CF18AE}"/>
              </a:ext>
            </a:extLst>
          </p:cNvPr>
          <p:cNvSpPr>
            <a:spLocks noGrp="1" noChangeArrowheads="1"/>
          </p:cNvSpPr>
          <p:nvPr>
            <p:ph type="sldNum" sz="quarter" idx="16"/>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bg2"/>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fld id="{A9FB59D8-7D65-6648-85D6-8071FC177E04}" type="slidenum">
              <a:rPr lang="en-US" altLang="en-US" smtClean="0"/>
              <a:pPr/>
              <a:t>18</a:t>
            </a:fld>
            <a:endParaRPr lang="en-US" altLang="en-US" dirty="0"/>
          </a:p>
        </p:txBody>
      </p:sp>
      <p:pic>
        <p:nvPicPr>
          <p:cNvPr id="11266" name="Picture 2" descr="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840" y="1531625"/>
            <a:ext cx="4949671" cy="159379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Factory Method patte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2835" y="3737972"/>
            <a:ext cx="4404114" cy="275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62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Let’s assume a claims system</a:t>
            </a:r>
          </a:p>
        </p:txBody>
      </p:sp>
      <p:sp>
        <p:nvSpPr>
          <p:cNvPr id="4" name="Content Placeholder 3"/>
          <p:cNvSpPr>
            <a:spLocks noGrp="1"/>
          </p:cNvSpPr>
          <p:nvPr>
            <p:ph idx="1"/>
          </p:nvPr>
        </p:nvSpPr>
        <p:spPr>
          <a:xfrm>
            <a:off x="60960" y="979409"/>
            <a:ext cx="8745537" cy="5078313"/>
          </a:xfrm>
        </p:spPr>
        <p:txBody>
          <a:bodyPr/>
          <a:lstStyle/>
          <a:p>
            <a:pPr marL="457200" indent="-457200" algn="just">
              <a:buFont typeface="+mj-lt"/>
              <a:buAutoNum type="arabicPeriod"/>
            </a:pPr>
            <a:r>
              <a:rPr lang="en-SG" sz="1800" dirty="0"/>
              <a:t>The claims application is meant for staff to login and submit a expense claim. </a:t>
            </a:r>
          </a:p>
          <a:p>
            <a:pPr marL="457200" indent="-457200" algn="just">
              <a:buFont typeface="+mj-lt"/>
              <a:buAutoNum type="arabicPeriod"/>
            </a:pPr>
            <a:endParaRPr lang="en-SG" sz="1800" dirty="0"/>
          </a:p>
          <a:p>
            <a:pPr marL="457200" indent="-457200" algn="just">
              <a:buFont typeface="+mj-lt"/>
              <a:buAutoNum type="arabicPeriod"/>
            </a:pPr>
            <a:r>
              <a:rPr lang="en-SG" sz="1800" dirty="0"/>
              <a:t>The expense claims form comprises of the staff personal details and claim items details.</a:t>
            </a:r>
          </a:p>
          <a:p>
            <a:pPr marL="457200" indent="-457200" algn="just">
              <a:buFont typeface="+mj-lt"/>
              <a:buAutoNum type="arabicPeriod"/>
            </a:pPr>
            <a:endParaRPr lang="en-SG" sz="1800" dirty="0"/>
          </a:p>
          <a:p>
            <a:pPr marL="457200" indent="-457200" algn="just">
              <a:buFont typeface="+mj-lt"/>
              <a:buAutoNum type="arabicPeriod"/>
            </a:pPr>
            <a:r>
              <a:rPr lang="en-SG" sz="1800" b="1" dirty="0"/>
              <a:t>The staff details are stored in centralized MSSQL DB </a:t>
            </a:r>
            <a:r>
              <a:rPr lang="en-SG" sz="1800" b="1" dirty="0" smtClean="0"/>
              <a:t>while </a:t>
            </a:r>
            <a:r>
              <a:rPr lang="en-SG" sz="1800" b="1" dirty="0"/>
              <a:t>the claims details are stored in a MySQL DB used only by the claims application.</a:t>
            </a:r>
          </a:p>
          <a:p>
            <a:pPr marL="457200" indent="-457200" algn="just">
              <a:buFont typeface="+mj-lt"/>
              <a:buAutoNum type="arabicPeriod"/>
            </a:pPr>
            <a:endParaRPr lang="en-SG" sz="1800" dirty="0"/>
          </a:p>
          <a:p>
            <a:pPr marL="457200" indent="-457200" algn="just">
              <a:buFont typeface="+mj-lt"/>
              <a:buAutoNum type="arabicPeriod"/>
            </a:pPr>
            <a:r>
              <a:rPr lang="en-SG" sz="1800" dirty="0"/>
              <a:t>The expense claim request once submitted, is sent to the appropriate manager/head for approval.</a:t>
            </a:r>
          </a:p>
          <a:p>
            <a:pPr marL="457200" indent="-457200" algn="just">
              <a:buFont typeface="+mj-lt"/>
              <a:buAutoNum type="arabicPeriod"/>
            </a:pPr>
            <a:endParaRPr lang="en-SG" sz="1800" dirty="0"/>
          </a:p>
          <a:p>
            <a:pPr marL="457200" indent="-457200" algn="just">
              <a:buFont typeface="+mj-lt"/>
              <a:buAutoNum type="arabicPeriod"/>
            </a:pPr>
            <a:r>
              <a:rPr lang="en-SG" sz="1800" dirty="0"/>
              <a:t>For approved claims, a daily scheduler is configured to invoke the application to send these approved claims to SAP system.</a:t>
            </a:r>
          </a:p>
          <a:p>
            <a:pPr marL="457200" indent="-457200" algn="just">
              <a:buFont typeface="+mj-lt"/>
              <a:buAutoNum type="arabicPeriod"/>
            </a:pPr>
            <a:endParaRPr lang="en-SG" sz="1800" dirty="0"/>
          </a:p>
          <a:p>
            <a:pPr marL="457200" indent="-457200" algn="just">
              <a:buFont typeface="+mj-lt"/>
              <a:buAutoNum type="arabicPeriod"/>
            </a:pPr>
            <a:r>
              <a:rPr lang="en-SG" sz="1800" dirty="0"/>
              <a:t>On a monthly basis, staff with managerial role is able to generate claims reports of their staff.</a:t>
            </a:r>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19</a:t>
            </a:fld>
            <a:endParaRPr lang="en-US" altLang="en-US" dirty="0"/>
          </a:p>
        </p:txBody>
      </p:sp>
    </p:spTree>
    <p:extLst>
      <p:ext uri="{BB962C8B-B14F-4D97-AF65-F5344CB8AC3E}">
        <p14:creationId xmlns:p14="http://schemas.microsoft.com/office/powerpoint/2010/main" val="260439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a:extLst>
              <a:ext uri="{FF2B5EF4-FFF2-40B4-BE49-F238E27FC236}">
                <a16:creationId xmlns:a16="http://schemas.microsoft.com/office/drawing/2014/main" id="{DB18F231-1BBB-5B44-9B14-6B053099BC9E}"/>
              </a:ext>
            </a:extLst>
          </p:cNvPr>
          <p:cNvSpPr>
            <a:spLocks noGrp="1" noChangeArrowheads="1"/>
          </p:cNvSpPr>
          <p:nvPr>
            <p:ph type="title"/>
          </p:nvPr>
        </p:nvSpPr>
        <p:spPr/>
        <p:txBody>
          <a:bodyPr>
            <a:normAutofit fontScale="90000"/>
          </a:bodyPr>
          <a:lstStyle/>
          <a:p>
            <a:r>
              <a:rPr lang="en-US" altLang="en-US" dirty="0"/>
              <a:t>Motivation</a:t>
            </a:r>
          </a:p>
        </p:txBody>
      </p:sp>
      <p:sp>
        <p:nvSpPr>
          <p:cNvPr id="1503235" name="Rectangle 3">
            <a:extLst>
              <a:ext uri="{FF2B5EF4-FFF2-40B4-BE49-F238E27FC236}">
                <a16:creationId xmlns:a16="http://schemas.microsoft.com/office/drawing/2014/main" id="{051E9DB3-B5E1-2B41-84FC-54F5718CE63C}"/>
              </a:ext>
            </a:extLst>
          </p:cNvPr>
          <p:cNvSpPr>
            <a:spLocks noGrp="1" noChangeArrowheads="1"/>
          </p:cNvSpPr>
          <p:nvPr>
            <p:ph sz="quarter" idx="13"/>
          </p:nvPr>
        </p:nvSpPr>
        <p:spPr>
          <a:xfrm>
            <a:off x="469900" y="1009458"/>
            <a:ext cx="7886700" cy="3785652"/>
          </a:xfrm>
        </p:spPr>
        <p:txBody>
          <a:bodyPr/>
          <a:lstStyle/>
          <a:p>
            <a:pPr marL="0" indent="0" algn="just">
              <a:buNone/>
            </a:pPr>
            <a:r>
              <a:rPr lang="en-US" altLang="en-US" sz="2400" b="1" dirty="0"/>
              <a:t>Problem</a:t>
            </a:r>
            <a:r>
              <a:rPr lang="en-US" altLang="en-US" sz="2400" dirty="0"/>
              <a:t>: Sometimes we only ever need </a:t>
            </a:r>
            <a:r>
              <a:rPr lang="en-US" altLang="en-US" sz="2400" b="1" dirty="0"/>
              <a:t>one instance of a particular class</a:t>
            </a:r>
            <a:r>
              <a:rPr lang="en-US" altLang="en-US" sz="2400" dirty="0"/>
              <a:t>. We'd like to make it illegal to have more than one.</a:t>
            </a:r>
          </a:p>
          <a:p>
            <a:pPr marL="0" indent="0" algn="just">
              <a:buNone/>
            </a:pPr>
            <a:r>
              <a:rPr lang="en-US" altLang="en-US" sz="2400" dirty="0"/>
              <a:t/>
            </a:r>
            <a:br>
              <a:rPr lang="en-US" altLang="en-US" sz="2400" dirty="0"/>
            </a:br>
            <a:r>
              <a:rPr lang="en-US" altLang="en-US" sz="2400" dirty="0"/>
              <a:t>Creating lots of objects can take a lot of time. Extra objects take up memory. It is a pain to deal with different objects floating around if they are essentially the same.</a:t>
            </a:r>
          </a:p>
          <a:p>
            <a:pPr lvl="1"/>
            <a:endParaRPr lang="en-US" altLang="en-US" sz="2400" dirty="0"/>
          </a:p>
        </p:txBody>
      </p:sp>
      <p:sp>
        <p:nvSpPr>
          <p:cNvPr id="4" name="Slide Number Placeholder 3">
            <a:extLst>
              <a:ext uri="{FF2B5EF4-FFF2-40B4-BE49-F238E27FC236}">
                <a16:creationId xmlns:a16="http://schemas.microsoft.com/office/drawing/2014/main" id="{9CB7B6D5-CD30-5749-92B9-026209C2C982}"/>
              </a:ext>
            </a:extLst>
          </p:cNvPr>
          <p:cNvSpPr>
            <a:spLocks noGrp="1"/>
          </p:cNvSpPr>
          <p:nvPr>
            <p:ph type="sldNum" sz="quarter" idx="16"/>
          </p:nvPr>
        </p:nvSpPr>
        <p:spPr/>
        <p:txBody>
          <a:bodyPr/>
          <a:lstStyle/>
          <a:p>
            <a:fld id="{FD7499BA-C70B-C546-814D-C34DB9ACC81A}" type="slidenum">
              <a:rPr lang="en-US" altLang="en-US"/>
              <a:pPr/>
              <a:t>2</a:t>
            </a:fld>
            <a:endParaRPr lang="en-US" altLang="en-US" dirty="0"/>
          </a:p>
        </p:txBody>
      </p:sp>
    </p:spTree>
    <p:extLst>
      <p:ext uri="{BB962C8B-B14F-4D97-AF65-F5344CB8AC3E}">
        <p14:creationId xmlns:p14="http://schemas.microsoft.com/office/powerpoint/2010/main" val="2708730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a:t>Scenario – Factory Method</a:t>
            </a:r>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20</a:t>
            </a:fld>
            <a:endParaRPr lang="en-US" altLang="en-US" dirty="0"/>
          </a:p>
        </p:txBody>
      </p:sp>
      <p:sp>
        <p:nvSpPr>
          <p:cNvPr id="3" name="Rectangle 2"/>
          <p:cNvSpPr/>
          <p:nvPr/>
        </p:nvSpPr>
        <p:spPr>
          <a:xfrm>
            <a:off x="245985" y="1611645"/>
            <a:ext cx="3718855" cy="3539430"/>
          </a:xfrm>
          <a:prstGeom prst="rect">
            <a:avLst/>
          </a:prstGeom>
          <a:ln w="25400">
            <a:solidFill>
              <a:schemeClr val="tx1"/>
            </a:solidFill>
          </a:ln>
        </p:spPr>
        <p:txBody>
          <a:bodyPr wrap="square">
            <a:spAutoFit/>
          </a:bodyPr>
          <a:lstStyle/>
          <a:p>
            <a:r>
              <a:rPr lang="en-US" sz="1400" dirty="0">
                <a:solidFill>
                  <a:srgbClr val="333333"/>
                </a:solidFill>
                <a:latin typeface="Arial" panose="020B0604020202020204" pitchFamily="34" charset="0"/>
                <a:cs typeface="Arial" panose="020B0604020202020204" pitchFamily="34" charset="0"/>
              </a:rPr>
              <a:t>public class </a:t>
            </a:r>
            <a:r>
              <a:rPr lang="en-US" sz="1400" b="1" dirty="0">
                <a:solidFill>
                  <a:srgbClr val="333333"/>
                </a:solidFill>
                <a:latin typeface="Arial" panose="020B0604020202020204" pitchFamily="34" charset="0"/>
                <a:cs typeface="Arial" panose="020B0604020202020204" pitchFamily="34" charset="0"/>
              </a:rPr>
              <a:t>MSSQLTable</a:t>
            </a:r>
            <a:r>
              <a:rPr lang="en-US" sz="1400" dirty="0">
                <a:solidFill>
                  <a:srgbClr val="333333"/>
                </a:solidFill>
                <a:latin typeface="Arial" panose="020B0604020202020204" pitchFamily="34" charset="0"/>
                <a:cs typeface="Arial" panose="020B0604020202020204" pitchFamily="34" charset="0"/>
              </a:rPr>
              <a:t> {</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public boolean select() {</a:t>
            </a:r>
          </a:p>
          <a:p>
            <a:r>
              <a:rPr lang="en-US" sz="1400" dirty="0">
                <a:solidFill>
                  <a:srgbClr val="333333"/>
                </a:solidFill>
                <a:latin typeface="Arial" panose="020B0604020202020204" pitchFamily="34" charset="0"/>
                <a:cs typeface="Arial" panose="020B0604020202020204" pitchFamily="34" charset="0"/>
              </a:rPr>
              <a:t>    System.out.println</a:t>
            </a:r>
          </a:p>
          <a:p>
            <a:r>
              <a:rPr lang="en-US" sz="1400" dirty="0">
                <a:solidFill>
                  <a:srgbClr val="333333"/>
                </a:solidFill>
                <a:latin typeface="Arial" panose="020B0604020202020204" pitchFamily="34" charset="0"/>
                <a:cs typeface="Arial" panose="020B0604020202020204" pitchFamily="34" charset="0"/>
              </a:rPr>
              <a:t>      ("MSSQLTable::select() was called.");</a:t>
            </a:r>
          </a:p>
          <a:p>
            <a:r>
              <a:rPr lang="en-US" sz="1400" dirty="0">
                <a:solidFill>
                  <a:srgbClr val="333333"/>
                </a:solidFill>
                <a:latin typeface="Arial" panose="020B0604020202020204" pitchFamily="34" charset="0"/>
                <a:cs typeface="Arial" panose="020B0604020202020204" pitchFamily="34" charset="0"/>
              </a:rPr>
              <a:t>    return true;</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a:t>
            </a:r>
            <a:endParaRPr lang="en-US" sz="1400" b="0" i="0" dirty="0">
              <a:solidFill>
                <a:srgbClr val="333333"/>
              </a:solidFill>
              <a:effectLst/>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public class </a:t>
            </a:r>
            <a:r>
              <a:rPr lang="en-US" sz="1400" b="1" dirty="0">
                <a:solidFill>
                  <a:srgbClr val="333333"/>
                </a:solidFill>
                <a:latin typeface="Arial" panose="020B0604020202020204" pitchFamily="34" charset="0"/>
                <a:cs typeface="Arial" panose="020B0604020202020204" pitchFamily="34" charset="0"/>
              </a:rPr>
              <a:t>MySQLTable</a:t>
            </a:r>
            <a:r>
              <a:rPr lang="en-US" sz="1400" dirty="0">
                <a:solidFill>
                  <a:srgbClr val="333333"/>
                </a:solidFill>
                <a:latin typeface="Arial" panose="020B0604020202020204" pitchFamily="34" charset="0"/>
                <a:cs typeface="Arial" panose="020B0604020202020204" pitchFamily="34" charset="0"/>
              </a:rPr>
              <a:t> {</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public boolean select() {</a:t>
            </a:r>
          </a:p>
          <a:p>
            <a:r>
              <a:rPr lang="en-US" sz="1400" dirty="0">
                <a:solidFill>
                  <a:srgbClr val="333333"/>
                </a:solidFill>
                <a:latin typeface="Arial" panose="020B0604020202020204" pitchFamily="34" charset="0"/>
                <a:cs typeface="Arial" panose="020B0604020202020204" pitchFamily="34" charset="0"/>
              </a:rPr>
              <a:t>    System.out.println</a:t>
            </a:r>
          </a:p>
          <a:p>
            <a:r>
              <a:rPr lang="en-US" sz="1400" dirty="0">
                <a:solidFill>
                  <a:srgbClr val="333333"/>
                </a:solidFill>
                <a:latin typeface="Arial" panose="020B0604020202020204" pitchFamily="34" charset="0"/>
                <a:cs typeface="Arial" panose="020B0604020202020204" pitchFamily="34" charset="0"/>
              </a:rPr>
              <a:t>      ("MySQLTable::select() was called.");</a:t>
            </a:r>
          </a:p>
          <a:p>
            <a:r>
              <a:rPr lang="en-US" sz="1400" dirty="0">
                <a:solidFill>
                  <a:srgbClr val="333333"/>
                </a:solidFill>
                <a:latin typeface="Arial" panose="020B0604020202020204" pitchFamily="34" charset="0"/>
                <a:cs typeface="Arial" panose="020B0604020202020204" pitchFamily="34" charset="0"/>
              </a:rPr>
              <a:t>    return true;</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a:t>
            </a:r>
            <a:endParaRPr lang="en-SG" sz="1400" b="0" i="0" dirty="0">
              <a:solidFill>
                <a:srgbClr val="333333"/>
              </a:solidFill>
              <a:effectLst/>
              <a:latin typeface="Arial" panose="020B0604020202020204" pitchFamily="34" charset="0"/>
              <a:cs typeface="Arial" panose="020B0604020202020204" pitchFamily="34" charset="0"/>
            </a:endParaRPr>
          </a:p>
        </p:txBody>
      </p:sp>
      <p:sp>
        <p:nvSpPr>
          <p:cNvPr id="9" name="Rectangle 8"/>
          <p:cNvSpPr/>
          <p:nvPr/>
        </p:nvSpPr>
        <p:spPr>
          <a:xfrm>
            <a:off x="4175550" y="1637491"/>
            <a:ext cx="4115305" cy="2462213"/>
          </a:xfrm>
          <a:prstGeom prst="rect">
            <a:avLst/>
          </a:prstGeom>
          <a:ln w="25400">
            <a:solidFill>
              <a:srgbClr val="92D050"/>
            </a:solidFill>
          </a:ln>
        </p:spPr>
        <p:txBody>
          <a:bodyPr wrap="square">
            <a:spAutoFit/>
          </a:bodyPr>
          <a:lstStyle/>
          <a:p>
            <a:r>
              <a:rPr lang="en-SG" sz="1400" dirty="0">
                <a:solidFill>
                  <a:srgbClr val="333333"/>
                </a:solidFill>
                <a:latin typeface="Arial" panose="020B0604020202020204" pitchFamily="34" charset="0"/>
                <a:cs typeface="Arial" panose="020B0604020202020204" pitchFamily="34" charset="0"/>
              </a:rPr>
              <a:t>public class </a:t>
            </a:r>
            <a:r>
              <a:rPr lang="en-SG" sz="1400" b="1" dirty="0">
                <a:solidFill>
                  <a:srgbClr val="333333"/>
                </a:solidFill>
                <a:latin typeface="Arial" panose="020B0604020202020204" pitchFamily="34" charset="0"/>
                <a:cs typeface="Arial" panose="020B0604020202020204" pitchFamily="34" charset="0"/>
              </a:rPr>
              <a:t>ClaimsReport</a:t>
            </a:r>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  public void retrievePersonalDetails() {</a:t>
            </a:r>
          </a:p>
          <a:p>
            <a:r>
              <a:rPr lang="en-SG" sz="1400" dirty="0">
                <a:solidFill>
                  <a:srgbClr val="333333"/>
                </a:solidFill>
                <a:latin typeface="Arial" panose="020B0604020202020204" pitchFamily="34" charset="0"/>
                <a:cs typeface="Arial" panose="020B0604020202020204" pitchFamily="34" charset="0"/>
              </a:rPr>
              <a:t>    </a:t>
            </a:r>
            <a:r>
              <a:rPr lang="en-SG" sz="1400" b="1" dirty="0">
                <a:solidFill>
                  <a:srgbClr val="333333"/>
                </a:solidFill>
                <a:latin typeface="Arial" panose="020B0604020202020204" pitchFamily="34" charset="0"/>
                <a:cs typeface="Arial" panose="020B0604020202020204" pitchFamily="34" charset="0"/>
              </a:rPr>
              <a:t>MSSQLTable s1 = new MSSQLTable();</a:t>
            </a:r>
          </a:p>
          <a:p>
            <a:r>
              <a:rPr lang="en-SG" sz="1400" b="1" dirty="0">
                <a:solidFill>
                  <a:srgbClr val="333333"/>
                </a:solidFill>
                <a:latin typeface="Arial" panose="020B0604020202020204" pitchFamily="34" charset="0"/>
                <a:cs typeface="Arial" panose="020B0604020202020204" pitchFamily="34" charset="0"/>
              </a:rPr>
              <a:t>    s1.select();</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  public void retrieveClaimsDetails() {</a:t>
            </a:r>
          </a:p>
          <a:p>
            <a:r>
              <a:rPr lang="en-SG" sz="1400" dirty="0">
                <a:solidFill>
                  <a:srgbClr val="333333"/>
                </a:solidFill>
                <a:latin typeface="Arial" panose="020B0604020202020204" pitchFamily="34" charset="0"/>
                <a:cs typeface="Arial" panose="020B0604020202020204" pitchFamily="34" charset="0"/>
              </a:rPr>
              <a:t>    </a:t>
            </a:r>
            <a:r>
              <a:rPr lang="en-SG" sz="1400" b="1" dirty="0">
                <a:solidFill>
                  <a:srgbClr val="333333"/>
                </a:solidFill>
                <a:latin typeface="Arial" panose="020B0604020202020204" pitchFamily="34" charset="0"/>
                <a:cs typeface="Arial" panose="020B0604020202020204" pitchFamily="34" charset="0"/>
              </a:rPr>
              <a:t>MySQLTable s2 = new MySQLTable();</a:t>
            </a:r>
          </a:p>
          <a:p>
            <a:r>
              <a:rPr lang="en-SG" sz="1400" b="1" dirty="0">
                <a:solidFill>
                  <a:srgbClr val="333333"/>
                </a:solidFill>
                <a:latin typeface="Arial" panose="020B0604020202020204" pitchFamily="34" charset="0"/>
                <a:cs typeface="Arial" panose="020B0604020202020204" pitchFamily="34" charset="0"/>
              </a:rPr>
              <a:t>    s2.select();</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a:t>
            </a:r>
          </a:p>
        </p:txBody>
      </p:sp>
      <p:sp>
        <p:nvSpPr>
          <p:cNvPr id="6" name="Rectangle 5"/>
          <p:cNvSpPr/>
          <p:nvPr/>
        </p:nvSpPr>
        <p:spPr>
          <a:xfrm>
            <a:off x="513595" y="880713"/>
            <a:ext cx="8257620" cy="646331"/>
          </a:xfrm>
          <a:prstGeom prst="rect">
            <a:avLst/>
          </a:prstGeom>
        </p:spPr>
        <p:txBody>
          <a:bodyPr wrap="square">
            <a:spAutoFit/>
          </a:bodyPr>
          <a:lstStyle/>
          <a:p>
            <a:r>
              <a:rPr lang="en-SG" b="1" dirty="0"/>
              <a:t>Scenario : </a:t>
            </a:r>
            <a:r>
              <a:rPr lang="en-SG" dirty="0"/>
              <a:t>To generate the claims report, you need to select data from tables in MSSQL and MySQL DBs. </a:t>
            </a:r>
          </a:p>
        </p:txBody>
      </p:sp>
      <p:sp>
        <p:nvSpPr>
          <p:cNvPr id="8" name="TextBox 7">
            <a:extLst>
              <a:ext uri="{FF2B5EF4-FFF2-40B4-BE49-F238E27FC236}">
                <a16:creationId xmlns:a16="http://schemas.microsoft.com/office/drawing/2014/main" id="{3E966ACB-A236-144F-A7B2-A99D7BC15085}"/>
              </a:ext>
            </a:extLst>
          </p:cNvPr>
          <p:cNvSpPr txBox="1"/>
          <p:nvPr/>
        </p:nvSpPr>
        <p:spPr>
          <a:xfrm>
            <a:off x="1670056" y="6260068"/>
            <a:ext cx="5104987" cy="369332"/>
          </a:xfrm>
          <a:prstGeom prst="rect">
            <a:avLst/>
          </a:prstGeom>
          <a:noFill/>
        </p:spPr>
        <p:txBody>
          <a:bodyPr wrap="none" rtlCol="0">
            <a:spAutoFit/>
          </a:bodyPr>
          <a:lstStyle/>
          <a:p>
            <a:r>
              <a:rPr lang="en-SG" dirty="0"/>
              <a:t>* Assume the right green box is a different coder</a:t>
            </a:r>
          </a:p>
        </p:txBody>
      </p:sp>
    </p:spTree>
    <p:extLst>
      <p:ext uri="{BB962C8B-B14F-4D97-AF65-F5344CB8AC3E}">
        <p14:creationId xmlns:p14="http://schemas.microsoft.com/office/powerpoint/2010/main" val="307125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7" name="Rectangle 3">
            <a:extLst>
              <a:ext uri="{FF2B5EF4-FFF2-40B4-BE49-F238E27FC236}">
                <a16:creationId xmlns:a16="http://schemas.microsoft.com/office/drawing/2014/main" id="{3290009C-5E45-4D44-BE10-7EAB8D45DCEA}"/>
              </a:ext>
            </a:extLst>
          </p:cNvPr>
          <p:cNvSpPr>
            <a:spLocks noGrp="1" noChangeArrowheads="1"/>
          </p:cNvSpPr>
          <p:nvPr>
            <p:ph type="title"/>
          </p:nvPr>
        </p:nvSpPr>
        <p:spPr/>
        <p:txBody>
          <a:bodyPr>
            <a:normAutofit fontScale="90000"/>
          </a:bodyPr>
          <a:lstStyle/>
          <a:p>
            <a:r>
              <a:rPr lang="en-US" altLang="en-US" dirty="0"/>
              <a:t>Factory Method Implementation</a:t>
            </a:r>
          </a:p>
        </p:txBody>
      </p:sp>
      <p:sp>
        <p:nvSpPr>
          <p:cNvPr id="1506306" name="Rectangle 2">
            <a:extLst>
              <a:ext uri="{FF2B5EF4-FFF2-40B4-BE49-F238E27FC236}">
                <a16:creationId xmlns:a16="http://schemas.microsoft.com/office/drawing/2014/main" id="{0D08D7CC-CB98-BB49-B900-1B3B928607A5}"/>
              </a:ext>
            </a:extLst>
          </p:cNvPr>
          <p:cNvSpPr>
            <a:spLocks noGrp="1" noChangeArrowheads="1"/>
          </p:cNvSpPr>
          <p:nvPr>
            <p:ph sz="quarter" idx="13"/>
          </p:nvPr>
        </p:nvSpPr>
        <p:spPr>
          <a:xfrm>
            <a:off x="94196" y="1152150"/>
            <a:ext cx="8910104" cy="3994940"/>
          </a:xfrm>
        </p:spPr>
        <p:txBody>
          <a:bodyPr/>
          <a:lstStyle/>
          <a:p>
            <a:r>
              <a:rPr lang="en-US" sz="2800" b="1" dirty="0"/>
              <a:t>“….defer instantiation to subclasses…” </a:t>
            </a:r>
          </a:p>
          <a:p>
            <a:pPr marL="871538" lvl="1" indent="-514350">
              <a:buFont typeface="+mj-lt"/>
              <a:buAutoNum type="arabicPeriod"/>
            </a:pPr>
            <a:r>
              <a:rPr lang="en-SG" sz="2400" dirty="0"/>
              <a:t>Create an </a:t>
            </a:r>
            <a:r>
              <a:rPr lang="en-SG" sz="2400" b="1" dirty="0"/>
              <a:t>interface of the product</a:t>
            </a:r>
            <a:r>
              <a:rPr lang="en-SG" sz="2400" dirty="0"/>
              <a:t>.</a:t>
            </a:r>
          </a:p>
          <a:p>
            <a:pPr marL="871538" lvl="1" indent="-514350">
              <a:buFont typeface="+mj-lt"/>
              <a:buAutoNum type="arabicPeriod"/>
            </a:pPr>
            <a:r>
              <a:rPr lang="en-US" sz="2400" dirty="0"/>
              <a:t>Create </a:t>
            </a:r>
            <a:r>
              <a:rPr lang="en-US" sz="2400" b="1" dirty="0"/>
              <a:t>concrete classes implementing the product interface.</a:t>
            </a:r>
          </a:p>
          <a:p>
            <a:pPr marL="871538" lvl="1" indent="-514350">
              <a:buFont typeface="+mj-lt"/>
              <a:buAutoNum type="arabicPeriod"/>
            </a:pPr>
            <a:r>
              <a:rPr lang="en-SG" sz="2400" dirty="0"/>
              <a:t>Create an </a:t>
            </a:r>
            <a:r>
              <a:rPr lang="en-SG" sz="2400" b="1" dirty="0"/>
              <a:t>interface of the creator </a:t>
            </a:r>
            <a:r>
              <a:rPr lang="en-SG" sz="2400" dirty="0"/>
              <a:t>(factory) class</a:t>
            </a:r>
          </a:p>
          <a:p>
            <a:pPr marL="871538" lvl="1" indent="-514350">
              <a:buFont typeface="+mj-lt"/>
              <a:buAutoNum type="arabicPeriod"/>
            </a:pPr>
            <a:r>
              <a:rPr lang="en-SG" sz="2400" dirty="0"/>
              <a:t>Create a </a:t>
            </a:r>
            <a:r>
              <a:rPr lang="en-SG" sz="2400" b="1" dirty="0"/>
              <a:t>concrete class implementing the creator interface</a:t>
            </a:r>
          </a:p>
          <a:p>
            <a:pPr marL="0" indent="0">
              <a:buNone/>
            </a:pPr>
            <a:endParaRPr lang="en-US" altLang="en-US" sz="1800" dirty="0"/>
          </a:p>
        </p:txBody>
      </p:sp>
      <p:sp>
        <p:nvSpPr>
          <p:cNvPr id="4" name="Slide Number Placeholder 3">
            <a:extLst>
              <a:ext uri="{FF2B5EF4-FFF2-40B4-BE49-F238E27FC236}">
                <a16:creationId xmlns:a16="http://schemas.microsoft.com/office/drawing/2014/main" id="{D3C29AAE-FE7E-E44F-B00D-98F9CF869B03}"/>
              </a:ext>
            </a:extLst>
          </p:cNvPr>
          <p:cNvSpPr>
            <a:spLocks noGrp="1"/>
          </p:cNvSpPr>
          <p:nvPr>
            <p:ph type="sldNum" sz="quarter" idx="16"/>
          </p:nvPr>
        </p:nvSpPr>
        <p:spPr/>
        <p:txBody>
          <a:bodyPr/>
          <a:lstStyle/>
          <a:p>
            <a:fld id="{693E66A4-AB54-B74F-8974-7A9DCB761204}" type="slidenum">
              <a:rPr lang="en-US" altLang="en-US"/>
              <a:pPr/>
              <a:t>21</a:t>
            </a:fld>
            <a:endParaRPr lang="en-US" altLang="en-US" dirty="0"/>
          </a:p>
        </p:txBody>
      </p:sp>
      <p:pic>
        <p:nvPicPr>
          <p:cNvPr id="5" name="Picture 2" descr="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779" y="4904966"/>
            <a:ext cx="5236755" cy="1686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139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a:t>Simple Factory Method Implementation</a:t>
            </a:r>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22</a:t>
            </a:fld>
            <a:endParaRPr lang="en-US" altLang="en-US" dirty="0"/>
          </a:p>
        </p:txBody>
      </p:sp>
      <p:sp>
        <p:nvSpPr>
          <p:cNvPr id="3" name="Rectangle 2"/>
          <p:cNvSpPr/>
          <p:nvPr/>
        </p:nvSpPr>
        <p:spPr>
          <a:xfrm>
            <a:off x="94195" y="1379835"/>
            <a:ext cx="3861093" cy="3539430"/>
          </a:xfrm>
          <a:prstGeom prst="rect">
            <a:avLst/>
          </a:prstGeom>
          <a:ln w="25400">
            <a:solidFill>
              <a:schemeClr val="tx1"/>
            </a:solidFill>
          </a:ln>
        </p:spPr>
        <p:txBody>
          <a:bodyPr wrap="square">
            <a:spAutoFit/>
          </a:bodyPr>
          <a:lstStyle/>
          <a:p>
            <a:r>
              <a:rPr lang="en-US" sz="1400" dirty="0">
                <a:solidFill>
                  <a:srgbClr val="333333"/>
                </a:solidFill>
                <a:latin typeface="Arial" panose="020B0604020202020204" pitchFamily="34" charset="0"/>
                <a:cs typeface="Arial" panose="020B0604020202020204" pitchFamily="34" charset="0"/>
              </a:rPr>
              <a:t>public</a:t>
            </a:r>
            <a:r>
              <a:rPr lang="en-US" sz="1400" b="1" dirty="0">
                <a:solidFill>
                  <a:srgbClr val="333333"/>
                </a:solidFill>
                <a:latin typeface="Arial" panose="020B0604020202020204" pitchFamily="34" charset="0"/>
                <a:cs typeface="Arial" panose="020B0604020202020204" pitchFamily="34" charset="0"/>
              </a:rPr>
              <a:t> interface Table </a:t>
            </a:r>
            <a:r>
              <a:rPr lang="en-US" sz="1400" dirty="0">
                <a:solidFill>
                  <a:srgbClr val="333333"/>
                </a:solidFill>
                <a:latin typeface="Arial" panose="020B0604020202020204" pitchFamily="34" charset="0"/>
                <a:cs typeface="Arial" panose="020B0604020202020204" pitchFamily="34" charset="0"/>
              </a:rPr>
              <a:t>{ // Product</a:t>
            </a:r>
          </a:p>
          <a:p>
            <a:r>
              <a:rPr lang="en-US" sz="1400" dirty="0">
                <a:solidFill>
                  <a:srgbClr val="333333"/>
                </a:solidFill>
                <a:latin typeface="Arial" panose="020B0604020202020204" pitchFamily="34" charset="0"/>
                <a:cs typeface="Arial" panose="020B0604020202020204" pitchFamily="34" charset="0"/>
              </a:rPr>
              <a:t>  public boolean select();</a:t>
            </a:r>
          </a:p>
          <a:p>
            <a:r>
              <a:rPr lang="en-US" sz="1400" dirty="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public class </a:t>
            </a:r>
            <a:r>
              <a:rPr lang="en-US" sz="1400" b="1" dirty="0">
                <a:solidFill>
                  <a:srgbClr val="333333"/>
                </a:solidFill>
                <a:latin typeface="Arial" panose="020B0604020202020204" pitchFamily="34" charset="0"/>
                <a:cs typeface="Arial" panose="020B0604020202020204" pitchFamily="34" charset="0"/>
              </a:rPr>
              <a:t>MSSQLTable</a:t>
            </a:r>
            <a:r>
              <a:rPr lang="en-US" sz="1400" dirty="0">
                <a:solidFill>
                  <a:srgbClr val="333333"/>
                </a:solidFill>
                <a:latin typeface="Arial" panose="020B0604020202020204" pitchFamily="34" charset="0"/>
                <a:cs typeface="Arial" panose="020B0604020202020204" pitchFamily="34" charset="0"/>
              </a:rPr>
              <a:t> </a:t>
            </a:r>
            <a:r>
              <a:rPr lang="en-US" sz="1400" b="1" dirty="0">
                <a:solidFill>
                  <a:srgbClr val="333333"/>
                </a:solidFill>
                <a:latin typeface="Arial" panose="020B0604020202020204" pitchFamily="34" charset="0"/>
                <a:cs typeface="Arial" panose="020B0604020202020204" pitchFamily="34" charset="0"/>
              </a:rPr>
              <a:t>implements Table </a:t>
            </a:r>
            <a:r>
              <a:rPr lang="en-US" sz="1400" dirty="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public boolean select() {</a:t>
            </a:r>
          </a:p>
          <a:p>
            <a:r>
              <a:rPr lang="en-US" sz="1400" dirty="0">
                <a:solidFill>
                  <a:srgbClr val="333333"/>
                </a:solidFill>
                <a:latin typeface="Arial" panose="020B0604020202020204" pitchFamily="34" charset="0"/>
                <a:cs typeface="Arial" panose="020B0604020202020204" pitchFamily="34" charset="0"/>
              </a:rPr>
              <a:t>    // same as before</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a:t>
            </a:r>
            <a:endParaRPr lang="en-US" sz="1400" b="0" i="0" dirty="0">
              <a:solidFill>
                <a:srgbClr val="333333"/>
              </a:solidFill>
              <a:effectLst/>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public class </a:t>
            </a:r>
            <a:r>
              <a:rPr lang="en-US" sz="1400" b="1" dirty="0">
                <a:solidFill>
                  <a:srgbClr val="333333"/>
                </a:solidFill>
                <a:latin typeface="Arial" panose="020B0604020202020204" pitchFamily="34" charset="0"/>
                <a:cs typeface="Arial" panose="020B0604020202020204" pitchFamily="34" charset="0"/>
              </a:rPr>
              <a:t>MySQLTable implements Table </a:t>
            </a:r>
            <a:r>
              <a:rPr lang="en-US" sz="1400" dirty="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public boolean select() {</a:t>
            </a:r>
          </a:p>
          <a:p>
            <a:r>
              <a:rPr lang="en-US" sz="1400" dirty="0">
                <a:solidFill>
                  <a:srgbClr val="333333"/>
                </a:solidFill>
                <a:latin typeface="Arial" panose="020B0604020202020204" pitchFamily="34" charset="0"/>
                <a:cs typeface="Arial" panose="020B0604020202020204" pitchFamily="34" charset="0"/>
              </a:rPr>
              <a:t>        //same as earlier</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a:t>
            </a:r>
            <a:endParaRPr lang="en-SG" sz="1400" b="0" i="0" dirty="0">
              <a:solidFill>
                <a:srgbClr val="333333"/>
              </a:solidFill>
              <a:effectLst/>
              <a:latin typeface="Arial" panose="020B0604020202020204" pitchFamily="34" charset="0"/>
              <a:cs typeface="Arial" panose="020B0604020202020204" pitchFamily="34" charset="0"/>
            </a:endParaRPr>
          </a:p>
        </p:txBody>
      </p:sp>
      <p:sp>
        <p:nvSpPr>
          <p:cNvPr id="9" name="Rectangle 8"/>
          <p:cNvSpPr/>
          <p:nvPr/>
        </p:nvSpPr>
        <p:spPr>
          <a:xfrm>
            <a:off x="4134403" y="1250045"/>
            <a:ext cx="4763611" cy="3108543"/>
          </a:xfrm>
          <a:prstGeom prst="rect">
            <a:avLst/>
          </a:prstGeom>
          <a:ln w="25400">
            <a:solidFill>
              <a:schemeClr val="tx1"/>
            </a:solidFill>
          </a:ln>
        </p:spPr>
        <p:txBody>
          <a:bodyPr wrap="square">
            <a:spAutoFit/>
          </a:bodyPr>
          <a:lstStyle/>
          <a:p>
            <a:r>
              <a:rPr lang="en-US" sz="1400" dirty="0">
                <a:solidFill>
                  <a:srgbClr val="333333"/>
                </a:solidFill>
                <a:latin typeface="Arial" panose="020B0604020202020204" pitchFamily="34" charset="0"/>
                <a:cs typeface="Arial" panose="020B0604020202020204" pitchFamily="34" charset="0"/>
              </a:rPr>
              <a:t>public</a:t>
            </a:r>
            <a:r>
              <a:rPr lang="en-US" sz="1400" b="1" dirty="0">
                <a:solidFill>
                  <a:srgbClr val="333333"/>
                </a:solidFill>
                <a:latin typeface="Arial" panose="020B0604020202020204" pitchFamily="34" charset="0"/>
                <a:cs typeface="Arial" panose="020B0604020202020204" pitchFamily="34" charset="0"/>
              </a:rPr>
              <a:t> interface TableFactory </a:t>
            </a:r>
            <a:r>
              <a:rPr lang="en-US" sz="1400" dirty="0">
                <a:solidFill>
                  <a:srgbClr val="333333"/>
                </a:solidFill>
                <a:latin typeface="Arial" panose="020B0604020202020204" pitchFamily="34" charset="0"/>
                <a:cs typeface="Arial" panose="020B0604020202020204" pitchFamily="34" charset="0"/>
              </a:rPr>
              <a:t>{  // Creator</a:t>
            </a:r>
          </a:p>
          <a:p>
            <a:r>
              <a:rPr lang="en-US" sz="1400" dirty="0">
                <a:solidFill>
                  <a:srgbClr val="333333"/>
                </a:solidFill>
                <a:latin typeface="Arial" panose="020B0604020202020204" pitchFamily="34" charset="0"/>
                <a:cs typeface="Arial" panose="020B0604020202020204" pitchFamily="34" charset="0"/>
              </a:rPr>
              <a:t>  </a:t>
            </a:r>
            <a:r>
              <a:rPr lang="en-US" sz="1400" b="1" dirty="0">
                <a:solidFill>
                  <a:srgbClr val="333333"/>
                </a:solidFill>
                <a:latin typeface="Arial" panose="020B0604020202020204" pitchFamily="34" charset="0"/>
                <a:cs typeface="Arial" panose="020B0604020202020204" pitchFamily="34" charset="0"/>
              </a:rPr>
              <a:t>public Table getTable(DatabaseType type);</a:t>
            </a:r>
          </a:p>
          <a:p>
            <a:r>
              <a:rPr lang="en-US" sz="1400" dirty="0">
                <a:solidFill>
                  <a:srgbClr val="333333"/>
                </a:solidFill>
                <a:latin typeface="Arial" panose="020B0604020202020204" pitchFamily="34" charset="0"/>
                <a:cs typeface="Arial" panose="020B0604020202020204" pitchFamily="34" charset="0"/>
              </a:rPr>
              <a:t>}</a:t>
            </a:r>
          </a:p>
          <a:p>
            <a:r>
              <a:rPr lang="en-SG" sz="1400" dirty="0">
                <a:solidFill>
                  <a:srgbClr val="333333"/>
                </a:solidFill>
                <a:latin typeface="Arial" panose="020B0604020202020204" pitchFamily="34" charset="0"/>
                <a:cs typeface="Arial" panose="020B0604020202020204" pitchFamily="34" charset="0"/>
              </a:rPr>
              <a:t>public</a:t>
            </a:r>
            <a:r>
              <a:rPr lang="en-SG" sz="1400" b="1" dirty="0">
                <a:solidFill>
                  <a:srgbClr val="333333"/>
                </a:solidFill>
                <a:latin typeface="Arial" panose="020B0604020202020204" pitchFamily="34" charset="0"/>
                <a:cs typeface="Arial" panose="020B0604020202020204" pitchFamily="34" charset="0"/>
              </a:rPr>
              <a:t> </a:t>
            </a:r>
            <a:r>
              <a:rPr lang="en-SG" sz="1400" dirty="0">
                <a:solidFill>
                  <a:srgbClr val="333333"/>
                </a:solidFill>
                <a:latin typeface="Arial" panose="020B0604020202020204" pitchFamily="34" charset="0"/>
                <a:cs typeface="Arial" panose="020B0604020202020204" pitchFamily="34" charset="0"/>
              </a:rPr>
              <a:t>class</a:t>
            </a:r>
            <a:r>
              <a:rPr lang="en-SG" sz="1400" b="1" dirty="0">
                <a:solidFill>
                  <a:srgbClr val="333333"/>
                </a:solidFill>
                <a:latin typeface="Arial" panose="020B0604020202020204" pitchFamily="34" charset="0"/>
                <a:cs typeface="Arial" panose="020B0604020202020204" pitchFamily="34" charset="0"/>
              </a:rPr>
              <a:t> ATableFactory implements TableFactory </a:t>
            </a:r>
            <a:r>
              <a:rPr lang="en-SG" sz="1400" dirty="0">
                <a:solidFill>
                  <a:srgbClr val="333333"/>
                </a:solidFill>
                <a:latin typeface="Arial" panose="020B0604020202020204" pitchFamily="34" charset="0"/>
                <a:cs typeface="Arial" panose="020B0604020202020204" pitchFamily="34" charset="0"/>
              </a:rPr>
              <a:t>{</a:t>
            </a:r>
          </a:p>
          <a:p>
            <a:r>
              <a:rPr lang="en-SG" sz="1400" dirty="0">
                <a:solidFill>
                  <a:srgbClr val="333333"/>
                </a:solidFill>
                <a:latin typeface="Arial" panose="020B0604020202020204" pitchFamily="34" charset="0"/>
                <a:cs typeface="Arial" panose="020B0604020202020204" pitchFamily="34" charset="0"/>
              </a:rPr>
              <a:t>  public Table getTable(DatabaseType type) {</a:t>
            </a:r>
          </a:p>
          <a:p>
            <a:r>
              <a:rPr lang="en-SG" sz="1400" dirty="0">
                <a:solidFill>
                  <a:srgbClr val="333333"/>
                </a:solidFill>
                <a:latin typeface="Arial" panose="020B0604020202020204" pitchFamily="34" charset="0"/>
                <a:cs typeface="Arial" panose="020B0604020202020204" pitchFamily="34" charset="0"/>
              </a:rPr>
              <a:t>    if (type == DatabaseType.MySQL) {</a:t>
            </a:r>
          </a:p>
          <a:p>
            <a:r>
              <a:rPr lang="en-SG" sz="1400" dirty="0">
                <a:solidFill>
                  <a:srgbClr val="333333"/>
                </a:solidFill>
                <a:latin typeface="Arial" panose="020B0604020202020204" pitchFamily="34" charset="0"/>
                <a:cs typeface="Arial" panose="020B0604020202020204" pitchFamily="34" charset="0"/>
              </a:rPr>
              <a:t>      return new MySQLTable();</a:t>
            </a:r>
          </a:p>
          <a:p>
            <a:r>
              <a:rPr lang="en-SG" sz="1400" dirty="0">
                <a:solidFill>
                  <a:srgbClr val="333333"/>
                </a:solidFill>
                <a:latin typeface="Arial" panose="020B0604020202020204" pitchFamily="34" charset="0"/>
                <a:cs typeface="Arial" panose="020B0604020202020204" pitchFamily="34" charset="0"/>
              </a:rPr>
              <a:t>    } else if (type == DatabaseType.MSSQL) {</a:t>
            </a:r>
          </a:p>
          <a:p>
            <a:r>
              <a:rPr lang="en-SG" sz="1400" dirty="0">
                <a:solidFill>
                  <a:srgbClr val="333333"/>
                </a:solidFill>
                <a:latin typeface="Arial" panose="020B0604020202020204" pitchFamily="34" charset="0"/>
                <a:cs typeface="Arial" panose="020B0604020202020204" pitchFamily="34" charset="0"/>
              </a:rPr>
              <a:t>      return new MSSQLTable();</a:t>
            </a:r>
          </a:p>
          <a:p>
            <a:r>
              <a:rPr lang="en-SG" sz="1400" dirty="0">
                <a:solidFill>
                  <a:srgbClr val="333333"/>
                </a:solidFill>
                <a:latin typeface="Arial" panose="020B0604020202020204" pitchFamily="34" charset="0"/>
                <a:cs typeface="Arial" panose="020B0604020202020204" pitchFamily="34" charset="0"/>
              </a:rPr>
              <a:t>    } else {</a:t>
            </a:r>
          </a:p>
          <a:p>
            <a:r>
              <a:rPr lang="en-SG" sz="1400" dirty="0">
                <a:solidFill>
                  <a:srgbClr val="333333"/>
                </a:solidFill>
                <a:latin typeface="Arial" panose="020B0604020202020204" pitchFamily="34" charset="0"/>
                <a:cs typeface="Arial" panose="020B0604020202020204" pitchFamily="34" charset="0"/>
              </a:rPr>
              <a:t>      return null;</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a:t>
            </a:r>
          </a:p>
        </p:txBody>
      </p:sp>
      <p:sp>
        <p:nvSpPr>
          <p:cNvPr id="6" name="Rectangle 5"/>
          <p:cNvSpPr/>
          <p:nvPr/>
        </p:nvSpPr>
        <p:spPr>
          <a:xfrm>
            <a:off x="513595" y="880713"/>
            <a:ext cx="8257620" cy="369332"/>
          </a:xfrm>
          <a:prstGeom prst="rect">
            <a:avLst/>
          </a:prstGeom>
        </p:spPr>
        <p:txBody>
          <a:bodyPr wrap="square">
            <a:spAutoFit/>
          </a:bodyPr>
          <a:lstStyle/>
          <a:p>
            <a:r>
              <a:rPr lang="en-SG" b="1" dirty="0"/>
              <a:t>Scenario : You need to select data from table in MSSQL and MySQL DBs</a:t>
            </a:r>
            <a:endParaRPr lang="en-SG" dirty="0"/>
          </a:p>
        </p:txBody>
      </p:sp>
      <p:sp>
        <p:nvSpPr>
          <p:cNvPr id="7" name="Rectangle 6"/>
          <p:cNvSpPr/>
          <p:nvPr/>
        </p:nvSpPr>
        <p:spPr>
          <a:xfrm>
            <a:off x="245985" y="5326375"/>
            <a:ext cx="3567065" cy="369332"/>
          </a:xfrm>
          <a:prstGeom prst="rect">
            <a:avLst/>
          </a:prstGeom>
        </p:spPr>
        <p:txBody>
          <a:bodyPr wrap="square">
            <a:spAutoFit/>
          </a:bodyPr>
          <a:lstStyle/>
          <a:p>
            <a:r>
              <a:rPr lang="en-SG" b="1" dirty="0"/>
              <a:t>Can this design be improved?</a:t>
            </a:r>
            <a:endParaRPr lang="en-SG" dirty="0"/>
          </a:p>
        </p:txBody>
      </p:sp>
      <p:sp>
        <p:nvSpPr>
          <p:cNvPr id="8" name="Flowchart: Alternate Process 7"/>
          <p:cNvSpPr/>
          <p:nvPr/>
        </p:nvSpPr>
        <p:spPr>
          <a:xfrm>
            <a:off x="3334520" y="1653501"/>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1</a:t>
            </a:r>
          </a:p>
        </p:txBody>
      </p:sp>
      <p:sp>
        <p:nvSpPr>
          <p:cNvPr id="10" name="Flowchart: Alternate Process 9"/>
          <p:cNvSpPr/>
          <p:nvPr/>
        </p:nvSpPr>
        <p:spPr>
          <a:xfrm>
            <a:off x="3334520" y="2621261"/>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2</a:t>
            </a:r>
          </a:p>
        </p:txBody>
      </p:sp>
      <p:sp>
        <p:nvSpPr>
          <p:cNvPr id="11" name="Flowchart: Alternate Process 10"/>
          <p:cNvSpPr/>
          <p:nvPr/>
        </p:nvSpPr>
        <p:spPr>
          <a:xfrm>
            <a:off x="3332395" y="3884370"/>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2</a:t>
            </a:r>
          </a:p>
        </p:txBody>
      </p:sp>
      <p:sp>
        <p:nvSpPr>
          <p:cNvPr id="12" name="Flowchart: Alternate Process 11"/>
          <p:cNvSpPr/>
          <p:nvPr/>
        </p:nvSpPr>
        <p:spPr>
          <a:xfrm>
            <a:off x="8290855" y="1367096"/>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3</a:t>
            </a:r>
          </a:p>
        </p:txBody>
      </p:sp>
      <p:sp>
        <p:nvSpPr>
          <p:cNvPr id="13" name="Flowchart: Alternate Process 12"/>
          <p:cNvSpPr/>
          <p:nvPr/>
        </p:nvSpPr>
        <p:spPr>
          <a:xfrm>
            <a:off x="8280990" y="2290421"/>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4</a:t>
            </a:r>
          </a:p>
        </p:txBody>
      </p:sp>
      <p:sp>
        <p:nvSpPr>
          <p:cNvPr id="2" name="Rectangle 1"/>
          <p:cNvSpPr/>
          <p:nvPr/>
        </p:nvSpPr>
        <p:spPr>
          <a:xfrm>
            <a:off x="4134403" y="4432132"/>
            <a:ext cx="4763611" cy="2462213"/>
          </a:xfrm>
          <a:prstGeom prst="rect">
            <a:avLst/>
          </a:prstGeom>
          <a:ln w="25400">
            <a:solidFill>
              <a:srgbClr val="92D050"/>
            </a:solidFill>
          </a:ln>
        </p:spPr>
        <p:txBody>
          <a:bodyPr wrap="square">
            <a:spAutoFit/>
          </a:bodyPr>
          <a:lstStyle/>
          <a:p>
            <a:r>
              <a:rPr lang="en-SG" sz="1400" dirty="0">
                <a:solidFill>
                  <a:srgbClr val="333333"/>
                </a:solidFill>
                <a:latin typeface="Arial" panose="020B0604020202020204" pitchFamily="34" charset="0"/>
                <a:cs typeface="Arial" panose="020B0604020202020204" pitchFamily="34" charset="0"/>
              </a:rPr>
              <a:t>public class </a:t>
            </a:r>
            <a:r>
              <a:rPr lang="en-SG" sz="1400" b="1" dirty="0">
                <a:solidFill>
                  <a:srgbClr val="333333"/>
                </a:solidFill>
                <a:latin typeface="Arial" panose="020B0604020202020204" pitchFamily="34" charset="0"/>
                <a:cs typeface="Arial" panose="020B0604020202020204" pitchFamily="34" charset="0"/>
              </a:rPr>
              <a:t>ClaimsReport</a:t>
            </a:r>
            <a:r>
              <a:rPr lang="en-SG" sz="1400" dirty="0">
                <a:solidFill>
                  <a:srgbClr val="333333"/>
                </a:solidFill>
                <a:latin typeface="Arial" panose="020B0604020202020204" pitchFamily="34" charset="0"/>
                <a:cs typeface="Arial" panose="020B0604020202020204" pitchFamily="34" charset="0"/>
              </a:rPr>
              <a:t> {</a:t>
            </a:r>
          </a:p>
          <a:p>
            <a:r>
              <a:rPr lang="en-SG" sz="1400" b="1" dirty="0">
                <a:solidFill>
                  <a:srgbClr val="333333"/>
                </a:solidFill>
                <a:latin typeface="Arial" panose="020B0604020202020204" pitchFamily="34" charset="0"/>
                <a:cs typeface="Arial" panose="020B0604020202020204" pitchFamily="34" charset="0"/>
              </a:rPr>
              <a:t>TableFactory tFactory =  new ATableFactory();</a:t>
            </a:r>
          </a:p>
          <a:p>
            <a:r>
              <a:rPr lang="en-SG" sz="1400" dirty="0">
                <a:solidFill>
                  <a:srgbClr val="333333"/>
                </a:solidFill>
                <a:latin typeface="Arial" panose="020B0604020202020204" pitchFamily="34" charset="0"/>
                <a:cs typeface="Arial" panose="020B0604020202020204" pitchFamily="34" charset="0"/>
              </a:rPr>
              <a:t>  public void retrievePersonalDetails() {</a:t>
            </a:r>
          </a:p>
          <a:p>
            <a:r>
              <a:rPr lang="en-SG" sz="1400" dirty="0">
                <a:solidFill>
                  <a:srgbClr val="333333"/>
                </a:solidFill>
                <a:latin typeface="Arial" panose="020B0604020202020204" pitchFamily="34" charset="0"/>
                <a:cs typeface="Arial" panose="020B0604020202020204" pitchFamily="34" charset="0"/>
              </a:rPr>
              <a:t>    </a:t>
            </a:r>
            <a:r>
              <a:rPr lang="en-SG" sz="1400" b="1" dirty="0">
                <a:solidFill>
                  <a:srgbClr val="333333"/>
                </a:solidFill>
                <a:latin typeface="Arial" panose="020B0604020202020204" pitchFamily="34" charset="0"/>
                <a:cs typeface="Arial" panose="020B0604020202020204" pitchFamily="34" charset="0"/>
              </a:rPr>
              <a:t>Table t = tFactory.getTable(DatabaseType.MSSQL);</a:t>
            </a:r>
          </a:p>
          <a:p>
            <a:r>
              <a:rPr lang="en-SG" sz="1400" b="1" dirty="0">
                <a:solidFill>
                  <a:srgbClr val="333333"/>
                </a:solidFill>
                <a:latin typeface="Arial" panose="020B0604020202020204" pitchFamily="34" charset="0"/>
                <a:cs typeface="Arial" panose="020B0604020202020204" pitchFamily="34" charset="0"/>
              </a:rPr>
              <a:t>    t.select();</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  public void retrieveClaimsDetails() {</a:t>
            </a:r>
          </a:p>
          <a:p>
            <a:r>
              <a:rPr lang="en-SG" sz="1400" dirty="0">
                <a:solidFill>
                  <a:srgbClr val="333333"/>
                </a:solidFill>
                <a:latin typeface="Arial" panose="020B0604020202020204" pitchFamily="34" charset="0"/>
                <a:cs typeface="Arial" panose="020B0604020202020204" pitchFamily="34" charset="0"/>
              </a:rPr>
              <a:t>    </a:t>
            </a:r>
            <a:r>
              <a:rPr lang="en-SG" sz="1400" b="1" dirty="0">
                <a:solidFill>
                  <a:srgbClr val="333333"/>
                </a:solidFill>
                <a:latin typeface="Arial" panose="020B0604020202020204" pitchFamily="34" charset="0"/>
                <a:cs typeface="Arial" panose="020B0604020202020204" pitchFamily="34" charset="0"/>
              </a:rPr>
              <a:t>Table t = tFactory.getTable(DatabaseType.MySQL);</a:t>
            </a:r>
          </a:p>
          <a:p>
            <a:r>
              <a:rPr lang="en-SG" sz="1400" b="1" dirty="0">
                <a:solidFill>
                  <a:srgbClr val="333333"/>
                </a:solidFill>
                <a:latin typeface="Arial" panose="020B0604020202020204" pitchFamily="34" charset="0"/>
                <a:cs typeface="Arial" panose="020B0604020202020204" pitchFamily="34" charset="0"/>
              </a:rPr>
              <a:t>    t.select();</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a:t>
            </a:r>
          </a:p>
        </p:txBody>
      </p:sp>
      <p:sp>
        <p:nvSpPr>
          <p:cNvPr id="14" name="Flowchart: Alternate Process 13"/>
          <p:cNvSpPr/>
          <p:nvPr/>
        </p:nvSpPr>
        <p:spPr>
          <a:xfrm>
            <a:off x="8290855" y="4629365"/>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4</a:t>
            </a:r>
          </a:p>
        </p:txBody>
      </p:sp>
    </p:spTree>
    <p:extLst>
      <p:ext uri="{BB962C8B-B14F-4D97-AF65-F5344CB8AC3E}">
        <p14:creationId xmlns:p14="http://schemas.microsoft.com/office/powerpoint/2010/main" val="2866595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a:t>Factory Method Implementation</a:t>
            </a:r>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23</a:t>
            </a:fld>
            <a:endParaRPr lang="en-US" altLang="en-US" dirty="0"/>
          </a:p>
        </p:txBody>
      </p:sp>
      <p:sp>
        <p:nvSpPr>
          <p:cNvPr id="3" name="Rectangle 2"/>
          <p:cNvSpPr/>
          <p:nvPr/>
        </p:nvSpPr>
        <p:spPr>
          <a:xfrm>
            <a:off x="94195" y="1303940"/>
            <a:ext cx="3718855" cy="3539430"/>
          </a:xfrm>
          <a:prstGeom prst="rect">
            <a:avLst/>
          </a:prstGeom>
          <a:ln w="25400">
            <a:solidFill>
              <a:schemeClr val="tx1"/>
            </a:solidFill>
          </a:ln>
        </p:spPr>
        <p:txBody>
          <a:bodyPr wrap="square">
            <a:spAutoFit/>
          </a:bodyPr>
          <a:lstStyle/>
          <a:p>
            <a:r>
              <a:rPr lang="en-US" sz="1400" dirty="0">
                <a:solidFill>
                  <a:schemeClr val="bg1">
                    <a:lumMod val="75000"/>
                  </a:schemeClr>
                </a:solidFill>
                <a:latin typeface="Arial" panose="020B0604020202020204" pitchFamily="34" charset="0"/>
                <a:cs typeface="Arial" panose="020B0604020202020204" pitchFamily="34" charset="0"/>
              </a:rPr>
              <a:t>public interface Table {</a:t>
            </a:r>
          </a:p>
          <a:p>
            <a:r>
              <a:rPr lang="en-US" sz="1400" dirty="0">
                <a:solidFill>
                  <a:schemeClr val="bg1">
                    <a:lumMod val="75000"/>
                  </a:schemeClr>
                </a:solidFill>
                <a:latin typeface="Arial" panose="020B0604020202020204" pitchFamily="34" charset="0"/>
                <a:cs typeface="Arial" panose="020B0604020202020204" pitchFamily="34" charset="0"/>
              </a:rPr>
              <a:t>    public boolean create();</a:t>
            </a:r>
          </a:p>
          <a:p>
            <a:r>
              <a:rPr lang="en-US" sz="1400" dirty="0">
                <a:solidFill>
                  <a:schemeClr val="bg1">
                    <a:lumMod val="75000"/>
                  </a:schemeClr>
                </a:solidFill>
                <a:latin typeface="Arial" panose="020B0604020202020204" pitchFamily="34" charset="0"/>
                <a:cs typeface="Arial" panose="020B0604020202020204" pitchFamily="34" charset="0"/>
              </a:rPr>
              <a:t>}</a:t>
            </a:r>
          </a:p>
          <a:p>
            <a:r>
              <a:rPr lang="en-US" sz="1400" dirty="0">
                <a:solidFill>
                  <a:schemeClr val="bg1">
                    <a:lumMod val="75000"/>
                  </a:schemeClr>
                </a:solidFill>
                <a:latin typeface="Arial" panose="020B0604020202020204" pitchFamily="34" charset="0"/>
                <a:cs typeface="Arial" panose="020B0604020202020204" pitchFamily="34" charset="0"/>
              </a:rPr>
              <a:t>public class MSSQLTable implements Table{</a:t>
            </a:r>
          </a:p>
          <a:p>
            <a:endParaRPr lang="en-US" sz="1400" dirty="0">
              <a:solidFill>
                <a:schemeClr val="bg1">
                  <a:lumMod val="75000"/>
                </a:schemeClr>
              </a:solidFill>
              <a:latin typeface="Arial" panose="020B0604020202020204" pitchFamily="34" charset="0"/>
              <a:cs typeface="Arial" panose="020B0604020202020204" pitchFamily="34" charset="0"/>
            </a:endParaRPr>
          </a:p>
          <a:p>
            <a:r>
              <a:rPr lang="en-US" sz="1400" dirty="0">
                <a:solidFill>
                  <a:schemeClr val="bg1">
                    <a:lumMod val="75000"/>
                  </a:schemeClr>
                </a:solidFill>
                <a:latin typeface="Arial" panose="020B0604020202020204" pitchFamily="34" charset="0"/>
                <a:cs typeface="Arial" panose="020B0604020202020204" pitchFamily="34" charset="0"/>
              </a:rPr>
              <a:t>    public boolean select() {</a:t>
            </a:r>
          </a:p>
          <a:p>
            <a:r>
              <a:rPr lang="en-US" sz="1400" dirty="0">
                <a:solidFill>
                  <a:schemeClr val="bg1">
                    <a:lumMod val="75000"/>
                  </a:schemeClr>
                </a:solidFill>
                <a:latin typeface="Arial" panose="020B0604020202020204" pitchFamily="34" charset="0"/>
                <a:cs typeface="Arial" panose="020B0604020202020204" pitchFamily="34" charset="0"/>
              </a:rPr>
              <a:t>        //same as earlier</a:t>
            </a:r>
          </a:p>
          <a:p>
            <a:r>
              <a:rPr lang="en-US" sz="1400" dirty="0">
                <a:solidFill>
                  <a:schemeClr val="bg1">
                    <a:lumMod val="75000"/>
                  </a:schemeClr>
                </a:solidFill>
                <a:latin typeface="Arial" panose="020B0604020202020204" pitchFamily="34" charset="0"/>
                <a:cs typeface="Arial" panose="020B0604020202020204" pitchFamily="34" charset="0"/>
              </a:rPr>
              <a:t>    }</a:t>
            </a:r>
          </a:p>
          <a:p>
            <a:r>
              <a:rPr lang="en-US" sz="1400" dirty="0">
                <a:solidFill>
                  <a:schemeClr val="bg1">
                    <a:lumMod val="75000"/>
                  </a:schemeClr>
                </a:solidFill>
                <a:latin typeface="Arial" panose="020B0604020202020204" pitchFamily="34" charset="0"/>
                <a:cs typeface="Arial" panose="020B0604020202020204" pitchFamily="34" charset="0"/>
              </a:rPr>
              <a:t>}</a:t>
            </a:r>
          </a:p>
          <a:p>
            <a:endParaRPr lang="en-US" sz="1400" b="0" i="0" dirty="0">
              <a:solidFill>
                <a:schemeClr val="bg1">
                  <a:lumMod val="75000"/>
                </a:schemeClr>
              </a:solidFill>
              <a:effectLst/>
              <a:latin typeface="Arial" panose="020B0604020202020204" pitchFamily="34" charset="0"/>
              <a:cs typeface="Arial" panose="020B0604020202020204" pitchFamily="34" charset="0"/>
            </a:endParaRPr>
          </a:p>
          <a:p>
            <a:r>
              <a:rPr lang="en-US" sz="1400" dirty="0">
                <a:solidFill>
                  <a:schemeClr val="bg1">
                    <a:lumMod val="75000"/>
                  </a:schemeClr>
                </a:solidFill>
                <a:latin typeface="Arial" panose="020B0604020202020204" pitchFamily="34" charset="0"/>
                <a:cs typeface="Arial" panose="020B0604020202020204" pitchFamily="34" charset="0"/>
              </a:rPr>
              <a:t>public class MySQLTable implements Table{</a:t>
            </a:r>
          </a:p>
          <a:p>
            <a:endParaRPr lang="en-US" sz="1400" dirty="0">
              <a:solidFill>
                <a:schemeClr val="bg1">
                  <a:lumMod val="75000"/>
                </a:schemeClr>
              </a:solidFill>
              <a:latin typeface="Arial" panose="020B0604020202020204" pitchFamily="34" charset="0"/>
              <a:cs typeface="Arial" panose="020B0604020202020204" pitchFamily="34" charset="0"/>
            </a:endParaRPr>
          </a:p>
          <a:p>
            <a:r>
              <a:rPr lang="en-US" sz="1400" dirty="0">
                <a:solidFill>
                  <a:schemeClr val="bg1">
                    <a:lumMod val="75000"/>
                  </a:schemeClr>
                </a:solidFill>
                <a:latin typeface="Arial" panose="020B0604020202020204" pitchFamily="34" charset="0"/>
                <a:cs typeface="Arial" panose="020B0604020202020204" pitchFamily="34" charset="0"/>
              </a:rPr>
              <a:t>    public boolean select() {</a:t>
            </a:r>
          </a:p>
          <a:p>
            <a:r>
              <a:rPr lang="en-US" sz="1400" dirty="0">
                <a:solidFill>
                  <a:schemeClr val="bg1">
                    <a:lumMod val="75000"/>
                  </a:schemeClr>
                </a:solidFill>
                <a:latin typeface="Arial" panose="020B0604020202020204" pitchFamily="34" charset="0"/>
                <a:cs typeface="Arial" panose="020B0604020202020204" pitchFamily="34" charset="0"/>
              </a:rPr>
              <a:t>        //same as earlier</a:t>
            </a:r>
          </a:p>
          <a:p>
            <a:r>
              <a:rPr lang="en-US" sz="1400" dirty="0">
                <a:solidFill>
                  <a:schemeClr val="bg1">
                    <a:lumMod val="75000"/>
                  </a:schemeClr>
                </a:solidFill>
                <a:latin typeface="Arial" panose="020B0604020202020204" pitchFamily="34" charset="0"/>
                <a:cs typeface="Arial" panose="020B0604020202020204" pitchFamily="34" charset="0"/>
              </a:rPr>
              <a:t>    }</a:t>
            </a:r>
          </a:p>
          <a:p>
            <a:r>
              <a:rPr lang="en-US" sz="1400" dirty="0">
                <a:solidFill>
                  <a:schemeClr val="bg1">
                    <a:lumMod val="75000"/>
                  </a:schemeClr>
                </a:solidFill>
                <a:latin typeface="Arial" panose="020B0604020202020204" pitchFamily="34" charset="0"/>
                <a:cs typeface="Arial" panose="020B0604020202020204" pitchFamily="34" charset="0"/>
              </a:rPr>
              <a:t>}</a:t>
            </a:r>
            <a:endParaRPr lang="en-SG" sz="1400" b="0" i="0" dirty="0">
              <a:solidFill>
                <a:schemeClr val="bg1">
                  <a:lumMod val="75000"/>
                </a:schemeClr>
              </a:solidFill>
              <a:effectLst/>
              <a:latin typeface="Arial" panose="020B0604020202020204" pitchFamily="34" charset="0"/>
              <a:cs typeface="Arial" panose="020B0604020202020204" pitchFamily="34" charset="0"/>
            </a:endParaRPr>
          </a:p>
        </p:txBody>
      </p:sp>
      <p:sp>
        <p:nvSpPr>
          <p:cNvPr id="9" name="Rectangle 8"/>
          <p:cNvSpPr/>
          <p:nvPr/>
        </p:nvSpPr>
        <p:spPr>
          <a:xfrm>
            <a:off x="3864920" y="1304116"/>
            <a:ext cx="5279080" cy="2893100"/>
          </a:xfrm>
          <a:prstGeom prst="rect">
            <a:avLst/>
          </a:prstGeom>
          <a:ln w="25400">
            <a:solidFill>
              <a:schemeClr val="tx1"/>
            </a:solidFill>
          </a:ln>
        </p:spPr>
        <p:txBody>
          <a:bodyPr wrap="square">
            <a:spAutoFit/>
          </a:bodyPr>
          <a:lstStyle/>
          <a:p>
            <a:r>
              <a:rPr lang="en-US" sz="1400" dirty="0">
                <a:solidFill>
                  <a:srgbClr val="333333"/>
                </a:solidFill>
                <a:latin typeface="Arial" panose="020B0604020202020204" pitchFamily="34" charset="0"/>
                <a:cs typeface="Arial" panose="020B0604020202020204" pitchFamily="34" charset="0"/>
              </a:rPr>
              <a:t>public </a:t>
            </a:r>
            <a:r>
              <a:rPr lang="en-US" sz="1400" b="1" dirty="0">
                <a:solidFill>
                  <a:srgbClr val="333333"/>
                </a:solidFill>
                <a:latin typeface="Arial" panose="020B0604020202020204" pitchFamily="34" charset="0"/>
                <a:cs typeface="Arial" panose="020B0604020202020204" pitchFamily="34" charset="0"/>
              </a:rPr>
              <a:t>interface</a:t>
            </a:r>
            <a:r>
              <a:rPr lang="en-US" sz="1400" dirty="0">
                <a:solidFill>
                  <a:srgbClr val="333333"/>
                </a:solidFill>
                <a:latin typeface="Arial" panose="020B0604020202020204" pitchFamily="34" charset="0"/>
                <a:cs typeface="Arial" panose="020B0604020202020204" pitchFamily="34" charset="0"/>
              </a:rPr>
              <a:t> </a:t>
            </a:r>
            <a:r>
              <a:rPr lang="en-US" sz="1400" b="1" dirty="0">
                <a:solidFill>
                  <a:srgbClr val="333333"/>
                </a:solidFill>
                <a:latin typeface="Arial" panose="020B0604020202020204" pitchFamily="34" charset="0"/>
                <a:cs typeface="Arial" panose="020B0604020202020204" pitchFamily="34" charset="0"/>
              </a:rPr>
              <a:t>TableFactory</a:t>
            </a:r>
            <a:r>
              <a:rPr lang="en-US" sz="1400" dirty="0">
                <a:solidFill>
                  <a:srgbClr val="333333"/>
                </a:solidFill>
                <a:latin typeface="Arial" panose="020B0604020202020204" pitchFamily="34" charset="0"/>
                <a:cs typeface="Arial" panose="020B0604020202020204" pitchFamily="34" charset="0"/>
              </a:rPr>
              <a:t> {</a:t>
            </a:r>
          </a:p>
          <a:p>
            <a:r>
              <a:rPr lang="en-US" sz="1400" b="1" dirty="0">
                <a:solidFill>
                  <a:srgbClr val="333333"/>
                </a:solidFill>
                <a:latin typeface="Arial" panose="020B0604020202020204" pitchFamily="34" charset="0"/>
                <a:cs typeface="Arial" panose="020B0604020202020204" pitchFamily="34" charset="0"/>
              </a:rPr>
              <a:t>  public Table getTable();</a:t>
            </a:r>
          </a:p>
          <a:p>
            <a:r>
              <a:rPr lang="en-US" sz="1400" dirty="0">
                <a:solidFill>
                  <a:srgbClr val="333333"/>
                </a:solidFill>
                <a:latin typeface="Arial" panose="020B0604020202020204" pitchFamily="34" charset="0"/>
                <a:cs typeface="Arial" panose="020B0604020202020204" pitchFamily="34" charset="0"/>
              </a:rPr>
              <a:t>}</a:t>
            </a:r>
          </a:p>
          <a:p>
            <a:r>
              <a:rPr lang="en-US" sz="1400" dirty="0">
                <a:solidFill>
                  <a:srgbClr val="333333"/>
                </a:solidFill>
                <a:latin typeface="Arial" panose="020B0604020202020204" pitchFamily="34" charset="0"/>
                <a:cs typeface="Arial" panose="020B0604020202020204" pitchFamily="34" charset="0"/>
              </a:rPr>
              <a:t>public</a:t>
            </a:r>
            <a:r>
              <a:rPr lang="en-US" sz="1400" b="1" dirty="0">
                <a:solidFill>
                  <a:srgbClr val="333333"/>
                </a:solidFill>
                <a:latin typeface="Arial" panose="020B0604020202020204" pitchFamily="34" charset="0"/>
                <a:cs typeface="Arial" panose="020B0604020202020204" pitchFamily="34" charset="0"/>
              </a:rPr>
              <a:t> class MSSQLTableFactory implements TableFactory</a:t>
            </a:r>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  public Table getTable() {</a:t>
            </a:r>
          </a:p>
          <a:p>
            <a:r>
              <a:rPr lang="en-US" sz="1400" dirty="0">
                <a:solidFill>
                  <a:srgbClr val="333333"/>
                </a:solidFill>
                <a:latin typeface="Arial" panose="020B0604020202020204" pitchFamily="34" charset="0"/>
                <a:cs typeface="Arial" panose="020B0604020202020204" pitchFamily="34" charset="0"/>
              </a:rPr>
              <a:t>    return new MSSQLTable();</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a:t>
            </a:r>
          </a:p>
          <a:p>
            <a:r>
              <a:rPr lang="en-US" sz="1400" dirty="0">
                <a:solidFill>
                  <a:srgbClr val="333333"/>
                </a:solidFill>
                <a:latin typeface="Arial" panose="020B0604020202020204" pitchFamily="34" charset="0"/>
                <a:cs typeface="Arial" panose="020B0604020202020204" pitchFamily="34" charset="0"/>
              </a:rPr>
              <a:t>public</a:t>
            </a:r>
            <a:r>
              <a:rPr lang="en-US" sz="1400" b="1" dirty="0">
                <a:solidFill>
                  <a:srgbClr val="333333"/>
                </a:solidFill>
                <a:latin typeface="Arial" panose="020B0604020202020204" pitchFamily="34" charset="0"/>
                <a:cs typeface="Arial" panose="020B0604020202020204" pitchFamily="34" charset="0"/>
              </a:rPr>
              <a:t> class MySQLTableFactory implements TableFactory {</a:t>
            </a:r>
          </a:p>
          <a:p>
            <a:r>
              <a:rPr lang="en-US" sz="1400" dirty="0">
                <a:solidFill>
                  <a:srgbClr val="333333"/>
                </a:solidFill>
                <a:latin typeface="Arial" panose="020B0604020202020204" pitchFamily="34" charset="0"/>
                <a:cs typeface="Arial" panose="020B0604020202020204" pitchFamily="34" charset="0"/>
              </a:rPr>
              <a:t>  public Table getTable() {</a:t>
            </a:r>
          </a:p>
          <a:p>
            <a:r>
              <a:rPr lang="en-US" sz="1400" dirty="0">
                <a:solidFill>
                  <a:srgbClr val="333333"/>
                </a:solidFill>
                <a:latin typeface="Arial" panose="020B0604020202020204" pitchFamily="34" charset="0"/>
                <a:cs typeface="Arial" panose="020B0604020202020204" pitchFamily="34" charset="0"/>
              </a:rPr>
              <a:t>    return new MySQLTable();</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a:t>
            </a:r>
            <a:endParaRPr lang="en-SG" sz="1400" dirty="0">
              <a:solidFill>
                <a:srgbClr val="333333"/>
              </a:solidFill>
              <a:latin typeface="Arial" panose="020B0604020202020204" pitchFamily="34" charset="0"/>
              <a:cs typeface="Arial" panose="020B0604020202020204" pitchFamily="34" charset="0"/>
            </a:endParaRPr>
          </a:p>
        </p:txBody>
      </p:sp>
      <p:sp>
        <p:nvSpPr>
          <p:cNvPr id="6" name="Rectangle 5"/>
          <p:cNvSpPr/>
          <p:nvPr/>
        </p:nvSpPr>
        <p:spPr>
          <a:xfrm>
            <a:off x="513595" y="880713"/>
            <a:ext cx="8257620" cy="369332"/>
          </a:xfrm>
          <a:prstGeom prst="rect">
            <a:avLst/>
          </a:prstGeom>
        </p:spPr>
        <p:txBody>
          <a:bodyPr wrap="square">
            <a:spAutoFit/>
          </a:bodyPr>
          <a:lstStyle/>
          <a:p>
            <a:r>
              <a:rPr lang="en-SG" b="1" dirty="0"/>
              <a:t>Scenario : You need to select data from table in MSSQL and MySQL DBs</a:t>
            </a:r>
            <a:endParaRPr lang="en-SG" dirty="0"/>
          </a:p>
        </p:txBody>
      </p:sp>
      <p:sp>
        <p:nvSpPr>
          <p:cNvPr id="8" name="Flowchart: Alternate Process 7"/>
          <p:cNvSpPr/>
          <p:nvPr/>
        </p:nvSpPr>
        <p:spPr>
          <a:xfrm>
            <a:off x="3129995" y="1434476"/>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1</a:t>
            </a:r>
          </a:p>
        </p:txBody>
      </p:sp>
      <p:sp>
        <p:nvSpPr>
          <p:cNvPr id="10" name="Flowchart: Alternate Process 9"/>
          <p:cNvSpPr/>
          <p:nvPr/>
        </p:nvSpPr>
        <p:spPr>
          <a:xfrm>
            <a:off x="3129995" y="2288323"/>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2</a:t>
            </a:r>
          </a:p>
        </p:txBody>
      </p:sp>
      <p:sp>
        <p:nvSpPr>
          <p:cNvPr id="11" name="Flowchart: Alternate Process 10"/>
          <p:cNvSpPr/>
          <p:nvPr/>
        </p:nvSpPr>
        <p:spPr>
          <a:xfrm>
            <a:off x="3129995" y="3754087"/>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2</a:t>
            </a:r>
          </a:p>
        </p:txBody>
      </p:sp>
      <p:sp>
        <p:nvSpPr>
          <p:cNvPr id="12" name="Flowchart: Alternate Process 11"/>
          <p:cNvSpPr/>
          <p:nvPr/>
        </p:nvSpPr>
        <p:spPr>
          <a:xfrm>
            <a:off x="7708900" y="1395903"/>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3</a:t>
            </a:r>
          </a:p>
        </p:txBody>
      </p:sp>
      <p:sp>
        <p:nvSpPr>
          <p:cNvPr id="13" name="Flowchart: Alternate Process 12"/>
          <p:cNvSpPr/>
          <p:nvPr/>
        </p:nvSpPr>
        <p:spPr>
          <a:xfrm>
            <a:off x="7708900" y="2315915"/>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4</a:t>
            </a:r>
          </a:p>
        </p:txBody>
      </p:sp>
      <p:sp>
        <p:nvSpPr>
          <p:cNvPr id="14" name="Flowchart: Alternate Process 13"/>
          <p:cNvSpPr/>
          <p:nvPr/>
        </p:nvSpPr>
        <p:spPr>
          <a:xfrm>
            <a:off x="7708900" y="3327714"/>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4</a:t>
            </a:r>
          </a:p>
        </p:txBody>
      </p:sp>
      <p:sp>
        <p:nvSpPr>
          <p:cNvPr id="15" name="Rectangle 14"/>
          <p:cNvSpPr/>
          <p:nvPr/>
        </p:nvSpPr>
        <p:spPr>
          <a:xfrm>
            <a:off x="3864920" y="4302686"/>
            <a:ext cx="5279080" cy="2462213"/>
          </a:xfrm>
          <a:prstGeom prst="rect">
            <a:avLst/>
          </a:prstGeom>
          <a:ln w="25400">
            <a:solidFill>
              <a:srgbClr val="92D050"/>
            </a:solidFill>
          </a:ln>
        </p:spPr>
        <p:txBody>
          <a:bodyPr wrap="square">
            <a:spAutoFit/>
          </a:bodyPr>
          <a:lstStyle/>
          <a:p>
            <a:r>
              <a:rPr lang="en-SG" sz="1400" dirty="0">
                <a:solidFill>
                  <a:srgbClr val="333333"/>
                </a:solidFill>
                <a:latin typeface="Arial" panose="020B0604020202020204" pitchFamily="34" charset="0"/>
                <a:cs typeface="Arial" panose="020B0604020202020204" pitchFamily="34" charset="0"/>
              </a:rPr>
              <a:t>public class ClaimsReport {</a:t>
            </a:r>
          </a:p>
          <a:p>
            <a:endParaRPr lang="en-SG" sz="1400" dirty="0">
              <a:solidFill>
                <a:srgbClr val="333333"/>
              </a:solidFill>
              <a:latin typeface="Arial" panose="020B0604020202020204" pitchFamily="34" charset="0"/>
              <a:cs typeface="Arial" panose="020B0604020202020204" pitchFamily="34" charset="0"/>
            </a:endParaRPr>
          </a:p>
          <a:p>
            <a:r>
              <a:rPr lang="en-SG" sz="1400" dirty="0">
                <a:solidFill>
                  <a:srgbClr val="333333"/>
                </a:solidFill>
                <a:latin typeface="Arial" panose="020B0604020202020204" pitchFamily="34" charset="0"/>
                <a:cs typeface="Arial" panose="020B0604020202020204" pitchFamily="34" charset="0"/>
              </a:rPr>
              <a:t>  public void retrievePersonalDetails() {</a:t>
            </a:r>
          </a:p>
          <a:p>
            <a:r>
              <a:rPr lang="en-SG" sz="1400" b="1" dirty="0">
                <a:solidFill>
                  <a:srgbClr val="333333"/>
                </a:solidFill>
                <a:latin typeface="Arial" panose="020B0604020202020204" pitchFamily="34" charset="0"/>
                <a:cs typeface="Arial" panose="020B0604020202020204" pitchFamily="34" charset="0"/>
              </a:rPr>
              <a:t>    TableFactory tFactory =  new MSSQLTableFactory();</a:t>
            </a:r>
          </a:p>
          <a:p>
            <a:r>
              <a:rPr lang="en-SG" sz="1400" b="1" dirty="0">
                <a:solidFill>
                  <a:srgbClr val="333333"/>
                </a:solidFill>
                <a:latin typeface="Arial" panose="020B0604020202020204" pitchFamily="34" charset="0"/>
                <a:cs typeface="Arial" panose="020B0604020202020204" pitchFamily="34" charset="0"/>
              </a:rPr>
              <a:t>    tFactory.getTable().select();</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  public void retrieveClaimsDetails() {</a:t>
            </a:r>
          </a:p>
          <a:p>
            <a:r>
              <a:rPr lang="en-SG" sz="1400" b="1" dirty="0">
                <a:solidFill>
                  <a:srgbClr val="333333"/>
                </a:solidFill>
                <a:latin typeface="Arial" panose="020B0604020202020204" pitchFamily="34" charset="0"/>
                <a:cs typeface="Arial" panose="020B0604020202020204" pitchFamily="34" charset="0"/>
              </a:rPr>
              <a:t>    TableFactory tFactory =  new MySQLTableFactory();</a:t>
            </a:r>
          </a:p>
          <a:p>
            <a:r>
              <a:rPr lang="en-SG" sz="1400" b="1" dirty="0">
                <a:solidFill>
                  <a:srgbClr val="333333"/>
                </a:solidFill>
                <a:latin typeface="Arial" panose="020B0604020202020204" pitchFamily="34" charset="0"/>
                <a:cs typeface="Arial" panose="020B0604020202020204" pitchFamily="34" charset="0"/>
              </a:rPr>
              <a:t>    tFactory.getTable().select();</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a:t>
            </a:r>
          </a:p>
        </p:txBody>
      </p:sp>
      <p:sp>
        <p:nvSpPr>
          <p:cNvPr id="16" name="Flowchart: Alternate Process 15"/>
          <p:cNvSpPr/>
          <p:nvPr/>
        </p:nvSpPr>
        <p:spPr>
          <a:xfrm>
            <a:off x="7708900" y="5314253"/>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4</a:t>
            </a:r>
          </a:p>
        </p:txBody>
      </p:sp>
      <p:sp>
        <p:nvSpPr>
          <p:cNvPr id="2" name="Rounded Rectangle 1"/>
          <p:cNvSpPr/>
          <p:nvPr/>
        </p:nvSpPr>
        <p:spPr>
          <a:xfrm>
            <a:off x="407536" y="5466043"/>
            <a:ext cx="758950" cy="467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Table Factory</a:t>
            </a:r>
          </a:p>
        </p:txBody>
      </p:sp>
      <p:sp>
        <p:nvSpPr>
          <p:cNvPr id="17" name="Rounded Rectangle 16"/>
          <p:cNvSpPr/>
          <p:nvPr/>
        </p:nvSpPr>
        <p:spPr>
          <a:xfrm>
            <a:off x="1588532" y="4944344"/>
            <a:ext cx="758950" cy="619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MSSQLTable Factory</a:t>
            </a:r>
          </a:p>
        </p:txBody>
      </p:sp>
      <p:sp>
        <p:nvSpPr>
          <p:cNvPr id="18" name="Rounded Rectangle 17"/>
          <p:cNvSpPr/>
          <p:nvPr/>
        </p:nvSpPr>
        <p:spPr>
          <a:xfrm>
            <a:off x="1574147" y="5770577"/>
            <a:ext cx="758950" cy="619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MySQLTable Factory</a:t>
            </a:r>
          </a:p>
        </p:txBody>
      </p:sp>
      <p:sp>
        <p:nvSpPr>
          <p:cNvPr id="19" name="Rounded Rectangle 18"/>
          <p:cNvSpPr/>
          <p:nvPr/>
        </p:nvSpPr>
        <p:spPr>
          <a:xfrm>
            <a:off x="2691992" y="4944344"/>
            <a:ext cx="758950" cy="619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MSSQLTable</a:t>
            </a:r>
          </a:p>
        </p:txBody>
      </p:sp>
      <p:sp>
        <p:nvSpPr>
          <p:cNvPr id="20" name="Rounded Rectangle 19"/>
          <p:cNvSpPr/>
          <p:nvPr/>
        </p:nvSpPr>
        <p:spPr>
          <a:xfrm>
            <a:off x="2691992" y="5769624"/>
            <a:ext cx="758950" cy="619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MySQLTable</a:t>
            </a:r>
          </a:p>
        </p:txBody>
      </p:sp>
      <p:cxnSp>
        <p:nvCxnSpPr>
          <p:cNvPr id="7" name="Straight Arrow Connector 6"/>
          <p:cNvCxnSpPr>
            <a:stCxn id="2" idx="3"/>
            <a:endCxn id="17" idx="1"/>
          </p:cNvCxnSpPr>
          <p:nvPr/>
        </p:nvCxnSpPr>
        <p:spPr>
          <a:xfrm flipV="1">
            <a:off x="1166486" y="5253985"/>
            <a:ext cx="422046" cy="445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2" idx="3"/>
            <a:endCxn id="18" idx="1"/>
          </p:cNvCxnSpPr>
          <p:nvPr/>
        </p:nvCxnSpPr>
        <p:spPr>
          <a:xfrm>
            <a:off x="1166486" y="5699789"/>
            <a:ext cx="407661" cy="380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7" idx="3"/>
            <a:endCxn id="19" idx="1"/>
          </p:cNvCxnSpPr>
          <p:nvPr/>
        </p:nvCxnSpPr>
        <p:spPr>
          <a:xfrm>
            <a:off x="2347482" y="5253985"/>
            <a:ext cx="3445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8" idx="3"/>
            <a:endCxn id="20" idx="1"/>
          </p:cNvCxnSpPr>
          <p:nvPr/>
        </p:nvCxnSpPr>
        <p:spPr>
          <a:xfrm flipV="1">
            <a:off x="2333097" y="6079265"/>
            <a:ext cx="358895" cy="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5878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noChangeArrowheads="1"/>
          </p:cNvSpPr>
          <p:nvPr>
            <p:ph type="title"/>
          </p:nvPr>
        </p:nvSpPr>
        <p:spPr>
          <a:xfrm>
            <a:off x="457200" y="28288"/>
            <a:ext cx="8305800" cy="584775"/>
          </a:xfrm>
        </p:spPr>
        <p:txBody>
          <a:bodyPr/>
          <a:lstStyle/>
          <a:p>
            <a:r>
              <a:rPr lang="en-US" altLang="en-US" sz="3200" dirty="0">
                <a:ea typeface="ＭＳ Ｐゴシック" charset="-128"/>
              </a:rPr>
              <a:t>Exercise</a:t>
            </a:r>
          </a:p>
        </p:txBody>
      </p:sp>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24</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altLang="en-US" dirty="0">
                <a:ea typeface="ＭＳ Ｐゴシック" charset="-128"/>
              </a:rPr>
              <a:t>Creational Design Patterns</a:t>
            </a:r>
            <a:endParaRPr lang="en-US" altLang="en-US" kern="0" dirty="0">
              <a:ea typeface="ＭＳ Ｐゴシック" charset="-128"/>
            </a:endParaRPr>
          </a:p>
          <a:p>
            <a:pPr marL="0" indent="0" algn="ctr">
              <a:buFontTx/>
              <a:buNone/>
            </a:pPr>
            <a:r>
              <a:rPr lang="en-US" altLang="en-US" dirty="0">
                <a:ea typeface="ＭＳ Ｐゴシック" charset="-128"/>
              </a:rPr>
              <a:t> </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4057713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a:extLst>
              <a:ext uri="{FF2B5EF4-FFF2-40B4-BE49-F238E27FC236}">
                <a16:creationId xmlns:a16="http://schemas.microsoft.com/office/drawing/2014/main" id="{A0C0C5EC-1990-0C44-BA2E-DC2359CF6FDC}"/>
              </a:ext>
            </a:extLst>
          </p:cNvPr>
          <p:cNvSpPr>
            <a:spLocks noGrp="1" noChangeArrowheads="1"/>
          </p:cNvSpPr>
          <p:nvPr>
            <p:ph type="title"/>
          </p:nvPr>
        </p:nvSpPr>
        <p:spPr/>
        <p:txBody>
          <a:bodyPr>
            <a:normAutofit fontScale="90000"/>
          </a:bodyPr>
          <a:lstStyle/>
          <a:p>
            <a:r>
              <a:rPr lang="en-US" altLang="en-US" dirty="0"/>
              <a:t>Gang of Four (GoF) patterns</a:t>
            </a:r>
          </a:p>
        </p:txBody>
      </p:sp>
      <p:sp>
        <p:nvSpPr>
          <p:cNvPr id="1458179" name="Rectangle 3">
            <a:extLst>
              <a:ext uri="{FF2B5EF4-FFF2-40B4-BE49-F238E27FC236}">
                <a16:creationId xmlns:a16="http://schemas.microsoft.com/office/drawing/2014/main" id="{F7B71BAC-7E68-EB4A-ADA8-CC9F7C6DC5BE}"/>
              </a:ext>
            </a:extLst>
          </p:cNvPr>
          <p:cNvSpPr>
            <a:spLocks noGrp="1" noChangeArrowheads="1"/>
          </p:cNvSpPr>
          <p:nvPr>
            <p:ph sz="quarter" idx="13"/>
          </p:nvPr>
        </p:nvSpPr>
        <p:spPr>
          <a:xfrm>
            <a:off x="199349" y="924465"/>
            <a:ext cx="8800630" cy="5327612"/>
          </a:xfrm>
        </p:spPr>
        <p:txBody>
          <a:bodyPr/>
          <a:lstStyle/>
          <a:p>
            <a:pPr>
              <a:lnSpc>
                <a:spcPct val="90000"/>
              </a:lnSpc>
              <a:tabLst>
                <a:tab pos="3538538" algn="l"/>
                <a:tab pos="6977063" algn="l"/>
              </a:tabLst>
            </a:pPr>
            <a:r>
              <a:rPr lang="en-US" altLang="en-US" sz="2400" b="1" dirty="0"/>
              <a:t>Creational Patterns</a:t>
            </a:r>
            <a:br>
              <a:rPr lang="en-US" altLang="en-US" sz="2400" b="1" dirty="0"/>
            </a:br>
            <a:r>
              <a:rPr lang="en-US" altLang="en-US" sz="1400" dirty="0"/>
              <a:t>(abstracting the object-instantiation process)</a:t>
            </a:r>
          </a:p>
          <a:p>
            <a:pPr lvl="1">
              <a:lnSpc>
                <a:spcPct val="80000"/>
              </a:lnSpc>
              <a:tabLst>
                <a:tab pos="3538538" algn="l"/>
                <a:tab pos="6977063" algn="l"/>
              </a:tabLst>
            </a:pPr>
            <a:r>
              <a:rPr lang="en-US" altLang="en-US" sz="2000" b="1" dirty="0"/>
              <a:t>Factory Method	</a:t>
            </a:r>
            <a:r>
              <a:rPr lang="en-US" altLang="en-US" sz="2000" dirty="0"/>
              <a:t>Abstract Factory</a:t>
            </a:r>
            <a:r>
              <a:rPr lang="en-US" altLang="en-US" sz="2000" b="1" dirty="0"/>
              <a:t>	Singleton</a:t>
            </a:r>
          </a:p>
          <a:p>
            <a:pPr lvl="1">
              <a:lnSpc>
                <a:spcPct val="80000"/>
              </a:lnSpc>
              <a:tabLst>
                <a:tab pos="3538538" algn="l"/>
                <a:tab pos="6977063" algn="l"/>
              </a:tabLst>
            </a:pPr>
            <a:r>
              <a:rPr lang="en-US" altLang="en-US" sz="2000" b="1" dirty="0"/>
              <a:t>Builder</a:t>
            </a:r>
            <a:r>
              <a:rPr lang="en-US" altLang="en-US" sz="2000" dirty="0"/>
              <a:t>	Prototype</a:t>
            </a:r>
          </a:p>
          <a:p>
            <a:pPr>
              <a:lnSpc>
                <a:spcPct val="80000"/>
              </a:lnSpc>
              <a:tabLst>
                <a:tab pos="3538538" algn="l"/>
                <a:tab pos="6977063" algn="l"/>
              </a:tabLst>
            </a:pPr>
            <a:endParaRPr lang="en-US" altLang="en-US" sz="2400" dirty="0"/>
          </a:p>
          <a:p>
            <a:pPr>
              <a:lnSpc>
                <a:spcPct val="90000"/>
              </a:lnSpc>
              <a:tabLst>
                <a:tab pos="3538538" algn="l"/>
                <a:tab pos="6977063" algn="l"/>
              </a:tabLst>
            </a:pPr>
            <a:r>
              <a:rPr lang="en-US" altLang="en-US" sz="2400" b="1" dirty="0"/>
              <a:t>Structural Patterns</a:t>
            </a:r>
            <a:r>
              <a:rPr lang="en-US" altLang="en-US" sz="2400" dirty="0"/>
              <a:t/>
            </a:r>
            <a:br>
              <a:rPr lang="en-US" altLang="en-US" sz="2400" dirty="0"/>
            </a:br>
            <a:r>
              <a:rPr lang="en-US" altLang="en-US" sz="1400" dirty="0"/>
              <a:t>(how objects/classes can be combined to form larger structures)</a:t>
            </a:r>
          </a:p>
          <a:p>
            <a:pPr lvl="1">
              <a:lnSpc>
                <a:spcPct val="80000"/>
              </a:lnSpc>
              <a:tabLst>
                <a:tab pos="3538538" algn="l"/>
                <a:tab pos="6977063" algn="l"/>
              </a:tabLst>
            </a:pPr>
            <a:r>
              <a:rPr lang="en-US" altLang="en-US" sz="2000" dirty="0"/>
              <a:t>Adapter	Bridge	Composite</a:t>
            </a:r>
          </a:p>
          <a:p>
            <a:pPr lvl="1">
              <a:lnSpc>
                <a:spcPct val="80000"/>
              </a:lnSpc>
              <a:tabLst>
                <a:tab pos="3538538" algn="l"/>
                <a:tab pos="6977063" algn="l"/>
              </a:tabLst>
            </a:pPr>
            <a:r>
              <a:rPr lang="en-US" altLang="en-US" sz="2000" dirty="0"/>
              <a:t>Decorator	Facade	Flyweight</a:t>
            </a:r>
          </a:p>
          <a:p>
            <a:pPr lvl="1">
              <a:lnSpc>
                <a:spcPct val="80000"/>
              </a:lnSpc>
              <a:tabLst>
                <a:tab pos="3538538" algn="l"/>
                <a:tab pos="6977063" algn="l"/>
              </a:tabLst>
            </a:pPr>
            <a:r>
              <a:rPr lang="en-US" altLang="en-US" sz="2000" dirty="0"/>
              <a:t>Proxy</a:t>
            </a:r>
          </a:p>
          <a:p>
            <a:pPr>
              <a:lnSpc>
                <a:spcPct val="80000"/>
              </a:lnSpc>
              <a:tabLst>
                <a:tab pos="3538538" algn="l"/>
                <a:tab pos="6977063" algn="l"/>
              </a:tabLst>
            </a:pPr>
            <a:endParaRPr lang="en-US" altLang="en-US" sz="2400" dirty="0"/>
          </a:p>
          <a:p>
            <a:pPr>
              <a:lnSpc>
                <a:spcPct val="90000"/>
              </a:lnSpc>
              <a:tabLst>
                <a:tab pos="3538538" algn="l"/>
                <a:tab pos="6977063" algn="l"/>
              </a:tabLst>
            </a:pPr>
            <a:r>
              <a:rPr lang="en-US" altLang="en-US" sz="2400" b="1" dirty="0"/>
              <a:t>Behavioral Patterns</a:t>
            </a:r>
            <a:r>
              <a:rPr lang="en-US" altLang="en-US" sz="2400" dirty="0"/>
              <a:t/>
            </a:r>
            <a:br>
              <a:rPr lang="en-US" altLang="en-US" sz="2400" dirty="0"/>
            </a:br>
            <a:r>
              <a:rPr lang="en-US" altLang="en-US" sz="1400" dirty="0"/>
              <a:t>(communication between objects)</a:t>
            </a:r>
          </a:p>
          <a:p>
            <a:pPr lvl="1">
              <a:lnSpc>
                <a:spcPct val="80000"/>
              </a:lnSpc>
              <a:tabLst>
                <a:tab pos="3538538" algn="l"/>
                <a:tab pos="6977063" algn="l"/>
              </a:tabLst>
            </a:pPr>
            <a:r>
              <a:rPr lang="en-US" altLang="en-US" sz="2000" dirty="0"/>
              <a:t>Command	Interpreter	Iterator</a:t>
            </a:r>
          </a:p>
          <a:p>
            <a:pPr lvl="1">
              <a:lnSpc>
                <a:spcPct val="80000"/>
              </a:lnSpc>
              <a:tabLst>
                <a:tab pos="3538538" algn="l"/>
                <a:tab pos="6977063" algn="l"/>
              </a:tabLst>
            </a:pPr>
            <a:r>
              <a:rPr lang="en-US" altLang="en-US" sz="2000" dirty="0"/>
              <a:t>Mediator	Observer	State</a:t>
            </a:r>
          </a:p>
          <a:p>
            <a:pPr lvl="1">
              <a:lnSpc>
                <a:spcPct val="80000"/>
              </a:lnSpc>
              <a:tabLst>
                <a:tab pos="3538538" algn="l"/>
                <a:tab pos="6977063" algn="l"/>
              </a:tabLst>
            </a:pPr>
            <a:r>
              <a:rPr lang="en-US" altLang="en-US" sz="2000" dirty="0"/>
              <a:t>Strategy	Chain of Responsibility	Visitor</a:t>
            </a:r>
          </a:p>
          <a:p>
            <a:pPr lvl="1">
              <a:lnSpc>
                <a:spcPct val="80000"/>
              </a:lnSpc>
              <a:tabLst>
                <a:tab pos="3538538" algn="l"/>
                <a:tab pos="6977063" algn="l"/>
              </a:tabLst>
            </a:pPr>
            <a:r>
              <a:rPr lang="en-US" altLang="en-US" sz="2000" dirty="0"/>
              <a:t>Template Method	 Momento</a:t>
            </a:r>
          </a:p>
        </p:txBody>
      </p:sp>
      <p:sp>
        <p:nvSpPr>
          <p:cNvPr id="4" name="Slide Number Placeholder 3">
            <a:extLst>
              <a:ext uri="{FF2B5EF4-FFF2-40B4-BE49-F238E27FC236}">
                <a16:creationId xmlns:a16="http://schemas.microsoft.com/office/drawing/2014/main" id="{A88ABEC5-9343-E349-97DE-3F41EF66CC91}"/>
              </a:ext>
            </a:extLst>
          </p:cNvPr>
          <p:cNvSpPr>
            <a:spLocks noGrp="1"/>
          </p:cNvSpPr>
          <p:nvPr>
            <p:ph type="sldNum" sz="quarter" idx="16"/>
          </p:nvPr>
        </p:nvSpPr>
        <p:spPr/>
        <p:txBody>
          <a:bodyPr/>
          <a:lstStyle/>
          <a:p>
            <a:fld id="{9070907C-6830-B943-B667-AA68E210B81D}" type="slidenum">
              <a:rPr lang="en-US" altLang="en-US"/>
              <a:pPr/>
              <a:t>25</a:t>
            </a:fld>
            <a:endParaRPr lang="en-US" altLang="en-US" dirty="0"/>
          </a:p>
        </p:txBody>
      </p:sp>
    </p:spTree>
    <p:extLst>
      <p:ext uri="{BB962C8B-B14F-4D97-AF65-F5344CB8AC3E}">
        <p14:creationId xmlns:p14="http://schemas.microsoft.com/office/powerpoint/2010/main" val="212134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3</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altLang="en-US" dirty="0">
                <a:ea typeface="ＭＳ Ｐゴシック" charset="-128"/>
              </a:rPr>
              <a:t>Singleton</a:t>
            </a:r>
            <a:endParaRPr lang="en-US" altLang="en-US" kern="0" dirty="0">
              <a:ea typeface="ＭＳ Ｐゴシック" charset="-128"/>
            </a:endParaRPr>
          </a:p>
          <a:p>
            <a:pPr marL="0" indent="0" algn="ctr">
              <a:buFontTx/>
              <a:buNone/>
            </a:pPr>
            <a:r>
              <a:rPr lang="en-US" altLang="en-US" dirty="0">
                <a:ea typeface="ＭＳ Ｐゴシック" charset="-128"/>
              </a:rPr>
              <a:t> </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201586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a:extLst>
              <a:ext uri="{FF2B5EF4-FFF2-40B4-BE49-F238E27FC236}">
                <a16:creationId xmlns:a16="http://schemas.microsoft.com/office/drawing/2014/main" id="{5BDEA411-649A-3848-8148-7D2FE6D2238A}"/>
              </a:ext>
            </a:extLst>
          </p:cNvPr>
          <p:cNvSpPr>
            <a:spLocks noGrp="1" noChangeArrowheads="1"/>
          </p:cNvSpPr>
          <p:nvPr>
            <p:ph type="title"/>
          </p:nvPr>
        </p:nvSpPr>
        <p:spPr/>
        <p:txBody>
          <a:bodyPr>
            <a:normAutofit fontScale="90000"/>
          </a:bodyPr>
          <a:lstStyle/>
          <a:p>
            <a:r>
              <a:rPr lang="en-US" altLang="en-US" dirty="0"/>
              <a:t>Pattern: Singleton</a:t>
            </a:r>
          </a:p>
        </p:txBody>
      </p:sp>
      <p:sp>
        <p:nvSpPr>
          <p:cNvPr id="1502211" name="Rectangle 3">
            <a:extLst>
              <a:ext uri="{FF2B5EF4-FFF2-40B4-BE49-F238E27FC236}">
                <a16:creationId xmlns:a16="http://schemas.microsoft.com/office/drawing/2014/main" id="{00C6BA6B-257C-A141-8906-D95CC27FF7EC}"/>
              </a:ext>
            </a:extLst>
          </p:cNvPr>
          <p:cNvSpPr>
            <a:spLocks noGrp="1" noChangeArrowheads="1"/>
          </p:cNvSpPr>
          <p:nvPr>
            <p:ph sz="quarter" idx="13"/>
          </p:nvPr>
        </p:nvSpPr>
        <p:spPr>
          <a:xfrm>
            <a:off x="245985" y="1063289"/>
            <a:ext cx="3870645" cy="3006208"/>
          </a:xfrm>
          <a:noFill/>
          <a:ln/>
        </p:spPr>
        <p:txBody>
          <a:bodyPr/>
          <a:lstStyle/>
          <a:p>
            <a:pPr marL="0" indent="0">
              <a:buNone/>
            </a:pPr>
            <a:r>
              <a:rPr lang="en-US" sz="2800" b="1" dirty="0">
                <a:solidFill>
                  <a:srgbClr val="404040"/>
                </a:solidFill>
              </a:rPr>
              <a:t>Intent</a:t>
            </a:r>
            <a:endParaRPr lang="en-US" sz="2400" b="1" dirty="0">
              <a:solidFill>
                <a:srgbClr val="404040"/>
              </a:solidFill>
            </a:endParaRPr>
          </a:p>
          <a:p>
            <a:r>
              <a:rPr lang="en-US" sz="2400" dirty="0">
                <a:solidFill>
                  <a:srgbClr val="333333"/>
                </a:solidFill>
              </a:rPr>
              <a:t>Ensure a class only has </a:t>
            </a:r>
            <a:r>
              <a:rPr lang="en-US" sz="2400" b="1" dirty="0">
                <a:solidFill>
                  <a:srgbClr val="333333"/>
                </a:solidFill>
              </a:rPr>
              <a:t>one instance</a:t>
            </a:r>
            <a:endParaRPr lang="en-US" sz="2400" dirty="0">
              <a:solidFill>
                <a:srgbClr val="333333"/>
              </a:solidFill>
            </a:endParaRPr>
          </a:p>
          <a:p>
            <a:r>
              <a:rPr lang="en-US" sz="2400" dirty="0">
                <a:solidFill>
                  <a:srgbClr val="333333"/>
                </a:solidFill>
              </a:rPr>
              <a:t>Provide</a:t>
            </a:r>
            <a:r>
              <a:rPr lang="en-US" sz="2400" b="1" dirty="0">
                <a:solidFill>
                  <a:srgbClr val="333333"/>
                </a:solidFill>
              </a:rPr>
              <a:t> a global point of access to it</a:t>
            </a:r>
            <a:r>
              <a:rPr lang="en-US" sz="2400" dirty="0">
                <a:solidFill>
                  <a:srgbClr val="333333"/>
                </a:solidFill>
              </a:rPr>
              <a:t>.</a:t>
            </a:r>
          </a:p>
          <a:p>
            <a:endParaRPr lang="en-US" sz="2400" dirty="0">
              <a:solidFill>
                <a:srgbClr val="333333"/>
              </a:solidFill>
            </a:endParaRPr>
          </a:p>
        </p:txBody>
      </p:sp>
      <p:sp>
        <p:nvSpPr>
          <p:cNvPr id="5" name="Rectangle 16">
            <a:extLst>
              <a:ext uri="{FF2B5EF4-FFF2-40B4-BE49-F238E27FC236}">
                <a16:creationId xmlns:a16="http://schemas.microsoft.com/office/drawing/2014/main" id="{51E21275-5F72-4147-A095-EA4359CF18AE}"/>
              </a:ext>
            </a:extLst>
          </p:cNvPr>
          <p:cNvSpPr>
            <a:spLocks noGrp="1" noChangeArrowheads="1"/>
          </p:cNvSpPr>
          <p:nvPr>
            <p:ph type="sldNum" sz="quarter" idx="16"/>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bg2"/>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fld id="{A9FB59D8-7D65-6648-85D6-8071FC177E04}" type="slidenum">
              <a:rPr lang="en-US" altLang="en-US" smtClean="0"/>
              <a:pPr/>
              <a:t>4</a:t>
            </a:fld>
            <a:endParaRPr lang="en-US" altLang="en-US" dirty="0"/>
          </a:p>
        </p:txBody>
      </p:sp>
      <p:pic>
        <p:nvPicPr>
          <p:cNvPr id="12290" name="Picture 2" descr="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35583"/>
            <a:ext cx="4088180" cy="13981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ingleton patte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884" y="3546784"/>
            <a:ext cx="5154551" cy="3221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23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Let’s assume a claims system</a:t>
            </a:r>
          </a:p>
        </p:txBody>
      </p:sp>
      <p:sp>
        <p:nvSpPr>
          <p:cNvPr id="4" name="Content Placeholder 3"/>
          <p:cNvSpPr>
            <a:spLocks noGrp="1"/>
          </p:cNvSpPr>
          <p:nvPr>
            <p:ph idx="1"/>
          </p:nvPr>
        </p:nvSpPr>
        <p:spPr>
          <a:xfrm>
            <a:off x="60960" y="979409"/>
            <a:ext cx="8745537" cy="5355312"/>
          </a:xfrm>
        </p:spPr>
        <p:txBody>
          <a:bodyPr/>
          <a:lstStyle/>
          <a:p>
            <a:pPr marL="457200" indent="-457200" algn="just">
              <a:buFont typeface="+mj-lt"/>
              <a:buAutoNum type="arabicPeriod"/>
            </a:pPr>
            <a:r>
              <a:rPr lang="en-SG" sz="1800" b="1" dirty="0"/>
              <a:t>The claims application is meant for staff to login and submit a expense claim. </a:t>
            </a:r>
            <a:endParaRPr lang="en-SG" sz="1800" b="1" dirty="0" smtClean="0"/>
          </a:p>
          <a:p>
            <a:pPr marL="457200" indent="-457200" algn="just">
              <a:buFont typeface="+mj-lt"/>
              <a:buAutoNum type="arabicPeriod"/>
            </a:pPr>
            <a:endParaRPr lang="en-SG" sz="1800" dirty="0"/>
          </a:p>
          <a:p>
            <a:pPr marL="457200" indent="-457200" algn="just">
              <a:buFont typeface="+mj-lt"/>
              <a:buAutoNum type="arabicPeriod"/>
            </a:pPr>
            <a:r>
              <a:rPr lang="en-SG" sz="1800" dirty="0"/>
              <a:t>The expense claims form comprises of the staff personal details and </a:t>
            </a:r>
            <a:r>
              <a:rPr lang="en-SG" sz="1800" dirty="0" smtClean="0"/>
              <a:t>common claim-related details.</a:t>
            </a:r>
            <a:endParaRPr lang="en-SG" sz="1800" dirty="0"/>
          </a:p>
          <a:p>
            <a:pPr marL="457200" indent="-457200" algn="just">
              <a:buFont typeface="+mj-lt"/>
              <a:buAutoNum type="arabicPeriod"/>
            </a:pPr>
            <a:endParaRPr lang="en-SG" sz="1800" dirty="0"/>
          </a:p>
          <a:p>
            <a:pPr marL="457200" indent="-457200" algn="just">
              <a:buFont typeface="+mj-lt"/>
              <a:buAutoNum type="arabicPeriod"/>
            </a:pPr>
            <a:r>
              <a:rPr lang="en-SG" sz="1800" dirty="0"/>
              <a:t>The staff details are stored in centralized MSSQL DB while the claims details are stored in a MySQL DB used only by the claims application.</a:t>
            </a:r>
          </a:p>
          <a:p>
            <a:pPr marL="457200" indent="-457200" algn="just">
              <a:buFont typeface="+mj-lt"/>
              <a:buAutoNum type="arabicPeriod"/>
            </a:pPr>
            <a:endParaRPr lang="en-SG" sz="1800" dirty="0"/>
          </a:p>
          <a:p>
            <a:pPr marL="457200" indent="-457200" algn="just">
              <a:buFont typeface="+mj-lt"/>
              <a:buAutoNum type="arabicPeriod"/>
            </a:pPr>
            <a:r>
              <a:rPr lang="en-SG" sz="1800" dirty="0"/>
              <a:t>The expense claim request once submitted, is sent to the appropriate manager/head for approval.</a:t>
            </a:r>
          </a:p>
          <a:p>
            <a:pPr marL="457200" indent="-457200" algn="just">
              <a:buFont typeface="+mj-lt"/>
              <a:buAutoNum type="arabicPeriod"/>
            </a:pPr>
            <a:endParaRPr lang="en-SG" sz="1800" dirty="0"/>
          </a:p>
          <a:p>
            <a:pPr marL="457200" indent="-457200" algn="just">
              <a:buFont typeface="+mj-lt"/>
              <a:buAutoNum type="arabicPeriod"/>
            </a:pPr>
            <a:r>
              <a:rPr lang="en-SG" sz="1800" dirty="0"/>
              <a:t>For approved claims, a daily scheduler is configured to invoke the application to send these approved claims to SAP system.</a:t>
            </a:r>
          </a:p>
          <a:p>
            <a:pPr marL="457200" indent="-457200" algn="just">
              <a:buFont typeface="+mj-lt"/>
              <a:buAutoNum type="arabicPeriod"/>
            </a:pPr>
            <a:endParaRPr lang="en-SG" sz="1800" dirty="0"/>
          </a:p>
          <a:p>
            <a:pPr marL="457200" indent="-457200" algn="just">
              <a:buFont typeface="+mj-lt"/>
              <a:buAutoNum type="arabicPeriod"/>
            </a:pPr>
            <a:r>
              <a:rPr lang="en-SG" sz="1800" dirty="0"/>
              <a:t>On a monthly basis, staff with managerial role is able to generate claims reports of their staff.</a:t>
            </a:r>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5</a:t>
            </a:fld>
            <a:endParaRPr lang="en-US" altLang="en-US" dirty="0"/>
          </a:p>
        </p:txBody>
      </p:sp>
    </p:spTree>
    <p:extLst>
      <p:ext uri="{BB962C8B-B14F-4D97-AF65-F5344CB8AC3E}">
        <p14:creationId xmlns:p14="http://schemas.microsoft.com/office/powerpoint/2010/main" val="255328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355" name="Rectangle 3">
            <a:extLst>
              <a:ext uri="{FF2B5EF4-FFF2-40B4-BE49-F238E27FC236}">
                <a16:creationId xmlns:a16="http://schemas.microsoft.com/office/drawing/2014/main" id="{A54AD236-BFBE-FB4B-A3BC-743C719E8BFF}"/>
              </a:ext>
            </a:extLst>
          </p:cNvPr>
          <p:cNvSpPr>
            <a:spLocks noGrp="1" noChangeArrowheads="1"/>
          </p:cNvSpPr>
          <p:nvPr>
            <p:ph type="title"/>
          </p:nvPr>
        </p:nvSpPr>
        <p:spPr/>
        <p:txBody>
          <a:bodyPr>
            <a:normAutofit fontScale="90000"/>
          </a:bodyPr>
          <a:lstStyle/>
          <a:p>
            <a:r>
              <a:rPr lang="en-US" altLang="en-US" dirty="0"/>
              <a:t>Scenario - Singleton</a:t>
            </a:r>
          </a:p>
        </p:txBody>
      </p:sp>
      <p:sp>
        <p:nvSpPr>
          <p:cNvPr id="4" name="Slide Number Placeholder 3">
            <a:extLst>
              <a:ext uri="{FF2B5EF4-FFF2-40B4-BE49-F238E27FC236}">
                <a16:creationId xmlns:a16="http://schemas.microsoft.com/office/drawing/2014/main" id="{FD976EEF-9086-174E-9185-678929BE9C7D}"/>
              </a:ext>
            </a:extLst>
          </p:cNvPr>
          <p:cNvSpPr>
            <a:spLocks noGrp="1"/>
          </p:cNvSpPr>
          <p:nvPr>
            <p:ph type="sldNum" sz="quarter" idx="16"/>
          </p:nvPr>
        </p:nvSpPr>
        <p:spPr/>
        <p:txBody>
          <a:bodyPr/>
          <a:lstStyle/>
          <a:p>
            <a:fld id="{7289FEC1-DAA4-144F-A116-03931A5DC8D7}" type="slidenum">
              <a:rPr lang="en-US" altLang="en-US"/>
              <a:pPr/>
              <a:t>6</a:t>
            </a:fld>
            <a:endParaRPr lang="en-US" altLang="en-US" dirty="0"/>
          </a:p>
        </p:txBody>
      </p:sp>
      <p:sp>
        <p:nvSpPr>
          <p:cNvPr id="3" name="Rectangle 2"/>
          <p:cNvSpPr/>
          <p:nvPr/>
        </p:nvSpPr>
        <p:spPr>
          <a:xfrm>
            <a:off x="321880" y="2107797"/>
            <a:ext cx="3870645" cy="28931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SG" sz="1400" dirty="0"/>
              <a:t>public class </a:t>
            </a:r>
            <a:r>
              <a:rPr lang="en-SG" sz="1400" b="1" dirty="0"/>
              <a:t>Cache</a:t>
            </a:r>
            <a:r>
              <a:rPr lang="en-SG" sz="1400" dirty="0"/>
              <a:t> {</a:t>
            </a:r>
          </a:p>
          <a:p>
            <a:r>
              <a:rPr lang="en-SG" sz="1400" dirty="0"/>
              <a:t>  Map&lt;String, String&gt; lookupValues = </a:t>
            </a:r>
          </a:p>
          <a:p>
            <a:r>
              <a:rPr lang="en-SG" sz="1400" dirty="0"/>
              <a:t>        new HashMap&lt;String, String&gt;();</a:t>
            </a:r>
          </a:p>
          <a:p>
            <a:endParaRPr lang="en-SG" sz="1400" dirty="0"/>
          </a:p>
          <a:p>
            <a:r>
              <a:rPr lang="en-SG" sz="1400" dirty="0"/>
              <a:t>  public Cache () {</a:t>
            </a:r>
          </a:p>
          <a:p>
            <a:r>
              <a:rPr lang="en-SG" sz="1400" dirty="0"/>
              <a:t>    // read from DB and put into map</a:t>
            </a:r>
          </a:p>
          <a:p>
            <a:r>
              <a:rPr lang="en-SG" sz="1400" dirty="0"/>
              <a:t>    lookupValues.put("TR","Transport");</a:t>
            </a:r>
          </a:p>
          <a:p>
            <a:r>
              <a:rPr lang="en-SG" sz="1400" dirty="0"/>
              <a:t>  }</a:t>
            </a:r>
          </a:p>
          <a:p>
            <a:endParaRPr lang="en-SG" sz="1400" dirty="0"/>
          </a:p>
          <a:p>
            <a:r>
              <a:rPr lang="en-SG" sz="1400" dirty="0"/>
              <a:t>  public String lookupValue(String name) {</a:t>
            </a:r>
          </a:p>
          <a:p>
            <a:r>
              <a:rPr lang="en-SG" sz="1400" dirty="0"/>
              <a:t>    return lookupValues.get(name);</a:t>
            </a:r>
          </a:p>
          <a:p>
            <a:r>
              <a:rPr lang="en-SG" sz="1400" dirty="0"/>
              <a:t>  }</a:t>
            </a:r>
          </a:p>
          <a:p>
            <a:r>
              <a:rPr lang="en-SG" sz="1400" dirty="0"/>
              <a:t>}</a:t>
            </a:r>
          </a:p>
        </p:txBody>
      </p:sp>
      <p:sp>
        <p:nvSpPr>
          <p:cNvPr id="5" name="Rectangle 4"/>
          <p:cNvSpPr/>
          <p:nvPr/>
        </p:nvSpPr>
        <p:spPr>
          <a:xfrm>
            <a:off x="4566209" y="1911100"/>
            <a:ext cx="3567065" cy="1600438"/>
          </a:xfrm>
          <a:prstGeom prst="rect">
            <a:avLst/>
          </a:prstGeom>
          <a:ln w="25400">
            <a:solidFill>
              <a:srgbClr val="92D050"/>
            </a:solidFill>
          </a:ln>
        </p:spPr>
        <p:txBody>
          <a:bodyPr wrap="square">
            <a:spAutoFit/>
          </a:bodyPr>
          <a:lstStyle/>
          <a:p>
            <a:r>
              <a:rPr lang="en-SG" sz="1400" dirty="0"/>
              <a:t>public class </a:t>
            </a:r>
            <a:r>
              <a:rPr lang="en-SG" sz="1400" b="1" dirty="0"/>
              <a:t>ClaimsForm</a:t>
            </a:r>
            <a:r>
              <a:rPr lang="en-SG" sz="1400" dirty="0"/>
              <a:t> {</a:t>
            </a:r>
          </a:p>
          <a:p>
            <a:endParaRPr lang="en-SG" sz="1400" dirty="0"/>
          </a:p>
          <a:p>
            <a:r>
              <a:rPr lang="en-SG" sz="1400" dirty="0"/>
              <a:t>  public void displayClaimsForm() {</a:t>
            </a:r>
          </a:p>
          <a:p>
            <a:r>
              <a:rPr lang="en-SG" sz="1400" dirty="0"/>
              <a:t>    </a:t>
            </a:r>
            <a:r>
              <a:rPr lang="en-SG" sz="1400" b="1" dirty="0"/>
              <a:t>Cache = new Cache();</a:t>
            </a:r>
          </a:p>
          <a:p>
            <a:r>
              <a:rPr lang="en-SG" sz="1400" dirty="0"/>
              <a:t>    cache.lookupValue("TR");</a:t>
            </a:r>
          </a:p>
          <a:p>
            <a:r>
              <a:rPr lang="en-SG" sz="1400" dirty="0"/>
              <a:t>  }</a:t>
            </a:r>
          </a:p>
          <a:p>
            <a:r>
              <a:rPr lang="en-SG" sz="1400" dirty="0"/>
              <a:t>}</a:t>
            </a:r>
          </a:p>
        </p:txBody>
      </p:sp>
      <p:sp>
        <p:nvSpPr>
          <p:cNvPr id="9" name="Rectangle 8"/>
          <p:cNvSpPr/>
          <p:nvPr/>
        </p:nvSpPr>
        <p:spPr>
          <a:xfrm>
            <a:off x="4596864" y="3554347"/>
            <a:ext cx="3618096" cy="1600438"/>
          </a:xfrm>
          <a:prstGeom prst="rect">
            <a:avLst/>
          </a:prstGeom>
          <a:ln w="25400">
            <a:solidFill>
              <a:srgbClr val="FF0000"/>
            </a:solidFill>
          </a:ln>
        </p:spPr>
        <p:txBody>
          <a:bodyPr wrap="square">
            <a:spAutoFit/>
          </a:bodyPr>
          <a:lstStyle/>
          <a:p>
            <a:r>
              <a:rPr lang="en-SG" sz="1400" dirty="0"/>
              <a:t>public class </a:t>
            </a:r>
            <a:r>
              <a:rPr lang="en-SG" sz="1400" b="1" dirty="0"/>
              <a:t>ClaimsReport</a:t>
            </a:r>
            <a:r>
              <a:rPr lang="en-SG" sz="1400" dirty="0"/>
              <a:t> {</a:t>
            </a:r>
          </a:p>
          <a:p>
            <a:endParaRPr lang="en-SG" sz="1400" dirty="0"/>
          </a:p>
          <a:p>
            <a:r>
              <a:rPr lang="en-SG" sz="1400" dirty="0"/>
              <a:t>  public void displayClaimsReport() {</a:t>
            </a:r>
          </a:p>
          <a:p>
            <a:r>
              <a:rPr lang="en-SG" sz="1400" dirty="0"/>
              <a:t>    </a:t>
            </a:r>
            <a:r>
              <a:rPr lang="en-SG" sz="1400" b="1" dirty="0"/>
              <a:t>Cache cache = new Cache();</a:t>
            </a:r>
          </a:p>
          <a:p>
            <a:r>
              <a:rPr lang="en-SG" sz="1400" dirty="0"/>
              <a:t>    cache.lookupValue("TR");</a:t>
            </a:r>
          </a:p>
          <a:p>
            <a:r>
              <a:rPr lang="en-SG" sz="1400" dirty="0"/>
              <a:t>  }</a:t>
            </a:r>
          </a:p>
          <a:p>
            <a:r>
              <a:rPr lang="en-SG" sz="1400" dirty="0"/>
              <a:t>}</a:t>
            </a:r>
          </a:p>
        </p:txBody>
      </p:sp>
      <p:sp>
        <p:nvSpPr>
          <p:cNvPr id="12" name="Rectangle 11"/>
          <p:cNvSpPr/>
          <p:nvPr/>
        </p:nvSpPr>
        <p:spPr>
          <a:xfrm>
            <a:off x="94195" y="848570"/>
            <a:ext cx="8944029" cy="6093976"/>
          </a:xfrm>
          <a:prstGeom prst="rect">
            <a:avLst/>
          </a:prstGeom>
        </p:spPr>
        <p:txBody>
          <a:bodyPr wrap="square">
            <a:spAutoFit/>
          </a:bodyPr>
          <a:lstStyle/>
          <a:p>
            <a:pPr algn="just"/>
            <a:r>
              <a:rPr lang="en-SG" b="1" dirty="0"/>
              <a:t>Scenario : </a:t>
            </a:r>
            <a:r>
              <a:rPr lang="en-SG" dirty="0"/>
              <a:t>To </a:t>
            </a:r>
            <a:r>
              <a:rPr lang="en-SG" dirty="0" smtClean="0"/>
              <a:t>display/submit  </a:t>
            </a:r>
            <a:r>
              <a:rPr lang="en-SG" dirty="0"/>
              <a:t>the claim, the claim type (e.g. Transport) has to be retrieved. However, only the short name (e.g. TR) is stored with the claim and the full value has to be lookup (e.g. lookup name-TR to retrieve value-Transport) in the database. </a:t>
            </a:r>
            <a:endParaRPr lang="en-SG" dirty="0" smtClean="0"/>
          </a:p>
          <a:p>
            <a:pPr algn="just"/>
            <a:endParaRPr lang="en-SG" dirty="0"/>
          </a:p>
          <a:p>
            <a:pPr algn="just"/>
            <a:endParaRPr lang="en-SG" dirty="0" smtClean="0"/>
          </a:p>
          <a:p>
            <a:pPr algn="just"/>
            <a:endParaRPr lang="en-SG" dirty="0"/>
          </a:p>
          <a:p>
            <a:pPr algn="just"/>
            <a:endParaRPr lang="en-SG" dirty="0" smtClean="0"/>
          </a:p>
          <a:p>
            <a:pPr algn="just"/>
            <a:endParaRPr lang="en-SG" dirty="0"/>
          </a:p>
          <a:p>
            <a:pPr algn="just"/>
            <a:endParaRPr lang="en-SG" dirty="0" smtClean="0"/>
          </a:p>
          <a:p>
            <a:pPr algn="just"/>
            <a:endParaRPr lang="en-SG" dirty="0"/>
          </a:p>
          <a:p>
            <a:pPr algn="just"/>
            <a:endParaRPr lang="en-SG" dirty="0" smtClean="0"/>
          </a:p>
          <a:p>
            <a:pPr algn="just"/>
            <a:endParaRPr lang="en-SG" dirty="0"/>
          </a:p>
          <a:p>
            <a:pPr algn="just"/>
            <a:endParaRPr lang="en-SG" dirty="0" smtClean="0"/>
          </a:p>
          <a:p>
            <a:pPr algn="just"/>
            <a:endParaRPr lang="en-SG" dirty="0"/>
          </a:p>
          <a:p>
            <a:pPr algn="just"/>
            <a:endParaRPr lang="en-SG" dirty="0" smtClean="0"/>
          </a:p>
          <a:p>
            <a:pPr algn="just"/>
            <a:r>
              <a:rPr lang="en-SG" dirty="0"/>
              <a:t>The database calls are being invoked for every call and you realise that these lookup values can be cached in memory. You implement a cache but realised you </a:t>
            </a:r>
            <a:r>
              <a:rPr lang="en-SG" dirty="0" smtClean="0"/>
              <a:t>should have </a:t>
            </a:r>
            <a:r>
              <a:rPr lang="en-SG" dirty="0"/>
              <a:t>only a single instance of this cache object to minimise expensive database calls.</a:t>
            </a:r>
          </a:p>
          <a:p>
            <a:pPr algn="just"/>
            <a:endParaRPr lang="en-SG" dirty="0"/>
          </a:p>
          <a:p>
            <a:pPr algn="just"/>
            <a:endParaRPr lang="en-SG" sz="1200" dirty="0"/>
          </a:p>
          <a:p>
            <a:pPr algn="just"/>
            <a:endParaRPr lang="en-SG" dirty="0"/>
          </a:p>
        </p:txBody>
      </p:sp>
      <p:sp>
        <p:nvSpPr>
          <p:cNvPr id="2" name="TextBox 1"/>
          <p:cNvSpPr txBox="1"/>
          <p:nvPr/>
        </p:nvSpPr>
        <p:spPr>
          <a:xfrm>
            <a:off x="1308515" y="6374368"/>
            <a:ext cx="5010987" cy="369332"/>
          </a:xfrm>
          <a:prstGeom prst="rect">
            <a:avLst/>
          </a:prstGeom>
          <a:noFill/>
        </p:spPr>
        <p:txBody>
          <a:bodyPr wrap="none" rtlCol="0">
            <a:spAutoFit/>
          </a:bodyPr>
          <a:lstStyle/>
          <a:p>
            <a:r>
              <a:rPr lang="en-SG" dirty="0"/>
              <a:t>* Different box colours refers to different coders</a:t>
            </a:r>
          </a:p>
        </p:txBody>
      </p:sp>
    </p:spTree>
    <p:extLst>
      <p:ext uri="{BB962C8B-B14F-4D97-AF65-F5344CB8AC3E}">
        <p14:creationId xmlns:p14="http://schemas.microsoft.com/office/powerpoint/2010/main" val="190442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7" name="Rectangle 3">
            <a:extLst>
              <a:ext uri="{FF2B5EF4-FFF2-40B4-BE49-F238E27FC236}">
                <a16:creationId xmlns:a16="http://schemas.microsoft.com/office/drawing/2014/main" id="{3290009C-5E45-4D44-BE10-7EAB8D45DCEA}"/>
              </a:ext>
            </a:extLst>
          </p:cNvPr>
          <p:cNvSpPr>
            <a:spLocks noGrp="1" noChangeArrowheads="1"/>
          </p:cNvSpPr>
          <p:nvPr>
            <p:ph type="title"/>
          </p:nvPr>
        </p:nvSpPr>
        <p:spPr/>
        <p:txBody>
          <a:bodyPr>
            <a:normAutofit fontScale="90000"/>
          </a:bodyPr>
          <a:lstStyle/>
          <a:p>
            <a:r>
              <a:rPr lang="en-US" altLang="en-US" dirty="0"/>
              <a:t>Singleton Implementation</a:t>
            </a:r>
          </a:p>
        </p:txBody>
      </p:sp>
      <p:sp>
        <p:nvSpPr>
          <p:cNvPr id="1506306" name="Rectangle 2">
            <a:extLst>
              <a:ext uri="{FF2B5EF4-FFF2-40B4-BE49-F238E27FC236}">
                <a16:creationId xmlns:a16="http://schemas.microsoft.com/office/drawing/2014/main" id="{0D08D7CC-CB98-BB49-B900-1B3B928607A5}"/>
              </a:ext>
            </a:extLst>
          </p:cNvPr>
          <p:cNvSpPr>
            <a:spLocks noGrp="1" noChangeArrowheads="1"/>
          </p:cNvSpPr>
          <p:nvPr>
            <p:ph sz="quarter" idx="13"/>
          </p:nvPr>
        </p:nvSpPr>
        <p:spPr>
          <a:xfrm>
            <a:off x="397775" y="1152149"/>
            <a:ext cx="8044870" cy="2566857"/>
          </a:xfrm>
        </p:spPr>
        <p:txBody>
          <a:bodyPr/>
          <a:lstStyle/>
          <a:p>
            <a:pPr marL="0" indent="0">
              <a:buNone/>
            </a:pPr>
            <a:r>
              <a:rPr lang="en-US" altLang="en-US" sz="2400" b="1" dirty="0"/>
              <a:t>“…..</a:t>
            </a:r>
            <a:r>
              <a:rPr lang="en-US" sz="2400" b="1" dirty="0">
                <a:solidFill>
                  <a:srgbClr val="333333"/>
                </a:solidFill>
              </a:rPr>
              <a:t> one instance… a global point of access to it……”</a:t>
            </a:r>
          </a:p>
          <a:p>
            <a:pPr marL="814388" lvl="1" indent="-457200">
              <a:buFont typeface="+mj-lt"/>
              <a:buAutoNum type="arabicPeriod"/>
            </a:pPr>
            <a:r>
              <a:rPr lang="en-US" altLang="en-US" sz="2000" b="1" dirty="0"/>
              <a:t>Make constructor(s) private </a:t>
            </a:r>
            <a:r>
              <a:rPr lang="en-US" altLang="en-US" sz="2000" dirty="0"/>
              <a:t>so that they can not be called from outside</a:t>
            </a:r>
          </a:p>
          <a:p>
            <a:pPr marL="814388" lvl="1" indent="-457200">
              <a:buFont typeface="+mj-lt"/>
              <a:buAutoNum type="arabicPeriod"/>
            </a:pPr>
            <a:r>
              <a:rPr lang="en-US" altLang="en-US" sz="2000" dirty="0"/>
              <a:t>Declare a </a:t>
            </a:r>
            <a:r>
              <a:rPr lang="en-US" altLang="en-US" sz="2000" b="1" dirty="0"/>
              <a:t>single static private instance </a:t>
            </a:r>
            <a:r>
              <a:rPr lang="en-US" altLang="en-US" sz="2000" dirty="0"/>
              <a:t>of the class</a:t>
            </a:r>
            <a:endParaRPr lang="en-US" altLang="en-US" sz="2400" dirty="0"/>
          </a:p>
          <a:p>
            <a:pPr marL="814388" lvl="1" indent="-457200">
              <a:buFont typeface="+mj-lt"/>
              <a:buAutoNum type="arabicPeriod" startAt="3"/>
            </a:pPr>
            <a:r>
              <a:rPr lang="en-US" altLang="en-US" sz="2000" b="1" dirty="0"/>
              <a:t>Write a public getInstance() </a:t>
            </a:r>
            <a:r>
              <a:rPr lang="en-US" altLang="en-US" sz="2000" dirty="0"/>
              <a:t>or similar method that allows access to the single instance</a:t>
            </a:r>
          </a:p>
        </p:txBody>
      </p:sp>
      <p:sp>
        <p:nvSpPr>
          <p:cNvPr id="4" name="Slide Number Placeholder 3">
            <a:extLst>
              <a:ext uri="{FF2B5EF4-FFF2-40B4-BE49-F238E27FC236}">
                <a16:creationId xmlns:a16="http://schemas.microsoft.com/office/drawing/2014/main" id="{D3C29AAE-FE7E-E44F-B00D-98F9CF869B03}"/>
              </a:ext>
            </a:extLst>
          </p:cNvPr>
          <p:cNvSpPr>
            <a:spLocks noGrp="1"/>
          </p:cNvSpPr>
          <p:nvPr>
            <p:ph type="sldNum" sz="quarter" idx="16"/>
          </p:nvPr>
        </p:nvSpPr>
        <p:spPr/>
        <p:txBody>
          <a:bodyPr/>
          <a:lstStyle/>
          <a:p>
            <a:fld id="{693E66A4-AB54-B74F-8974-7A9DCB761204}" type="slidenum">
              <a:rPr lang="en-US" altLang="en-US"/>
              <a:pPr/>
              <a:t>7</a:t>
            </a:fld>
            <a:endParaRPr lang="en-US" altLang="en-US" dirty="0"/>
          </a:p>
        </p:txBody>
      </p:sp>
      <p:pic>
        <p:nvPicPr>
          <p:cNvPr id="5" name="Picture 2" descr="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095" y="4036160"/>
            <a:ext cx="6213620" cy="2125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32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355" name="Rectangle 3">
            <a:extLst>
              <a:ext uri="{FF2B5EF4-FFF2-40B4-BE49-F238E27FC236}">
                <a16:creationId xmlns:a16="http://schemas.microsoft.com/office/drawing/2014/main" id="{A54AD236-BFBE-FB4B-A3BC-743C719E8BFF}"/>
              </a:ext>
            </a:extLst>
          </p:cNvPr>
          <p:cNvSpPr>
            <a:spLocks noGrp="1" noChangeArrowheads="1"/>
          </p:cNvSpPr>
          <p:nvPr>
            <p:ph type="title"/>
          </p:nvPr>
        </p:nvSpPr>
        <p:spPr/>
        <p:txBody>
          <a:bodyPr>
            <a:normAutofit fontScale="90000"/>
          </a:bodyPr>
          <a:lstStyle/>
          <a:p>
            <a:r>
              <a:rPr lang="en-US" altLang="en-US" dirty="0"/>
              <a:t>Singleton Implementation</a:t>
            </a:r>
          </a:p>
        </p:txBody>
      </p:sp>
      <p:sp>
        <p:nvSpPr>
          <p:cNvPr id="4" name="Slide Number Placeholder 3">
            <a:extLst>
              <a:ext uri="{FF2B5EF4-FFF2-40B4-BE49-F238E27FC236}">
                <a16:creationId xmlns:a16="http://schemas.microsoft.com/office/drawing/2014/main" id="{FD976EEF-9086-174E-9185-678929BE9C7D}"/>
              </a:ext>
            </a:extLst>
          </p:cNvPr>
          <p:cNvSpPr>
            <a:spLocks noGrp="1"/>
          </p:cNvSpPr>
          <p:nvPr>
            <p:ph type="sldNum" sz="quarter" idx="16"/>
          </p:nvPr>
        </p:nvSpPr>
        <p:spPr/>
        <p:txBody>
          <a:bodyPr/>
          <a:lstStyle/>
          <a:p>
            <a:fld id="{7289FEC1-DAA4-144F-A116-03931A5DC8D7}" type="slidenum">
              <a:rPr lang="en-US" altLang="en-US"/>
              <a:pPr/>
              <a:t>8</a:t>
            </a:fld>
            <a:endParaRPr lang="en-US" altLang="en-US" dirty="0"/>
          </a:p>
        </p:txBody>
      </p:sp>
      <p:sp>
        <p:nvSpPr>
          <p:cNvPr id="3" name="Rectangle 2"/>
          <p:cNvSpPr/>
          <p:nvPr/>
        </p:nvSpPr>
        <p:spPr>
          <a:xfrm>
            <a:off x="231363" y="1075898"/>
            <a:ext cx="3870645" cy="4185761"/>
          </a:xfrm>
          <a:prstGeom prst="rect">
            <a:avLst/>
          </a:prstGeom>
          <a:ln w="25400">
            <a:solidFill>
              <a:srgbClr val="002060"/>
            </a:solidFill>
          </a:ln>
        </p:spPr>
        <p:txBody>
          <a:bodyPr wrap="square">
            <a:spAutoFit/>
          </a:bodyPr>
          <a:lstStyle/>
          <a:p>
            <a:r>
              <a:rPr lang="en-SG" sz="1400" dirty="0"/>
              <a:t>public class </a:t>
            </a:r>
            <a:r>
              <a:rPr lang="en-SG" sz="1400" b="1" dirty="0"/>
              <a:t>Cache</a:t>
            </a:r>
            <a:r>
              <a:rPr lang="en-SG" sz="1400" dirty="0"/>
              <a:t> {</a:t>
            </a:r>
          </a:p>
          <a:p>
            <a:endParaRPr lang="en-SG" sz="1400" dirty="0"/>
          </a:p>
          <a:p>
            <a:r>
              <a:rPr lang="en-SG" sz="1400" dirty="0"/>
              <a:t>  Map&lt;String, String&gt; lookupValues = </a:t>
            </a:r>
          </a:p>
          <a:p>
            <a:r>
              <a:rPr lang="en-SG" sz="1400" dirty="0"/>
              <a:t>      new HashMap&lt;String, String&gt;();</a:t>
            </a:r>
          </a:p>
          <a:p>
            <a:endParaRPr lang="en-SG" sz="1400" dirty="0"/>
          </a:p>
          <a:p>
            <a:r>
              <a:rPr lang="en-SG" sz="1400" dirty="0"/>
              <a:t>  </a:t>
            </a:r>
            <a:r>
              <a:rPr lang="en-SG" sz="1400" b="1" dirty="0"/>
              <a:t>private Cache()</a:t>
            </a:r>
            <a:r>
              <a:rPr lang="en-SG" sz="1400" dirty="0"/>
              <a:t> {</a:t>
            </a:r>
          </a:p>
          <a:p>
            <a:r>
              <a:rPr lang="en-SG" sz="1400" dirty="0"/>
              <a:t>    //read from DB and put into map</a:t>
            </a:r>
          </a:p>
          <a:p>
            <a:r>
              <a:rPr lang="en-SG" sz="1400" dirty="0"/>
              <a:t>    lookupValues.put("TR","Transport");</a:t>
            </a:r>
          </a:p>
          <a:p>
            <a:r>
              <a:rPr lang="en-SG" sz="1400" dirty="0"/>
              <a:t>  }</a:t>
            </a:r>
          </a:p>
          <a:p>
            <a:r>
              <a:rPr lang="en-SG" sz="1400" dirty="0"/>
              <a:t>  </a:t>
            </a:r>
            <a:r>
              <a:rPr lang="en-SG" sz="1400" b="1" dirty="0"/>
              <a:t>private static final Cache</a:t>
            </a:r>
          </a:p>
          <a:p>
            <a:r>
              <a:rPr lang="en-SG" sz="1400" b="1" dirty="0"/>
              <a:t>    INSTANCE</a:t>
            </a:r>
            <a:r>
              <a:rPr lang="en-SG" sz="1400" dirty="0"/>
              <a:t> = new Cache();</a:t>
            </a:r>
          </a:p>
          <a:p>
            <a:endParaRPr lang="en-SG" sz="1400" dirty="0"/>
          </a:p>
          <a:p>
            <a:r>
              <a:rPr lang="en-SG" sz="1400" dirty="0"/>
              <a:t>  </a:t>
            </a:r>
            <a:r>
              <a:rPr lang="en-SG" sz="1400" b="1" dirty="0"/>
              <a:t>public static Cache getCache()</a:t>
            </a:r>
            <a:r>
              <a:rPr lang="en-SG" sz="1400" dirty="0"/>
              <a:t> {</a:t>
            </a:r>
          </a:p>
          <a:p>
            <a:r>
              <a:rPr lang="en-SG" sz="1400" dirty="0"/>
              <a:t>    return Cache.INSTANCE;</a:t>
            </a:r>
          </a:p>
          <a:p>
            <a:r>
              <a:rPr lang="en-SG" sz="1400" dirty="0"/>
              <a:t>  }</a:t>
            </a:r>
          </a:p>
          <a:p>
            <a:r>
              <a:rPr lang="en-SG" sz="1400" dirty="0"/>
              <a:t>  public String lookupValue(String name) {</a:t>
            </a:r>
          </a:p>
          <a:p>
            <a:r>
              <a:rPr lang="en-SG" sz="1400" dirty="0"/>
              <a:t>    return lookupValues.get(name);</a:t>
            </a:r>
          </a:p>
          <a:p>
            <a:r>
              <a:rPr lang="en-SG" sz="1400" dirty="0"/>
              <a:t>  }</a:t>
            </a:r>
          </a:p>
          <a:p>
            <a:r>
              <a:rPr lang="en-SG" sz="1400" dirty="0"/>
              <a:t>}</a:t>
            </a:r>
          </a:p>
        </p:txBody>
      </p:sp>
      <p:pic>
        <p:nvPicPr>
          <p:cNvPr id="6" name="Picture 2" descr="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50" y="5482895"/>
            <a:ext cx="3503055" cy="11980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385628" y="1416551"/>
            <a:ext cx="3794750" cy="1600438"/>
          </a:xfrm>
          <a:prstGeom prst="rect">
            <a:avLst/>
          </a:prstGeom>
          <a:ln w="25400">
            <a:solidFill>
              <a:srgbClr val="92D050"/>
            </a:solidFill>
          </a:ln>
        </p:spPr>
        <p:txBody>
          <a:bodyPr wrap="square">
            <a:spAutoFit/>
          </a:bodyPr>
          <a:lstStyle/>
          <a:p>
            <a:r>
              <a:rPr lang="en-SG" sz="1400" dirty="0"/>
              <a:t>public class </a:t>
            </a:r>
            <a:r>
              <a:rPr lang="en-SG" sz="1400" b="1" dirty="0"/>
              <a:t>ClaimsForm</a:t>
            </a:r>
            <a:r>
              <a:rPr lang="en-SG" sz="1400" dirty="0"/>
              <a:t> {</a:t>
            </a:r>
          </a:p>
          <a:p>
            <a:endParaRPr lang="en-SG" sz="1400" dirty="0"/>
          </a:p>
          <a:p>
            <a:r>
              <a:rPr lang="en-SG" sz="1400" dirty="0"/>
              <a:t>  public void displayClaimsForm() {</a:t>
            </a:r>
          </a:p>
          <a:p>
            <a:r>
              <a:rPr lang="en-SG" sz="1400" dirty="0"/>
              <a:t>    Cache cache = </a:t>
            </a:r>
            <a:r>
              <a:rPr lang="en-SG" sz="1400" b="1" dirty="0"/>
              <a:t>Cache.getCache();</a:t>
            </a:r>
          </a:p>
          <a:p>
            <a:r>
              <a:rPr lang="en-SG" sz="1400" dirty="0"/>
              <a:t>    cache.lookupValue("TR");</a:t>
            </a:r>
          </a:p>
          <a:p>
            <a:r>
              <a:rPr lang="en-SG" sz="1400" dirty="0"/>
              <a:t>  }</a:t>
            </a:r>
          </a:p>
          <a:p>
            <a:r>
              <a:rPr lang="en-SG" sz="1400" dirty="0"/>
              <a:t>}</a:t>
            </a:r>
          </a:p>
        </p:txBody>
      </p:sp>
      <p:sp>
        <p:nvSpPr>
          <p:cNvPr id="10" name="Rectangle 9"/>
          <p:cNvSpPr/>
          <p:nvPr/>
        </p:nvSpPr>
        <p:spPr>
          <a:xfrm>
            <a:off x="4385627" y="3205860"/>
            <a:ext cx="3794751" cy="1600438"/>
          </a:xfrm>
          <a:prstGeom prst="rect">
            <a:avLst/>
          </a:prstGeom>
          <a:ln w="25400">
            <a:solidFill>
              <a:srgbClr val="FF0000"/>
            </a:solidFill>
          </a:ln>
        </p:spPr>
        <p:txBody>
          <a:bodyPr wrap="square">
            <a:spAutoFit/>
          </a:bodyPr>
          <a:lstStyle/>
          <a:p>
            <a:r>
              <a:rPr lang="en-SG" sz="1400" dirty="0"/>
              <a:t>public class </a:t>
            </a:r>
            <a:r>
              <a:rPr lang="en-SG" sz="1400" b="1" dirty="0"/>
              <a:t>ClaimsReport</a:t>
            </a:r>
            <a:r>
              <a:rPr lang="en-SG" sz="1400" dirty="0"/>
              <a:t> {</a:t>
            </a:r>
          </a:p>
          <a:p>
            <a:endParaRPr lang="en-SG" sz="1400" dirty="0"/>
          </a:p>
          <a:p>
            <a:r>
              <a:rPr lang="en-SG" sz="1400" dirty="0"/>
              <a:t>  public void displayClaimsReport() {</a:t>
            </a:r>
          </a:p>
          <a:p>
            <a:r>
              <a:rPr lang="en-SG" sz="1400" dirty="0"/>
              <a:t>    Cache cache = </a:t>
            </a:r>
            <a:r>
              <a:rPr lang="en-SG" sz="1400" b="1" dirty="0"/>
              <a:t>Cache.getCache();</a:t>
            </a:r>
          </a:p>
          <a:p>
            <a:r>
              <a:rPr lang="en-SG" sz="1400" dirty="0"/>
              <a:t>    cache.lookupValue("TR");</a:t>
            </a:r>
          </a:p>
          <a:p>
            <a:r>
              <a:rPr lang="en-SG" sz="1400" dirty="0"/>
              <a:t>  }</a:t>
            </a:r>
          </a:p>
          <a:p>
            <a:r>
              <a:rPr lang="en-SG" sz="1400" dirty="0"/>
              <a:t>}</a:t>
            </a:r>
          </a:p>
        </p:txBody>
      </p:sp>
      <p:sp>
        <p:nvSpPr>
          <p:cNvPr id="2" name="Flowchart: Alternate Process 1"/>
          <p:cNvSpPr/>
          <p:nvPr/>
        </p:nvSpPr>
        <p:spPr>
          <a:xfrm>
            <a:off x="3560763" y="2171932"/>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1</a:t>
            </a:r>
          </a:p>
        </p:txBody>
      </p:sp>
      <p:sp>
        <p:nvSpPr>
          <p:cNvPr id="12" name="Flowchart: Alternate Process 11"/>
          <p:cNvSpPr/>
          <p:nvPr/>
        </p:nvSpPr>
        <p:spPr>
          <a:xfrm>
            <a:off x="3560763" y="3854289"/>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3</a:t>
            </a:r>
          </a:p>
        </p:txBody>
      </p:sp>
      <p:sp>
        <p:nvSpPr>
          <p:cNvPr id="13" name="Flowchart: Alternate Process 12"/>
          <p:cNvSpPr/>
          <p:nvPr/>
        </p:nvSpPr>
        <p:spPr>
          <a:xfrm>
            <a:off x="3560763" y="3028049"/>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2</a:t>
            </a:r>
          </a:p>
        </p:txBody>
      </p:sp>
      <p:sp>
        <p:nvSpPr>
          <p:cNvPr id="14" name="Flowchart: Alternate Process 13"/>
          <p:cNvSpPr/>
          <p:nvPr/>
        </p:nvSpPr>
        <p:spPr>
          <a:xfrm>
            <a:off x="7586722" y="2020142"/>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3</a:t>
            </a:r>
          </a:p>
        </p:txBody>
      </p:sp>
      <p:sp>
        <p:nvSpPr>
          <p:cNvPr id="15" name="Flowchart: Alternate Process 14"/>
          <p:cNvSpPr/>
          <p:nvPr/>
        </p:nvSpPr>
        <p:spPr>
          <a:xfrm>
            <a:off x="7586722" y="3798359"/>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3</a:t>
            </a:r>
          </a:p>
        </p:txBody>
      </p:sp>
      <p:sp>
        <p:nvSpPr>
          <p:cNvPr id="16" name="Rectangle 15"/>
          <p:cNvSpPr/>
          <p:nvPr/>
        </p:nvSpPr>
        <p:spPr>
          <a:xfrm>
            <a:off x="4443642" y="5298229"/>
            <a:ext cx="3567065" cy="369332"/>
          </a:xfrm>
          <a:prstGeom prst="rect">
            <a:avLst/>
          </a:prstGeom>
        </p:spPr>
        <p:txBody>
          <a:bodyPr wrap="square">
            <a:spAutoFit/>
          </a:bodyPr>
          <a:lstStyle/>
          <a:p>
            <a:r>
              <a:rPr lang="en-SG" b="1" dirty="0"/>
              <a:t>Can this design be improved?</a:t>
            </a:r>
            <a:endParaRPr lang="en-SG" dirty="0"/>
          </a:p>
        </p:txBody>
      </p:sp>
    </p:spTree>
    <p:extLst>
      <p:ext uri="{BB962C8B-B14F-4D97-AF65-F5344CB8AC3E}">
        <p14:creationId xmlns:p14="http://schemas.microsoft.com/office/powerpoint/2010/main" val="358432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a:extLst>
              <a:ext uri="{FF2B5EF4-FFF2-40B4-BE49-F238E27FC236}">
                <a16:creationId xmlns:a16="http://schemas.microsoft.com/office/drawing/2014/main" id="{DB18F231-1BBB-5B44-9B14-6B053099BC9E}"/>
              </a:ext>
            </a:extLst>
          </p:cNvPr>
          <p:cNvSpPr>
            <a:spLocks noGrp="1" noChangeArrowheads="1"/>
          </p:cNvSpPr>
          <p:nvPr>
            <p:ph type="title"/>
          </p:nvPr>
        </p:nvSpPr>
        <p:spPr/>
        <p:txBody>
          <a:bodyPr>
            <a:normAutofit fontScale="90000"/>
          </a:bodyPr>
          <a:lstStyle/>
          <a:p>
            <a:r>
              <a:rPr lang="en-US" altLang="en-US" dirty="0"/>
              <a:t>Motivation</a:t>
            </a:r>
          </a:p>
        </p:txBody>
      </p:sp>
      <p:sp>
        <p:nvSpPr>
          <p:cNvPr id="1503235" name="Rectangle 3">
            <a:extLst>
              <a:ext uri="{FF2B5EF4-FFF2-40B4-BE49-F238E27FC236}">
                <a16:creationId xmlns:a16="http://schemas.microsoft.com/office/drawing/2014/main" id="{051E9DB3-B5E1-2B41-84FC-54F5718CE63C}"/>
              </a:ext>
            </a:extLst>
          </p:cNvPr>
          <p:cNvSpPr>
            <a:spLocks noGrp="1" noChangeArrowheads="1"/>
          </p:cNvSpPr>
          <p:nvPr>
            <p:ph sz="quarter" idx="13"/>
          </p:nvPr>
        </p:nvSpPr>
        <p:spPr>
          <a:xfrm>
            <a:off x="397775" y="1152150"/>
            <a:ext cx="8193470" cy="3818738"/>
          </a:xfrm>
        </p:spPr>
        <p:txBody>
          <a:bodyPr/>
          <a:lstStyle/>
          <a:p>
            <a:pPr marL="0" indent="0" algn="just">
              <a:buNone/>
            </a:pPr>
            <a:r>
              <a:rPr lang="en-US" sz="2400" b="1" dirty="0"/>
              <a:t>Problem: </a:t>
            </a:r>
            <a:r>
              <a:rPr lang="en-US" sz="2400" dirty="0"/>
              <a:t>Imagine a </a:t>
            </a:r>
            <a:r>
              <a:rPr lang="en-US" sz="2400" b="1" dirty="0"/>
              <a:t>complex object that requires laborious, step-by-step initialization of many fields and nested objects</a:t>
            </a:r>
            <a:r>
              <a:rPr lang="en-US" sz="2400" dirty="0"/>
              <a:t>. </a:t>
            </a:r>
          </a:p>
          <a:p>
            <a:pPr marL="0" indent="0" algn="just">
              <a:buNone/>
            </a:pPr>
            <a:endParaRPr lang="en-US" sz="2400" dirty="0"/>
          </a:p>
          <a:p>
            <a:pPr marL="0" indent="0" algn="just">
              <a:buNone/>
            </a:pPr>
            <a:r>
              <a:rPr lang="en-US" sz="2400" dirty="0"/>
              <a:t>Such initialization code is usually buried inside a monstrous constructor with lots of parameters. Or even worse: scattered all over the client code.</a:t>
            </a:r>
          </a:p>
          <a:p>
            <a:pPr algn="just"/>
            <a:endParaRPr lang="en-US" sz="2400" dirty="0"/>
          </a:p>
        </p:txBody>
      </p:sp>
      <p:sp>
        <p:nvSpPr>
          <p:cNvPr id="4" name="Slide Number Placeholder 3">
            <a:extLst>
              <a:ext uri="{FF2B5EF4-FFF2-40B4-BE49-F238E27FC236}">
                <a16:creationId xmlns:a16="http://schemas.microsoft.com/office/drawing/2014/main" id="{9CB7B6D5-CD30-5749-92B9-026209C2C982}"/>
              </a:ext>
            </a:extLst>
          </p:cNvPr>
          <p:cNvSpPr>
            <a:spLocks noGrp="1"/>
          </p:cNvSpPr>
          <p:nvPr>
            <p:ph type="sldNum" sz="quarter" idx="16"/>
          </p:nvPr>
        </p:nvSpPr>
        <p:spPr/>
        <p:txBody>
          <a:bodyPr/>
          <a:lstStyle/>
          <a:p>
            <a:fld id="{FD7499BA-C70B-C546-814D-C34DB9ACC81A}" type="slidenum">
              <a:rPr lang="en-US" altLang="en-US"/>
              <a:pPr/>
              <a:t>9</a:t>
            </a:fld>
            <a:endParaRPr lang="en-US" altLang="en-US" dirty="0"/>
          </a:p>
        </p:txBody>
      </p:sp>
    </p:spTree>
    <p:extLst>
      <p:ext uri="{BB962C8B-B14F-4D97-AF65-F5344CB8AC3E}">
        <p14:creationId xmlns:p14="http://schemas.microsoft.com/office/powerpoint/2010/main" val="186421795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91835</TotalTime>
  <Words>2278</Words>
  <Application>Microsoft Office PowerPoint</Application>
  <PresentationFormat>On-screen Show (4:3)</PresentationFormat>
  <Paragraphs>447</Paragraphs>
  <Slides>25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ＭＳ Ｐゴシック</vt:lpstr>
      <vt:lpstr>Arial</vt:lpstr>
      <vt:lpstr>Calibri</vt:lpstr>
      <vt:lpstr>Tahoma</vt:lpstr>
      <vt:lpstr>Times New Roman</vt:lpstr>
      <vt:lpstr>Default Design</vt:lpstr>
      <vt:lpstr>Maintainability Design II –  Creational Design Patterns</vt:lpstr>
      <vt:lpstr>Motivation</vt:lpstr>
      <vt:lpstr>PowerPoint Presentation</vt:lpstr>
      <vt:lpstr>Pattern: Singleton</vt:lpstr>
      <vt:lpstr>Let’s assume a claims system</vt:lpstr>
      <vt:lpstr>Scenario - Singleton</vt:lpstr>
      <vt:lpstr>Singleton Implementation</vt:lpstr>
      <vt:lpstr>Singleton Implementation</vt:lpstr>
      <vt:lpstr>Motivation</vt:lpstr>
      <vt:lpstr>PowerPoint Presentation</vt:lpstr>
      <vt:lpstr>Pattern: Builder</vt:lpstr>
      <vt:lpstr>Let’s assume a claims system</vt:lpstr>
      <vt:lpstr>Scenario - Builder</vt:lpstr>
      <vt:lpstr>Builder Implementation</vt:lpstr>
      <vt:lpstr>Builder Implementation</vt:lpstr>
      <vt:lpstr>Motivation</vt:lpstr>
      <vt:lpstr>PowerPoint Presentation</vt:lpstr>
      <vt:lpstr>Pattern: Factory Method </vt:lpstr>
      <vt:lpstr>Let’s assume a claims system</vt:lpstr>
      <vt:lpstr>Scenario – Factory Method</vt:lpstr>
      <vt:lpstr>Factory Method Implementation</vt:lpstr>
      <vt:lpstr>Simple Factory Method Implementation</vt:lpstr>
      <vt:lpstr>Factory Method Implementation</vt:lpstr>
      <vt:lpstr>Exercise</vt:lpstr>
      <vt:lpstr>Gang of Four (GoF) patterns</vt:lpstr>
    </vt:vector>
  </TitlesOfParts>
  <Company>SMU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Analysis</dc:title>
  <dc:creator>Jason Woodard</dc:creator>
  <cp:lastModifiedBy>OUH Eng Lieh</cp:lastModifiedBy>
  <cp:revision>1165</cp:revision>
  <cp:lastPrinted>2018-08-24T01:18:27Z</cp:lastPrinted>
  <dcterms:created xsi:type="dcterms:W3CDTF">2005-05-18T03:13:04Z</dcterms:created>
  <dcterms:modified xsi:type="dcterms:W3CDTF">2020-09-14T03:08:08Z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51d41b-6b8e-4636-984f-012bff14ba18_Enabled">
    <vt:lpwstr>True</vt:lpwstr>
  </property>
  <property fmtid="{D5CDD505-2E9C-101B-9397-08002B2CF9AE}" pid="3" name="MSIP_Label_6951d41b-6b8e-4636-984f-012bff14ba18_SiteId">
    <vt:lpwstr>c98a79ca-5a9a-4791-a243-f06afd67464d</vt:lpwstr>
  </property>
  <property fmtid="{D5CDD505-2E9C-101B-9397-08002B2CF9AE}" pid="4" name="MSIP_Label_6951d41b-6b8e-4636-984f-012bff14ba18_Ref">
    <vt:lpwstr>https://api.informationprotection.azure.com/api/c98a79ca-5a9a-4791-a243-f06afd67464d</vt:lpwstr>
  </property>
  <property fmtid="{D5CDD505-2E9C-101B-9397-08002B2CF9AE}" pid="5" name="MSIP_Label_6951d41b-6b8e-4636-984f-012bff14ba18_Owner">
    <vt:lpwstr>elouh@smu.edu.sg</vt:lpwstr>
  </property>
  <property fmtid="{D5CDD505-2E9C-101B-9397-08002B2CF9AE}" pid="6" name="MSIP_Label_6951d41b-6b8e-4636-984f-012bff14ba18_SetDate">
    <vt:lpwstr>2018-02-02T14:47:18.7511086+08:00</vt:lpwstr>
  </property>
  <property fmtid="{D5CDD505-2E9C-101B-9397-08002B2CF9AE}" pid="7" name="MSIP_Label_6951d41b-6b8e-4636-984f-012bff14ba18_Name">
    <vt:lpwstr>Restricted</vt:lpwstr>
  </property>
  <property fmtid="{D5CDD505-2E9C-101B-9397-08002B2CF9AE}" pid="8" name="MSIP_Label_6951d41b-6b8e-4636-984f-012bff14ba18_Application">
    <vt:lpwstr>Microsoft Azure Information Protection</vt:lpwstr>
  </property>
  <property fmtid="{D5CDD505-2E9C-101B-9397-08002B2CF9AE}" pid="9" name="MSIP_Label_6951d41b-6b8e-4636-984f-012bff14ba18_Extended_MSFT_Method">
    <vt:lpwstr>Automatic</vt:lpwstr>
  </property>
  <property fmtid="{D5CDD505-2E9C-101B-9397-08002B2CF9AE}" pid="10" name="Sensitivity">
    <vt:lpwstr>Restricted</vt:lpwstr>
  </property>
</Properties>
</file>