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9"/>
  </p:notesMasterIdLst>
  <p:handoutMasterIdLst>
    <p:handoutMasterId r:id="rId20"/>
  </p:handoutMasterIdLst>
  <p:sldIdLst>
    <p:sldId id="256" r:id="rId2"/>
    <p:sldId id="625" r:id="rId3"/>
    <p:sldId id="624" r:id="rId4"/>
    <p:sldId id="602" r:id="rId5"/>
    <p:sldId id="623" r:id="rId6"/>
    <p:sldId id="601" r:id="rId7"/>
    <p:sldId id="603" r:id="rId8"/>
    <p:sldId id="604" r:id="rId9"/>
    <p:sldId id="626" r:id="rId10"/>
    <p:sldId id="627" r:id="rId11"/>
    <p:sldId id="606" r:id="rId12"/>
    <p:sldId id="629" r:id="rId13"/>
    <p:sldId id="628" r:id="rId14"/>
    <p:sldId id="607" r:id="rId15"/>
    <p:sldId id="608" r:id="rId16"/>
    <p:sldId id="609" r:id="rId17"/>
    <p:sldId id="600" r:id="rId18"/>
  </p:sldIdLst>
  <p:sldSz cx="9144000" cy="6858000" type="screen4x3"/>
  <p:notesSz cx="7104063" cy="10234613"/>
  <p:defaultTextStyle>
    <a:defPPr>
      <a:defRPr lang="en-US"/>
    </a:defPPr>
    <a:lvl1pPr algn="l" rtl="0" eaLnBrk="0" fontAlgn="base" hangingPunct="0">
      <a:spcBef>
        <a:spcPct val="0"/>
      </a:spcBef>
      <a:spcAft>
        <a:spcPct val="0"/>
      </a:spcAft>
      <a:defRPr kern="1200">
        <a:solidFill>
          <a:schemeClr val="tx1"/>
        </a:solidFill>
        <a:latin typeface="Arial" charset="0"/>
        <a:ea typeface="ＭＳ Ｐゴシック" charset="-128"/>
        <a:cs typeface="+mn-cs"/>
      </a:defRPr>
    </a:lvl1pPr>
    <a:lvl2pPr marL="457200" algn="l" rtl="0" eaLnBrk="0" fontAlgn="base" hangingPunct="0">
      <a:spcBef>
        <a:spcPct val="0"/>
      </a:spcBef>
      <a:spcAft>
        <a:spcPct val="0"/>
      </a:spcAft>
      <a:defRPr kern="1200">
        <a:solidFill>
          <a:schemeClr val="tx1"/>
        </a:solidFill>
        <a:latin typeface="Arial" charset="0"/>
        <a:ea typeface="ＭＳ Ｐゴシック" charset="-128"/>
        <a:cs typeface="+mn-cs"/>
      </a:defRPr>
    </a:lvl2pPr>
    <a:lvl3pPr marL="914400" algn="l" rtl="0" eaLnBrk="0" fontAlgn="base" hangingPunct="0">
      <a:spcBef>
        <a:spcPct val="0"/>
      </a:spcBef>
      <a:spcAft>
        <a:spcPct val="0"/>
      </a:spcAft>
      <a:defRPr kern="1200">
        <a:solidFill>
          <a:schemeClr val="tx1"/>
        </a:solidFill>
        <a:latin typeface="Arial" charset="0"/>
        <a:ea typeface="ＭＳ Ｐゴシック" charset="-128"/>
        <a:cs typeface="+mn-cs"/>
      </a:defRPr>
    </a:lvl3pPr>
    <a:lvl4pPr marL="1371600" algn="l" rtl="0" eaLnBrk="0" fontAlgn="base" hangingPunct="0">
      <a:spcBef>
        <a:spcPct val="0"/>
      </a:spcBef>
      <a:spcAft>
        <a:spcPct val="0"/>
      </a:spcAft>
      <a:defRPr kern="1200">
        <a:solidFill>
          <a:schemeClr val="tx1"/>
        </a:solidFill>
        <a:latin typeface="Arial" charset="0"/>
        <a:ea typeface="ＭＳ Ｐゴシック" charset="-128"/>
        <a:cs typeface="+mn-cs"/>
      </a:defRPr>
    </a:lvl4pPr>
    <a:lvl5pPr marL="1828800" algn="l" rtl="0" eaLnBrk="0" fontAlgn="base" hangingPunct="0">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OUH Eng Lieh" initials="OEL" lastIdx="1" clrIdx="0">
    <p:extLst>
      <p:ext uri="{19B8F6BF-5375-455C-9EA6-DF929625EA0E}">
        <p15:presenceInfo xmlns:p15="http://schemas.microsoft.com/office/powerpoint/2012/main" userId="S::elouh@smu.edu.sg::df388409-021e-49d0-ba49-6fefbb065d6e"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CCFFCC"/>
    <a:srgbClr val="99FF99"/>
    <a:srgbClr val="FFCC99"/>
    <a:srgbClr val="FFCC66"/>
    <a:srgbClr val="0000FF"/>
    <a:srgbClr val="FF3300"/>
    <a:srgbClr val="CC6600"/>
    <a:srgbClr val="C692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280"/>
    <p:restoredTop sz="85614"/>
  </p:normalViewPr>
  <p:slideViewPr>
    <p:cSldViewPr>
      <p:cViewPr varScale="1">
        <p:scale>
          <a:sx n="98" d="100"/>
          <a:sy n="98" d="100"/>
        </p:scale>
        <p:origin x="1596" y="96"/>
      </p:cViewPr>
      <p:guideLst>
        <p:guide orient="horz" pos="2160"/>
        <p:guide pos="2880"/>
      </p:guideLst>
    </p:cSldViewPr>
  </p:slideViewPr>
  <p:notesTextViewPr>
    <p:cViewPr>
      <p:scale>
        <a:sx n="100" d="100"/>
        <a:sy n="100" d="100"/>
      </p:scale>
      <p:origin x="0" y="0"/>
    </p:cViewPr>
  </p:notesText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p:cNvPr>
          <p:cNvSpPr>
            <a:spLocks noGrp="1"/>
          </p:cNvSpPr>
          <p:nvPr>
            <p:ph type="hdr" sz="quarter"/>
          </p:nvPr>
        </p:nvSpPr>
        <p:spPr>
          <a:xfrm>
            <a:off x="0" y="0"/>
            <a:ext cx="3078427" cy="513508"/>
          </a:xfrm>
          <a:prstGeom prst="rect">
            <a:avLst/>
          </a:prstGeom>
        </p:spPr>
        <p:txBody>
          <a:bodyPr vert="horz" lIns="99075" tIns="49538" rIns="99075" bIns="49538" rtlCol="0"/>
          <a:lstStyle>
            <a:lvl1pPr algn="l" eaLnBrk="1" hangingPunct="1">
              <a:defRPr sz="1300">
                <a:latin typeface="Arial" charset="0"/>
                <a:ea typeface="ＭＳ Ｐゴシック" charset="-128"/>
              </a:defRPr>
            </a:lvl1pPr>
          </a:lstStyle>
          <a:p>
            <a:pPr>
              <a:defRPr/>
            </a:pPr>
            <a:endParaRPr lang="en-US" dirty="0"/>
          </a:p>
        </p:txBody>
      </p:sp>
      <p:sp>
        <p:nvSpPr>
          <p:cNvPr id="3" name="Date Placeholder 2">
            <a:extLst/>
          </p:cNvPr>
          <p:cNvSpPr>
            <a:spLocks noGrp="1"/>
          </p:cNvSpPr>
          <p:nvPr>
            <p:ph type="dt" sz="quarter" idx="1"/>
          </p:nvPr>
        </p:nvSpPr>
        <p:spPr>
          <a:xfrm>
            <a:off x="4023992" y="0"/>
            <a:ext cx="3078427" cy="513508"/>
          </a:xfrm>
          <a:prstGeom prst="rect">
            <a:avLst/>
          </a:prstGeom>
        </p:spPr>
        <p:txBody>
          <a:bodyPr vert="horz" lIns="99075" tIns="49538" rIns="99075" bIns="49538" rtlCol="0"/>
          <a:lstStyle>
            <a:lvl1pPr algn="r" eaLnBrk="1" hangingPunct="1">
              <a:defRPr sz="1300">
                <a:latin typeface="Arial" charset="0"/>
                <a:ea typeface="ＭＳ Ｐゴシック" charset="-128"/>
              </a:defRPr>
            </a:lvl1pPr>
          </a:lstStyle>
          <a:p>
            <a:pPr>
              <a:defRPr/>
            </a:pPr>
            <a:fld id="{491BD722-59A2-CA44-9B84-4B8E55B971CC}" type="datetimeFigureOut">
              <a:rPr lang="en-US"/>
              <a:pPr>
                <a:defRPr/>
              </a:pPr>
              <a:t>9/21/2020</a:t>
            </a:fld>
            <a:endParaRPr lang="en-US" dirty="0"/>
          </a:p>
        </p:txBody>
      </p:sp>
      <p:sp>
        <p:nvSpPr>
          <p:cNvPr id="4" name="Footer Placeholder 3">
            <a:extLst/>
          </p:cNvPr>
          <p:cNvSpPr>
            <a:spLocks noGrp="1"/>
          </p:cNvSpPr>
          <p:nvPr>
            <p:ph type="ftr" sz="quarter" idx="2"/>
          </p:nvPr>
        </p:nvSpPr>
        <p:spPr>
          <a:xfrm>
            <a:off x="0" y="9721107"/>
            <a:ext cx="3078427" cy="513507"/>
          </a:xfrm>
          <a:prstGeom prst="rect">
            <a:avLst/>
          </a:prstGeom>
        </p:spPr>
        <p:txBody>
          <a:bodyPr vert="horz" lIns="99075" tIns="49538" rIns="99075" bIns="49538" rtlCol="0" anchor="b"/>
          <a:lstStyle>
            <a:lvl1pPr algn="l" eaLnBrk="1" hangingPunct="1">
              <a:defRPr sz="1300">
                <a:latin typeface="Arial" charset="0"/>
                <a:ea typeface="ＭＳ Ｐゴシック" charset="-128"/>
              </a:defRPr>
            </a:lvl1pPr>
          </a:lstStyle>
          <a:p>
            <a:pPr>
              <a:defRPr/>
            </a:pPr>
            <a:endParaRPr lang="en-US" dirty="0"/>
          </a:p>
        </p:txBody>
      </p:sp>
      <p:sp>
        <p:nvSpPr>
          <p:cNvPr id="5" name="Slide Number Placeholder 4">
            <a:extLst/>
          </p:cNvPr>
          <p:cNvSpPr>
            <a:spLocks noGrp="1"/>
          </p:cNvSpPr>
          <p:nvPr>
            <p:ph type="sldNum" sz="quarter" idx="3"/>
          </p:nvPr>
        </p:nvSpPr>
        <p:spPr>
          <a:xfrm>
            <a:off x="4023992" y="9721107"/>
            <a:ext cx="3078427" cy="513507"/>
          </a:xfrm>
          <a:prstGeom prst="rect">
            <a:avLst/>
          </a:prstGeom>
        </p:spPr>
        <p:txBody>
          <a:bodyPr vert="horz" lIns="99075" tIns="49538" rIns="99075" bIns="49538" rtlCol="0" anchor="b"/>
          <a:lstStyle>
            <a:lvl1pPr algn="r" eaLnBrk="1" hangingPunct="1">
              <a:defRPr sz="1300">
                <a:latin typeface="Arial" charset="0"/>
                <a:ea typeface="ＭＳ Ｐゴシック" charset="-128"/>
              </a:defRPr>
            </a:lvl1pPr>
          </a:lstStyle>
          <a:p>
            <a:pPr>
              <a:defRPr/>
            </a:pPr>
            <a:fld id="{58F351C2-D775-E941-A05E-3CD521AAB163}" type="slidenum">
              <a:rPr lang="en-US"/>
              <a:pPr>
                <a:defRPr/>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5842" name="Rectangle 2">
            <a:extLst/>
          </p:cNvPr>
          <p:cNvSpPr>
            <a:spLocks noGrp="1" noChangeArrowheads="1"/>
          </p:cNvSpPr>
          <p:nvPr>
            <p:ph type="hdr" sz="quarter"/>
          </p:nvPr>
        </p:nvSpPr>
        <p:spPr bwMode="auto">
          <a:xfrm>
            <a:off x="0"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eaLnBrk="1" hangingPunct="1">
              <a:defRPr sz="1300">
                <a:latin typeface="Arial" charset="0"/>
                <a:ea typeface="ＭＳ Ｐゴシック" charset="0"/>
                <a:cs typeface="ＭＳ Ｐゴシック" charset="0"/>
              </a:defRPr>
            </a:lvl1pPr>
          </a:lstStyle>
          <a:p>
            <a:pPr>
              <a:defRPr/>
            </a:pPr>
            <a:endParaRPr lang="en-US" dirty="0"/>
          </a:p>
        </p:txBody>
      </p:sp>
      <p:sp>
        <p:nvSpPr>
          <p:cNvPr id="35843" name="Rectangle 3">
            <a:extLst/>
          </p:cNvPr>
          <p:cNvSpPr>
            <a:spLocks noGrp="1" noChangeArrowheads="1"/>
          </p:cNvSpPr>
          <p:nvPr>
            <p:ph type="dt" idx="1"/>
          </p:nvPr>
        </p:nvSpPr>
        <p:spPr bwMode="auto">
          <a:xfrm>
            <a:off x="4023992" y="0"/>
            <a:ext cx="3078427" cy="511731"/>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lvl1pPr algn="r" eaLnBrk="1" hangingPunct="1">
              <a:defRPr sz="1300">
                <a:latin typeface="Arial" charset="0"/>
                <a:ea typeface="ＭＳ Ｐゴシック" charset="0"/>
                <a:cs typeface="ＭＳ Ｐゴシック" charset="0"/>
              </a:defRPr>
            </a:lvl1pPr>
          </a:lstStyle>
          <a:p>
            <a:pPr>
              <a:defRPr/>
            </a:pPr>
            <a:endParaRPr lang="en-US" dirty="0"/>
          </a:p>
        </p:txBody>
      </p:sp>
      <p:sp>
        <p:nvSpPr>
          <p:cNvPr id="14340" name="Rectangle 4"/>
          <p:cNvSpPr>
            <a:spLocks noGrp="1" noRot="1" noChangeAspect="1" noChangeArrowheads="1" noTextEdit="1"/>
          </p:cNvSpPr>
          <p:nvPr>
            <p:ph type="sldImg" idx="2"/>
          </p:nvPr>
        </p:nvSpPr>
        <p:spPr bwMode="auto">
          <a:xfrm>
            <a:off x="995363" y="768350"/>
            <a:ext cx="5113337"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35845" name="Rectangle 5">
            <a:extLst/>
          </p:cNvPr>
          <p:cNvSpPr>
            <a:spLocks noGrp="1" noChangeArrowheads="1"/>
          </p:cNvSpPr>
          <p:nvPr>
            <p:ph type="body" sz="quarter" idx="3"/>
          </p:nvPr>
        </p:nvSpPr>
        <p:spPr bwMode="auto">
          <a:xfrm>
            <a:off x="710407" y="4861441"/>
            <a:ext cx="5683250" cy="4605576"/>
          </a:xfrm>
          <a:prstGeom prst="rect">
            <a:avLst/>
          </a:prstGeom>
          <a:noFill/>
          <a:ln w="9525">
            <a:noFill/>
            <a:miter lim="800000"/>
            <a:headEnd/>
            <a:tailEnd/>
          </a:ln>
          <a:effectLst/>
        </p:spPr>
        <p:txBody>
          <a:bodyPr vert="horz" wrap="square" lIns="99075" tIns="49538" rIns="99075" bIns="4953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5846" name="Rectangle 6">
            <a:extLst/>
          </p:cNvPr>
          <p:cNvSpPr>
            <a:spLocks noGrp="1" noChangeArrowheads="1"/>
          </p:cNvSpPr>
          <p:nvPr>
            <p:ph type="ftr" sz="quarter" idx="4"/>
          </p:nvPr>
        </p:nvSpPr>
        <p:spPr bwMode="auto">
          <a:xfrm>
            <a:off x="0"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eaLnBrk="1" hangingPunct="1">
              <a:defRPr sz="1300">
                <a:latin typeface="Arial" charset="0"/>
                <a:ea typeface="ＭＳ Ｐゴシック" charset="0"/>
                <a:cs typeface="ＭＳ Ｐゴシック" charset="0"/>
              </a:defRPr>
            </a:lvl1pPr>
          </a:lstStyle>
          <a:p>
            <a:pPr>
              <a:defRPr/>
            </a:pPr>
            <a:endParaRPr lang="en-US" dirty="0"/>
          </a:p>
        </p:txBody>
      </p:sp>
      <p:sp>
        <p:nvSpPr>
          <p:cNvPr id="35847" name="Rectangle 7">
            <a:extLst/>
          </p:cNvPr>
          <p:cNvSpPr>
            <a:spLocks noGrp="1" noChangeArrowheads="1"/>
          </p:cNvSpPr>
          <p:nvPr>
            <p:ph type="sldNum" sz="quarter" idx="5"/>
          </p:nvPr>
        </p:nvSpPr>
        <p:spPr bwMode="auto">
          <a:xfrm>
            <a:off x="4023992" y="9721106"/>
            <a:ext cx="3078427" cy="511731"/>
          </a:xfrm>
          <a:prstGeom prst="rect">
            <a:avLst/>
          </a:prstGeom>
          <a:noFill/>
          <a:ln w="9525">
            <a:noFill/>
            <a:miter lim="800000"/>
            <a:headEnd/>
            <a:tailEnd/>
          </a:ln>
          <a:effectLst/>
        </p:spPr>
        <p:txBody>
          <a:bodyPr vert="horz" wrap="square" lIns="99075" tIns="49538" rIns="99075" bIns="49538" numCol="1" anchor="b" anchorCtr="0" compatLnSpc="1">
            <a:prstTxWarp prst="textNoShape">
              <a:avLst/>
            </a:prstTxWarp>
          </a:bodyPr>
          <a:lstStyle>
            <a:lvl1pPr algn="r" eaLnBrk="1" hangingPunct="1">
              <a:defRPr sz="1300">
                <a:latin typeface="Arial" charset="0"/>
                <a:ea typeface="ＭＳ Ｐゴシック" charset="-128"/>
              </a:defRPr>
            </a:lvl1pPr>
          </a:lstStyle>
          <a:p>
            <a:pPr>
              <a:defRPr/>
            </a:pPr>
            <a:fld id="{B3AB1682-A8FE-EA42-BA79-DFBEA3F35A1E}" type="slidenum">
              <a:rPr lang="en-US" altLang="en-US"/>
              <a:pPr>
                <a:defRPr/>
              </a:pPr>
              <a:t>‹#›</a:t>
            </a:fld>
            <a:endParaRPr lang="en-US" alt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refactoring.guru/design-patterns/adapte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factoring.guru/design-patterns/facade"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Slide Image Placeholder 1"/>
          <p:cNvSpPr>
            <a:spLocks noGrp="1" noRot="1" noChangeAspect="1" noChangeArrowheads="1" noTextEdit="1"/>
          </p:cNvSpPr>
          <p:nvPr>
            <p:ph type="sldImg"/>
          </p:nvPr>
        </p:nvSpPr>
        <p:spPr>
          <a:ln/>
        </p:spPr>
      </p:sp>
      <p:sp>
        <p:nvSpPr>
          <p:cNvPr id="17410"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endParaRPr lang="en-US" altLang="en-US" dirty="0">
              <a:ea typeface="ＭＳ Ｐゴシック" charset="-128"/>
            </a:endParaRPr>
          </a:p>
        </p:txBody>
      </p:sp>
      <p:sp>
        <p:nvSpPr>
          <p:cNvPr id="17411"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300">
                <a:solidFill>
                  <a:schemeClr val="tx1"/>
                </a:solidFill>
                <a:latin typeface="Arial" charset="0"/>
                <a:ea typeface="ＭＳ Ｐゴシック" charset="-128"/>
              </a:defRPr>
            </a:lvl1pPr>
            <a:lvl2pPr marL="804986" indent="-309610">
              <a:spcBef>
                <a:spcPct val="30000"/>
              </a:spcBef>
              <a:defRPr sz="1300">
                <a:solidFill>
                  <a:schemeClr val="tx1"/>
                </a:solidFill>
                <a:latin typeface="Arial" charset="0"/>
                <a:ea typeface="ＭＳ Ｐゴシック" charset="-128"/>
              </a:defRPr>
            </a:lvl2pPr>
            <a:lvl3pPr marL="1238441" indent="-247688">
              <a:spcBef>
                <a:spcPct val="30000"/>
              </a:spcBef>
              <a:defRPr sz="1300">
                <a:solidFill>
                  <a:schemeClr val="tx1"/>
                </a:solidFill>
                <a:latin typeface="Arial" charset="0"/>
                <a:ea typeface="ＭＳ Ｐゴシック" charset="-128"/>
              </a:defRPr>
            </a:lvl3pPr>
            <a:lvl4pPr marL="1733817" indent="-247688">
              <a:spcBef>
                <a:spcPct val="30000"/>
              </a:spcBef>
              <a:defRPr sz="1300">
                <a:solidFill>
                  <a:schemeClr val="tx1"/>
                </a:solidFill>
                <a:latin typeface="Arial" charset="0"/>
                <a:ea typeface="ＭＳ Ｐゴシック" charset="-128"/>
              </a:defRPr>
            </a:lvl4pPr>
            <a:lvl5pPr marL="2229193" indent="-247688">
              <a:spcBef>
                <a:spcPct val="30000"/>
              </a:spcBef>
              <a:defRPr sz="1300">
                <a:solidFill>
                  <a:schemeClr val="tx1"/>
                </a:solidFill>
                <a:latin typeface="Arial" charset="0"/>
                <a:ea typeface="ＭＳ Ｐゴシック" charset="-128"/>
              </a:defRPr>
            </a:lvl5pPr>
            <a:lvl6pPr marL="2724569" indent="-247688" eaLnBrk="0" fontAlgn="base" hangingPunct="0">
              <a:spcBef>
                <a:spcPct val="30000"/>
              </a:spcBef>
              <a:spcAft>
                <a:spcPct val="0"/>
              </a:spcAft>
              <a:defRPr sz="1300">
                <a:solidFill>
                  <a:schemeClr val="tx1"/>
                </a:solidFill>
                <a:latin typeface="Arial" charset="0"/>
                <a:ea typeface="ＭＳ Ｐゴシック" charset="-128"/>
              </a:defRPr>
            </a:lvl6pPr>
            <a:lvl7pPr marL="3219945" indent="-247688" eaLnBrk="0" fontAlgn="base" hangingPunct="0">
              <a:spcBef>
                <a:spcPct val="30000"/>
              </a:spcBef>
              <a:spcAft>
                <a:spcPct val="0"/>
              </a:spcAft>
              <a:defRPr sz="1300">
                <a:solidFill>
                  <a:schemeClr val="tx1"/>
                </a:solidFill>
                <a:latin typeface="Arial" charset="0"/>
                <a:ea typeface="ＭＳ Ｐゴシック" charset="-128"/>
              </a:defRPr>
            </a:lvl7pPr>
            <a:lvl8pPr marL="3715322" indent="-247688" eaLnBrk="0" fontAlgn="base" hangingPunct="0">
              <a:spcBef>
                <a:spcPct val="30000"/>
              </a:spcBef>
              <a:spcAft>
                <a:spcPct val="0"/>
              </a:spcAft>
              <a:defRPr sz="1300">
                <a:solidFill>
                  <a:schemeClr val="tx1"/>
                </a:solidFill>
                <a:latin typeface="Arial" charset="0"/>
                <a:ea typeface="ＭＳ Ｐゴシック" charset="-128"/>
              </a:defRPr>
            </a:lvl8pPr>
            <a:lvl9pPr marL="4210698" indent="-247688" eaLnBrk="0" fontAlgn="base" hangingPunct="0">
              <a:spcBef>
                <a:spcPct val="30000"/>
              </a:spcBef>
              <a:spcAft>
                <a:spcPct val="0"/>
              </a:spcAft>
              <a:defRPr sz="1300">
                <a:solidFill>
                  <a:schemeClr val="tx1"/>
                </a:solidFill>
                <a:latin typeface="Arial" charset="0"/>
                <a:ea typeface="ＭＳ Ｐゴシック" charset="-128"/>
              </a:defRPr>
            </a:lvl9pPr>
          </a:lstStyle>
          <a:p>
            <a:pPr>
              <a:spcBef>
                <a:spcPct val="0"/>
              </a:spcBef>
            </a:pPr>
            <a:fld id="{6855DFDD-AFB1-A244-99AE-173763043478}" type="slidenum">
              <a:rPr lang="en-US" altLang="en-US"/>
              <a:pPr>
                <a:spcBef>
                  <a:spcPct val="0"/>
                </a:spcBef>
              </a:pPr>
              <a:t>1</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3</a:t>
            </a:fld>
            <a:endParaRPr lang="en-US" altLang="en-US" dirty="0"/>
          </a:p>
        </p:txBody>
      </p:sp>
    </p:spTree>
    <p:extLst>
      <p:ext uri="{BB962C8B-B14F-4D97-AF65-F5344CB8AC3E}">
        <p14:creationId xmlns:p14="http://schemas.microsoft.com/office/powerpoint/2010/main" val="21700807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2000" dirty="0" smtClean="0">
                <a:hlinkClick r:id="rId3"/>
              </a:rPr>
              <a:t>https://refactoring.guru/design-patterns/adapter</a:t>
            </a:r>
            <a:endParaRPr lang="en-SG" sz="2000" dirty="0" smtClean="0"/>
          </a:p>
          <a:p>
            <a:pPr algn="just"/>
            <a:endParaRPr lang="en-US" altLang="en-US" sz="2000" b="1" dirty="0" smtClean="0"/>
          </a:p>
          <a:p>
            <a:pPr algn="just"/>
            <a:r>
              <a:rPr lang="en-US" altLang="en-US" sz="2000" b="1" dirty="0" smtClean="0"/>
              <a:t>Problem: </a:t>
            </a:r>
            <a:r>
              <a:rPr lang="en-US" sz="2000" dirty="0" smtClean="0"/>
              <a:t>Sometimes a toolkit class that’s designed for reuse isn’t reusable only because its interface doesn’t match the domain-specific interface an application requires.</a:t>
            </a:r>
            <a:endParaRPr lang="en-US" altLang="en-US" sz="2000" dirty="0" smtClean="0"/>
          </a:p>
          <a:p>
            <a:pPr algn="just"/>
            <a:r>
              <a:rPr lang="en-US" sz="2000" b="1" dirty="0" smtClean="0"/>
              <a:t>Example: </a:t>
            </a:r>
            <a:r>
              <a:rPr lang="en-US" sz="2000" dirty="0" smtClean="0"/>
              <a:t>Buying off the shelf UI toolkit to replace an existing UI framework. Without changing existing code, this can be done by adapting class interface.</a:t>
            </a:r>
          </a:p>
          <a:p>
            <a:pPr marL="0" indent="0" algn="just">
              <a:buNone/>
            </a:pPr>
            <a:endParaRPr lang="en-US" sz="2000" dirty="0" smtClean="0"/>
          </a:p>
          <a:p>
            <a:pPr algn="just"/>
            <a:r>
              <a:rPr lang="en-US" sz="2000" b="1" dirty="0" smtClean="0"/>
              <a:t>Use the Adapter pattern when</a:t>
            </a:r>
          </a:p>
          <a:p>
            <a:pPr lvl="1" algn="just"/>
            <a:r>
              <a:rPr lang="en-US" sz="1800" dirty="0" smtClean="0"/>
              <a:t>you want to use an existing class, and its interface does not match the one you need.</a:t>
            </a:r>
          </a:p>
          <a:p>
            <a:pPr lvl="1" algn="just"/>
            <a:r>
              <a:rPr lang="en-US" sz="1800" dirty="0" smtClean="0"/>
              <a:t>you want to create a reusable class that cooperates with unrelated or unforeseen classes, that is, classes that don’t necessarily have compatible interfaces.</a:t>
            </a:r>
          </a:p>
          <a:p>
            <a:pPr lvl="1" algn="just"/>
            <a:endParaRPr lang="en-US" dirty="0" smtClean="0"/>
          </a:p>
          <a:p>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4</a:t>
            </a:fld>
            <a:endParaRPr lang="en-US" altLang="en-US" dirty="0"/>
          </a:p>
        </p:txBody>
      </p:sp>
    </p:spTree>
    <p:extLst>
      <p:ext uri="{BB962C8B-B14F-4D97-AF65-F5344CB8AC3E}">
        <p14:creationId xmlns:p14="http://schemas.microsoft.com/office/powerpoint/2010/main" val="14214819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10</a:t>
            </a:fld>
            <a:endParaRPr lang="en-US" altLang="en-US" dirty="0"/>
          </a:p>
        </p:txBody>
      </p:sp>
    </p:spTree>
    <p:extLst>
      <p:ext uri="{BB962C8B-B14F-4D97-AF65-F5344CB8AC3E}">
        <p14:creationId xmlns:p14="http://schemas.microsoft.com/office/powerpoint/2010/main" val="4937170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SG" sz="1800" smtClean="0">
                <a:hlinkClick r:id="rId3"/>
              </a:rPr>
              <a:t>https://refactoring.guru/design-patterns/facade</a:t>
            </a:r>
            <a:endParaRPr lang="en-US" sz="1800" b="1" dirty="0" smtClean="0"/>
          </a:p>
          <a:p>
            <a:pPr algn="just"/>
            <a:endParaRPr lang="en-US" sz="1800" b="1" dirty="0" smtClean="0"/>
          </a:p>
          <a:p>
            <a:pPr algn="just"/>
            <a:r>
              <a:rPr lang="en-US" sz="1800" b="1" dirty="0" smtClean="0"/>
              <a:t>Example: </a:t>
            </a:r>
            <a:r>
              <a:rPr lang="en-US" sz="1800" dirty="0" smtClean="0"/>
              <a:t>In a compiler subsystem, the compiler façade shields the client from the scanner, parser, stream, abstract tree and code generator classes</a:t>
            </a:r>
          </a:p>
          <a:p>
            <a:pPr algn="just"/>
            <a:r>
              <a:rPr lang="en-US" sz="1800" dirty="0" smtClean="0"/>
              <a:t>Structuring a system into subsystems helps reduce complexity. A common design goal is to minimize the communication and dependencies between subsystems. </a:t>
            </a:r>
          </a:p>
          <a:p>
            <a:pPr algn="just"/>
            <a:endParaRPr lang="en-US" sz="1800" dirty="0" smtClean="0"/>
          </a:p>
          <a:p>
            <a:pPr algn="just"/>
            <a:r>
              <a:rPr lang="en-US" sz="1800" b="1" dirty="0" smtClean="0"/>
              <a:t>Use the Facade pattern when</a:t>
            </a:r>
          </a:p>
          <a:p>
            <a:pPr lvl="1" algn="just"/>
            <a:r>
              <a:rPr lang="en-US" sz="1600" dirty="0" smtClean="0"/>
              <a:t>you want to provide a simple interface to a complex subsystem. </a:t>
            </a:r>
          </a:p>
          <a:p>
            <a:pPr lvl="1" algn="just"/>
            <a:r>
              <a:rPr lang="en-US" sz="1600" dirty="0" smtClean="0"/>
              <a:t>there are many dependencies between clients and the implementation classes of an abstraction. Introduce a facade to decouple the subsystem from clients and other subsystems, thereby promoting subsystem independence and portability.</a:t>
            </a:r>
          </a:p>
          <a:p>
            <a:pPr lvl="1" algn="just"/>
            <a:r>
              <a:rPr lang="en-US" sz="1600" dirty="0" smtClean="0"/>
              <a:t>you want to layer your subsystems. Use a facade to define an entry point to each subsystem level. If subsystems are dependent, then you can simplify the dependencies between them by making them communicate with each other solely through their facades.</a:t>
            </a:r>
          </a:p>
          <a:p>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11</a:t>
            </a:fld>
            <a:endParaRPr lang="en-US" altLang="en-US" dirty="0"/>
          </a:p>
        </p:txBody>
      </p:sp>
    </p:spTree>
    <p:extLst>
      <p:ext uri="{BB962C8B-B14F-4D97-AF65-F5344CB8AC3E}">
        <p14:creationId xmlns:p14="http://schemas.microsoft.com/office/powerpoint/2010/main" val="2226369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smtClean="0"/>
              <a:t>Think along the line of</a:t>
            </a:r>
          </a:p>
          <a:p>
            <a:pPr marL="171450" indent="-171450">
              <a:buFontTx/>
              <a:buChar char="-"/>
            </a:pPr>
            <a:r>
              <a:rPr lang="en-SG" dirty="0" smtClean="0"/>
              <a:t>SOLID</a:t>
            </a:r>
          </a:p>
          <a:p>
            <a:pPr marL="171450" indent="-171450">
              <a:buFontTx/>
              <a:buChar char="-"/>
            </a:pPr>
            <a:r>
              <a:rPr lang="en-SG" dirty="0" smtClean="0"/>
              <a:t>If we have another</a:t>
            </a:r>
            <a:r>
              <a:rPr lang="en-SG" baseline="0" dirty="0" smtClean="0"/>
              <a:t> pattern, d</a:t>
            </a:r>
            <a:r>
              <a:rPr lang="en-SG" dirty="0" smtClean="0"/>
              <a:t>o we really want</a:t>
            </a:r>
            <a:r>
              <a:rPr lang="en-SG" baseline="0" dirty="0" smtClean="0"/>
              <a:t> to do that? Remember this is a FAÇADE pattern</a:t>
            </a:r>
            <a:endParaRPr lang="en-SG" dirty="0"/>
          </a:p>
        </p:txBody>
      </p:sp>
      <p:sp>
        <p:nvSpPr>
          <p:cNvPr id="4" name="Slide Number Placeholder 3"/>
          <p:cNvSpPr>
            <a:spLocks noGrp="1"/>
          </p:cNvSpPr>
          <p:nvPr>
            <p:ph type="sldNum" sz="quarter" idx="10"/>
          </p:nvPr>
        </p:nvSpPr>
        <p:spPr/>
        <p:txBody>
          <a:bodyPr/>
          <a:lstStyle/>
          <a:p>
            <a:pPr>
              <a:defRPr/>
            </a:pPr>
            <a:fld id="{B3AB1682-A8FE-EA42-BA79-DFBEA3F35A1E}" type="slidenum">
              <a:rPr lang="en-US" altLang="en-US" smtClean="0"/>
              <a:pPr>
                <a:defRPr/>
              </a:pPr>
              <a:t>15</a:t>
            </a:fld>
            <a:endParaRPr lang="en-US" altLang="en-US" dirty="0"/>
          </a:p>
        </p:txBody>
      </p:sp>
    </p:spTree>
    <p:extLst>
      <p:ext uri="{BB962C8B-B14F-4D97-AF65-F5344CB8AC3E}">
        <p14:creationId xmlns:p14="http://schemas.microsoft.com/office/powerpoint/2010/main" val="3227275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10"/>
          </p:nvPr>
        </p:nvSpPr>
        <p:spPr/>
        <p:txBody>
          <a:bodyPr/>
          <a:lstStyle/>
          <a:p>
            <a:pPr>
              <a:defRPr/>
            </a:pPr>
            <a:fld id="{FCFBA917-D352-2849-9C42-31E1402D8DAE}" type="slidenum">
              <a:rPr lang="en-US" altLang="en-US" smtClean="0"/>
              <a:pPr>
                <a:defRPr/>
              </a:pPr>
              <a:t>16</a:t>
            </a:fld>
            <a:endParaRPr lang="en-US" altLang="en-US" dirty="0"/>
          </a:p>
        </p:txBody>
      </p:sp>
    </p:spTree>
    <p:extLst>
      <p:ext uri="{BB962C8B-B14F-4D97-AF65-F5344CB8AC3E}">
        <p14:creationId xmlns:p14="http://schemas.microsoft.com/office/powerpoint/2010/main" val="19011135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21" descr="FOS_H"/>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073900" y="104775"/>
            <a:ext cx="190500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2" descr="sis"/>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228600" y="330200"/>
            <a:ext cx="1828800" cy="471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2" name="Rectangle 2"/>
          <p:cNvSpPr>
            <a:spLocks noGrp="1" noChangeArrowheads="1"/>
          </p:cNvSpPr>
          <p:nvPr>
            <p:ph type="ctrTitle"/>
          </p:nvPr>
        </p:nvSpPr>
        <p:spPr>
          <a:xfrm>
            <a:off x="685800" y="2514600"/>
            <a:ext cx="7772400" cy="701675"/>
          </a:xfrm>
        </p:spPr>
        <p:txBody>
          <a:bodyPr/>
          <a:lstStyle>
            <a:lvl1pPr algn="ctr">
              <a:defRPr sz="4000"/>
            </a:lvl1pPr>
          </a:lstStyle>
          <a:p>
            <a:r>
              <a:rPr lang="en-US"/>
              <a:t>Click to edit Master title style</a:t>
            </a:r>
          </a:p>
        </p:txBody>
      </p:sp>
      <p:sp>
        <p:nvSpPr>
          <p:cNvPr id="5123" name="Rectangle 3"/>
          <p:cNvSpPr>
            <a:spLocks noGrp="1" noChangeArrowheads="1"/>
          </p:cNvSpPr>
          <p:nvPr>
            <p:ph type="subTitle" idx="1"/>
          </p:nvPr>
        </p:nvSpPr>
        <p:spPr>
          <a:xfrm>
            <a:off x="1371600" y="3886200"/>
            <a:ext cx="6400800" cy="519113"/>
          </a:xfrm>
        </p:spPr>
        <p:txBody>
          <a:bodyPr/>
          <a:lstStyle>
            <a:lvl1pPr marL="0" indent="0" algn="ctr">
              <a:buFontTx/>
              <a:buNone/>
              <a:defRPr sz="2800" b="1"/>
            </a:lvl1pPr>
          </a:lstStyle>
          <a:p>
            <a:r>
              <a:rPr lang="en-US"/>
              <a:t>Click to edit Master subtitle style</a:t>
            </a:r>
          </a:p>
        </p:txBody>
      </p:sp>
      <p:sp>
        <p:nvSpPr>
          <p:cNvPr id="6" name="Rectangle 4">
            <a:extLst/>
          </p:cNvPr>
          <p:cNvSpPr>
            <a:spLocks noGrp="1" noChangeArrowheads="1"/>
          </p:cNvSpPr>
          <p:nvPr>
            <p:ph type="dt" sz="half" idx="10"/>
          </p:nvPr>
        </p:nvSpPr>
        <p:spPr>
          <a:xfrm>
            <a:off x="457200" y="6477000"/>
            <a:ext cx="1295400" cy="381000"/>
          </a:xfrm>
        </p:spPr>
        <p:txBody>
          <a:bodyPr/>
          <a:lstStyle>
            <a:lvl1pPr>
              <a:defRPr/>
            </a:lvl1pPr>
          </a:lstStyle>
          <a:p>
            <a:pPr>
              <a:defRPr/>
            </a:pPr>
            <a:endParaRPr lang="en-US" dirty="0"/>
          </a:p>
        </p:txBody>
      </p:sp>
      <p:sp>
        <p:nvSpPr>
          <p:cNvPr id="7" name="Rectangle 5">
            <a:extLst/>
          </p:cNvPr>
          <p:cNvSpPr>
            <a:spLocks noGrp="1" noChangeArrowheads="1"/>
          </p:cNvSpPr>
          <p:nvPr>
            <p:ph type="ftr" sz="quarter" idx="11"/>
          </p:nvPr>
        </p:nvSpPr>
        <p:spPr>
          <a:xfrm>
            <a:off x="1752600" y="6477000"/>
            <a:ext cx="4419600" cy="381000"/>
          </a:xfrm>
        </p:spPr>
        <p:txBody>
          <a:bodyPr/>
          <a:lstStyle>
            <a:lvl1pPr>
              <a:defRPr/>
            </a:lvl1pPr>
          </a:lstStyle>
          <a:p>
            <a:pPr>
              <a:defRPr/>
            </a:pPr>
            <a:endParaRPr lang="en-US" dirty="0"/>
          </a:p>
        </p:txBody>
      </p:sp>
      <p:sp>
        <p:nvSpPr>
          <p:cNvPr id="8" name="Rectangle 6">
            <a:extLst/>
          </p:cNvPr>
          <p:cNvSpPr>
            <a:spLocks noGrp="1" noChangeArrowheads="1"/>
          </p:cNvSpPr>
          <p:nvPr>
            <p:ph type="sldNum" sz="quarter" idx="12"/>
          </p:nvPr>
        </p:nvSpPr>
        <p:spPr>
          <a:xfrm>
            <a:off x="6553200" y="6477000"/>
            <a:ext cx="2133600" cy="381000"/>
          </a:xfrm>
        </p:spPr>
        <p:txBody>
          <a:bodyPr/>
          <a:lstStyle>
            <a:lvl1pPr>
              <a:defRPr sz="1400"/>
            </a:lvl1pPr>
          </a:lstStyle>
          <a:p>
            <a:pPr>
              <a:defRPr/>
            </a:pPr>
            <a:fld id="{4F6F5900-A9B5-E743-A251-EA9BA88D3B62}" type="slidenum">
              <a:rPr lang="en-US" altLang="en-US"/>
              <a:pPr>
                <a:defRPr/>
              </a:pPr>
              <a:t>‹#›</a:t>
            </a:fld>
            <a:endParaRPr lang="en-US" altLang="en-US" dirty="0"/>
          </a:p>
        </p:txBody>
      </p:sp>
    </p:spTree>
    <p:extLst>
      <p:ext uri="{BB962C8B-B14F-4D97-AF65-F5344CB8AC3E}">
        <p14:creationId xmlns:p14="http://schemas.microsoft.com/office/powerpoint/2010/main" val="131897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4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276061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4237837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6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186927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7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06409926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8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939445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27158219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1F4753C1-9E3E-174B-A803-6BA638FFD30B}" type="slidenum">
              <a:rPr lang="en-US" altLang="en-US"/>
              <a:pPr>
                <a:defRPr/>
              </a:pPr>
              <a:t>‹#›</a:t>
            </a:fld>
            <a:endParaRPr lang="en-US" altLang="en-US" dirty="0"/>
          </a:p>
        </p:txBody>
      </p:sp>
    </p:spTree>
    <p:extLst>
      <p:ext uri="{BB962C8B-B14F-4D97-AF65-F5344CB8AC3E}">
        <p14:creationId xmlns:p14="http://schemas.microsoft.com/office/powerpoint/2010/main" val="854568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p:cNvPr>
          <p:cNvSpPr>
            <a:spLocks noGrp="1" noChangeArrowheads="1"/>
          </p:cNvSpPr>
          <p:nvPr>
            <p:ph type="dt" sz="half" idx="10"/>
          </p:nvPr>
        </p:nvSpPr>
        <p:spPr>
          <a:ln/>
        </p:spPr>
        <p:txBody>
          <a:bodyPr/>
          <a:lstStyle>
            <a:lvl1pPr>
              <a:defRPr/>
            </a:lvl1pPr>
          </a:lstStyle>
          <a:p>
            <a:pPr>
              <a:defRPr/>
            </a:pPr>
            <a:endParaRPr lang="en-US" dirty="0"/>
          </a:p>
        </p:txBody>
      </p:sp>
      <p:sp>
        <p:nvSpPr>
          <p:cNvPr id="5" name="Rectangle 5">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6" name="Rectangle 6">
            <a:extLst/>
          </p:cNvPr>
          <p:cNvSpPr>
            <a:spLocks noGrp="1" noChangeArrowheads="1"/>
          </p:cNvSpPr>
          <p:nvPr>
            <p:ph type="sldNum" sz="quarter" idx="12"/>
          </p:nvPr>
        </p:nvSpPr>
        <p:spPr>
          <a:ln/>
        </p:spPr>
        <p:txBody>
          <a:bodyPr/>
          <a:lstStyle>
            <a:lvl1pPr>
              <a:defRPr/>
            </a:lvl1pPr>
          </a:lstStyle>
          <a:p>
            <a:pPr>
              <a:defRPr/>
            </a:pPr>
            <a:fld id="{479CCCAC-F296-4D41-8218-42C8879B6D3F}" type="slidenum">
              <a:rPr lang="en-US" altLang="en-US"/>
              <a:pPr>
                <a:defRPr/>
              </a:pPr>
              <a:t>‹#›</a:t>
            </a:fld>
            <a:endParaRPr lang="en-US" altLang="en-US" dirty="0"/>
          </a:p>
        </p:txBody>
      </p:sp>
    </p:spTree>
    <p:extLst>
      <p:ext uri="{BB962C8B-B14F-4D97-AF65-F5344CB8AC3E}">
        <p14:creationId xmlns:p14="http://schemas.microsoft.com/office/powerpoint/2010/main" val="12335730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49565" y="89620"/>
            <a:ext cx="6600413" cy="545561"/>
          </a:xfrm>
        </p:spPr>
        <p:txBody>
          <a:bodyPr>
            <a:normAutofit/>
          </a:bodyPr>
          <a:lstStyle>
            <a:lvl1pPr>
              <a:defRPr sz="3200" b="1" cap="none" baseline="0">
                <a:solidFill>
                  <a:srgbClr val="173F7E"/>
                </a:solidFill>
                <a:latin typeface="Arial" panose="020B0604020202020204" pitchFamily="34" charset="0"/>
                <a:cs typeface="Arial" panose="020B0604020202020204" pitchFamily="34" charset="0"/>
              </a:defRPr>
            </a:lvl1pPr>
          </a:lstStyle>
          <a:p>
            <a:r>
              <a:rPr lang="en-US" dirty="0"/>
              <a:t>Title</a:t>
            </a:r>
          </a:p>
        </p:txBody>
      </p:sp>
      <p:sp>
        <p:nvSpPr>
          <p:cNvPr id="8" name="Content Placeholder 7"/>
          <p:cNvSpPr>
            <a:spLocks noGrp="1"/>
          </p:cNvSpPr>
          <p:nvPr>
            <p:ph sz="quarter" idx="13" hasCustomPrompt="1"/>
          </p:nvPr>
        </p:nvSpPr>
        <p:spPr>
          <a:xfrm>
            <a:off x="628650" y="1182205"/>
            <a:ext cx="7886700" cy="5243088"/>
          </a:xfrm>
        </p:spPr>
        <p:txBody>
          <a:bodyPr/>
          <a:lstStyle>
            <a:lvl1pPr marL="357188" indent="-357188">
              <a:lnSpc>
                <a:spcPct val="120000"/>
              </a:lnSpc>
              <a:defRPr b="0">
                <a:solidFill>
                  <a:schemeClr val="tx1"/>
                </a:solidFill>
                <a:latin typeface="+mn-lt"/>
              </a:defRPr>
            </a:lvl1pPr>
            <a:lvl2pPr marL="804863" indent="-447675">
              <a:lnSpc>
                <a:spcPct val="120000"/>
              </a:lnSpc>
              <a:defRPr>
                <a:solidFill>
                  <a:schemeClr val="tx1">
                    <a:lumMod val="75000"/>
                    <a:lumOff val="25000"/>
                  </a:schemeClr>
                </a:solidFill>
                <a:latin typeface="+mn-lt"/>
              </a:defRPr>
            </a:lvl2pPr>
            <a:lvl3pPr marL="1163638" indent="-358775">
              <a:lnSpc>
                <a:spcPct val="120000"/>
              </a:lnSpc>
              <a:defRPr>
                <a:solidFill>
                  <a:schemeClr val="tx1">
                    <a:lumMod val="75000"/>
                    <a:lumOff val="25000"/>
                  </a:schemeClr>
                </a:solidFill>
                <a:latin typeface="+mn-lt"/>
              </a:defRPr>
            </a:lvl3pPr>
            <a:lvl4pPr marL="1520825" indent="-357188">
              <a:lnSpc>
                <a:spcPct val="120000"/>
              </a:lnSpc>
              <a:buFont typeface="Arial" panose="020B0604020202020204" pitchFamily="34" charset="0"/>
              <a:buChar char="─"/>
              <a:defRPr>
                <a:solidFill>
                  <a:schemeClr val="tx1">
                    <a:lumMod val="75000"/>
                    <a:lumOff val="25000"/>
                  </a:schemeClr>
                </a:solidFill>
                <a:latin typeface="+mn-lt"/>
              </a:defRPr>
            </a:lvl4pPr>
            <a:lvl5pPr>
              <a:defRPr>
                <a:solidFill>
                  <a:schemeClr val="tx1">
                    <a:lumMod val="75000"/>
                    <a:lumOff val="25000"/>
                  </a:schemeClr>
                </a:solidFill>
              </a:defRPr>
            </a:lvl5pPr>
          </a:lstStyle>
          <a:p>
            <a:pPr lvl="0"/>
            <a:r>
              <a:rPr lang="en-US" dirty="0"/>
              <a:t>Level 1</a:t>
            </a:r>
          </a:p>
          <a:p>
            <a:pPr lvl="1"/>
            <a:r>
              <a:rPr lang="en-US" dirty="0"/>
              <a:t>Level 2</a:t>
            </a:r>
          </a:p>
          <a:p>
            <a:pPr lvl="2"/>
            <a:r>
              <a:rPr lang="en-US" dirty="0"/>
              <a:t>Level 3</a:t>
            </a:r>
          </a:p>
          <a:p>
            <a:pPr lvl="3"/>
            <a:r>
              <a:rPr lang="en-US" dirty="0"/>
              <a:t>Level 4</a:t>
            </a:r>
          </a:p>
        </p:txBody>
      </p:sp>
      <p:sp>
        <p:nvSpPr>
          <p:cNvPr id="6" name="Date Placeholder 5"/>
          <p:cNvSpPr>
            <a:spLocks noGrp="1"/>
          </p:cNvSpPr>
          <p:nvPr>
            <p:ph type="dt" sz="half" idx="14"/>
          </p:nvPr>
        </p:nvSpPr>
        <p:spPr/>
        <p:txBody>
          <a:bodyPr/>
          <a:lstStyle/>
          <a:p>
            <a:endParaRPr lang="en-SG" dirty="0"/>
          </a:p>
        </p:txBody>
      </p:sp>
      <p:sp>
        <p:nvSpPr>
          <p:cNvPr id="12" name="Slide Number Placeholder 11"/>
          <p:cNvSpPr>
            <a:spLocks noGrp="1"/>
          </p:cNvSpPr>
          <p:nvPr>
            <p:ph type="sldNum" sz="quarter" idx="16"/>
          </p:nvPr>
        </p:nvSpPr>
        <p:spPr/>
        <p:txBody>
          <a:bodyPr/>
          <a:lstStyle/>
          <a:p>
            <a:fld id="{2F63C605-4FC6-46DE-BC90-871762EA3F52}" type="slidenum">
              <a:rPr lang="en-SG" smtClean="0"/>
              <a:pPr/>
              <a:t>‹#›</a:t>
            </a:fld>
            <a:endParaRPr lang="en-SG" dirty="0"/>
          </a:p>
        </p:txBody>
      </p:sp>
      <p:sp>
        <p:nvSpPr>
          <p:cNvPr id="13" name="Footer Placeholder 7"/>
          <p:cNvSpPr>
            <a:spLocks noGrp="1"/>
          </p:cNvSpPr>
          <p:nvPr>
            <p:ph type="ftr" sz="quarter" idx="15"/>
          </p:nvPr>
        </p:nvSpPr>
        <p:spPr>
          <a:xfrm>
            <a:off x="4788977" y="6492874"/>
            <a:ext cx="3726374" cy="416056"/>
          </a:xfrm>
        </p:spPr>
        <p:txBody>
          <a:bodyPr/>
          <a:lstStyle/>
          <a:p>
            <a:pPr algn="l"/>
            <a:endParaRPr lang="en-SG" dirty="0"/>
          </a:p>
        </p:txBody>
      </p:sp>
    </p:spTree>
    <p:extLst>
      <p:ext uri="{BB962C8B-B14F-4D97-AF65-F5344CB8AC3E}">
        <p14:creationId xmlns:p14="http://schemas.microsoft.com/office/powerpoint/2010/main" val="20091319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a:extLst/>
          </p:cNvPr>
          <p:cNvSpPr>
            <a:spLocks noGrp="1" noChangeArrowheads="1"/>
          </p:cNvSpPr>
          <p:nvPr>
            <p:ph type="dt" sz="half" idx="10"/>
          </p:nvPr>
        </p:nvSpPr>
        <p:spPr>
          <a:ln/>
        </p:spPr>
        <p:txBody>
          <a:bodyPr/>
          <a:lstStyle>
            <a:lvl1pPr>
              <a:defRPr/>
            </a:lvl1pPr>
          </a:lstStyle>
          <a:p>
            <a:pPr>
              <a:defRPr/>
            </a:pPr>
            <a:endParaRPr lang="en-US" dirty="0"/>
          </a:p>
        </p:txBody>
      </p:sp>
      <p:sp>
        <p:nvSpPr>
          <p:cNvPr id="4" name="Rectangle 5">
            <a:extLst/>
          </p:cNvPr>
          <p:cNvSpPr>
            <a:spLocks noGrp="1" noChangeArrowheads="1"/>
          </p:cNvSpPr>
          <p:nvPr>
            <p:ph type="ftr" sz="quarter" idx="11"/>
          </p:nvPr>
        </p:nvSpPr>
        <p:spPr>
          <a:ln/>
        </p:spPr>
        <p:txBody>
          <a:bodyPr/>
          <a:lstStyle>
            <a:lvl1pPr>
              <a:defRPr/>
            </a:lvl1pPr>
          </a:lstStyle>
          <a:p>
            <a:pPr>
              <a:defRPr/>
            </a:pPr>
            <a:endParaRPr lang="en-US" dirty="0"/>
          </a:p>
        </p:txBody>
      </p:sp>
      <p:sp>
        <p:nvSpPr>
          <p:cNvPr id="5" name="Rectangle 6">
            <a:extLst/>
          </p:cNvPr>
          <p:cNvSpPr>
            <a:spLocks noGrp="1" noChangeArrowheads="1"/>
          </p:cNvSpPr>
          <p:nvPr>
            <p:ph type="sldNum" sz="quarter" idx="12"/>
          </p:nvPr>
        </p:nvSpPr>
        <p:spPr>
          <a:ln/>
        </p:spPr>
        <p:txBody>
          <a:bodyPr/>
          <a:lstStyle>
            <a:lvl1pPr>
              <a:defRPr/>
            </a:lvl1pPr>
          </a:lstStyle>
          <a:p>
            <a:pPr>
              <a:defRPr/>
            </a:pPr>
            <a:fld id="{774B7F4E-96B9-6043-9DD0-9717AF9E6981}" type="slidenum">
              <a:rPr lang="en-US" altLang="en-US"/>
              <a:pPr>
                <a:defRPr/>
              </a:pPr>
              <a:t>‹#›</a:t>
            </a:fld>
            <a:endParaRPr lang="en-US" altLang="en-US" dirty="0"/>
          </a:p>
        </p:txBody>
      </p:sp>
    </p:spTree>
    <p:extLst>
      <p:ext uri="{BB962C8B-B14F-4D97-AF65-F5344CB8AC3E}">
        <p14:creationId xmlns:p14="http://schemas.microsoft.com/office/powerpoint/2010/main" val="2113676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6" name="Rectangle 4">
            <a:extLst/>
          </p:cNvPr>
          <p:cNvSpPr>
            <a:spLocks noGrp="1" noChangeArrowheads="1"/>
          </p:cNvSpPr>
          <p:nvPr>
            <p:ph type="dt" sz="half" idx="10"/>
          </p:nvPr>
        </p:nvSpPr>
        <p:spPr>
          <a:xfrm>
            <a:off x="457200" y="6477000"/>
            <a:ext cx="1295400" cy="381000"/>
          </a:xfrm>
        </p:spPr>
        <p:txBody>
          <a:bodyPr/>
          <a:lstStyle>
            <a:lvl1pPr>
              <a:defRPr/>
            </a:lvl1pPr>
          </a:lstStyle>
          <a:p>
            <a:pPr>
              <a:defRPr/>
            </a:pPr>
            <a:endParaRPr lang="en-US" dirty="0"/>
          </a:p>
        </p:txBody>
      </p:sp>
      <p:sp>
        <p:nvSpPr>
          <p:cNvPr id="7" name="Rectangle 5">
            <a:extLst/>
          </p:cNvPr>
          <p:cNvSpPr>
            <a:spLocks noGrp="1" noChangeArrowheads="1"/>
          </p:cNvSpPr>
          <p:nvPr>
            <p:ph type="ftr" sz="quarter" idx="11"/>
          </p:nvPr>
        </p:nvSpPr>
        <p:spPr>
          <a:xfrm>
            <a:off x="1752600" y="6477000"/>
            <a:ext cx="4419600" cy="381000"/>
          </a:xfrm>
        </p:spPr>
        <p:txBody>
          <a:bodyPr/>
          <a:lstStyle>
            <a:lvl1pPr>
              <a:defRPr/>
            </a:lvl1pPr>
          </a:lstStyle>
          <a:p>
            <a:pPr>
              <a:defRPr/>
            </a:pPr>
            <a:endParaRPr lang="en-US" dirty="0"/>
          </a:p>
        </p:txBody>
      </p:sp>
      <p:sp>
        <p:nvSpPr>
          <p:cNvPr id="8" name="Rectangle 6">
            <a:extLst/>
          </p:cNvPr>
          <p:cNvSpPr>
            <a:spLocks noGrp="1" noChangeArrowheads="1"/>
          </p:cNvSpPr>
          <p:nvPr>
            <p:ph type="sldNum" sz="quarter" idx="12"/>
          </p:nvPr>
        </p:nvSpPr>
        <p:spPr>
          <a:xfrm>
            <a:off x="6553200" y="6477000"/>
            <a:ext cx="2133600" cy="381000"/>
          </a:xfrm>
        </p:spPr>
        <p:txBody>
          <a:bodyPr/>
          <a:lstStyle>
            <a:lvl1pPr>
              <a:defRPr sz="1400"/>
            </a:lvl1pPr>
          </a:lstStyle>
          <a:p>
            <a:pPr>
              <a:defRPr/>
            </a:pPr>
            <a:fld id="{4F6F5900-A9B5-E743-A251-EA9BA88D3B62}" type="slidenum">
              <a:rPr lang="en-US" altLang="en-US"/>
              <a:pPr>
                <a:defRPr/>
              </a:pPr>
              <a:t>‹#›</a:t>
            </a:fld>
            <a:endParaRPr lang="en-US" altLang="en-US" dirty="0"/>
          </a:p>
        </p:txBody>
      </p:sp>
      <p:sp>
        <p:nvSpPr>
          <p:cNvPr id="9" name="MSIPCMd8744867a58ff9cf1be0453b" descr="{&quot;HashCode&quot;:-1168360584,&quot;Placement&quot;:&quot;Header&quot;,&quot;Top&quot;:0.0,&quot;Left&quot;:301.1819,&quot;SlideWidth&quot;:720,&quot;SlideHeight&quot;:540}">
            <a:extLst>
              <a:ext uri="{FF2B5EF4-FFF2-40B4-BE49-F238E27FC236}">
                <a16:creationId xmlns:a16="http://schemas.microsoft.com/office/drawing/2014/main" id="{016F1925-6D8F-2745-A4CC-C43FEC9CB24F}"/>
              </a:ext>
            </a:extLst>
          </p:cNvPr>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dirty="0">
                <a:solidFill>
                  <a:srgbClr val="333333"/>
                </a:solidFill>
                <a:latin typeface="Calibri" panose="020F0502020204030204" pitchFamily="34" charset="0"/>
              </a:rPr>
              <a:t>SMU Classification: Restricted</a:t>
            </a:r>
          </a:p>
        </p:txBody>
      </p:sp>
      <p:pic>
        <p:nvPicPr>
          <p:cNvPr id="10" name="Picture 24" descr="FOS_H">
            <a:extLst>
              <a:ext uri="{FF2B5EF4-FFF2-40B4-BE49-F238E27FC236}">
                <a16:creationId xmlns:a16="http://schemas.microsoft.com/office/drawing/2014/main" id="{ED191B13-E7CC-6A49-A69A-C0B97EA6412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7759700" y="6189663"/>
            <a:ext cx="129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27" descr="sis">
            <a:extLst>
              <a:ext uri="{FF2B5EF4-FFF2-40B4-BE49-F238E27FC236}">
                <a16:creationId xmlns:a16="http://schemas.microsoft.com/office/drawing/2014/main" id="{017EF9EC-6F6A-E546-9B01-DAD3BE6A5A73}"/>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0800" y="6300788"/>
            <a:ext cx="1219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61308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26FF25E-B6B5-4E91-8022-5C26E0E00401}" type="slidenum">
              <a:rPr lang="en-US" smtClean="0"/>
              <a:t>‹#›</a:t>
            </a:fld>
            <a:endParaRPr lang="en-US" dirty="0"/>
          </a:p>
        </p:txBody>
      </p:sp>
    </p:spTree>
    <p:extLst>
      <p:ext uri="{BB962C8B-B14F-4D97-AF65-F5344CB8AC3E}">
        <p14:creationId xmlns:p14="http://schemas.microsoft.com/office/powerpoint/2010/main" val="35667614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2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6991529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pic>
        <p:nvPicPr>
          <p:cNvPr id="4"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7"/>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467" y="250825"/>
            <a:ext cx="584875"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p:cNvPicPr>
            <a:picLocks noChangeAspect="1"/>
          </p:cNvPicPr>
          <p:nvPr userDrawn="1"/>
        </p:nvPicPr>
        <p:blipFill>
          <a:blip r:embed="rId3" cstate="hqprint">
            <a:extLst>
              <a:ext uri="{28A0092B-C50C-407E-A947-70E740481C1C}">
                <a14:useLocalDpi xmlns:a14="http://schemas.microsoft.com/office/drawing/2010/main" val="0"/>
              </a:ext>
            </a:extLst>
          </a:blip>
          <a:srcRect/>
          <a:stretch>
            <a:fillRect/>
          </a:stretch>
        </p:blipFill>
        <p:spPr bwMode="auto">
          <a:xfrm>
            <a:off x="7229594" y="-3175"/>
            <a:ext cx="1912941"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628651" y="250833"/>
            <a:ext cx="6600413" cy="545561"/>
          </a:xfrm>
        </p:spPr>
        <p:txBody>
          <a:bodyPr>
            <a:normAutofit/>
          </a:bodyPr>
          <a:lstStyle>
            <a:lvl1pPr>
              <a:defRPr sz="2955" b="1" cap="none" baseline="0">
                <a:solidFill>
                  <a:srgbClr val="173F7E"/>
                </a:solidFill>
                <a:latin typeface="Arial" panose="020B0604020202020204" pitchFamily="34" charset="0"/>
                <a:cs typeface="Arial" panose="020B0604020202020204" pitchFamily="34" charset="0"/>
              </a:defRPr>
            </a:lvl1pPr>
          </a:lstStyle>
          <a:p>
            <a:r>
              <a:rPr lang="en-US" smtClean="0"/>
              <a:t>Click to edit Master title style</a:t>
            </a:r>
            <a:endParaRPr lang="en-US" dirty="0"/>
          </a:p>
        </p:txBody>
      </p:sp>
      <p:sp>
        <p:nvSpPr>
          <p:cNvPr id="8" name="Content Placeholder 7"/>
          <p:cNvSpPr>
            <a:spLocks noGrp="1"/>
          </p:cNvSpPr>
          <p:nvPr>
            <p:ph sz="quarter" idx="13"/>
          </p:nvPr>
        </p:nvSpPr>
        <p:spPr>
          <a:xfrm>
            <a:off x="628650" y="1182205"/>
            <a:ext cx="7886700" cy="2234458"/>
          </a:xfrm>
        </p:spPr>
        <p:txBody>
          <a:bodyPr/>
          <a:lstStyle>
            <a:lvl1pPr marL="329827" indent="-329827">
              <a:lnSpc>
                <a:spcPct val="120000"/>
              </a:lnSpc>
              <a:defRPr b="0">
                <a:solidFill>
                  <a:schemeClr val="tx1"/>
                </a:solidFill>
              </a:defRPr>
            </a:lvl1pPr>
            <a:lvl2pPr marL="743210" indent="-413383">
              <a:lnSpc>
                <a:spcPct val="120000"/>
              </a:lnSpc>
              <a:defRPr>
                <a:solidFill>
                  <a:schemeClr val="tx1">
                    <a:lumMod val="75000"/>
                    <a:lumOff val="25000"/>
                  </a:schemeClr>
                </a:solidFill>
              </a:defRPr>
            </a:lvl2pPr>
            <a:lvl3pPr marL="1074503" indent="-331293">
              <a:lnSpc>
                <a:spcPct val="120000"/>
              </a:lnSpc>
              <a:defRPr>
                <a:solidFill>
                  <a:schemeClr val="tx1">
                    <a:lumMod val="75000"/>
                    <a:lumOff val="25000"/>
                  </a:schemeClr>
                </a:solidFill>
              </a:defRPr>
            </a:lvl3pPr>
            <a:lvl4pPr marL="1404330" indent="-329827">
              <a:lnSpc>
                <a:spcPct val="120000"/>
              </a:lnSpc>
              <a:buFont typeface="Arial" panose="020B0604020202020204" pitchFamily="34" charset="0"/>
              <a:buChar char="─"/>
              <a:defRPr>
                <a:solidFill>
                  <a:schemeClr val="tx1">
                    <a:lumMod val="75000"/>
                    <a:lumOff val="25000"/>
                  </a:schemeClr>
                </a:solidFill>
              </a:defRPr>
            </a:lvl4pPr>
            <a:lvl5pPr>
              <a:defRPr>
                <a:solidFill>
                  <a:schemeClr val="tx1">
                    <a:lumMod val="75000"/>
                    <a:lumOff val="25000"/>
                  </a:schemeClr>
                </a:solidFill>
              </a:defRPr>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Date Placeholder 2"/>
          <p:cNvSpPr>
            <a:spLocks noGrp="1"/>
          </p:cNvSpPr>
          <p:nvPr>
            <p:ph type="dt" sz="half" idx="14"/>
          </p:nvPr>
        </p:nvSpPr>
        <p:spPr/>
        <p:txBody>
          <a:bodyPr/>
          <a:lstStyle>
            <a:lvl1pPr>
              <a:defRPr smtClean="0"/>
            </a:lvl1pPr>
          </a:lstStyle>
          <a:p>
            <a:pPr>
              <a:defRPr/>
            </a:pPr>
            <a:endParaRPr lang="en-SG" dirty="0"/>
          </a:p>
        </p:txBody>
      </p:sp>
      <p:sp>
        <p:nvSpPr>
          <p:cNvPr id="9" name="Footer Placeholder 3"/>
          <p:cNvSpPr>
            <a:spLocks noGrp="1"/>
          </p:cNvSpPr>
          <p:nvPr>
            <p:ph type="ftr" sz="quarter" idx="15"/>
          </p:nvPr>
        </p:nvSpPr>
        <p:spPr/>
        <p:txBody>
          <a:bodyPr/>
          <a:lstStyle>
            <a:lvl1pPr>
              <a:defRPr smtClean="0"/>
            </a:lvl1pPr>
          </a:lstStyle>
          <a:p>
            <a:pPr>
              <a:defRPr/>
            </a:pPr>
            <a:endParaRPr lang="en-SG" dirty="0"/>
          </a:p>
        </p:txBody>
      </p:sp>
      <p:sp>
        <p:nvSpPr>
          <p:cNvPr id="10" name="Slide Number Placeholder 4"/>
          <p:cNvSpPr>
            <a:spLocks noGrp="1"/>
          </p:cNvSpPr>
          <p:nvPr>
            <p:ph type="sldNum" sz="quarter" idx="16"/>
          </p:nvPr>
        </p:nvSpPr>
        <p:spPr/>
        <p:txBody>
          <a:bodyPr/>
          <a:lstStyle>
            <a:lvl1pPr>
              <a:defRPr/>
            </a:lvl1pPr>
          </a:lstStyle>
          <a:p>
            <a:pPr>
              <a:defRPr/>
            </a:pPr>
            <a:fld id="{82D1BCF4-13A3-4019-96D1-9981FA12AF5C}" type="slidenum">
              <a:rPr lang="en-SG"/>
              <a:pPr>
                <a:defRPr/>
              </a:pPr>
              <a:t>‹#›</a:t>
            </a:fld>
            <a:endParaRPr lang="en-SG" dirty="0"/>
          </a:p>
        </p:txBody>
      </p:sp>
    </p:spTree>
    <p:extLst>
      <p:ext uri="{BB962C8B-B14F-4D97-AF65-F5344CB8AC3E}">
        <p14:creationId xmlns:p14="http://schemas.microsoft.com/office/powerpoint/2010/main" val="32928228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4" descr="FOS_H"/>
          <p:cNvPicPr>
            <a:picLocks noChangeAspect="1" noChangeArrowheads="1"/>
          </p:cNvPicPr>
          <p:nvPr userDrawn="1"/>
        </p:nvPicPr>
        <p:blipFill>
          <a:blip r:embed="rId17">
            <a:extLst>
              <a:ext uri="{28A0092B-C50C-407E-A947-70E740481C1C}">
                <a14:useLocalDpi xmlns:a14="http://schemas.microsoft.com/office/drawing/2010/main" val="0"/>
              </a:ext>
            </a:extLst>
          </a:blip>
          <a:srcRect/>
          <a:stretch>
            <a:fillRect/>
          </a:stretch>
        </p:blipFill>
        <p:spPr bwMode="auto">
          <a:xfrm>
            <a:off x="7759700" y="6189663"/>
            <a:ext cx="1295400" cy="654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7">
            <a:extLst/>
          </p:cNvPr>
          <p:cNvSpPr>
            <a:spLocks noChangeArrowheads="1"/>
          </p:cNvSpPr>
          <p:nvPr userDrawn="1"/>
        </p:nvSpPr>
        <p:spPr bwMode="auto">
          <a:xfrm>
            <a:off x="-6350" y="695325"/>
            <a:ext cx="9144000" cy="228600"/>
          </a:xfrm>
          <a:prstGeom prst="rect">
            <a:avLst/>
          </a:prstGeom>
          <a:solidFill>
            <a:srgbClr val="C692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eaLnBrk="0" fontAlgn="base" hangingPunct="0">
              <a:spcBef>
                <a:spcPct val="0"/>
              </a:spcBef>
              <a:spcAft>
                <a:spcPct val="0"/>
              </a:spcAft>
              <a:defRPr>
                <a:solidFill>
                  <a:schemeClr val="tx1"/>
                </a:solidFill>
                <a:latin typeface="Arial" charset="0"/>
                <a:ea typeface="ＭＳ Ｐゴシック" charset="-128"/>
              </a:defRPr>
            </a:lvl6pPr>
            <a:lvl7pPr marL="2971800" indent="-228600" eaLnBrk="0" fontAlgn="base" hangingPunct="0">
              <a:spcBef>
                <a:spcPct val="0"/>
              </a:spcBef>
              <a:spcAft>
                <a:spcPct val="0"/>
              </a:spcAft>
              <a:defRPr>
                <a:solidFill>
                  <a:schemeClr val="tx1"/>
                </a:solidFill>
                <a:latin typeface="Arial" charset="0"/>
                <a:ea typeface="ＭＳ Ｐゴシック" charset="-128"/>
              </a:defRPr>
            </a:lvl7pPr>
            <a:lvl8pPr marL="3429000" indent="-228600" eaLnBrk="0" fontAlgn="base" hangingPunct="0">
              <a:spcBef>
                <a:spcPct val="0"/>
              </a:spcBef>
              <a:spcAft>
                <a:spcPct val="0"/>
              </a:spcAft>
              <a:defRPr>
                <a:solidFill>
                  <a:schemeClr val="tx1"/>
                </a:solidFill>
                <a:latin typeface="Arial" charset="0"/>
                <a:ea typeface="ＭＳ Ｐゴシック" charset="-128"/>
              </a:defRPr>
            </a:lvl8pPr>
            <a:lvl9pPr marL="3886200" indent="-228600" eaLnBrk="0" fontAlgn="base" hangingPunct="0">
              <a:spcBef>
                <a:spcPct val="0"/>
              </a:spcBef>
              <a:spcAft>
                <a:spcPct val="0"/>
              </a:spcAft>
              <a:defRPr>
                <a:solidFill>
                  <a:schemeClr val="tx1"/>
                </a:solidFill>
                <a:latin typeface="Arial" charset="0"/>
                <a:ea typeface="ＭＳ Ｐゴシック" charset="-128"/>
              </a:defRPr>
            </a:lvl9pPr>
          </a:lstStyle>
          <a:p>
            <a:pPr algn="ctr" eaLnBrk="1" hangingPunct="1">
              <a:defRPr/>
            </a:pPr>
            <a:endParaRPr lang="en-US" altLang="en-US" dirty="0">
              <a:solidFill>
                <a:srgbClr val="115DA3"/>
              </a:solidFill>
            </a:endParaRPr>
          </a:p>
        </p:txBody>
      </p:sp>
      <p:sp>
        <p:nvSpPr>
          <p:cNvPr id="1028" name="Rectangle 2"/>
          <p:cNvSpPr>
            <a:spLocks noGrp="1" noChangeArrowheads="1"/>
          </p:cNvSpPr>
          <p:nvPr>
            <p:ph type="title"/>
          </p:nvPr>
        </p:nvSpPr>
        <p:spPr bwMode="auto">
          <a:xfrm>
            <a:off x="381000" y="14288"/>
            <a:ext cx="83058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spAutoFit/>
          </a:bodyPr>
          <a:lstStyle/>
          <a:p>
            <a:pPr lvl="0"/>
            <a:r>
              <a:rPr lang="en-US" altLang="en-US"/>
              <a:t>Click to edit Master title style</a:t>
            </a:r>
          </a:p>
        </p:txBody>
      </p:sp>
      <p:sp>
        <p:nvSpPr>
          <p:cNvPr id="1029" name="Rectangle 3"/>
          <p:cNvSpPr>
            <a:spLocks noGrp="1" noChangeArrowheads="1"/>
          </p:cNvSpPr>
          <p:nvPr>
            <p:ph type="body" idx="1"/>
          </p:nvPr>
        </p:nvSpPr>
        <p:spPr bwMode="auto">
          <a:xfrm>
            <a:off x="398463" y="1016000"/>
            <a:ext cx="8229600" cy="226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 name="Rectangle 4">
            <a:extLst/>
          </p:cNvPr>
          <p:cNvSpPr>
            <a:spLocks noGrp="1" noChangeArrowheads="1"/>
          </p:cNvSpPr>
          <p:nvPr>
            <p:ph type="dt" sz="half" idx="2"/>
          </p:nvPr>
        </p:nvSpPr>
        <p:spPr bwMode="auto">
          <a:xfrm>
            <a:off x="457200" y="6553200"/>
            <a:ext cx="11430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Arial" charset="0"/>
                <a:ea typeface="ＭＳ Ｐゴシック" charset="0"/>
                <a:cs typeface="ＭＳ Ｐゴシック" charset="0"/>
              </a:defRPr>
            </a:lvl1pPr>
          </a:lstStyle>
          <a:p>
            <a:pPr>
              <a:defRPr/>
            </a:pPr>
            <a:endParaRPr lang="en-US" dirty="0"/>
          </a:p>
        </p:txBody>
      </p:sp>
      <p:sp>
        <p:nvSpPr>
          <p:cNvPr id="3" name="Rectangle 5">
            <a:extLst/>
          </p:cNvPr>
          <p:cNvSpPr>
            <a:spLocks noGrp="1" noChangeArrowheads="1"/>
          </p:cNvSpPr>
          <p:nvPr>
            <p:ph type="ftr" sz="quarter" idx="3"/>
          </p:nvPr>
        </p:nvSpPr>
        <p:spPr bwMode="auto">
          <a:xfrm>
            <a:off x="1676400" y="6553200"/>
            <a:ext cx="5257800" cy="30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800">
                <a:latin typeface="Arial" charset="0"/>
                <a:ea typeface="ＭＳ Ｐゴシック" charset="0"/>
                <a:cs typeface="ＭＳ Ｐゴシック" charset="0"/>
              </a:defRPr>
            </a:lvl1pPr>
          </a:lstStyle>
          <a:p>
            <a:pPr>
              <a:defRPr/>
            </a:pPr>
            <a:endParaRPr lang="en-US" dirty="0"/>
          </a:p>
        </p:txBody>
      </p:sp>
      <p:sp>
        <p:nvSpPr>
          <p:cNvPr id="1030" name="Rectangle 6">
            <a:extLst/>
          </p:cNvPr>
          <p:cNvSpPr>
            <a:spLocks noGrp="1" noChangeArrowheads="1"/>
          </p:cNvSpPr>
          <p:nvPr>
            <p:ph type="sldNum" sz="quarter" idx="4"/>
          </p:nvPr>
        </p:nvSpPr>
        <p:spPr bwMode="auto">
          <a:xfrm>
            <a:off x="7708900" y="6629400"/>
            <a:ext cx="1295400" cy="2286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800">
                <a:latin typeface="Arial" charset="0"/>
                <a:ea typeface="ＭＳ Ｐゴシック" charset="-128"/>
              </a:defRPr>
            </a:lvl1pPr>
          </a:lstStyle>
          <a:p>
            <a:pPr>
              <a:defRPr/>
            </a:pPr>
            <a:fld id="{5506F80D-B900-054F-AE24-DA0EBFA2781B}" type="slidenum">
              <a:rPr lang="en-US" altLang="en-US"/>
              <a:pPr>
                <a:defRPr/>
              </a:pPr>
              <a:t>‹#›</a:t>
            </a:fld>
            <a:endParaRPr lang="en-US" altLang="en-US" dirty="0"/>
          </a:p>
        </p:txBody>
      </p:sp>
      <p:pic>
        <p:nvPicPr>
          <p:cNvPr id="1033" name="Picture 27" descr="sis"/>
          <p:cNvPicPr>
            <a:picLocks noChangeAspect="1" noChangeArrowheads="1"/>
          </p:cNvPicPr>
          <p:nvPr userDrawn="1"/>
        </p:nvPicPr>
        <p:blipFill>
          <a:blip r:embed="rId18">
            <a:extLst>
              <a:ext uri="{28A0092B-C50C-407E-A947-70E740481C1C}">
                <a14:useLocalDpi xmlns:a14="http://schemas.microsoft.com/office/drawing/2010/main" val="0"/>
              </a:ext>
            </a:extLst>
          </a:blip>
          <a:srcRect/>
          <a:stretch>
            <a:fillRect/>
          </a:stretch>
        </p:blipFill>
        <p:spPr bwMode="auto">
          <a:xfrm>
            <a:off x="50800" y="6300788"/>
            <a:ext cx="1219200" cy="315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MSIPCMd8744867a58ff9cf1be0453b" descr="{&quot;HashCode&quot;:-1168360584,&quot;Placement&quot;:&quot;Header&quot;,&quot;Top&quot;:0.0,&quot;Left&quot;:301.1819,&quot;SlideWidth&quot;:720,&quot;SlideHeight&quot;:540}"/>
          <p:cNvSpPr txBox="1"/>
          <p:nvPr userDrawn="1"/>
        </p:nvSpPr>
        <p:spPr>
          <a:xfrm>
            <a:off x="3825010" y="0"/>
            <a:ext cx="1493980" cy="228163"/>
          </a:xfrm>
          <a:prstGeom prst="rect">
            <a:avLst/>
          </a:prstGeom>
          <a:noFill/>
        </p:spPr>
        <p:txBody>
          <a:bodyPr vert="horz" wrap="square" lIns="0" tIns="0" rIns="0" bIns="0" rtlCol="0" anchor="ctr" anchorCtr="1">
            <a:spAutoFit/>
          </a:bodyPr>
          <a:lstStyle/>
          <a:p>
            <a:pPr algn="ctr">
              <a:spcBef>
                <a:spcPct val="0"/>
              </a:spcBef>
              <a:spcAft>
                <a:spcPct val="0"/>
              </a:spcAft>
            </a:pPr>
            <a:r>
              <a:rPr lang="en-SG" sz="800" dirty="0">
                <a:solidFill>
                  <a:srgbClr val="333333"/>
                </a:solidFill>
                <a:latin typeface="Calibri" panose="020F0502020204030204" pitchFamily="34" charset="0"/>
              </a:rPr>
              <a:t>SMU Classification: Restricted</a:t>
            </a:r>
          </a:p>
        </p:txBody>
      </p:sp>
    </p:spTree>
  </p:cSld>
  <p:clrMap bg1="lt1" tx1="dk1" bg2="lt2" tx2="dk2" accent1="accent1" accent2="accent2" accent3="accent3" accent4="accent4" accent5="accent5" accent6="accent6" hlink="hlink" folHlink="folHlink"/>
  <p:sldLayoutIdLst>
    <p:sldLayoutId id="2147484293" r:id="rId1"/>
    <p:sldLayoutId id="2147484284" r:id="rId2"/>
    <p:sldLayoutId id="2147484283" r:id="rId3"/>
    <p:sldLayoutId id="2147484296" r:id="rId4"/>
    <p:sldLayoutId id="2147484287" r:id="rId5"/>
    <p:sldLayoutId id="2147484298" r:id="rId6"/>
    <p:sldLayoutId id="2147484299" r:id="rId7"/>
    <p:sldLayoutId id="2147484300" r:id="rId8"/>
    <p:sldLayoutId id="2147484301" r:id="rId9"/>
    <p:sldLayoutId id="2147484302" r:id="rId10"/>
    <p:sldLayoutId id="2147484303" r:id="rId11"/>
    <p:sldLayoutId id="2147484304" r:id="rId12"/>
    <p:sldLayoutId id="2147484305" r:id="rId13"/>
    <p:sldLayoutId id="2147484306" r:id="rId14"/>
    <p:sldLayoutId id="2147484307" r:id="rId15"/>
  </p:sldLayoutIdLst>
  <p:hf hdr="0" ftr="0" dt="0"/>
  <p:txStyles>
    <p:titleStyle>
      <a:lvl1pPr algn="l" rtl="0" eaLnBrk="0" fontAlgn="base" hangingPunct="0">
        <a:spcBef>
          <a:spcPct val="0"/>
        </a:spcBef>
        <a:spcAft>
          <a:spcPct val="0"/>
        </a:spcAft>
        <a:defRPr sz="3600" b="1">
          <a:solidFill>
            <a:srgbClr val="C69200"/>
          </a:solidFill>
          <a:latin typeface="+mj-lt"/>
          <a:ea typeface="ＭＳ Ｐゴシック" charset="0"/>
          <a:cs typeface="ＭＳ Ｐゴシック" charset="0"/>
        </a:defRPr>
      </a:lvl1pPr>
      <a:lvl2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2pPr>
      <a:lvl3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3pPr>
      <a:lvl4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4pPr>
      <a:lvl5pPr algn="l" rtl="0" eaLnBrk="0" fontAlgn="base" hangingPunct="0">
        <a:spcBef>
          <a:spcPct val="0"/>
        </a:spcBef>
        <a:spcAft>
          <a:spcPct val="0"/>
        </a:spcAft>
        <a:defRPr sz="3600" b="1">
          <a:solidFill>
            <a:srgbClr val="C69200"/>
          </a:solidFill>
          <a:latin typeface="Arial" charset="0"/>
          <a:ea typeface="ＭＳ Ｐゴシック" charset="0"/>
          <a:cs typeface="ＭＳ Ｐゴシック" charset="0"/>
        </a:defRPr>
      </a:lvl5pPr>
      <a:lvl6pPr marL="457200" algn="l" rtl="0" fontAlgn="base">
        <a:spcBef>
          <a:spcPct val="0"/>
        </a:spcBef>
        <a:spcAft>
          <a:spcPct val="0"/>
        </a:spcAft>
        <a:defRPr sz="3600" b="1">
          <a:solidFill>
            <a:srgbClr val="C69200"/>
          </a:solidFill>
          <a:latin typeface="Arial" charset="0"/>
        </a:defRPr>
      </a:lvl6pPr>
      <a:lvl7pPr marL="914400" algn="l" rtl="0" fontAlgn="base">
        <a:spcBef>
          <a:spcPct val="0"/>
        </a:spcBef>
        <a:spcAft>
          <a:spcPct val="0"/>
        </a:spcAft>
        <a:defRPr sz="3600" b="1">
          <a:solidFill>
            <a:srgbClr val="C69200"/>
          </a:solidFill>
          <a:latin typeface="Arial" charset="0"/>
        </a:defRPr>
      </a:lvl7pPr>
      <a:lvl8pPr marL="1371600" algn="l" rtl="0" fontAlgn="base">
        <a:spcBef>
          <a:spcPct val="0"/>
        </a:spcBef>
        <a:spcAft>
          <a:spcPct val="0"/>
        </a:spcAft>
        <a:defRPr sz="3600" b="1">
          <a:solidFill>
            <a:srgbClr val="C69200"/>
          </a:solidFill>
          <a:latin typeface="Arial" charset="0"/>
        </a:defRPr>
      </a:lvl8pPr>
      <a:lvl9pPr marL="1828800" algn="l" rtl="0" fontAlgn="base">
        <a:spcBef>
          <a:spcPct val="0"/>
        </a:spcBef>
        <a:spcAft>
          <a:spcPct val="0"/>
        </a:spcAft>
        <a:defRPr sz="3600" b="1">
          <a:solidFill>
            <a:srgbClr val="C692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2"/>
          <p:cNvSpPr>
            <a:spLocks noGrp="1" noChangeArrowheads="1"/>
          </p:cNvSpPr>
          <p:nvPr>
            <p:ph type="ctrTitle"/>
          </p:nvPr>
        </p:nvSpPr>
        <p:spPr>
          <a:xfrm>
            <a:off x="276155" y="2214680"/>
            <a:ext cx="8591690" cy="1323439"/>
          </a:xfrm>
          <a:noFill/>
        </p:spPr>
        <p:txBody>
          <a:bodyPr/>
          <a:lstStyle/>
          <a:p>
            <a:r>
              <a:rPr lang="en-US" dirty="0" smtClean="0">
                <a:ea typeface="ＭＳ Ｐゴシック" charset="-128"/>
              </a:rPr>
              <a:t>Maintainability </a:t>
            </a:r>
            <a:r>
              <a:rPr lang="en-US" smtClean="0">
                <a:ea typeface="ＭＳ Ｐゴシック" charset="-128"/>
              </a:rPr>
              <a:t>Design II – Part 3</a:t>
            </a:r>
            <a:br>
              <a:rPr lang="en-US" smtClean="0">
                <a:ea typeface="ＭＳ Ｐゴシック" charset="-128"/>
              </a:rPr>
            </a:br>
            <a:r>
              <a:rPr lang="en-US" smtClean="0">
                <a:ea typeface="ＭＳ Ｐゴシック" charset="-128"/>
              </a:rPr>
              <a:t>(Structural Design Patterns)</a:t>
            </a:r>
            <a:endParaRPr lang="en-US" altLang="en-US" dirty="0">
              <a:ea typeface="ＭＳ Ｐゴシック" charset="-128"/>
            </a:endParaRPr>
          </a:p>
        </p:txBody>
      </p:sp>
      <p:sp>
        <p:nvSpPr>
          <p:cNvPr id="3" name="Rectangle 3"/>
          <p:cNvSpPr>
            <a:spLocks noGrp="1" noChangeArrowheads="1"/>
          </p:cNvSpPr>
          <p:nvPr>
            <p:ph type="subTitle" idx="1"/>
          </p:nvPr>
        </p:nvSpPr>
        <p:spPr>
          <a:xfrm>
            <a:off x="1371600" y="4187950"/>
            <a:ext cx="6400800" cy="1557338"/>
          </a:xfrm>
          <a:noFill/>
        </p:spPr>
        <p:txBody>
          <a:bodyPr/>
          <a:lstStyle/>
          <a:p>
            <a:pPr eaLnBrk="1" hangingPunct="1"/>
            <a:r>
              <a:rPr lang="en-US" altLang="en-US" dirty="0">
                <a:ea typeface="ＭＳ Ｐゴシック" charset="-128"/>
              </a:rPr>
              <a:t>C</a:t>
            </a:r>
            <a:r>
              <a:rPr lang="en-US" altLang="en-US" dirty="0" smtClean="0">
                <a:ea typeface="ＭＳ Ｐゴシック" charset="-128"/>
              </a:rPr>
              <a:t>S 301: IT Solution Architecture</a:t>
            </a:r>
            <a:endParaRPr lang="en-US" altLang="en-US" dirty="0">
              <a:ea typeface="ＭＳ Ｐゴシック" charset="-128"/>
            </a:endParaRPr>
          </a:p>
          <a:p>
            <a:pPr eaLnBrk="1" hangingPunct="1"/>
            <a:endParaRPr lang="en-US" altLang="en-US" dirty="0">
              <a:ea typeface="ＭＳ Ｐゴシック" charset="-128"/>
            </a:endParaRPr>
          </a:p>
          <a:p>
            <a:pPr eaLnBrk="1" hangingPunct="1"/>
            <a:r>
              <a:rPr lang="en-US" altLang="en-US" smtClean="0">
                <a:ea typeface="ＭＳ Ｐゴシック" charset="-128"/>
              </a:rPr>
              <a:t>Week 6</a:t>
            </a:r>
            <a:endParaRPr lang="en-US" altLang="en-US" dirty="0">
              <a:ea typeface="ＭＳ Ｐゴシック" charset="-128"/>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10</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smtClean="0">
                <a:ea typeface="ＭＳ Ｐゴシック" charset="-128"/>
              </a:rPr>
              <a:t>Facade</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400320896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2210" name="Rectangle 2">
            <a:extLst>
              <a:ext uri="{FF2B5EF4-FFF2-40B4-BE49-F238E27FC236}">
                <a16:creationId xmlns:a16="http://schemas.microsoft.com/office/drawing/2014/main" id="{5BDEA411-649A-3848-8148-7D2FE6D2238A}"/>
              </a:ext>
            </a:extLst>
          </p:cNvPr>
          <p:cNvSpPr>
            <a:spLocks noGrp="1" noChangeArrowheads="1"/>
          </p:cNvSpPr>
          <p:nvPr>
            <p:ph type="title"/>
          </p:nvPr>
        </p:nvSpPr>
        <p:spPr/>
        <p:txBody>
          <a:bodyPr>
            <a:normAutofit fontScale="90000"/>
          </a:bodyPr>
          <a:lstStyle/>
          <a:p>
            <a:r>
              <a:rPr lang="en-US" altLang="en-US" dirty="0"/>
              <a:t>Pattern: </a:t>
            </a:r>
            <a:r>
              <a:rPr lang="en-US" altLang="en-US" dirty="0" smtClean="0"/>
              <a:t>Facade</a:t>
            </a:r>
            <a:endParaRPr lang="en-US" altLang="en-US" dirty="0"/>
          </a:p>
        </p:txBody>
      </p:sp>
      <p:sp>
        <p:nvSpPr>
          <p:cNvPr id="1502211" name="Rectangle 3">
            <a:extLst>
              <a:ext uri="{FF2B5EF4-FFF2-40B4-BE49-F238E27FC236}">
                <a16:creationId xmlns:a16="http://schemas.microsoft.com/office/drawing/2014/main" id="{00C6BA6B-257C-A141-8906-D95CC27FF7EC}"/>
              </a:ext>
            </a:extLst>
          </p:cNvPr>
          <p:cNvSpPr>
            <a:spLocks noGrp="1" noChangeArrowheads="1"/>
          </p:cNvSpPr>
          <p:nvPr>
            <p:ph sz="quarter" idx="13"/>
          </p:nvPr>
        </p:nvSpPr>
        <p:spPr>
          <a:xfrm>
            <a:off x="469900" y="1000360"/>
            <a:ext cx="7886700" cy="3453253"/>
          </a:xfrm>
          <a:noFill/>
          <a:ln/>
        </p:spPr>
        <p:txBody>
          <a:bodyPr/>
          <a:lstStyle/>
          <a:p>
            <a:pPr marL="0" indent="0" algn="just">
              <a:buNone/>
            </a:pPr>
            <a:r>
              <a:rPr lang="en-US" sz="2800" b="1" dirty="0">
                <a:solidFill>
                  <a:srgbClr val="404040"/>
                </a:solidFill>
              </a:rPr>
              <a:t>Intent</a:t>
            </a:r>
            <a:endParaRPr lang="en-US" sz="2000" b="1" dirty="0">
              <a:solidFill>
                <a:srgbClr val="404040"/>
              </a:solidFill>
            </a:endParaRPr>
          </a:p>
          <a:p>
            <a:pPr algn="just"/>
            <a:r>
              <a:rPr lang="en-US" sz="2000" dirty="0"/>
              <a:t>Provide a unified interface to a set of interfaces in a subsystem. Facade defines a higher-level interface that makes the subsystem easier to use</a:t>
            </a:r>
            <a:r>
              <a:rPr lang="en-US" sz="2000" dirty="0" smtClean="0"/>
              <a:t>.</a:t>
            </a:r>
          </a:p>
          <a:p>
            <a:pPr algn="just"/>
            <a:endParaRPr lang="en-US" sz="2000" dirty="0"/>
          </a:p>
          <a:p>
            <a:pPr marL="0" indent="0" algn="just">
              <a:buNone/>
            </a:pPr>
            <a:r>
              <a:rPr lang="en-US" sz="2000" dirty="0"/>
              <a:t/>
            </a:r>
            <a:br>
              <a:rPr lang="en-US" sz="2000" dirty="0"/>
            </a:br>
            <a:r>
              <a:rPr lang="en-US" sz="2000" dirty="0"/>
              <a:t/>
            </a:r>
            <a:br>
              <a:rPr lang="en-US" sz="2000" dirty="0"/>
            </a:br>
            <a:endParaRPr lang="en-US" sz="2000" dirty="0">
              <a:solidFill>
                <a:srgbClr val="333333"/>
              </a:solidFill>
            </a:endParaRPr>
          </a:p>
        </p:txBody>
      </p:sp>
      <p:sp>
        <p:nvSpPr>
          <p:cNvPr id="5" name="Rectangle 16">
            <a:extLst>
              <a:ext uri="{FF2B5EF4-FFF2-40B4-BE49-F238E27FC236}">
                <a16:creationId xmlns:a16="http://schemas.microsoft.com/office/drawing/2014/main" id="{51E21275-5F72-4147-A095-EA4359CF18AE}"/>
              </a:ext>
            </a:extLst>
          </p:cNvPr>
          <p:cNvSpPr>
            <a:spLocks noGrp="1" noChangeArrowheads="1"/>
          </p:cNvSpPr>
          <p:nvPr>
            <p:ph type="sldNum" sz="quarter" idx="16"/>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bg2"/>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fld id="{A9FB59D8-7D65-6648-85D6-8071FC177E04}" type="slidenum">
              <a:rPr lang="en-US" altLang="en-US" smtClean="0"/>
              <a:pPr/>
              <a:t>11</a:t>
            </a:fld>
            <a:endParaRPr lang="en-US" altLang="en-US" dirty="0"/>
          </a:p>
        </p:txBody>
      </p:sp>
      <p:pic>
        <p:nvPicPr>
          <p:cNvPr id="2050" name="Picture 2" descr="Facade design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32620" y="2722937"/>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570677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Let’s assume a claims system</a:t>
            </a:r>
            <a:endParaRPr lang="en-SG" dirty="0"/>
          </a:p>
        </p:txBody>
      </p:sp>
      <p:sp>
        <p:nvSpPr>
          <p:cNvPr id="4" name="Content Placeholder 3"/>
          <p:cNvSpPr>
            <a:spLocks noGrp="1"/>
          </p:cNvSpPr>
          <p:nvPr>
            <p:ph idx="1"/>
          </p:nvPr>
        </p:nvSpPr>
        <p:spPr>
          <a:xfrm>
            <a:off x="60960" y="979409"/>
            <a:ext cx="8745537" cy="5078313"/>
          </a:xfrm>
        </p:spPr>
        <p:txBody>
          <a:bodyPr/>
          <a:lstStyle/>
          <a:p>
            <a:pPr marL="457200" indent="-457200" algn="just">
              <a:buFont typeface="+mj-lt"/>
              <a:buAutoNum type="arabicPeriod"/>
            </a:pPr>
            <a:r>
              <a:rPr lang="en-SG" sz="1800" dirty="0" smtClean="0"/>
              <a:t>The claims application is meant for staff to login and submit a expense claim. </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The expense claims form comprises of the staff personal details and claim items details.</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The staff details are stored in centralized MSSQL DB while the claims details are stored in a MySQL DB used only by the claims application.</a:t>
            </a:r>
          </a:p>
          <a:p>
            <a:pPr marL="457200" indent="-457200" algn="just">
              <a:buFont typeface="+mj-lt"/>
              <a:buAutoNum type="arabicPeriod"/>
            </a:pPr>
            <a:endParaRPr lang="en-SG" sz="1800" dirty="0"/>
          </a:p>
          <a:p>
            <a:pPr marL="457200" indent="-457200" algn="just">
              <a:buFont typeface="+mj-lt"/>
              <a:buAutoNum type="arabicPeriod"/>
            </a:pPr>
            <a:r>
              <a:rPr lang="en-SG" sz="1800" dirty="0" smtClean="0"/>
              <a:t>The expense claim request once submitted, is sent to the appropriate manager/head for approval.</a:t>
            </a:r>
          </a:p>
          <a:p>
            <a:pPr marL="457200" indent="-457200" algn="just">
              <a:buFont typeface="+mj-lt"/>
              <a:buAutoNum type="arabicPeriod"/>
            </a:pPr>
            <a:endParaRPr lang="en-SG" sz="1800" dirty="0" smtClean="0"/>
          </a:p>
          <a:p>
            <a:pPr marL="457200" indent="-457200" algn="just">
              <a:buFont typeface="+mj-lt"/>
              <a:buAutoNum type="arabicPeriod"/>
            </a:pPr>
            <a:r>
              <a:rPr lang="en-SG" sz="1800" b="1" dirty="0" smtClean="0"/>
              <a:t>For approved claims, a daily scheduler is configured to invoke the application to send these approved claims to SAP system.</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On a monthly basis, </a:t>
            </a:r>
            <a:r>
              <a:rPr lang="en-SG" sz="1800" dirty="0"/>
              <a:t>s</a:t>
            </a:r>
            <a:r>
              <a:rPr lang="en-SG" sz="1800" dirty="0" smtClean="0"/>
              <a:t>taff with managerial role is able to generate claims reports of their staff.</a:t>
            </a:r>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12</a:t>
            </a:fld>
            <a:endParaRPr lang="en-US" altLang="en-US" dirty="0"/>
          </a:p>
        </p:txBody>
      </p:sp>
    </p:spTree>
    <p:extLst>
      <p:ext uri="{BB962C8B-B14F-4D97-AF65-F5344CB8AC3E}">
        <p14:creationId xmlns:p14="http://schemas.microsoft.com/office/powerpoint/2010/main" val="14123433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a:t>Scenario - </a:t>
            </a:r>
            <a:r>
              <a:rPr lang="en-US" altLang="en-US" dirty="0" smtClean="0"/>
              <a:t>Facade</a:t>
            </a:r>
            <a:endParaRPr lang="en-US" altLang="en-US" dirty="0"/>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13</a:t>
            </a:fld>
            <a:endParaRPr lang="en-US" altLang="en-US" dirty="0"/>
          </a:p>
        </p:txBody>
      </p:sp>
      <p:sp>
        <p:nvSpPr>
          <p:cNvPr id="6" name="Rectangle 5"/>
          <p:cNvSpPr/>
          <p:nvPr/>
        </p:nvSpPr>
        <p:spPr>
          <a:xfrm>
            <a:off x="363735" y="942791"/>
            <a:ext cx="8630405" cy="1477328"/>
          </a:xfrm>
          <a:prstGeom prst="rect">
            <a:avLst/>
          </a:prstGeom>
        </p:spPr>
        <p:txBody>
          <a:bodyPr wrap="square">
            <a:spAutoFit/>
          </a:bodyPr>
          <a:lstStyle/>
          <a:p>
            <a:pPr algn="just"/>
            <a:r>
              <a:rPr lang="en-SG" b="1" dirty="0" smtClean="0"/>
              <a:t>Scenario : </a:t>
            </a:r>
            <a:r>
              <a:rPr lang="en-SG" dirty="0" smtClean="0"/>
              <a:t>In earlier adapter implementation, the claims have to send to both SAP and C system. We need the </a:t>
            </a:r>
            <a:r>
              <a:rPr lang="en-SG" b="1" dirty="0" smtClean="0"/>
              <a:t>external scheduler </a:t>
            </a:r>
            <a:r>
              <a:rPr lang="en-SG" dirty="0" smtClean="0"/>
              <a:t>to trigger of the jobs. Daily job is required for SAP system but monthly trigger is only required for SAP. You also understand there might be even more systems to be integrated</a:t>
            </a:r>
            <a:r>
              <a:rPr lang="en-SG" dirty="0"/>
              <a:t> </a:t>
            </a:r>
            <a:r>
              <a:rPr lang="en-SG" dirty="0" smtClean="0"/>
              <a:t>and </a:t>
            </a:r>
            <a:r>
              <a:rPr lang="en-SG" b="1" dirty="0" smtClean="0"/>
              <a:t>do not want to tightly coupled the scheduler with each service.</a:t>
            </a:r>
            <a:endParaRPr lang="en-SG" b="1" dirty="0"/>
          </a:p>
        </p:txBody>
      </p:sp>
      <p:sp>
        <p:nvSpPr>
          <p:cNvPr id="8" name="Rectangle 7"/>
          <p:cNvSpPr/>
          <p:nvPr/>
        </p:nvSpPr>
        <p:spPr>
          <a:xfrm>
            <a:off x="164690" y="2569414"/>
            <a:ext cx="3718855" cy="4185761"/>
          </a:xfrm>
          <a:prstGeom prst="rect">
            <a:avLst/>
          </a:prstGeom>
          <a:ln w="25400">
            <a:solidFill>
              <a:schemeClr val="tx1"/>
            </a:solidFill>
          </a:ln>
        </p:spPr>
        <p:txBody>
          <a:bodyPr wrap="square">
            <a:spAutoFit/>
          </a:bodyPr>
          <a:lstStyle/>
          <a:p>
            <a:r>
              <a:rPr lang="en-US" sz="1400" dirty="0">
                <a:solidFill>
                  <a:schemeClr val="bg1">
                    <a:lumMod val="65000"/>
                  </a:schemeClr>
                </a:solidFill>
                <a:latin typeface="Arial" panose="020B0604020202020204" pitchFamily="34" charset="0"/>
                <a:cs typeface="Arial" panose="020B0604020202020204" pitchFamily="34" charset="0"/>
              </a:rPr>
              <a:t>public class SAPService {</a:t>
            </a:r>
          </a:p>
          <a:p>
            <a:endParaRPr lang="en-US" sz="1400" dirty="0">
              <a:solidFill>
                <a:schemeClr val="bg1">
                  <a:lumMod val="65000"/>
                </a:schemeClr>
              </a:solidFill>
              <a:latin typeface="Arial" panose="020B0604020202020204" pitchFamily="34" charset="0"/>
              <a:cs typeface="Arial" panose="020B0604020202020204" pitchFamily="34" charset="0"/>
            </a:endParaRPr>
          </a:p>
          <a:p>
            <a:r>
              <a:rPr lang="en-US" sz="1400" dirty="0">
                <a:solidFill>
                  <a:schemeClr val="bg1">
                    <a:lumMod val="65000"/>
                  </a:schemeClr>
                </a:solidFill>
                <a:latin typeface="Arial" panose="020B0604020202020204" pitchFamily="34" charset="0"/>
                <a:cs typeface="Arial" panose="020B0604020202020204" pitchFamily="34" charset="0"/>
              </a:rPr>
              <a:t>  public void send(Claim claim) {</a:t>
            </a:r>
          </a:p>
          <a:p>
            <a:r>
              <a:rPr lang="en-US" sz="1400" dirty="0">
                <a:solidFill>
                  <a:schemeClr val="bg1">
                    <a:lumMod val="65000"/>
                  </a:schemeClr>
                </a:solidFill>
                <a:latin typeface="Arial" panose="020B0604020202020204" pitchFamily="34" charset="0"/>
                <a:cs typeface="Arial" panose="020B0604020202020204" pitchFamily="34" charset="0"/>
              </a:rPr>
              <a:t>    // some preocessing</a:t>
            </a:r>
          </a:p>
          <a:p>
            <a:r>
              <a:rPr lang="en-US" sz="1400" dirty="0">
                <a:solidFill>
                  <a:schemeClr val="bg1">
                    <a:lumMod val="65000"/>
                  </a:schemeClr>
                </a:solidFill>
                <a:latin typeface="Arial" panose="020B0604020202020204" pitchFamily="34" charset="0"/>
                <a:cs typeface="Arial" panose="020B0604020202020204" pitchFamily="34" charset="0"/>
              </a:rPr>
              <a:t>  }</a:t>
            </a:r>
          </a:p>
          <a:p>
            <a:r>
              <a:rPr lang="en-US" sz="1400" dirty="0">
                <a:solidFill>
                  <a:schemeClr val="bg1">
                    <a:lumMod val="65000"/>
                  </a:schemeClr>
                </a:solidFill>
                <a:latin typeface="Arial" panose="020B0604020202020204" pitchFamily="34" charset="0"/>
                <a:cs typeface="Arial" panose="020B0604020202020204" pitchFamily="34" charset="0"/>
              </a:rPr>
              <a:t>}</a:t>
            </a:r>
          </a:p>
          <a:p>
            <a:endParaRPr lang="en-US" sz="1400" dirty="0">
              <a:solidFill>
                <a:schemeClr val="bg1">
                  <a:lumMod val="65000"/>
                </a:schemeClr>
              </a:solidFill>
              <a:latin typeface="Arial" panose="020B0604020202020204" pitchFamily="34" charset="0"/>
              <a:cs typeface="Arial" panose="020B0604020202020204" pitchFamily="34" charset="0"/>
            </a:endParaRPr>
          </a:p>
          <a:p>
            <a:r>
              <a:rPr lang="en-US" sz="1400" dirty="0" smtClean="0">
                <a:solidFill>
                  <a:schemeClr val="bg1">
                    <a:lumMod val="65000"/>
                  </a:schemeClr>
                </a:solidFill>
                <a:latin typeface="Arial" panose="020B0604020202020204" pitchFamily="34" charset="0"/>
                <a:cs typeface="Arial" panose="020B0604020202020204" pitchFamily="34" charset="0"/>
              </a:rPr>
              <a:t>public </a:t>
            </a:r>
            <a:r>
              <a:rPr lang="en-US" sz="1400" dirty="0">
                <a:solidFill>
                  <a:schemeClr val="bg1">
                    <a:lumMod val="65000"/>
                  </a:schemeClr>
                </a:solidFill>
                <a:latin typeface="Arial" panose="020B0604020202020204" pitchFamily="34" charset="0"/>
                <a:cs typeface="Arial" panose="020B0604020202020204" pitchFamily="34" charset="0"/>
              </a:rPr>
              <a:t>class CSystemAdapter implements ClaimAdapterInterface </a:t>
            </a:r>
            <a:r>
              <a:rPr lang="en-US" sz="1400" dirty="0" smtClean="0">
                <a:solidFill>
                  <a:schemeClr val="bg1">
                    <a:lumMod val="65000"/>
                  </a:schemeClr>
                </a:solidFill>
                <a:latin typeface="Arial" panose="020B0604020202020204" pitchFamily="34" charset="0"/>
                <a:cs typeface="Arial" panose="020B0604020202020204" pitchFamily="34" charset="0"/>
              </a:rPr>
              <a:t>{</a:t>
            </a:r>
          </a:p>
          <a:p>
            <a:endParaRPr lang="en-US" sz="1400" dirty="0">
              <a:solidFill>
                <a:schemeClr val="bg1">
                  <a:lumMod val="65000"/>
                </a:schemeClr>
              </a:solidFill>
              <a:latin typeface="Arial" panose="020B0604020202020204" pitchFamily="34" charset="0"/>
              <a:cs typeface="Arial" panose="020B0604020202020204" pitchFamily="34" charset="0"/>
            </a:endParaRPr>
          </a:p>
          <a:p>
            <a:r>
              <a:rPr lang="en-US" sz="1400" dirty="0">
                <a:solidFill>
                  <a:schemeClr val="bg1">
                    <a:lumMod val="65000"/>
                  </a:schemeClr>
                </a:solidFill>
                <a:latin typeface="Arial" panose="020B0604020202020204" pitchFamily="34" charset="0"/>
                <a:cs typeface="Arial" panose="020B0604020202020204" pitchFamily="34" charset="0"/>
              </a:rPr>
              <a:t>  CSystemService nativeObject = </a:t>
            </a:r>
            <a:endParaRPr lang="en-US" sz="1400" dirty="0" smtClean="0">
              <a:solidFill>
                <a:schemeClr val="bg1">
                  <a:lumMod val="65000"/>
                </a:schemeClr>
              </a:solidFill>
              <a:latin typeface="Arial" panose="020B0604020202020204" pitchFamily="34" charset="0"/>
              <a:cs typeface="Arial" panose="020B0604020202020204" pitchFamily="34" charset="0"/>
            </a:endParaRPr>
          </a:p>
          <a:p>
            <a:r>
              <a:rPr lang="en-US" sz="1400" dirty="0">
                <a:solidFill>
                  <a:schemeClr val="bg1">
                    <a:lumMod val="65000"/>
                  </a:schemeClr>
                </a:solidFill>
                <a:latin typeface="Arial" panose="020B0604020202020204" pitchFamily="34" charset="0"/>
                <a:cs typeface="Arial" panose="020B0604020202020204" pitchFamily="34" charset="0"/>
              </a:rPr>
              <a:t> </a:t>
            </a:r>
            <a:r>
              <a:rPr lang="en-US" sz="1400" dirty="0" smtClean="0">
                <a:solidFill>
                  <a:schemeClr val="bg1">
                    <a:lumMod val="65000"/>
                  </a:schemeClr>
                </a:solidFill>
                <a:latin typeface="Arial" panose="020B0604020202020204" pitchFamily="34" charset="0"/>
                <a:cs typeface="Arial" panose="020B0604020202020204" pitchFamily="34" charset="0"/>
              </a:rPr>
              <a:t>      new </a:t>
            </a:r>
            <a:r>
              <a:rPr lang="en-US" sz="1400" dirty="0">
                <a:solidFill>
                  <a:schemeClr val="bg1">
                    <a:lumMod val="65000"/>
                  </a:schemeClr>
                </a:solidFill>
                <a:latin typeface="Arial" panose="020B0604020202020204" pitchFamily="34" charset="0"/>
                <a:cs typeface="Arial" panose="020B0604020202020204" pitchFamily="34" charset="0"/>
              </a:rPr>
              <a:t>CSystemService</a:t>
            </a:r>
            <a:r>
              <a:rPr lang="en-US" sz="1400" dirty="0" smtClean="0">
                <a:solidFill>
                  <a:schemeClr val="bg1">
                    <a:lumMod val="65000"/>
                  </a:schemeClr>
                </a:solidFill>
                <a:latin typeface="Arial" panose="020B0604020202020204" pitchFamily="34" charset="0"/>
                <a:cs typeface="Arial" panose="020B0604020202020204" pitchFamily="34" charset="0"/>
              </a:rPr>
              <a:t>();</a:t>
            </a:r>
          </a:p>
          <a:p>
            <a:endParaRPr lang="en-US" sz="1400" dirty="0">
              <a:solidFill>
                <a:schemeClr val="bg1">
                  <a:lumMod val="65000"/>
                </a:schemeClr>
              </a:solidFill>
              <a:latin typeface="Arial" panose="020B0604020202020204" pitchFamily="34" charset="0"/>
              <a:cs typeface="Arial" panose="020B0604020202020204" pitchFamily="34" charset="0"/>
            </a:endParaRPr>
          </a:p>
          <a:p>
            <a:r>
              <a:rPr lang="en-US" sz="1400" dirty="0">
                <a:solidFill>
                  <a:schemeClr val="bg1">
                    <a:lumMod val="65000"/>
                  </a:schemeClr>
                </a:solidFill>
                <a:latin typeface="Arial" panose="020B0604020202020204" pitchFamily="34" charset="0"/>
                <a:cs typeface="Arial" panose="020B0604020202020204" pitchFamily="34" charset="0"/>
              </a:rPr>
              <a:t>  public void send(Claim claim) {</a:t>
            </a:r>
          </a:p>
          <a:p>
            <a:r>
              <a:rPr lang="en-US" sz="1400" dirty="0">
                <a:solidFill>
                  <a:schemeClr val="bg1">
                    <a:lumMod val="65000"/>
                  </a:schemeClr>
                </a:solidFill>
                <a:latin typeface="Arial" panose="020B0604020202020204" pitchFamily="34" charset="0"/>
                <a:cs typeface="Arial" panose="020B0604020202020204" pitchFamily="34" charset="0"/>
              </a:rPr>
              <a:t>    // send claims to C System</a:t>
            </a:r>
          </a:p>
          <a:p>
            <a:r>
              <a:rPr lang="en-US" sz="1400" dirty="0">
                <a:solidFill>
                  <a:schemeClr val="bg1">
                    <a:lumMod val="65000"/>
                  </a:schemeClr>
                </a:solidFill>
                <a:latin typeface="Arial" panose="020B0604020202020204" pitchFamily="34" charset="0"/>
                <a:cs typeface="Arial" panose="020B0604020202020204" pitchFamily="34" charset="0"/>
              </a:rPr>
              <a:t>    nativeObject.send</a:t>
            </a:r>
            <a:r>
              <a:rPr lang="en-US" sz="1400" dirty="0" smtClean="0">
                <a:solidFill>
                  <a:schemeClr val="bg1">
                    <a:lumMod val="65000"/>
                  </a:schemeClr>
                </a:solidFill>
                <a:latin typeface="Arial" panose="020B0604020202020204" pitchFamily="34" charset="0"/>
                <a:cs typeface="Arial" panose="020B0604020202020204" pitchFamily="34" charset="0"/>
              </a:rPr>
              <a:t>(</a:t>
            </a:r>
          </a:p>
          <a:p>
            <a:r>
              <a:rPr lang="en-US" sz="1400" dirty="0">
                <a:solidFill>
                  <a:schemeClr val="bg1">
                    <a:lumMod val="65000"/>
                  </a:schemeClr>
                </a:solidFill>
                <a:latin typeface="Arial" panose="020B0604020202020204" pitchFamily="34" charset="0"/>
                <a:cs typeface="Arial" panose="020B0604020202020204" pitchFamily="34" charset="0"/>
              </a:rPr>
              <a:t> </a:t>
            </a:r>
            <a:r>
              <a:rPr lang="en-US" sz="1400" dirty="0" smtClean="0">
                <a:solidFill>
                  <a:schemeClr val="bg1">
                    <a:lumMod val="65000"/>
                  </a:schemeClr>
                </a:solidFill>
                <a:latin typeface="Arial" panose="020B0604020202020204" pitchFamily="34" charset="0"/>
                <a:cs typeface="Arial" panose="020B0604020202020204" pitchFamily="34" charset="0"/>
              </a:rPr>
              <a:t>        claim.getItems</a:t>
            </a:r>
            <a:r>
              <a:rPr lang="en-US" sz="1400" dirty="0">
                <a:solidFill>
                  <a:schemeClr val="bg1">
                    <a:lumMod val="65000"/>
                  </a:schemeClr>
                </a:solidFill>
                <a:latin typeface="Arial" panose="020B0604020202020204" pitchFamily="34" charset="0"/>
                <a:cs typeface="Arial" panose="020B0604020202020204" pitchFamily="34" charset="0"/>
              </a:rPr>
              <a:t>(), claim.amount);</a:t>
            </a:r>
          </a:p>
          <a:p>
            <a:r>
              <a:rPr lang="en-US" sz="1400" dirty="0">
                <a:solidFill>
                  <a:schemeClr val="bg1">
                    <a:lumMod val="65000"/>
                  </a:schemeClr>
                </a:solidFill>
                <a:latin typeface="Arial" panose="020B0604020202020204" pitchFamily="34" charset="0"/>
                <a:cs typeface="Arial" panose="020B0604020202020204" pitchFamily="34" charset="0"/>
              </a:rPr>
              <a:t>  }</a:t>
            </a:r>
          </a:p>
          <a:p>
            <a:r>
              <a:rPr lang="en-US" sz="1400" dirty="0">
                <a:solidFill>
                  <a:schemeClr val="bg1">
                    <a:lumMod val="65000"/>
                  </a:schemeClr>
                </a:solidFill>
                <a:latin typeface="Arial" panose="020B0604020202020204" pitchFamily="34" charset="0"/>
                <a:cs typeface="Arial" panose="020B0604020202020204" pitchFamily="34" charset="0"/>
              </a:rPr>
              <a:t>}</a:t>
            </a:r>
            <a:endParaRPr lang="en-SG" sz="1400" i="0" dirty="0">
              <a:solidFill>
                <a:schemeClr val="bg1">
                  <a:lumMod val="65000"/>
                </a:schemeClr>
              </a:solidFill>
              <a:effectLst/>
              <a:latin typeface="Arial" panose="020B0604020202020204" pitchFamily="34" charset="0"/>
              <a:cs typeface="Arial" panose="020B0604020202020204" pitchFamily="34" charset="0"/>
            </a:endParaRPr>
          </a:p>
        </p:txBody>
      </p:sp>
      <p:sp>
        <p:nvSpPr>
          <p:cNvPr id="10" name="Rectangle 9"/>
          <p:cNvSpPr/>
          <p:nvPr/>
        </p:nvSpPr>
        <p:spPr>
          <a:xfrm>
            <a:off x="3964840" y="2569414"/>
            <a:ext cx="5179160" cy="2893100"/>
          </a:xfrm>
          <a:prstGeom prst="rect">
            <a:avLst/>
          </a:prstGeom>
          <a:ln w="25400">
            <a:solidFill>
              <a:srgbClr val="00B050"/>
            </a:solidFill>
          </a:ln>
        </p:spPr>
        <p:txBody>
          <a:bodyPr wrap="square">
            <a:spAutoFit/>
          </a:bodyPr>
          <a:lstStyle/>
          <a:p>
            <a:r>
              <a:rPr lang="en-SG" sz="1400" dirty="0">
                <a:solidFill>
                  <a:schemeClr val="bg1">
                    <a:lumMod val="65000"/>
                  </a:schemeClr>
                </a:solidFill>
                <a:latin typeface="Arial" panose="020B0604020202020204" pitchFamily="34" charset="0"/>
                <a:cs typeface="Arial" panose="020B0604020202020204" pitchFamily="34" charset="0"/>
              </a:rPr>
              <a:t>public class OutgoingJob {</a:t>
            </a:r>
          </a:p>
          <a:p>
            <a:endParaRPr lang="en-SG" sz="1400" dirty="0">
              <a:solidFill>
                <a:schemeClr val="bg1">
                  <a:lumMod val="65000"/>
                </a:schemeClr>
              </a:solidFill>
              <a:latin typeface="Arial" panose="020B0604020202020204" pitchFamily="34" charset="0"/>
              <a:cs typeface="Arial" panose="020B0604020202020204" pitchFamily="34" charset="0"/>
            </a:endParaRPr>
          </a:p>
          <a:p>
            <a:r>
              <a:rPr lang="en-SG" sz="1400" dirty="0">
                <a:solidFill>
                  <a:schemeClr val="bg1">
                    <a:lumMod val="65000"/>
                  </a:schemeClr>
                </a:solidFill>
                <a:latin typeface="Arial" panose="020B0604020202020204" pitchFamily="34" charset="0"/>
                <a:cs typeface="Arial" panose="020B0604020202020204" pitchFamily="34" charset="0"/>
              </a:rPr>
              <a:t>  public static void main(String[] args) {</a:t>
            </a:r>
          </a:p>
          <a:p>
            <a:endParaRPr lang="en-SG" sz="1400" dirty="0" smtClean="0">
              <a:solidFill>
                <a:schemeClr val="bg1">
                  <a:lumMod val="65000"/>
                </a:schemeClr>
              </a:solidFill>
              <a:latin typeface="Arial" panose="020B0604020202020204" pitchFamily="34" charset="0"/>
              <a:cs typeface="Arial" panose="020B0604020202020204" pitchFamily="34" charset="0"/>
            </a:endParaRPr>
          </a:p>
          <a:p>
            <a:r>
              <a:rPr lang="en-SG" sz="1400" dirty="0">
                <a:solidFill>
                  <a:schemeClr val="bg1">
                    <a:lumMod val="65000"/>
                  </a:schemeClr>
                </a:solidFill>
                <a:latin typeface="Arial" panose="020B0604020202020204" pitchFamily="34" charset="0"/>
                <a:cs typeface="Arial" panose="020B0604020202020204" pitchFamily="34" charset="0"/>
              </a:rPr>
              <a:t> </a:t>
            </a:r>
            <a:r>
              <a:rPr lang="en-SG" sz="1400" dirty="0" smtClean="0">
                <a:solidFill>
                  <a:schemeClr val="bg1">
                    <a:lumMod val="65000"/>
                  </a:schemeClr>
                </a:solidFill>
                <a:latin typeface="Arial" panose="020B0604020202020204" pitchFamily="34" charset="0"/>
                <a:cs typeface="Arial" panose="020B0604020202020204" pitchFamily="34" charset="0"/>
              </a:rPr>
              <a:t>   // Now we need to trigger the right job at the right time.</a:t>
            </a:r>
          </a:p>
          <a:p>
            <a:endParaRPr lang="en-SG" sz="1400" dirty="0">
              <a:solidFill>
                <a:schemeClr val="bg1">
                  <a:lumMod val="65000"/>
                </a:schemeClr>
              </a:solidFill>
              <a:latin typeface="Arial" panose="020B0604020202020204" pitchFamily="34" charset="0"/>
              <a:cs typeface="Arial" panose="020B0604020202020204" pitchFamily="34" charset="0"/>
            </a:endParaRPr>
          </a:p>
          <a:p>
            <a:r>
              <a:rPr lang="en-SG" sz="1400" dirty="0">
                <a:solidFill>
                  <a:schemeClr val="bg1">
                    <a:lumMod val="65000"/>
                  </a:schemeClr>
                </a:solidFill>
                <a:latin typeface="Arial" panose="020B0604020202020204" pitchFamily="34" charset="0"/>
                <a:cs typeface="Arial" panose="020B0604020202020204" pitchFamily="34" charset="0"/>
              </a:rPr>
              <a:t>    // </a:t>
            </a:r>
            <a:r>
              <a:rPr lang="en-SG" sz="1400" dirty="0" err="1">
                <a:solidFill>
                  <a:schemeClr val="bg1">
                    <a:lumMod val="65000"/>
                  </a:schemeClr>
                </a:solidFill>
                <a:latin typeface="Arial" panose="020B0604020202020204" pitchFamily="34" charset="0"/>
                <a:cs typeface="Arial" panose="020B0604020202020204" pitchFamily="34" charset="0"/>
              </a:rPr>
              <a:t>ClaimFacadeInterface</a:t>
            </a:r>
            <a:r>
              <a:rPr lang="en-SG" sz="1400" dirty="0">
                <a:solidFill>
                  <a:schemeClr val="bg1">
                    <a:lumMod val="65000"/>
                  </a:schemeClr>
                </a:solidFill>
                <a:latin typeface="Arial" panose="020B0604020202020204" pitchFamily="34" charset="0"/>
                <a:cs typeface="Arial" panose="020B0604020202020204" pitchFamily="34" charset="0"/>
              </a:rPr>
              <a:t> service  = new SAPService();</a:t>
            </a:r>
          </a:p>
          <a:p>
            <a:r>
              <a:rPr lang="en-SG" sz="1400" dirty="0">
                <a:solidFill>
                  <a:schemeClr val="bg1">
                    <a:lumMod val="65000"/>
                  </a:schemeClr>
                </a:solidFill>
                <a:latin typeface="Arial" panose="020B0604020202020204" pitchFamily="34" charset="0"/>
                <a:cs typeface="Arial" panose="020B0604020202020204" pitchFamily="34" charset="0"/>
              </a:rPr>
              <a:t>    //service.send(new Claim());</a:t>
            </a:r>
          </a:p>
          <a:p>
            <a:r>
              <a:rPr lang="en-SG" sz="1400" dirty="0">
                <a:solidFill>
                  <a:schemeClr val="bg1">
                    <a:lumMod val="65000"/>
                  </a:schemeClr>
                </a:solidFill>
                <a:latin typeface="Arial" panose="020B0604020202020204" pitchFamily="34" charset="0"/>
                <a:cs typeface="Arial" panose="020B0604020202020204" pitchFamily="34" charset="0"/>
              </a:rPr>
              <a:t>    // OR</a:t>
            </a:r>
          </a:p>
          <a:p>
            <a:r>
              <a:rPr lang="en-SG" sz="1400" dirty="0">
                <a:solidFill>
                  <a:schemeClr val="bg1">
                    <a:lumMod val="65000"/>
                  </a:schemeClr>
                </a:solidFill>
                <a:latin typeface="Arial" panose="020B0604020202020204" pitchFamily="34" charset="0"/>
                <a:cs typeface="Arial" panose="020B0604020202020204" pitchFamily="34" charset="0"/>
              </a:rPr>
              <a:t>    // </a:t>
            </a:r>
            <a:r>
              <a:rPr lang="en-SG" sz="1400" dirty="0" err="1">
                <a:solidFill>
                  <a:schemeClr val="bg1">
                    <a:lumMod val="65000"/>
                  </a:schemeClr>
                </a:solidFill>
                <a:latin typeface="Arial" panose="020B0604020202020204" pitchFamily="34" charset="0"/>
                <a:cs typeface="Arial" panose="020B0604020202020204" pitchFamily="34" charset="0"/>
              </a:rPr>
              <a:t>ClaimFacadeInterface</a:t>
            </a:r>
            <a:r>
              <a:rPr lang="en-SG" sz="1400" dirty="0">
                <a:solidFill>
                  <a:schemeClr val="bg1">
                    <a:lumMod val="65000"/>
                  </a:schemeClr>
                </a:solidFill>
                <a:latin typeface="Arial" panose="020B0604020202020204" pitchFamily="34" charset="0"/>
                <a:cs typeface="Arial" panose="020B0604020202020204" pitchFamily="34" charset="0"/>
              </a:rPr>
              <a:t> service2  = new CSystemAdapter();</a:t>
            </a:r>
          </a:p>
          <a:p>
            <a:r>
              <a:rPr lang="en-SG" sz="1400" dirty="0">
                <a:solidFill>
                  <a:schemeClr val="bg1">
                    <a:lumMod val="65000"/>
                  </a:schemeClr>
                </a:solidFill>
                <a:latin typeface="Arial" panose="020B0604020202020204" pitchFamily="34" charset="0"/>
                <a:cs typeface="Arial" panose="020B0604020202020204" pitchFamily="34" charset="0"/>
              </a:rPr>
              <a:t>    // service2.send(new Claim());</a:t>
            </a:r>
          </a:p>
          <a:p>
            <a:r>
              <a:rPr lang="en-SG" sz="1400" dirty="0">
                <a:solidFill>
                  <a:schemeClr val="bg1">
                    <a:lumMod val="65000"/>
                  </a:schemeClr>
                </a:solidFill>
                <a:latin typeface="Arial" panose="020B0604020202020204" pitchFamily="34" charset="0"/>
                <a:cs typeface="Arial" panose="020B0604020202020204" pitchFamily="34" charset="0"/>
              </a:rPr>
              <a:t>  }</a:t>
            </a:r>
          </a:p>
          <a:p>
            <a:r>
              <a:rPr lang="en-SG" sz="1400" dirty="0">
                <a:solidFill>
                  <a:schemeClr val="bg1">
                    <a:lumMod val="6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73270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7" name="Rectangle 3">
            <a:extLst>
              <a:ext uri="{FF2B5EF4-FFF2-40B4-BE49-F238E27FC236}">
                <a16:creationId xmlns:a16="http://schemas.microsoft.com/office/drawing/2014/main" id="{3290009C-5E45-4D44-BE10-7EAB8D45DCEA}"/>
              </a:ext>
            </a:extLst>
          </p:cNvPr>
          <p:cNvSpPr>
            <a:spLocks noGrp="1" noChangeArrowheads="1"/>
          </p:cNvSpPr>
          <p:nvPr>
            <p:ph type="title"/>
          </p:nvPr>
        </p:nvSpPr>
        <p:spPr/>
        <p:txBody>
          <a:bodyPr>
            <a:normAutofit fontScale="90000"/>
          </a:bodyPr>
          <a:lstStyle/>
          <a:p>
            <a:r>
              <a:rPr lang="en-US" altLang="en-US" dirty="0" smtClean="0"/>
              <a:t>Facade </a:t>
            </a:r>
            <a:r>
              <a:rPr lang="en-US" altLang="en-US" dirty="0"/>
              <a:t>Implementation</a:t>
            </a:r>
          </a:p>
        </p:txBody>
      </p:sp>
      <p:sp>
        <p:nvSpPr>
          <p:cNvPr id="1506306" name="Rectangle 2">
            <a:extLst>
              <a:ext uri="{FF2B5EF4-FFF2-40B4-BE49-F238E27FC236}">
                <a16:creationId xmlns:a16="http://schemas.microsoft.com/office/drawing/2014/main" id="{0D08D7CC-CB98-BB49-B900-1B3B928607A5}"/>
              </a:ext>
            </a:extLst>
          </p:cNvPr>
          <p:cNvSpPr>
            <a:spLocks noGrp="1" noChangeArrowheads="1"/>
          </p:cNvSpPr>
          <p:nvPr>
            <p:ph sz="quarter" idx="13"/>
          </p:nvPr>
        </p:nvSpPr>
        <p:spPr>
          <a:xfrm>
            <a:off x="105181" y="1000360"/>
            <a:ext cx="9107399" cy="4025717"/>
          </a:xfrm>
        </p:spPr>
        <p:txBody>
          <a:bodyPr/>
          <a:lstStyle/>
          <a:p>
            <a:pPr marL="0" indent="0">
              <a:buNone/>
            </a:pPr>
            <a:r>
              <a:rPr lang="en-US" b="1" dirty="0" smtClean="0"/>
              <a:t>“…</a:t>
            </a:r>
            <a:r>
              <a:rPr lang="en-US" dirty="0" smtClean="0"/>
              <a:t> </a:t>
            </a:r>
            <a:r>
              <a:rPr lang="en-US" b="1" dirty="0"/>
              <a:t>unified interface to a set of interfaces </a:t>
            </a:r>
            <a:r>
              <a:rPr lang="en-US" b="1" dirty="0" smtClean="0"/>
              <a:t>…” </a:t>
            </a:r>
          </a:p>
          <a:p>
            <a:pPr marL="871538" lvl="1" indent="-514350">
              <a:buFont typeface="+mj-lt"/>
              <a:buAutoNum type="arabicPeriod"/>
            </a:pPr>
            <a:r>
              <a:rPr lang="en-SG" sz="2400" dirty="0" smtClean="0"/>
              <a:t>Create </a:t>
            </a:r>
            <a:r>
              <a:rPr lang="en-SG" sz="2400" dirty="0"/>
              <a:t>an </a:t>
            </a:r>
            <a:r>
              <a:rPr lang="en-SG" sz="2400" b="1" dirty="0" smtClean="0"/>
              <a:t>interface and</a:t>
            </a:r>
            <a:r>
              <a:rPr lang="en-SG" sz="2400" dirty="0" smtClean="0"/>
              <a:t> </a:t>
            </a:r>
            <a:r>
              <a:rPr lang="en-SG" sz="2400" b="1" dirty="0" smtClean="0"/>
              <a:t>methods for the set of services </a:t>
            </a:r>
            <a:r>
              <a:rPr lang="en-SG" sz="2400" dirty="0" smtClean="0"/>
              <a:t>behind the facade</a:t>
            </a:r>
            <a:endParaRPr lang="en-SG" sz="2400" dirty="0"/>
          </a:p>
          <a:p>
            <a:pPr marL="871538" lvl="1" indent="-514350">
              <a:buFont typeface="+mj-lt"/>
              <a:buAutoNum type="arabicPeriod"/>
            </a:pPr>
            <a:r>
              <a:rPr lang="en-US" sz="2400" dirty="0"/>
              <a:t>Create </a:t>
            </a:r>
            <a:r>
              <a:rPr lang="en-US" sz="2400" b="1" dirty="0"/>
              <a:t>concrete </a:t>
            </a:r>
            <a:r>
              <a:rPr lang="en-US" sz="2400" b="1" dirty="0" smtClean="0"/>
              <a:t>(service) class implementing the service interface.</a:t>
            </a:r>
          </a:p>
          <a:p>
            <a:pPr marL="871538" lvl="1" indent="-514350">
              <a:buFont typeface="+mj-lt"/>
              <a:buAutoNum type="arabicPeriod"/>
            </a:pPr>
            <a:r>
              <a:rPr lang="en-US" sz="2400" b="1" dirty="0" smtClean="0"/>
              <a:t>Create concrete (facade) class to hide these services</a:t>
            </a:r>
          </a:p>
          <a:p>
            <a:pPr marL="871538" lvl="1" indent="-514350">
              <a:buFont typeface="+mj-lt"/>
              <a:buAutoNum type="arabicPeriod"/>
            </a:pPr>
            <a:r>
              <a:rPr lang="en-US" sz="2400" dirty="0" smtClean="0"/>
              <a:t>Implement</a:t>
            </a:r>
            <a:r>
              <a:rPr lang="en-US" sz="2400" b="1" dirty="0" smtClean="0"/>
              <a:t> the logic for client to call through the facade</a:t>
            </a:r>
          </a:p>
          <a:p>
            <a:pPr marL="871538" lvl="1" indent="-514350">
              <a:buFont typeface="+mj-lt"/>
              <a:buAutoNum type="arabicPeriod"/>
            </a:pPr>
            <a:endParaRPr lang="en-US" altLang="en-US" sz="1800" dirty="0"/>
          </a:p>
        </p:txBody>
      </p:sp>
      <p:sp>
        <p:nvSpPr>
          <p:cNvPr id="4" name="Slide Number Placeholder 3">
            <a:extLst>
              <a:ext uri="{FF2B5EF4-FFF2-40B4-BE49-F238E27FC236}">
                <a16:creationId xmlns:a16="http://schemas.microsoft.com/office/drawing/2014/main" id="{D3C29AAE-FE7E-E44F-B00D-98F9CF869B03}"/>
              </a:ext>
            </a:extLst>
          </p:cNvPr>
          <p:cNvSpPr>
            <a:spLocks noGrp="1"/>
          </p:cNvSpPr>
          <p:nvPr>
            <p:ph type="sldNum" sz="quarter" idx="16"/>
          </p:nvPr>
        </p:nvSpPr>
        <p:spPr/>
        <p:txBody>
          <a:bodyPr/>
          <a:lstStyle/>
          <a:p>
            <a:fld id="{693E66A4-AB54-B74F-8974-7A9DCB761204}" type="slidenum">
              <a:rPr lang="en-US" altLang="en-US"/>
              <a:pPr/>
              <a:t>14</a:t>
            </a:fld>
            <a:endParaRPr lang="en-US" altLang="en-US" dirty="0"/>
          </a:p>
        </p:txBody>
      </p:sp>
      <p:pic>
        <p:nvPicPr>
          <p:cNvPr id="6" name="Picture 2" descr="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69" y="4731272"/>
            <a:ext cx="5075205" cy="18981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461691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smtClean="0"/>
              <a:t>Facade </a:t>
            </a:r>
            <a:r>
              <a:rPr lang="en-US" altLang="en-US" dirty="0"/>
              <a:t>Implementation</a:t>
            </a:r>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15</a:t>
            </a:fld>
            <a:endParaRPr lang="en-US" altLang="en-US" dirty="0"/>
          </a:p>
        </p:txBody>
      </p:sp>
      <p:sp>
        <p:nvSpPr>
          <p:cNvPr id="3" name="Rectangle 2"/>
          <p:cNvSpPr/>
          <p:nvPr/>
        </p:nvSpPr>
        <p:spPr>
          <a:xfrm>
            <a:off x="168360" y="1152150"/>
            <a:ext cx="4024165" cy="4832092"/>
          </a:xfrm>
          <a:prstGeom prst="rect">
            <a:avLst/>
          </a:prstGeom>
          <a:ln w="25400">
            <a:solidFill>
              <a:schemeClr val="tx1"/>
            </a:solidFill>
          </a:ln>
        </p:spPr>
        <p:txBody>
          <a:bodyPr wrap="square">
            <a:spAutoFit/>
          </a:bodyPr>
          <a:lstStyle/>
          <a:p>
            <a:r>
              <a:rPr lang="en-US" sz="1400" b="1" dirty="0">
                <a:solidFill>
                  <a:srgbClr val="333333"/>
                </a:solidFill>
                <a:latin typeface="Arial" panose="020B0604020202020204" pitchFamily="34" charset="0"/>
                <a:cs typeface="Arial" panose="020B0604020202020204" pitchFamily="34" charset="0"/>
              </a:rPr>
              <a:t>interface ClaimFacadeInterface {</a:t>
            </a:r>
          </a:p>
          <a:p>
            <a:r>
              <a:rPr lang="en-US" sz="1400" b="1" dirty="0">
                <a:solidFill>
                  <a:srgbClr val="333333"/>
                </a:solidFill>
                <a:latin typeface="Arial" panose="020B0604020202020204" pitchFamily="34" charset="0"/>
                <a:cs typeface="Arial" panose="020B0604020202020204" pitchFamily="34" charset="0"/>
              </a:rPr>
              <a:t>  public void send(Claim claim);</a:t>
            </a:r>
          </a:p>
          <a:p>
            <a:r>
              <a:rPr lang="en-US" sz="1400" b="1"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SAPService implements ClaimFacadeInterface</a:t>
            </a:r>
            <a:r>
              <a:rPr lang="en-US" sz="1400" dirty="0">
                <a:solidFill>
                  <a:srgbClr val="333333"/>
                </a:solidFill>
                <a:latin typeface="Arial" panose="020B0604020202020204" pitchFamily="34" charset="0"/>
                <a:cs typeface="Arial" panose="020B0604020202020204" pitchFamily="34" charset="0"/>
              </a:rPr>
              <a:t> {</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public void send(Claim claim) {</a:t>
            </a:r>
          </a:p>
          <a:p>
            <a:r>
              <a:rPr lang="en-US" sz="1400" dirty="0">
                <a:solidFill>
                  <a:srgbClr val="333333"/>
                </a:solidFill>
                <a:latin typeface="Arial" panose="020B0604020202020204" pitchFamily="34" charset="0"/>
                <a:cs typeface="Arial" panose="020B0604020202020204" pitchFamily="34" charset="0"/>
              </a:rPr>
              <a:t>    // some preocessing</a:t>
            </a:r>
          </a:p>
          <a:p>
            <a:r>
              <a:rPr lang="en-US" sz="1400" dirty="0">
                <a:solidFill>
                  <a:srgbClr val="333333"/>
                </a:solidFill>
                <a:latin typeface="Arial" panose="020B0604020202020204" pitchFamily="34" charset="0"/>
                <a:cs typeface="Arial" panose="020B0604020202020204" pitchFamily="34" charset="0"/>
              </a:rPr>
              <a:t>  }</a:t>
            </a:r>
          </a:p>
          <a:p>
            <a:r>
              <a:rPr lang="en-US" sz="1400" dirty="0" smtClean="0">
                <a:solidFill>
                  <a:srgbClr val="333333"/>
                </a:solidFill>
                <a:latin typeface="Arial" panose="020B0604020202020204" pitchFamily="34" charset="0"/>
                <a:cs typeface="Arial" panose="020B0604020202020204" pitchFamily="34" charset="0"/>
              </a:rPr>
              <a:t>}</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CSystemAdapter implements </a:t>
            </a:r>
            <a:r>
              <a:rPr lang="en-US" sz="1400" dirty="0">
                <a:solidFill>
                  <a:srgbClr val="333333"/>
                </a:solidFill>
                <a:latin typeface="Arial" panose="020B0604020202020204" pitchFamily="34" charset="0"/>
                <a:cs typeface="Arial" panose="020B0604020202020204" pitchFamily="34" charset="0"/>
              </a:rPr>
              <a:t>ClaimAdapterInterface</a:t>
            </a:r>
            <a:r>
              <a:rPr lang="en-US" sz="1400" b="1" dirty="0">
                <a:solidFill>
                  <a:srgbClr val="333333"/>
                </a:solidFill>
                <a:latin typeface="Arial" panose="020B0604020202020204" pitchFamily="34" charset="0"/>
                <a:cs typeface="Arial" panose="020B0604020202020204" pitchFamily="34" charset="0"/>
              </a:rPr>
              <a:t>, ClaimFacadeInterface </a:t>
            </a:r>
            <a:r>
              <a:rPr lang="en-US" sz="1400" dirty="0">
                <a:solidFill>
                  <a:srgbClr val="333333"/>
                </a:solidFill>
                <a:latin typeface="Arial" panose="020B0604020202020204" pitchFamily="34" charset="0"/>
                <a:cs typeface="Arial" panose="020B0604020202020204" pitchFamily="34" charset="0"/>
              </a:rPr>
              <a:t>{</a:t>
            </a:r>
          </a:p>
          <a:p>
            <a:r>
              <a:rPr lang="en-US" sz="1400" dirty="0">
                <a:solidFill>
                  <a:srgbClr val="333333"/>
                </a:solidFill>
                <a:latin typeface="Arial" panose="020B0604020202020204" pitchFamily="34" charset="0"/>
                <a:cs typeface="Arial" panose="020B0604020202020204" pitchFamily="34" charset="0"/>
              </a:rPr>
              <a:t>  CSystemService nativeObject = new CSystemService();</a:t>
            </a:r>
          </a:p>
          <a:p>
            <a:r>
              <a:rPr lang="en-US" sz="1400" dirty="0">
                <a:solidFill>
                  <a:srgbClr val="333333"/>
                </a:solidFill>
                <a:latin typeface="Arial" panose="020B0604020202020204" pitchFamily="34" charset="0"/>
                <a:cs typeface="Arial" panose="020B0604020202020204" pitchFamily="34" charset="0"/>
              </a:rPr>
              <a:t>  public void send(Claim claim) {</a:t>
            </a:r>
          </a:p>
          <a:p>
            <a:r>
              <a:rPr lang="en-US" sz="1400" dirty="0">
                <a:solidFill>
                  <a:srgbClr val="333333"/>
                </a:solidFill>
                <a:latin typeface="Arial" panose="020B0604020202020204" pitchFamily="34" charset="0"/>
                <a:cs typeface="Arial" panose="020B0604020202020204" pitchFamily="34" charset="0"/>
              </a:rPr>
              <a:t>    // send claims to C System</a:t>
            </a:r>
          </a:p>
          <a:p>
            <a:r>
              <a:rPr lang="en-US" sz="1400" dirty="0">
                <a:solidFill>
                  <a:srgbClr val="333333"/>
                </a:solidFill>
                <a:latin typeface="Arial" panose="020B0604020202020204" pitchFamily="34" charset="0"/>
                <a:cs typeface="Arial" panose="020B0604020202020204" pitchFamily="34" charset="0"/>
              </a:rPr>
              <a:t>    nativeObject.send(claim.getItems(), claim.amount);</a:t>
            </a: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a:t>
            </a:r>
            <a:endParaRPr lang="en-SG" sz="1400" dirty="0">
              <a:solidFill>
                <a:srgbClr val="333333"/>
              </a:solidFill>
              <a:latin typeface="Arial" panose="020B0604020202020204" pitchFamily="34" charset="0"/>
              <a:cs typeface="Arial" panose="020B0604020202020204" pitchFamily="34" charset="0"/>
            </a:endParaRPr>
          </a:p>
        </p:txBody>
      </p:sp>
      <p:sp>
        <p:nvSpPr>
          <p:cNvPr id="9" name="Rectangle 8"/>
          <p:cNvSpPr/>
          <p:nvPr/>
        </p:nvSpPr>
        <p:spPr>
          <a:xfrm>
            <a:off x="4279590" y="3815514"/>
            <a:ext cx="4799685" cy="2031325"/>
          </a:xfrm>
          <a:prstGeom prst="rect">
            <a:avLst/>
          </a:prstGeom>
          <a:ln w="25400">
            <a:solidFill>
              <a:srgbClr val="92D050"/>
            </a:solidFill>
          </a:ln>
        </p:spPr>
        <p:txBody>
          <a:bodyPr wrap="square">
            <a:spAutoFit/>
          </a:bodyPr>
          <a:lstStyle/>
          <a:p>
            <a:r>
              <a:rPr lang="en-SG" sz="1400" dirty="0">
                <a:solidFill>
                  <a:srgbClr val="333333"/>
                </a:solidFill>
                <a:latin typeface="Arial" panose="020B0604020202020204" pitchFamily="34" charset="0"/>
                <a:cs typeface="Arial" panose="020B0604020202020204" pitchFamily="34" charset="0"/>
              </a:rPr>
              <a:t>class OutgoingJob {</a:t>
            </a:r>
          </a:p>
          <a:p>
            <a:endParaRPr lang="en-SG" sz="1400" dirty="0">
              <a:solidFill>
                <a:srgbClr val="333333"/>
              </a:solidFill>
              <a:latin typeface="Arial" panose="020B0604020202020204" pitchFamily="34" charset="0"/>
              <a:cs typeface="Arial" panose="020B0604020202020204" pitchFamily="34" charset="0"/>
            </a:endParaRPr>
          </a:p>
          <a:p>
            <a:r>
              <a:rPr lang="en-SG" sz="1400" dirty="0">
                <a:solidFill>
                  <a:srgbClr val="333333"/>
                </a:solidFill>
                <a:latin typeface="Arial" panose="020B0604020202020204" pitchFamily="34" charset="0"/>
                <a:cs typeface="Arial" panose="020B0604020202020204" pitchFamily="34" charset="0"/>
              </a:rPr>
              <a:t>  public static void main(String[] args) {</a:t>
            </a:r>
          </a:p>
          <a:p>
            <a:endParaRPr lang="en-SG"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   String </a:t>
            </a:r>
            <a:r>
              <a:rPr lang="en-US" sz="1400" dirty="0">
                <a:solidFill>
                  <a:srgbClr val="333333"/>
                </a:solidFill>
                <a:latin typeface="Arial" panose="020B0604020202020204" pitchFamily="34" charset="0"/>
                <a:cs typeface="Arial" panose="020B0604020202020204" pitchFamily="34" charset="0"/>
              </a:rPr>
              <a:t>jobFrequency="";</a:t>
            </a:r>
          </a:p>
          <a:p>
            <a:r>
              <a:rPr lang="en-US" sz="1400" dirty="0">
                <a:solidFill>
                  <a:srgbClr val="333333"/>
                </a:solidFill>
                <a:latin typeface="Arial" panose="020B0604020202020204" pitchFamily="34" charset="0"/>
                <a:cs typeface="Arial" panose="020B0604020202020204" pitchFamily="34" charset="0"/>
              </a:rPr>
              <a:t>    //read from args the jobFrequency</a:t>
            </a:r>
          </a:p>
          <a:p>
            <a:r>
              <a:rPr lang="en-US" sz="1400" b="1" dirty="0">
                <a:solidFill>
                  <a:srgbClr val="333333"/>
                </a:solidFill>
                <a:latin typeface="Arial" panose="020B0604020202020204" pitchFamily="34" charset="0"/>
                <a:cs typeface="Arial" panose="020B0604020202020204" pitchFamily="34" charset="0"/>
              </a:rPr>
              <a:t>    new OutgoingJobFacade().process(jobFrequency);</a:t>
            </a:r>
          </a:p>
          <a:p>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a:t>
            </a:r>
          </a:p>
          <a:p>
            <a:r>
              <a:rPr lang="en-SG" sz="1400" dirty="0" smtClean="0">
                <a:solidFill>
                  <a:srgbClr val="333333"/>
                </a:solidFill>
                <a:latin typeface="Arial" panose="020B0604020202020204" pitchFamily="34" charset="0"/>
                <a:cs typeface="Arial" panose="020B0604020202020204" pitchFamily="34" charset="0"/>
              </a:rPr>
              <a:t>}</a:t>
            </a:r>
            <a:endParaRPr lang="en-SG" sz="1400" dirty="0">
              <a:solidFill>
                <a:srgbClr val="333333"/>
              </a:solidFill>
              <a:latin typeface="Arial" panose="020B0604020202020204" pitchFamily="34" charset="0"/>
              <a:cs typeface="Arial" panose="020B0604020202020204" pitchFamily="34" charset="0"/>
            </a:endParaRPr>
          </a:p>
        </p:txBody>
      </p:sp>
      <p:sp>
        <p:nvSpPr>
          <p:cNvPr id="8" name="Flowchart: Alternate Process 7"/>
          <p:cNvSpPr/>
          <p:nvPr/>
        </p:nvSpPr>
        <p:spPr>
          <a:xfrm>
            <a:off x="3652635" y="1216564"/>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1</a:t>
            </a:r>
            <a:endParaRPr lang="en-SG" dirty="0">
              <a:solidFill>
                <a:schemeClr val="tx1"/>
              </a:solidFill>
            </a:endParaRPr>
          </a:p>
        </p:txBody>
      </p:sp>
      <p:sp>
        <p:nvSpPr>
          <p:cNvPr id="10" name="Flowchart: Alternate Process 9"/>
          <p:cNvSpPr/>
          <p:nvPr/>
        </p:nvSpPr>
        <p:spPr>
          <a:xfrm>
            <a:off x="3628045" y="2072697"/>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2</a:t>
            </a:r>
            <a:endParaRPr lang="en-SG" dirty="0">
              <a:solidFill>
                <a:schemeClr val="tx1"/>
              </a:solidFill>
            </a:endParaRPr>
          </a:p>
        </p:txBody>
      </p:sp>
      <p:sp>
        <p:nvSpPr>
          <p:cNvPr id="11" name="Flowchart: Alternate Process 10"/>
          <p:cNvSpPr/>
          <p:nvPr/>
        </p:nvSpPr>
        <p:spPr>
          <a:xfrm>
            <a:off x="3628045" y="3600403"/>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2</a:t>
            </a:r>
            <a:endParaRPr lang="en-SG" dirty="0">
              <a:solidFill>
                <a:schemeClr val="tx1"/>
              </a:solidFill>
            </a:endParaRPr>
          </a:p>
        </p:txBody>
      </p:sp>
      <p:sp>
        <p:nvSpPr>
          <p:cNvPr id="12" name="Flowchart: Alternate Process 11"/>
          <p:cNvSpPr/>
          <p:nvPr/>
        </p:nvSpPr>
        <p:spPr>
          <a:xfrm>
            <a:off x="8393586" y="4831176"/>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a:solidFill>
                  <a:schemeClr val="tx1"/>
                </a:solidFill>
              </a:rPr>
              <a:t>4</a:t>
            </a:r>
          </a:p>
        </p:txBody>
      </p:sp>
      <p:sp>
        <p:nvSpPr>
          <p:cNvPr id="5" name="Rectangle 4"/>
          <p:cNvSpPr/>
          <p:nvPr/>
        </p:nvSpPr>
        <p:spPr>
          <a:xfrm>
            <a:off x="4279589" y="1192677"/>
            <a:ext cx="4799685" cy="2462213"/>
          </a:xfrm>
          <a:prstGeom prst="rect">
            <a:avLst/>
          </a:prstGeom>
          <a:ln w="25400">
            <a:solidFill>
              <a:schemeClr val="tx1"/>
            </a:solidFill>
          </a:ln>
        </p:spPr>
        <p:txBody>
          <a:bodyPr wrap="square">
            <a:spAutoFit/>
          </a:bodyPr>
          <a:lstStyle/>
          <a:p>
            <a:r>
              <a:rPr lang="en-SG" sz="1400" b="1" dirty="0"/>
              <a:t>public class OutgoingJobFacade </a:t>
            </a:r>
            <a:r>
              <a:rPr lang="en-SG" sz="1400" b="1" dirty="0" smtClean="0"/>
              <a:t>{</a:t>
            </a:r>
          </a:p>
          <a:p>
            <a:endParaRPr lang="en-SG" sz="1400" b="1" dirty="0"/>
          </a:p>
          <a:p>
            <a:r>
              <a:rPr lang="en-SG" sz="1400" dirty="0"/>
              <a:t>  public void process(String jobFrequency) </a:t>
            </a:r>
            <a:r>
              <a:rPr lang="en-SG" sz="1400" dirty="0" smtClean="0"/>
              <a:t>{</a:t>
            </a:r>
          </a:p>
          <a:p>
            <a:endParaRPr lang="en-SG" sz="1400" dirty="0"/>
          </a:p>
          <a:p>
            <a:r>
              <a:rPr lang="en-SG" sz="1400" b="1" dirty="0"/>
              <a:t>    if (jobFrequency.equals("Monthly")) {</a:t>
            </a:r>
          </a:p>
          <a:p>
            <a:r>
              <a:rPr lang="en-SG" sz="1400" b="1" dirty="0"/>
              <a:t>      new SAPService().send(new Claim());</a:t>
            </a:r>
          </a:p>
          <a:p>
            <a:r>
              <a:rPr lang="en-SG" sz="1400" b="1" dirty="0"/>
              <a:t>    } else { // assume daily</a:t>
            </a:r>
          </a:p>
          <a:p>
            <a:r>
              <a:rPr lang="en-SG" sz="1400" b="1" dirty="0"/>
              <a:t>      new CSystemAdapter().send(new Claim());</a:t>
            </a:r>
          </a:p>
          <a:p>
            <a:r>
              <a:rPr lang="en-SG" sz="1400" b="1" dirty="0"/>
              <a:t>    }</a:t>
            </a:r>
          </a:p>
          <a:p>
            <a:r>
              <a:rPr lang="en-SG" sz="1400" dirty="0"/>
              <a:t>  }</a:t>
            </a:r>
          </a:p>
          <a:p>
            <a:r>
              <a:rPr lang="en-SG" sz="1400" dirty="0"/>
              <a:t>}</a:t>
            </a:r>
          </a:p>
        </p:txBody>
      </p:sp>
      <p:sp>
        <p:nvSpPr>
          <p:cNvPr id="14" name="Flowchart: Alternate Process 13"/>
          <p:cNvSpPr/>
          <p:nvPr/>
        </p:nvSpPr>
        <p:spPr>
          <a:xfrm>
            <a:off x="8353148" y="2120203"/>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3</a:t>
            </a:r>
            <a:endParaRPr lang="en-SG" dirty="0">
              <a:solidFill>
                <a:schemeClr val="tx1"/>
              </a:solidFill>
            </a:endParaRPr>
          </a:p>
        </p:txBody>
      </p:sp>
    </p:spTree>
    <p:extLst>
      <p:ext uri="{BB962C8B-B14F-4D97-AF65-F5344CB8AC3E}">
        <p14:creationId xmlns:p14="http://schemas.microsoft.com/office/powerpoint/2010/main" val="28307620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1" name="Title 1"/>
          <p:cNvSpPr>
            <a:spLocks noGrp="1" noChangeArrowheads="1"/>
          </p:cNvSpPr>
          <p:nvPr>
            <p:ph type="title"/>
          </p:nvPr>
        </p:nvSpPr>
        <p:spPr>
          <a:xfrm>
            <a:off x="457200" y="28288"/>
            <a:ext cx="8305800" cy="584775"/>
          </a:xfrm>
        </p:spPr>
        <p:txBody>
          <a:bodyPr/>
          <a:lstStyle/>
          <a:p>
            <a:r>
              <a:rPr lang="en-US" altLang="en-US" sz="3200" dirty="0">
                <a:ea typeface="ＭＳ Ｐゴシック" charset="-128"/>
              </a:rPr>
              <a:t>Exercise</a:t>
            </a:r>
          </a:p>
        </p:txBody>
      </p:sp>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16</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smtClean="0">
                <a:ea typeface="ＭＳ Ｐゴシック" charset="-128"/>
              </a:rPr>
              <a:t>Structural Design Patterns</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296119484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8178" name="Rectangle 2">
            <a:extLst>
              <a:ext uri="{FF2B5EF4-FFF2-40B4-BE49-F238E27FC236}">
                <a16:creationId xmlns:a16="http://schemas.microsoft.com/office/drawing/2014/main" id="{A0C0C5EC-1990-0C44-BA2E-DC2359CF6FDC}"/>
              </a:ext>
            </a:extLst>
          </p:cNvPr>
          <p:cNvSpPr>
            <a:spLocks noGrp="1" noChangeArrowheads="1"/>
          </p:cNvSpPr>
          <p:nvPr>
            <p:ph type="title"/>
          </p:nvPr>
        </p:nvSpPr>
        <p:spPr/>
        <p:txBody>
          <a:bodyPr>
            <a:normAutofit fontScale="90000"/>
          </a:bodyPr>
          <a:lstStyle/>
          <a:p>
            <a:r>
              <a:rPr lang="en-US" altLang="en-US" dirty="0"/>
              <a:t>Gang of Four (GoF) patterns</a:t>
            </a:r>
          </a:p>
        </p:txBody>
      </p:sp>
      <p:sp>
        <p:nvSpPr>
          <p:cNvPr id="1458179" name="Rectangle 3">
            <a:extLst>
              <a:ext uri="{FF2B5EF4-FFF2-40B4-BE49-F238E27FC236}">
                <a16:creationId xmlns:a16="http://schemas.microsoft.com/office/drawing/2014/main" id="{F7B71BAC-7E68-EB4A-ADA8-CC9F7C6DC5BE}"/>
              </a:ext>
            </a:extLst>
          </p:cNvPr>
          <p:cNvSpPr>
            <a:spLocks noGrp="1" noChangeArrowheads="1"/>
          </p:cNvSpPr>
          <p:nvPr>
            <p:ph sz="quarter" idx="13"/>
          </p:nvPr>
        </p:nvSpPr>
        <p:spPr>
          <a:xfrm>
            <a:off x="199349" y="924465"/>
            <a:ext cx="8800630" cy="5327612"/>
          </a:xfrm>
        </p:spPr>
        <p:txBody>
          <a:bodyPr/>
          <a:lstStyle/>
          <a:p>
            <a:pPr>
              <a:lnSpc>
                <a:spcPct val="90000"/>
              </a:lnSpc>
              <a:tabLst>
                <a:tab pos="3538538" algn="l"/>
                <a:tab pos="6977063" algn="l"/>
              </a:tabLst>
            </a:pPr>
            <a:r>
              <a:rPr lang="en-US" altLang="en-US" sz="2400" b="1" dirty="0"/>
              <a:t>Creational Patterns</a:t>
            </a:r>
            <a:br>
              <a:rPr lang="en-US" altLang="en-US" sz="2400" b="1" dirty="0"/>
            </a:br>
            <a:r>
              <a:rPr lang="en-US" altLang="en-US" sz="1400" dirty="0"/>
              <a:t>(abstracting the object-instantiation process)</a:t>
            </a:r>
          </a:p>
          <a:p>
            <a:pPr lvl="1">
              <a:lnSpc>
                <a:spcPct val="80000"/>
              </a:lnSpc>
              <a:tabLst>
                <a:tab pos="3538538" algn="l"/>
                <a:tab pos="6977063" algn="l"/>
              </a:tabLst>
            </a:pPr>
            <a:r>
              <a:rPr lang="en-US" altLang="en-US" sz="2000" b="1" dirty="0"/>
              <a:t>Factory Method</a:t>
            </a:r>
            <a:r>
              <a:rPr lang="en-US" altLang="en-US" sz="2000" dirty="0"/>
              <a:t>	Abstract Factory	</a:t>
            </a:r>
            <a:r>
              <a:rPr lang="en-US" altLang="en-US" sz="2000" b="1" dirty="0"/>
              <a:t>Singleton</a:t>
            </a:r>
          </a:p>
          <a:p>
            <a:pPr lvl="1">
              <a:lnSpc>
                <a:spcPct val="80000"/>
              </a:lnSpc>
              <a:tabLst>
                <a:tab pos="3538538" algn="l"/>
                <a:tab pos="6977063" algn="l"/>
              </a:tabLst>
            </a:pPr>
            <a:r>
              <a:rPr lang="en-US" altLang="en-US" sz="2000" b="1" dirty="0"/>
              <a:t>Builder</a:t>
            </a:r>
            <a:r>
              <a:rPr lang="en-US" altLang="en-US" sz="2000" dirty="0"/>
              <a:t>	Prototype</a:t>
            </a:r>
          </a:p>
          <a:p>
            <a:pPr>
              <a:lnSpc>
                <a:spcPct val="80000"/>
              </a:lnSpc>
              <a:tabLst>
                <a:tab pos="3538538" algn="l"/>
                <a:tab pos="6977063" algn="l"/>
              </a:tabLst>
            </a:pPr>
            <a:endParaRPr lang="en-US" altLang="en-US" sz="2400" dirty="0"/>
          </a:p>
          <a:p>
            <a:pPr>
              <a:lnSpc>
                <a:spcPct val="90000"/>
              </a:lnSpc>
              <a:tabLst>
                <a:tab pos="3538538" algn="l"/>
                <a:tab pos="6977063" algn="l"/>
              </a:tabLst>
            </a:pPr>
            <a:r>
              <a:rPr lang="en-US" altLang="en-US" sz="2400" b="1" dirty="0"/>
              <a:t>Structural Patterns</a:t>
            </a:r>
            <a:r>
              <a:rPr lang="en-US" altLang="en-US" sz="2400" dirty="0"/>
              <a:t/>
            </a:r>
            <a:br>
              <a:rPr lang="en-US" altLang="en-US" sz="2400" dirty="0"/>
            </a:br>
            <a:r>
              <a:rPr lang="en-US" altLang="en-US" sz="1400" dirty="0"/>
              <a:t>(how objects/classes can be combined to form larger structures)</a:t>
            </a:r>
          </a:p>
          <a:p>
            <a:pPr lvl="1">
              <a:lnSpc>
                <a:spcPct val="80000"/>
              </a:lnSpc>
              <a:tabLst>
                <a:tab pos="3538538" algn="l"/>
                <a:tab pos="6977063" algn="l"/>
              </a:tabLst>
            </a:pPr>
            <a:r>
              <a:rPr lang="en-US" altLang="en-US" sz="2000" b="1" dirty="0"/>
              <a:t>Adapter</a:t>
            </a:r>
            <a:r>
              <a:rPr lang="en-US" altLang="en-US" sz="2000" dirty="0"/>
              <a:t>	</a:t>
            </a:r>
            <a:r>
              <a:rPr lang="en-US" altLang="en-US" sz="2000" dirty="0" smtClean="0"/>
              <a:t>Bridge </a:t>
            </a:r>
            <a:r>
              <a:rPr lang="en-US" altLang="en-US" sz="2000" dirty="0"/>
              <a:t>	</a:t>
            </a:r>
            <a:r>
              <a:rPr lang="en-US" altLang="en-US" sz="2000" dirty="0" smtClean="0"/>
              <a:t>Composite</a:t>
            </a:r>
            <a:endParaRPr lang="en-US" altLang="en-US" sz="2000" dirty="0"/>
          </a:p>
          <a:p>
            <a:pPr lvl="1">
              <a:lnSpc>
                <a:spcPct val="80000"/>
              </a:lnSpc>
              <a:tabLst>
                <a:tab pos="3538538" algn="l"/>
                <a:tab pos="6977063" algn="l"/>
              </a:tabLst>
            </a:pPr>
            <a:r>
              <a:rPr lang="en-US" altLang="en-US" sz="2000" dirty="0"/>
              <a:t>Decorator	</a:t>
            </a:r>
            <a:r>
              <a:rPr lang="en-US" altLang="en-US" sz="2000" b="1" dirty="0"/>
              <a:t>Facade</a:t>
            </a:r>
            <a:r>
              <a:rPr lang="en-US" altLang="en-US" sz="2000" dirty="0"/>
              <a:t>	Flyweight</a:t>
            </a:r>
          </a:p>
          <a:p>
            <a:pPr lvl="1">
              <a:lnSpc>
                <a:spcPct val="80000"/>
              </a:lnSpc>
              <a:tabLst>
                <a:tab pos="3538538" algn="l"/>
                <a:tab pos="6977063" algn="l"/>
              </a:tabLst>
            </a:pPr>
            <a:r>
              <a:rPr lang="en-US" altLang="en-US" sz="2000" dirty="0"/>
              <a:t>Proxy</a:t>
            </a:r>
          </a:p>
          <a:p>
            <a:pPr>
              <a:lnSpc>
                <a:spcPct val="80000"/>
              </a:lnSpc>
              <a:tabLst>
                <a:tab pos="3538538" algn="l"/>
                <a:tab pos="6977063" algn="l"/>
              </a:tabLst>
            </a:pPr>
            <a:endParaRPr lang="en-US" altLang="en-US" sz="2400" dirty="0"/>
          </a:p>
          <a:p>
            <a:pPr>
              <a:lnSpc>
                <a:spcPct val="90000"/>
              </a:lnSpc>
              <a:tabLst>
                <a:tab pos="3538538" algn="l"/>
                <a:tab pos="6977063" algn="l"/>
              </a:tabLst>
            </a:pPr>
            <a:r>
              <a:rPr lang="en-US" altLang="en-US" sz="2400" b="1" dirty="0"/>
              <a:t>Behavioral Patterns</a:t>
            </a:r>
            <a:r>
              <a:rPr lang="en-US" altLang="en-US" sz="2400" dirty="0"/>
              <a:t/>
            </a:r>
            <a:br>
              <a:rPr lang="en-US" altLang="en-US" sz="2400" dirty="0"/>
            </a:br>
            <a:r>
              <a:rPr lang="en-US" altLang="en-US" sz="1400" dirty="0"/>
              <a:t>(communication between objects)</a:t>
            </a:r>
          </a:p>
          <a:p>
            <a:pPr lvl="1">
              <a:lnSpc>
                <a:spcPct val="80000"/>
              </a:lnSpc>
              <a:tabLst>
                <a:tab pos="3538538" algn="l"/>
                <a:tab pos="6977063" algn="l"/>
              </a:tabLst>
            </a:pPr>
            <a:r>
              <a:rPr lang="en-US" altLang="en-US" sz="2000" dirty="0"/>
              <a:t>Command	Interpreter	Iterator</a:t>
            </a:r>
          </a:p>
          <a:p>
            <a:pPr lvl="1">
              <a:lnSpc>
                <a:spcPct val="80000"/>
              </a:lnSpc>
              <a:tabLst>
                <a:tab pos="3538538" algn="l"/>
                <a:tab pos="6977063" algn="l"/>
              </a:tabLst>
            </a:pPr>
            <a:r>
              <a:rPr lang="en-US" altLang="en-US" sz="2000" dirty="0"/>
              <a:t>Mediator	Observer	State</a:t>
            </a:r>
          </a:p>
          <a:p>
            <a:pPr lvl="1">
              <a:lnSpc>
                <a:spcPct val="80000"/>
              </a:lnSpc>
              <a:tabLst>
                <a:tab pos="3538538" algn="l"/>
                <a:tab pos="6977063" algn="l"/>
              </a:tabLst>
            </a:pPr>
            <a:r>
              <a:rPr lang="en-US" altLang="en-US" sz="2000" dirty="0"/>
              <a:t>Strategy	Chain of Responsibility	Visitor</a:t>
            </a:r>
          </a:p>
          <a:p>
            <a:pPr lvl="1">
              <a:lnSpc>
                <a:spcPct val="80000"/>
              </a:lnSpc>
              <a:tabLst>
                <a:tab pos="3538538" algn="l"/>
                <a:tab pos="6977063" algn="l"/>
              </a:tabLst>
            </a:pPr>
            <a:r>
              <a:rPr lang="en-US" altLang="en-US" sz="2000" dirty="0"/>
              <a:t>Template Method</a:t>
            </a:r>
          </a:p>
        </p:txBody>
      </p:sp>
      <p:sp>
        <p:nvSpPr>
          <p:cNvPr id="4" name="Slide Number Placeholder 3">
            <a:extLst>
              <a:ext uri="{FF2B5EF4-FFF2-40B4-BE49-F238E27FC236}">
                <a16:creationId xmlns:a16="http://schemas.microsoft.com/office/drawing/2014/main" id="{A88ABEC5-9343-E349-97DE-3F41EF66CC91}"/>
              </a:ext>
            </a:extLst>
          </p:cNvPr>
          <p:cNvSpPr>
            <a:spLocks noGrp="1"/>
          </p:cNvSpPr>
          <p:nvPr>
            <p:ph type="sldNum" sz="quarter" idx="16"/>
          </p:nvPr>
        </p:nvSpPr>
        <p:spPr/>
        <p:txBody>
          <a:bodyPr/>
          <a:lstStyle/>
          <a:p>
            <a:fld id="{9070907C-6830-B943-B667-AA68E210B81D}" type="slidenum">
              <a:rPr lang="en-US" altLang="en-US"/>
              <a:pPr/>
              <a:t>17</a:t>
            </a:fld>
            <a:endParaRPr lang="en-US" altLang="en-US" dirty="0"/>
          </a:p>
        </p:txBody>
      </p:sp>
    </p:spTree>
    <p:extLst>
      <p:ext uri="{BB962C8B-B14F-4D97-AF65-F5344CB8AC3E}">
        <p14:creationId xmlns:p14="http://schemas.microsoft.com/office/powerpoint/2010/main" val="342352604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a:extLst>
              <a:ext uri="{FF2B5EF4-FFF2-40B4-BE49-F238E27FC236}">
                <a16:creationId xmlns:a16="http://schemas.microsoft.com/office/drawing/2014/main" id="{DB18F231-1BBB-5B44-9B14-6B053099BC9E}"/>
              </a:ext>
            </a:extLst>
          </p:cNvPr>
          <p:cNvSpPr>
            <a:spLocks noGrp="1" noChangeArrowheads="1"/>
          </p:cNvSpPr>
          <p:nvPr>
            <p:ph type="title"/>
          </p:nvPr>
        </p:nvSpPr>
        <p:spPr/>
        <p:txBody>
          <a:bodyPr>
            <a:normAutofit fontScale="90000"/>
          </a:bodyPr>
          <a:lstStyle/>
          <a:p>
            <a:r>
              <a:rPr lang="en-US" altLang="en-US" dirty="0" smtClean="0"/>
              <a:t>Motivation</a:t>
            </a:r>
            <a:endParaRPr lang="en-US" altLang="en-US" dirty="0"/>
          </a:p>
        </p:txBody>
      </p:sp>
      <p:sp>
        <p:nvSpPr>
          <p:cNvPr id="1503235" name="Rectangle 3">
            <a:extLst>
              <a:ext uri="{FF2B5EF4-FFF2-40B4-BE49-F238E27FC236}">
                <a16:creationId xmlns:a16="http://schemas.microsoft.com/office/drawing/2014/main" id="{051E9DB3-B5E1-2B41-84FC-54F5718CE63C}"/>
              </a:ext>
            </a:extLst>
          </p:cNvPr>
          <p:cNvSpPr>
            <a:spLocks noGrp="1" noChangeArrowheads="1"/>
          </p:cNvSpPr>
          <p:nvPr>
            <p:ph sz="quarter" idx="13"/>
          </p:nvPr>
        </p:nvSpPr>
        <p:spPr>
          <a:xfrm>
            <a:off x="469900" y="924465"/>
            <a:ext cx="7886700" cy="3785652"/>
          </a:xfrm>
        </p:spPr>
        <p:txBody>
          <a:bodyPr/>
          <a:lstStyle/>
          <a:p>
            <a:pPr marL="0" indent="0">
              <a:buNone/>
            </a:pPr>
            <a:r>
              <a:rPr lang="en-US" altLang="en-US" sz="2400" b="1" dirty="0"/>
              <a:t>Problem</a:t>
            </a:r>
            <a:r>
              <a:rPr lang="en-US" altLang="en-US" sz="2400" dirty="0" smtClean="0"/>
              <a:t>: Imagine you need to integrate an external (e.g. third party codes) to your existing codes. However, you realize the interfaces are not compatible and you cannot change the external codes. You start to do conditionals but it start to get messy with more external codes that are incompatible.</a:t>
            </a:r>
          </a:p>
          <a:p>
            <a:pPr marL="0" indent="0">
              <a:buNone/>
            </a:pPr>
            <a:endParaRPr lang="en-US" sz="2400" dirty="0">
              <a:solidFill>
                <a:srgbClr val="333333"/>
              </a:solidFill>
              <a:cs typeface="ＭＳ Ｐゴシック" charset="0"/>
            </a:endParaRPr>
          </a:p>
          <a:p>
            <a:pPr lvl="1"/>
            <a:endParaRPr lang="en-US" altLang="en-US" sz="2400" dirty="0"/>
          </a:p>
        </p:txBody>
      </p:sp>
      <p:sp>
        <p:nvSpPr>
          <p:cNvPr id="4" name="Slide Number Placeholder 3">
            <a:extLst>
              <a:ext uri="{FF2B5EF4-FFF2-40B4-BE49-F238E27FC236}">
                <a16:creationId xmlns:a16="http://schemas.microsoft.com/office/drawing/2014/main" id="{9CB7B6D5-CD30-5749-92B9-026209C2C982}"/>
              </a:ext>
            </a:extLst>
          </p:cNvPr>
          <p:cNvSpPr>
            <a:spLocks noGrp="1"/>
          </p:cNvSpPr>
          <p:nvPr>
            <p:ph type="sldNum" sz="quarter" idx="16"/>
          </p:nvPr>
        </p:nvSpPr>
        <p:spPr/>
        <p:txBody>
          <a:bodyPr/>
          <a:lstStyle/>
          <a:p>
            <a:fld id="{FD7499BA-C70B-C546-814D-C34DB9ACC81A}" type="slidenum">
              <a:rPr lang="en-US" altLang="en-US"/>
              <a:pPr/>
              <a:t>2</a:t>
            </a:fld>
            <a:endParaRPr lang="en-US" altLang="en-US" dirty="0"/>
          </a:p>
        </p:txBody>
      </p:sp>
    </p:spTree>
    <p:extLst>
      <p:ext uri="{BB962C8B-B14F-4D97-AF65-F5344CB8AC3E}">
        <p14:creationId xmlns:p14="http://schemas.microsoft.com/office/powerpoint/2010/main" val="3689128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3"/>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charset="0"/>
                <a:ea typeface="ＭＳ Ｐゴシック" charset="-128"/>
              </a:defRPr>
            </a:lvl1pPr>
            <a:lvl2pPr marL="742950" indent="-285750">
              <a:spcBef>
                <a:spcPct val="20000"/>
              </a:spcBef>
              <a:buChar char="–"/>
              <a:defRPr sz="2800">
                <a:solidFill>
                  <a:schemeClr val="accent2"/>
                </a:solidFill>
                <a:latin typeface="Arial" charset="0"/>
                <a:ea typeface="ＭＳ Ｐゴシック" charset="-128"/>
              </a:defRPr>
            </a:lvl2pPr>
            <a:lvl3pPr marL="1143000" indent="-228600">
              <a:spcBef>
                <a:spcPct val="20000"/>
              </a:spcBef>
              <a:buChar char="•"/>
              <a:defRPr sz="2400">
                <a:solidFill>
                  <a:srgbClr val="CC0000"/>
                </a:solidFill>
                <a:latin typeface="Arial" charset="0"/>
                <a:ea typeface="ＭＳ Ｐゴシック" charset="-128"/>
              </a:defRPr>
            </a:lvl3pPr>
            <a:lvl4pPr marL="1600200" indent="-228600">
              <a:spcBef>
                <a:spcPct val="20000"/>
              </a:spcBef>
              <a:buChar char="–"/>
              <a:defRPr sz="2000">
                <a:solidFill>
                  <a:schemeClr val="tx1"/>
                </a:solidFill>
                <a:latin typeface="Arial" charset="0"/>
                <a:ea typeface="ＭＳ Ｐゴシック" charset="-128"/>
              </a:defRPr>
            </a:lvl4pPr>
            <a:lvl5pPr marL="2057400" indent="-228600">
              <a:spcBef>
                <a:spcPct val="20000"/>
              </a:spcBef>
              <a:buChar char="»"/>
              <a:defRPr sz="2000">
                <a:solidFill>
                  <a:schemeClr val="tx1"/>
                </a:solidFill>
                <a:latin typeface="Arial" charset="0"/>
                <a:ea typeface="ＭＳ Ｐゴシック"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charset="-128"/>
              </a:defRPr>
            </a:lvl9pPr>
          </a:lstStyle>
          <a:p>
            <a:pPr>
              <a:spcBef>
                <a:spcPct val="0"/>
              </a:spcBef>
              <a:buFontTx/>
              <a:buNone/>
            </a:pPr>
            <a:fld id="{0F6D640A-DDBC-744F-BF99-A332A0FEDABC}" type="slidenum">
              <a:rPr lang="en-US" altLang="en-US" sz="800"/>
              <a:pPr>
                <a:spcBef>
                  <a:spcPct val="0"/>
                </a:spcBef>
                <a:buFontTx/>
                <a:buNone/>
              </a:pPr>
              <a:t>3</a:t>
            </a:fld>
            <a:endParaRPr lang="en-US" altLang="en-US" sz="800" dirty="0"/>
          </a:p>
        </p:txBody>
      </p:sp>
      <p:sp>
        <p:nvSpPr>
          <p:cNvPr id="5" name="Rectangle 3">
            <a:extLst>
              <a:ext uri="{FF2B5EF4-FFF2-40B4-BE49-F238E27FC236}">
                <a16:creationId xmlns:a16="http://schemas.microsoft.com/office/drawing/2014/main" id="{E35A212B-9EB0-8A4D-BD97-1D66E3C2B202}"/>
              </a:ext>
            </a:extLst>
          </p:cNvPr>
          <p:cNvSpPr txBox="1">
            <a:spLocks noChangeArrowheads="1"/>
          </p:cNvSpPr>
          <p:nvPr/>
        </p:nvSpPr>
        <p:spPr bwMode="auto">
          <a:xfrm>
            <a:off x="647700" y="2594155"/>
            <a:ext cx="7772400" cy="176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har char="–"/>
              <a:defRPr sz="2800">
                <a:solidFill>
                  <a:schemeClr val="accent2"/>
                </a:solidFill>
                <a:latin typeface="+mn-lt"/>
                <a:ea typeface="ＭＳ Ｐゴシック" charset="0"/>
              </a:defRPr>
            </a:lvl2pPr>
            <a:lvl3pPr marL="1143000" indent="-228600" algn="l" rtl="0" eaLnBrk="0" fontAlgn="base" hangingPunct="0">
              <a:spcBef>
                <a:spcPct val="20000"/>
              </a:spcBef>
              <a:spcAft>
                <a:spcPct val="0"/>
              </a:spcAft>
              <a:buChar char="•"/>
              <a:defRPr sz="2400">
                <a:solidFill>
                  <a:srgbClr val="CC0000"/>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lgn="ctr">
              <a:buNone/>
            </a:pPr>
            <a:r>
              <a:rPr lang="en-US" altLang="en-US" dirty="0" smtClean="0">
                <a:ea typeface="ＭＳ Ｐゴシック" charset="-128"/>
              </a:rPr>
              <a:t>Adapter</a:t>
            </a:r>
            <a:endParaRPr lang="en-US" altLang="en-US" kern="0" dirty="0">
              <a:ea typeface="ＭＳ Ｐゴシック" charset="-128"/>
            </a:endParaRPr>
          </a:p>
          <a:p>
            <a:pPr marL="0" indent="0" algn="ctr">
              <a:buFontTx/>
              <a:buNone/>
            </a:pPr>
            <a:r>
              <a:rPr lang="en-US" altLang="en-US" dirty="0">
                <a:ea typeface="ＭＳ Ｐゴシック" charset="-128"/>
              </a:rPr>
              <a:t> </a:t>
            </a:r>
            <a:endParaRPr lang="en-US" altLang="en-US" kern="0" dirty="0">
              <a:ea typeface="ＭＳ Ｐゴシック" charset="-128"/>
            </a:endParaRPr>
          </a:p>
          <a:p>
            <a:pPr algn="ctr"/>
            <a:endParaRPr lang="en-US" altLang="en-US" kern="0" dirty="0">
              <a:ea typeface="ＭＳ Ｐゴシック" charset="-128"/>
            </a:endParaRPr>
          </a:p>
        </p:txBody>
      </p:sp>
    </p:spTree>
    <p:extLst>
      <p:ext uri="{BB962C8B-B14F-4D97-AF65-F5344CB8AC3E}">
        <p14:creationId xmlns:p14="http://schemas.microsoft.com/office/powerpoint/2010/main" val="25339304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Struc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18705" y="2062890"/>
            <a:ext cx="4713971" cy="1517900"/>
          </a:xfrm>
          <a:prstGeom prst="rect">
            <a:avLst/>
          </a:prstGeom>
          <a:noFill/>
          <a:extLst>
            <a:ext uri="{909E8E84-426E-40DD-AFC4-6F175D3DCCD1}">
              <a14:hiddenFill xmlns:a14="http://schemas.microsoft.com/office/drawing/2010/main">
                <a:solidFill>
                  <a:srgbClr val="FFFFFF"/>
                </a:solidFill>
              </a14:hiddenFill>
            </a:ext>
          </a:extLst>
        </p:spPr>
      </p:pic>
      <p:sp>
        <p:nvSpPr>
          <p:cNvPr id="1502210" name="Rectangle 2">
            <a:extLst>
              <a:ext uri="{FF2B5EF4-FFF2-40B4-BE49-F238E27FC236}">
                <a16:creationId xmlns:a16="http://schemas.microsoft.com/office/drawing/2014/main" id="{5BDEA411-649A-3848-8148-7D2FE6D2238A}"/>
              </a:ext>
            </a:extLst>
          </p:cNvPr>
          <p:cNvSpPr>
            <a:spLocks noGrp="1" noChangeArrowheads="1"/>
          </p:cNvSpPr>
          <p:nvPr>
            <p:ph type="title"/>
          </p:nvPr>
        </p:nvSpPr>
        <p:spPr/>
        <p:txBody>
          <a:bodyPr>
            <a:normAutofit fontScale="90000"/>
          </a:bodyPr>
          <a:lstStyle/>
          <a:p>
            <a:r>
              <a:rPr lang="en-US" altLang="en-US" dirty="0"/>
              <a:t>Pattern: </a:t>
            </a:r>
            <a:r>
              <a:rPr lang="en-US" altLang="en-US" dirty="0" smtClean="0"/>
              <a:t>Adapter</a:t>
            </a:r>
            <a:endParaRPr lang="en-US" altLang="en-US" dirty="0"/>
          </a:p>
        </p:txBody>
      </p:sp>
      <p:sp>
        <p:nvSpPr>
          <p:cNvPr id="1502211" name="Rectangle 3">
            <a:extLst>
              <a:ext uri="{FF2B5EF4-FFF2-40B4-BE49-F238E27FC236}">
                <a16:creationId xmlns:a16="http://schemas.microsoft.com/office/drawing/2014/main" id="{00C6BA6B-257C-A141-8906-D95CC27FF7EC}"/>
              </a:ext>
            </a:extLst>
          </p:cNvPr>
          <p:cNvSpPr>
            <a:spLocks noGrp="1" noChangeArrowheads="1"/>
          </p:cNvSpPr>
          <p:nvPr>
            <p:ph sz="quarter" idx="13"/>
          </p:nvPr>
        </p:nvSpPr>
        <p:spPr>
          <a:xfrm>
            <a:off x="245985" y="1013905"/>
            <a:ext cx="3870646" cy="2724336"/>
          </a:xfrm>
          <a:noFill/>
          <a:ln/>
        </p:spPr>
        <p:txBody>
          <a:bodyPr/>
          <a:lstStyle/>
          <a:p>
            <a:pPr marL="0" indent="0" algn="just">
              <a:buNone/>
            </a:pPr>
            <a:r>
              <a:rPr lang="en-US" sz="2400" b="1" dirty="0">
                <a:solidFill>
                  <a:srgbClr val="404040"/>
                </a:solidFill>
              </a:rPr>
              <a:t>Intent</a:t>
            </a:r>
            <a:endParaRPr lang="en-US" sz="1600" b="1" dirty="0">
              <a:solidFill>
                <a:srgbClr val="404040"/>
              </a:solidFill>
            </a:endParaRPr>
          </a:p>
          <a:p>
            <a:pPr algn="just"/>
            <a:r>
              <a:rPr lang="en-US" sz="1600" b="1" dirty="0" smtClean="0"/>
              <a:t>Convert the interface of a class into another interface </a:t>
            </a:r>
            <a:r>
              <a:rPr lang="en-US" sz="1600" dirty="0" smtClean="0"/>
              <a:t>clients expect. </a:t>
            </a:r>
          </a:p>
          <a:p>
            <a:pPr algn="just"/>
            <a:r>
              <a:rPr lang="en-US" sz="1600" dirty="0" smtClean="0"/>
              <a:t>Adapter </a:t>
            </a:r>
            <a:r>
              <a:rPr lang="en-US" sz="1600" dirty="0"/>
              <a:t>lets classes work </a:t>
            </a:r>
            <a:r>
              <a:rPr lang="en-US" sz="1600" dirty="0" smtClean="0"/>
              <a:t>together </a:t>
            </a:r>
            <a:r>
              <a:rPr lang="en-US" sz="1600" dirty="0"/>
              <a:t>that couldn't otherwise because of incompatible interfaces</a:t>
            </a:r>
            <a:r>
              <a:rPr lang="en-US" sz="1600" dirty="0" smtClean="0"/>
              <a:t>.</a:t>
            </a:r>
          </a:p>
          <a:p>
            <a:pPr algn="just"/>
            <a:endParaRPr lang="en-US" sz="1600" dirty="0">
              <a:solidFill>
                <a:srgbClr val="333333"/>
              </a:solidFill>
            </a:endParaRPr>
          </a:p>
        </p:txBody>
      </p:sp>
      <p:sp>
        <p:nvSpPr>
          <p:cNvPr id="5" name="Rectangle 16">
            <a:extLst>
              <a:ext uri="{FF2B5EF4-FFF2-40B4-BE49-F238E27FC236}">
                <a16:creationId xmlns:a16="http://schemas.microsoft.com/office/drawing/2014/main" id="{51E21275-5F72-4147-A095-EA4359CF18AE}"/>
              </a:ext>
            </a:extLst>
          </p:cNvPr>
          <p:cNvSpPr>
            <a:spLocks noGrp="1" noChangeArrowheads="1"/>
          </p:cNvSpPr>
          <p:nvPr>
            <p:ph type="sldNum" sz="quarter" idx="16"/>
          </p:nvPr>
        </p:nvSpPr>
        <p:spPr bwMode="auto">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r" rtl="0" fontAlgn="base">
              <a:spcBef>
                <a:spcPct val="0"/>
              </a:spcBef>
              <a:spcAft>
                <a:spcPct val="0"/>
              </a:spcAft>
              <a:defRPr sz="1400" kern="1200">
                <a:solidFill>
                  <a:schemeClr val="bg2"/>
                </a:solidFill>
                <a:latin typeface="Tahoma" panose="020B0604030504040204" pitchFamily="34" charset="0"/>
                <a:ea typeface="+mn-ea"/>
                <a:cs typeface="Times New Roman" panose="02020603050405020304" pitchFamily="18" charset="0"/>
              </a:defRPr>
            </a:lvl1pPr>
            <a:lvl2pPr marL="4572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2pPr>
            <a:lvl3pPr marL="9144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3pPr>
            <a:lvl4pPr marL="13716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4pPr>
            <a:lvl5pPr marL="1828800" algn="l" rtl="0" fontAlgn="base">
              <a:spcBef>
                <a:spcPct val="0"/>
              </a:spcBef>
              <a:spcAft>
                <a:spcPct val="0"/>
              </a:spcAft>
              <a:defRPr sz="2400" kern="1200">
                <a:solidFill>
                  <a:schemeClr val="tx1"/>
                </a:solidFill>
                <a:latin typeface="Tahoma" panose="020B0604030504040204" pitchFamily="34" charset="0"/>
                <a:ea typeface="+mn-ea"/>
                <a:cs typeface="Times New Roman" panose="02020603050405020304" pitchFamily="18" charset="0"/>
              </a:defRPr>
            </a:lvl5pPr>
            <a:lvl6pPr marL="22860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6pPr>
            <a:lvl7pPr marL="27432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7pPr>
            <a:lvl8pPr marL="32004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8pPr>
            <a:lvl9pPr marL="3657600" algn="l" defTabSz="914400" rtl="0" eaLnBrk="1" latinLnBrk="0" hangingPunct="1">
              <a:defRPr sz="2400" kern="1200">
                <a:solidFill>
                  <a:schemeClr val="tx1"/>
                </a:solidFill>
                <a:latin typeface="Tahoma" panose="020B0604030504040204" pitchFamily="34" charset="0"/>
                <a:ea typeface="+mn-ea"/>
                <a:cs typeface="Times New Roman" panose="02020603050405020304" pitchFamily="18" charset="0"/>
              </a:defRPr>
            </a:lvl9pPr>
          </a:lstStyle>
          <a:p>
            <a:fld id="{A9FB59D8-7D65-6648-85D6-8071FC177E04}" type="slidenum">
              <a:rPr lang="en-US" altLang="en-US" smtClean="0"/>
              <a:pPr/>
              <a:t>4</a:t>
            </a:fld>
            <a:endParaRPr lang="en-US" altLang="en-US" dirty="0"/>
          </a:p>
        </p:txBody>
      </p:sp>
      <p:sp>
        <p:nvSpPr>
          <p:cNvPr id="8" name="Rectangle 7"/>
          <p:cNvSpPr/>
          <p:nvPr/>
        </p:nvSpPr>
        <p:spPr>
          <a:xfrm>
            <a:off x="4723790" y="1417707"/>
            <a:ext cx="4049695" cy="307777"/>
          </a:xfrm>
          <a:prstGeom prst="rect">
            <a:avLst/>
          </a:prstGeom>
        </p:spPr>
        <p:txBody>
          <a:bodyPr wrap="square">
            <a:spAutoFit/>
          </a:bodyPr>
          <a:lstStyle/>
          <a:p>
            <a:r>
              <a:rPr lang="en-SG" sz="1400" dirty="0"/>
              <a:t>An object adapter relies on object composition:</a:t>
            </a:r>
            <a:endParaRPr lang="en-SG" sz="1400" dirty="0">
              <a:latin typeface="+mj-lt"/>
            </a:endParaRPr>
          </a:p>
        </p:txBody>
      </p:sp>
      <p:pic>
        <p:nvPicPr>
          <p:cNvPr id="3" name="Picture 2" descr="Adapter design patte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53347" y="3415634"/>
            <a:ext cx="5097166" cy="31857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88862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SG" dirty="0" smtClean="0"/>
              <a:t>Let’s assume a claims system</a:t>
            </a:r>
            <a:endParaRPr lang="en-SG" dirty="0"/>
          </a:p>
        </p:txBody>
      </p:sp>
      <p:sp>
        <p:nvSpPr>
          <p:cNvPr id="4" name="Content Placeholder 3"/>
          <p:cNvSpPr>
            <a:spLocks noGrp="1"/>
          </p:cNvSpPr>
          <p:nvPr>
            <p:ph idx="1"/>
          </p:nvPr>
        </p:nvSpPr>
        <p:spPr>
          <a:xfrm>
            <a:off x="60960" y="979409"/>
            <a:ext cx="8745537" cy="5078313"/>
          </a:xfrm>
        </p:spPr>
        <p:txBody>
          <a:bodyPr/>
          <a:lstStyle/>
          <a:p>
            <a:pPr marL="457200" indent="-457200" algn="just">
              <a:buFont typeface="+mj-lt"/>
              <a:buAutoNum type="arabicPeriod"/>
            </a:pPr>
            <a:r>
              <a:rPr lang="en-SG" sz="1800" dirty="0" smtClean="0"/>
              <a:t>The claims application is meant for staff to login and submit a expense claim. </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The expense claims form comprises of the staff personal details and claim items details.</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The staff details are stored in centralized MSSQL DB while the claims details are stored in a MySQL DB used only by the claims application.</a:t>
            </a:r>
          </a:p>
          <a:p>
            <a:pPr marL="457200" indent="-457200" algn="just">
              <a:buFont typeface="+mj-lt"/>
              <a:buAutoNum type="arabicPeriod"/>
            </a:pPr>
            <a:endParaRPr lang="en-SG" sz="1800" dirty="0"/>
          </a:p>
          <a:p>
            <a:pPr marL="457200" indent="-457200" algn="just">
              <a:buFont typeface="+mj-lt"/>
              <a:buAutoNum type="arabicPeriod"/>
            </a:pPr>
            <a:r>
              <a:rPr lang="en-SG" sz="1800" dirty="0" smtClean="0"/>
              <a:t>The expense claim request once submitted, is sent to the appropriate manager/head for approval.</a:t>
            </a:r>
          </a:p>
          <a:p>
            <a:pPr marL="457200" indent="-457200" algn="just">
              <a:buFont typeface="+mj-lt"/>
              <a:buAutoNum type="arabicPeriod"/>
            </a:pPr>
            <a:endParaRPr lang="en-SG" sz="1800" dirty="0" smtClean="0"/>
          </a:p>
          <a:p>
            <a:pPr marL="457200" indent="-457200" algn="just">
              <a:buFont typeface="+mj-lt"/>
              <a:buAutoNum type="arabicPeriod"/>
            </a:pPr>
            <a:r>
              <a:rPr lang="en-SG" sz="1800" b="1" dirty="0" smtClean="0"/>
              <a:t>For approved claims, a daily scheduler is configured to invoke the application to send these approved claims to SAP system.</a:t>
            </a:r>
          </a:p>
          <a:p>
            <a:pPr marL="457200" indent="-457200" algn="just">
              <a:buFont typeface="+mj-lt"/>
              <a:buAutoNum type="arabicPeriod"/>
            </a:pPr>
            <a:endParaRPr lang="en-SG" sz="1800" dirty="0" smtClean="0"/>
          </a:p>
          <a:p>
            <a:pPr marL="457200" indent="-457200" algn="just">
              <a:buFont typeface="+mj-lt"/>
              <a:buAutoNum type="arabicPeriod"/>
            </a:pPr>
            <a:r>
              <a:rPr lang="en-SG" sz="1800" dirty="0" smtClean="0"/>
              <a:t>On a monthly basis, </a:t>
            </a:r>
            <a:r>
              <a:rPr lang="en-SG" sz="1800" dirty="0"/>
              <a:t>s</a:t>
            </a:r>
            <a:r>
              <a:rPr lang="en-SG" sz="1800" dirty="0" smtClean="0"/>
              <a:t>taff with managerial role is able to generate claims reports of their staff.</a:t>
            </a:r>
          </a:p>
        </p:txBody>
      </p:sp>
      <p:sp>
        <p:nvSpPr>
          <p:cNvPr id="3" name="Slide Number Placeholder 2"/>
          <p:cNvSpPr>
            <a:spLocks noGrp="1"/>
          </p:cNvSpPr>
          <p:nvPr>
            <p:ph type="sldNum" sz="quarter" idx="12"/>
          </p:nvPr>
        </p:nvSpPr>
        <p:spPr/>
        <p:txBody>
          <a:bodyPr/>
          <a:lstStyle/>
          <a:p>
            <a:pPr>
              <a:defRPr/>
            </a:pPr>
            <a:fld id="{774B7F4E-96B9-6043-9DD0-9717AF9E6981}" type="slidenum">
              <a:rPr lang="en-US" altLang="en-US" smtClean="0"/>
              <a:pPr>
                <a:defRPr/>
              </a:pPr>
              <a:t>5</a:t>
            </a:fld>
            <a:endParaRPr lang="en-US" altLang="en-US" dirty="0"/>
          </a:p>
        </p:txBody>
      </p:sp>
    </p:spTree>
    <p:extLst>
      <p:ext uri="{BB962C8B-B14F-4D97-AF65-F5344CB8AC3E}">
        <p14:creationId xmlns:p14="http://schemas.microsoft.com/office/powerpoint/2010/main" val="22547973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a:t>Scenario - </a:t>
            </a:r>
            <a:r>
              <a:rPr lang="en-US" altLang="en-US" dirty="0" smtClean="0"/>
              <a:t>Adapter</a:t>
            </a:r>
            <a:endParaRPr lang="en-US" altLang="en-US" b="0" dirty="0"/>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6</a:t>
            </a:fld>
            <a:endParaRPr lang="en-US" altLang="en-US" dirty="0"/>
          </a:p>
        </p:txBody>
      </p:sp>
      <p:sp>
        <p:nvSpPr>
          <p:cNvPr id="3" name="Rectangle 2"/>
          <p:cNvSpPr/>
          <p:nvPr/>
        </p:nvSpPr>
        <p:spPr>
          <a:xfrm>
            <a:off x="225707" y="3104032"/>
            <a:ext cx="3718855" cy="2246769"/>
          </a:xfrm>
          <a:prstGeom prst="rect">
            <a:avLst/>
          </a:prstGeom>
          <a:ln w="25400">
            <a:solidFill>
              <a:schemeClr val="tx1"/>
            </a:solidFill>
          </a:ln>
        </p:spPr>
        <p:txBody>
          <a:bodyPr wrap="square">
            <a:spAutoFit/>
          </a:bodyPr>
          <a:lstStyle/>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SAPService</a:t>
            </a:r>
            <a:r>
              <a:rPr lang="en-US" sz="1400" dirty="0">
                <a:solidFill>
                  <a:srgbClr val="333333"/>
                </a:solidFill>
                <a:latin typeface="Arial" panose="020B0604020202020204" pitchFamily="34" charset="0"/>
                <a:cs typeface="Arial" panose="020B0604020202020204" pitchFamily="34" charset="0"/>
              </a:rPr>
              <a:t> {</a:t>
            </a:r>
          </a:p>
          <a:p>
            <a:endParaRPr lang="en-US" sz="1400" dirty="0">
              <a:solidFill>
                <a:srgbClr val="333333"/>
              </a:solidFill>
              <a:latin typeface="Arial" panose="020B0604020202020204" pitchFamily="34" charset="0"/>
              <a:cs typeface="Arial" panose="020B0604020202020204" pitchFamily="34" charset="0"/>
            </a:endParaRPr>
          </a:p>
          <a:p>
            <a:r>
              <a:rPr lang="en-US" sz="1400" b="1" dirty="0">
                <a:solidFill>
                  <a:srgbClr val="333333"/>
                </a:solidFill>
                <a:latin typeface="Arial" panose="020B0604020202020204" pitchFamily="34" charset="0"/>
                <a:cs typeface="Arial" panose="020B0604020202020204" pitchFamily="34" charset="0"/>
              </a:rPr>
              <a:t>  public void send(Claim claim) {</a:t>
            </a:r>
          </a:p>
          <a:p>
            <a:r>
              <a:rPr lang="en-US" sz="1400" dirty="0">
                <a:solidFill>
                  <a:srgbClr val="333333"/>
                </a:solidFill>
                <a:latin typeface="Arial" panose="020B0604020202020204" pitchFamily="34" charset="0"/>
                <a:cs typeface="Arial" panose="020B0604020202020204" pitchFamily="34" charset="0"/>
              </a:rPr>
              <a:t>    // some preocessing</a:t>
            </a:r>
          </a:p>
          <a:p>
            <a:r>
              <a:rPr lang="en-US" sz="1400" dirty="0">
                <a:solidFill>
                  <a:srgbClr val="333333"/>
                </a:solidFill>
                <a:latin typeface="Arial" panose="020B0604020202020204" pitchFamily="34" charset="0"/>
                <a:cs typeface="Arial" panose="020B0604020202020204" pitchFamily="34" charset="0"/>
              </a:rPr>
              <a:t>  }</a:t>
            </a:r>
          </a:p>
          <a:p>
            <a:r>
              <a:rPr lang="en-US" sz="1400" dirty="0" smtClean="0">
                <a:solidFill>
                  <a:srgbClr val="333333"/>
                </a:solidFill>
                <a:latin typeface="Arial" panose="020B0604020202020204" pitchFamily="34" charset="0"/>
                <a:cs typeface="Arial" panose="020B0604020202020204" pitchFamily="34" charset="0"/>
              </a:rPr>
              <a:t>}</a:t>
            </a:r>
          </a:p>
          <a:p>
            <a:endParaRPr lang="en-US" sz="1400" b="0" i="0" dirty="0" smtClean="0">
              <a:solidFill>
                <a:srgbClr val="333333"/>
              </a:solidFill>
              <a:effectLst/>
              <a:latin typeface="Arial" panose="020B0604020202020204" pitchFamily="34" charset="0"/>
              <a:cs typeface="Arial" panose="020B0604020202020204" pitchFamily="34" charset="0"/>
            </a:endParaRPr>
          </a:p>
          <a:p>
            <a:r>
              <a:rPr lang="en-US" sz="1400" dirty="0" smtClean="0">
                <a:solidFill>
                  <a:srgbClr val="333333"/>
                </a:solidFill>
                <a:latin typeface="Arial" panose="020B0604020202020204" pitchFamily="34" charset="0"/>
                <a:cs typeface="Arial" panose="020B0604020202020204" pitchFamily="34" charset="0"/>
              </a:rPr>
              <a:t>// NativeObject with the method differ from </a:t>
            </a:r>
          </a:p>
          <a:p>
            <a:r>
              <a:rPr lang="en-US" sz="1400" dirty="0" smtClean="0">
                <a:solidFill>
                  <a:srgbClr val="333333"/>
                </a:solidFill>
                <a:latin typeface="Arial" panose="020B0604020202020204" pitchFamily="34" charset="0"/>
                <a:cs typeface="Arial" panose="020B0604020202020204" pitchFamily="34" charset="0"/>
              </a:rPr>
              <a:t>// above send method</a:t>
            </a:r>
          </a:p>
          <a:p>
            <a:r>
              <a:rPr lang="en-US" sz="1400" b="1" dirty="0" smtClean="0">
                <a:solidFill>
                  <a:srgbClr val="333333"/>
                </a:solidFill>
                <a:latin typeface="Arial" panose="020B0604020202020204" pitchFamily="34" charset="0"/>
                <a:cs typeface="Arial" panose="020B0604020202020204" pitchFamily="34" charset="0"/>
              </a:rPr>
              <a:t>//send(claim.items</a:t>
            </a:r>
            <a:r>
              <a:rPr lang="en-US" sz="1400" b="1" dirty="0">
                <a:solidFill>
                  <a:srgbClr val="333333"/>
                </a:solidFill>
                <a:latin typeface="Arial" panose="020B0604020202020204" pitchFamily="34" charset="0"/>
                <a:cs typeface="Arial" panose="020B0604020202020204" pitchFamily="34" charset="0"/>
              </a:rPr>
              <a:t>(), claim.amount</a:t>
            </a:r>
            <a:r>
              <a:rPr lang="en-US" sz="1400" b="1" dirty="0" smtClean="0">
                <a:solidFill>
                  <a:srgbClr val="333333"/>
                </a:solidFill>
                <a:latin typeface="Arial" panose="020B0604020202020204" pitchFamily="34" charset="0"/>
                <a:cs typeface="Arial" panose="020B0604020202020204" pitchFamily="34" charset="0"/>
              </a:rPr>
              <a:t>);</a:t>
            </a:r>
            <a:endParaRPr lang="en-US" sz="1400" b="1" dirty="0">
              <a:solidFill>
                <a:srgbClr val="333333"/>
              </a:solidFill>
              <a:latin typeface="Arial" panose="020B0604020202020204" pitchFamily="34" charset="0"/>
              <a:cs typeface="Arial" panose="020B0604020202020204" pitchFamily="34" charset="0"/>
            </a:endParaRPr>
          </a:p>
        </p:txBody>
      </p:sp>
      <p:sp>
        <p:nvSpPr>
          <p:cNvPr id="9" name="Rectangle 8"/>
          <p:cNvSpPr/>
          <p:nvPr/>
        </p:nvSpPr>
        <p:spPr>
          <a:xfrm>
            <a:off x="4192525" y="3104089"/>
            <a:ext cx="4811775" cy="2677656"/>
          </a:xfrm>
          <a:prstGeom prst="rect">
            <a:avLst/>
          </a:prstGeom>
          <a:ln w="25400">
            <a:solidFill>
              <a:srgbClr val="92D050"/>
            </a:solidFill>
          </a:ln>
        </p:spPr>
        <p:txBody>
          <a:bodyPr wrap="square">
            <a:spAutoFit/>
          </a:bodyPr>
          <a:lstStyle/>
          <a:p>
            <a:r>
              <a:rPr lang="en-US" sz="1400" dirty="0">
                <a:solidFill>
                  <a:srgbClr val="333333"/>
                </a:solidFill>
                <a:latin typeface="Arial" panose="020B0604020202020204" pitchFamily="34" charset="0"/>
                <a:cs typeface="Arial" panose="020B0604020202020204" pitchFamily="34" charset="0"/>
              </a:rPr>
              <a:t>public class </a:t>
            </a:r>
            <a:r>
              <a:rPr lang="en-US" sz="1400" b="1" dirty="0">
                <a:solidFill>
                  <a:srgbClr val="333333"/>
                </a:solidFill>
                <a:latin typeface="Arial" panose="020B0604020202020204" pitchFamily="34" charset="0"/>
                <a:cs typeface="Arial" panose="020B0604020202020204" pitchFamily="34" charset="0"/>
              </a:rPr>
              <a:t>OutgoingJob</a:t>
            </a:r>
            <a:r>
              <a:rPr lang="en-US" sz="1400" dirty="0">
                <a:solidFill>
                  <a:srgbClr val="333333"/>
                </a:solidFill>
                <a:latin typeface="Arial" panose="020B0604020202020204" pitchFamily="34" charset="0"/>
                <a:cs typeface="Arial" panose="020B0604020202020204" pitchFamily="34" charset="0"/>
              </a:rPr>
              <a:t> {</a:t>
            </a:r>
          </a:p>
          <a:p>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public static void main(String[] args) {</a:t>
            </a:r>
          </a:p>
          <a:p>
            <a:r>
              <a:rPr lang="en-US" sz="1400" b="1" dirty="0">
                <a:solidFill>
                  <a:srgbClr val="333333"/>
                </a:solidFill>
                <a:latin typeface="Arial" panose="020B0604020202020204" pitchFamily="34" charset="0"/>
                <a:cs typeface="Arial" panose="020B0604020202020204" pitchFamily="34" charset="0"/>
              </a:rPr>
              <a:t>    SAPService service  = new SAPService();</a:t>
            </a:r>
          </a:p>
          <a:p>
            <a:r>
              <a:rPr lang="en-US" sz="1400" b="1" dirty="0">
                <a:solidFill>
                  <a:srgbClr val="333333"/>
                </a:solidFill>
                <a:latin typeface="Arial" panose="020B0604020202020204" pitchFamily="34" charset="0"/>
                <a:cs typeface="Arial" panose="020B0604020202020204" pitchFamily="34" charset="0"/>
              </a:rPr>
              <a:t>    service.send(new Claim</a:t>
            </a:r>
            <a:r>
              <a:rPr lang="en-US" sz="1400" b="1" dirty="0" smtClean="0">
                <a:solidFill>
                  <a:srgbClr val="333333"/>
                </a:solidFill>
                <a:latin typeface="Arial" panose="020B0604020202020204" pitchFamily="34" charset="0"/>
                <a:cs typeface="Arial" panose="020B0604020202020204" pitchFamily="34" charset="0"/>
              </a:rPr>
              <a:t>());</a:t>
            </a:r>
          </a:p>
          <a:p>
            <a:endParaRPr lang="en-US" sz="1400" b="1" dirty="0" smtClean="0">
              <a:solidFill>
                <a:srgbClr val="333333"/>
              </a:solidFill>
              <a:latin typeface="Arial" panose="020B0604020202020204" pitchFamily="34" charset="0"/>
              <a:cs typeface="Arial" panose="020B0604020202020204" pitchFamily="34" charset="0"/>
            </a:endParaRPr>
          </a:p>
          <a:p>
            <a:r>
              <a:rPr lang="en-US" sz="1400" dirty="0" smtClean="0">
                <a:solidFill>
                  <a:srgbClr val="333333"/>
                </a:solidFill>
                <a:latin typeface="Arial" panose="020B0604020202020204" pitchFamily="34" charset="0"/>
                <a:cs typeface="Arial" panose="020B0604020202020204" pitchFamily="34" charset="0"/>
              </a:rPr>
              <a:t>    // For Csystem, possible </a:t>
            </a:r>
            <a:r>
              <a:rPr lang="en-US" sz="1400" dirty="0">
                <a:solidFill>
                  <a:srgbClr val="333333"/>
                </a:solidFill>
                <a:latin typeface="Arial" panose="020B0604020202020204" pitchFamily="34" charset="0"/>
                <a:cs typeface="Arial" panose="020B0604020202020204" pitchFamily="34" charset="0"/>
              </a:rPr>
              <a:t>solution is to </a:t>
            </a:r>
            <a:r>
              <a:rPr lang="en-US" sz="1400" dirty="0" smtClean="0">
                <a:solidFill>
                  <a:srgbClr val="333333"/>
                </a:solidFill>
                <a:latin typeface="Arial" panose="020B0604020202020204" pitchFamily="34" charset="0"/>
                <a:cs typeface="Arial" panose="020B0604020202020204" pitchFamily="34" charset="0"/>
              </a:rPr>
              <a:t>use the </a:t>
            </a:r>
          </a:p>
          <a:p>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   // nativeObject </a:t>
            </a:r>
            <a:r>
              <a:rPr lang="en-US" sz="1400" dirty="0">
                <a:solidFill>
                  <a:srgbClr val="333333"/>
                </a:solidFill>
                <a:latin typeface="Arial" panose="020B0604020202020204" pitchFamily="34" charset="0"/>
                <a:cs typeface="Arial" panose="020B0604020202020204" pitchFamily="34" charset="0"/>
              </a:rPr>
              <a:t>and use the incompatible </a:t>
            </a:r>
            <a:r>
              <a:rPr lang="en-US" sz="1400" dirty="0" smtClean="0">
                <a:solidFill>
                  <a:srgbClr val="333333"/>
                </a:solidFill>
                <a:latin typeface="Arial" panose="020B0604020202020204" pitchFamily="34" charset="0"/>
                <a:cs typeface="Arial" panose="020B0604020202020204" pitchFamily="34" charset="0"/>
              </a:rPr>
              <a:t>interfaces. </a:t>
            </a:r>
          </a:p>
          <a:p>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   // however this create tight coupling</a:t>
            </a:r>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as</a:t>
            </a:r>
          </a:p>
          <a:p>
            <a:r>
              <a:rPr lang="en-US" sz="1400" dirty="0">
                <a:solidFill>
                  <a:srgbClr val="333333"/>
                </a:solidFill>
                <a:latin typeface="Arial" panose="020B0604020202020204" pitchFamily="34" charset="0"/>
                <a:cs typeface="Arial" panose="020B0604020202020204" pitchFamily="34" charset="0"/>
              </a:rPr>
              <a:t> </a:t>
            </a:r>
            <a:r>
              <a:rPr lang="en-US" sz="1400" dirty="0" smtClean="0">
                <a:solidFill>
                  <a:srgbClr val="333333"/>
                </a:solidFill>
                <a:latin typeface="Arial" panose="020B0604020202020204" pitchFamily="34" charset="0"/>
                <a:cs typeface="Arial" panose="020B0604020202020204" pitchFamily="34" charset="0"/>
              </a:rPr>
              <a:t>   // this coder requires to understands the native object.</a:t>
            </a:r>
            <a:endParaRPr lang="en-US" sz="1400" dirty="0">
              <a:solidFill>
                <a:srgbClr val="333333"/>
              </a:solidFill>
              <a:latin typeface="Arial" panose="020B0604020202020204" pitchFamily="34" charset="0"/>
              <a:cs typeface="Arial" panose="020B0604020202020204" pitchFamily="34" charset="0"/>
            </a:endParaRPr>
          </a:p>
          <a:p>
            <a:r>
              <a:rPr lang="en-US" sz="1400" dirty="0">
                <a:solidFill>
                  <a:srgbClr val="333333"/>
                </a:solidFill>
                <a:latin typeface="Arial" panose="020B0604020202020204" pitchFamily="34" charset="0"/>
                <a:cs typeface="Arial" panose="020B0604020202020204" pitchFamily="34" charset="0"/>
              </a:rPr>
              <a:t>  }</a:t>
            </a:r>
          </a:p>
          <a:p>
            <a:r>
              <a:rPr lang="en-US" sz="1400" dirty="0">
                <a:solidFill>
                  <a:srgbClr val="333333"/>
                </a:solidFill>
                <a:latin typeface="Arial" panose="020B0604020202020204" pitchFamily="34" charset="0"/>
                <a:cs typeface="Arial" panose="020B0604020202020204" pitchFamily="34" charset="0"/>
              </a:rPr>
              <a:t>}</a:t>
            </a:r>
            <a:endParaRPr lang="en-SG" sz="1400" dirty="0">
              <a:solidFill>
                <a:srgbClr val="333333"/>
              </a:solidFill>
              <a:latin typeface="Arial" panose="020B0604020202020204" pitchFamily="34" charset="0"/>
              <a:cs typeface="Arial" panose="020B0604020202020204" pitchFamily="34" charset="0"/>
            </a:endParaRPr>
          </a:p>
        </p:txBody>
      </p:sp>
      <p:sp>
        <p:nvSpPr>
          <p:cNvPr id="6" name="Rectangle 5"/>
          <p:cNvSpPr/>
          <p:nvPr/>
        </p:nvSpPr>
        <p:spPr>
          <a:xfrm>
            <a:off x="225707" y="951871"/>
            <a:ext cx="8545508" cy="2031325"/>
          </a:xfrm>
          <a:prstGeom prst="rect">
            <a:avLst/>
          </a:prstGeom>
        </p:spPr>
        <p:txBody>
          <a:bodyPr wrap="square">
            <a:spAutoFit/>
          </a:bodyPr>
          <a:lstStyle/>
          <a:p>
            <a:pPr algn="just"/>
            <a:r>
              <a:rPr lang="en-SG" b="1" dirty="0" smtClean="0"/>
              <a:t>Scenario : </a:t>
            </a:r>
            <a:r>
              <a:rPr lang="en-SG" dirty="0" smtClean="0"/>
              <a:t>Besides sending to SAP system, you are now required to send to another </a:t>
            </a:r>
            <a:r>
              <a:rPr lang="en-SG" dirty="0" err="1" smtClean="0"/>
              <a:t>Csystem</a:t>
            </a:r>
            <a:r>
              <a:rPr lang="en-SG" dirty="0" smtClean="0"/>
              <a:t> developed in C. You are given a C object for your java program. Using Java Native Interface, you are able to wrap the C object and call the C methods from a java program. However, the interfaces of the C object and your existing codes are not compatible.</a:t>
            </a:r>
          </a:p>
          <a:p>
            <a:pPr algn="just"/>
            <a:r>
              <a:rPr lang="en-SG" dirty="0" smtClean="0"/>
              <a:t>For example, the </a:t>
            </a:r>
            <a:r>
              <a:rPr lang="en-SG" dirty="0" err="1" smtClean="0"/>
              <a:t>SAPService</a:t>
            </a:r>
            <a:r>
              <a:rPr lang="en-SG" dirty="0" smtClean="0"/>
              <a:t> is using </a:t>
            </a:r>
            <a:r>
              <a:rPr lang="en-SG" b="1" dirty="0" smtClean="0"/>
              <a:t>send(Claim claim) </a:t>
            </a:r>
            <a:r>
              <a:rPr lang="en-SG" dirty="0" smtClean="0"/>
              <a:t>but the </a:t>
            </a:r>
            <a:r>
              <a:rPr lang="en-SG" dirty="0" err="1" smtClean="0"/>
              <a:t>NativeObject</a:t>
            </a:r>
            <a:r>
              <a:rPr lang="en-SG" dirty="0" smtClean="0"/>
              <a:t> is using </a:t>
            </a:r>
            <a:r>
              <a:rPr lang="en-SG" b="1" dirty="0" smtClean="0"/>
              <a:t>send(</a:t>
            </a:r>
            <a:r>
              <a:rPr lang="en-SG" b="1" dirty="0" err="1" smtClean="0"/>
              <a:t>claim.items</a:t>
            </a:r>
            <a:r>
              <a:rPr lang="en-SG" b="1" dirty="0" smtClean="0"/>
              <a:t>(), </a:t>
            </a:r>
            <a:r>
              <a:rPr lang="en-SG" b="1" dirty="0" err="1" smtClean="0"/>
              <a:t>claim.amount</a:t>
            </a:r>
            <a:r>
              <a:rPr lang="en-SG" b="1" dirty="0" smtClean="0"/>
              <a:t>)</a:t>
            </a:r>
            <a:endParaRPr lang="en-SG" b="1" dirty="0"/>
          </a:p>
        </p:txBody>
      </p:sp>
    </p:spTree>
    <p:extLst>
      <p:ext uri="{BB962C8B-B14F-4D97-AF65-F5344CB8AC3E}">
        <p14:creationId xmlns:p14="http://schemas.microsoft.com/office/powerpoint/2010/main" val="175081344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6307" name="Rectangle 3">
            <a:extLst>
              <a:ext uri="{FF2B5EF4-FFF2-40B4-BE49-F238E27FC236}">
                <a16:creationId xmlns:a16="http://schemas.microsoft.com/office/drawing/2014/main" id="{3290009C-5E45-4D44-BE10-7EAB8D45DCEA}"/>
              </a:ext>
            </a:extLst>
          </p:cNvPr>
          <p:cNvSpPr>
            <a:spLocks noGrp="1" noChangeArrowheads="1"/>
          </p:cNvSpPr>
          <p:nvPr>
            <p:ph type="title"/>
          </p:nvPr>
        </p:nvSpPr>
        <p:spPr/>
        <p:txBody>
          <a:bodyPr>
            <a:normAutofit fontScale="90000"/>
          </a:bodyPr>
          <a:lstStyle/>
          <a:p>
            <a:r>
              <a:rPr lang="en-US" altLang="en-US" dirty="0"/>
              <a:t>Adapter Implementation</a:t>
            </a:r>
          </a:p>
        </p:txBody>
      </p:sp>
      <p:sp>
        <p:nvSpPr>
          <p:cNvPr id="1506306" name="Rectangle 2">
            <a:extLst>
              <a:ext uri="{FF2B5EF4-FFF2-40B4-BE49-F238E27FC236}">
                <a16:creationId xmlns:a16="http://schemas.microsoft.com/office/drawing/2014/main" id="{0D08D7CC-CB98-BB49-B900-1B3B928607A5}"/>
              </a:ext>
            </a:extLst>
          </p:cNvPr>
          <p:cNvSpPr>
            <a:spLocks noGrp="1" noChangeArrowheads="1"/>
          </p:cNvSpPr>
          <p:nvPr>
            <p:ph sz="quarter" idx="13"/>
          </p:nvPr>
        </p:nvSpPr>
        <p:spPr>
          <a:xfrm>
            <a:off x="94196" y="932197"/>
            <a:ext cx="8910104" cy="4216539"/>
          </a:xfrm>
        </p:spPr>
        <p:txBody>
          <a:bodyPr/>
          <a:lstStyle/>
          <a:p>
            <a:r>
              <a:rPr lang="en-US" b="1" dirty="0" smtClean="0"/>
              <a:t>“….convert </a:t>
            </a:r>
            <a:r>
              <a:rPr lang="en-US" b="1" dirty="0"/>
              <a:t>the interface of a class into another interface </a:t>
            </a:r>
            <a:r>
              <a:rPr lang="en-US" b="1" dirty="0" smtClean="0"/>
              <a:t>…” </a:t>
            </a:r>
          </a:p>
          <a:p>
            <a:pPr marL="871538" lvl="1" indent="-514350">
              <a:buFont typeface="+mj-lt"/>
              <a:buAutoNum type="arabicPeriod"/>
            </a:pPr>
            <a:r>
              <a:rPr lang="en-SG" sz="2400" dirty="0" smtClean="0"/>
              <a:t>Create </a:t>
            </a:r>
            <a:r>
              <a:rPr lang="en-SG" sz="2400" dirty="0"/>
              <a:t>an </a:t>
            </a:r>
            <a:r>
              <a:rPr lang="en-SG" sz="2400" b="1" dirty="0" smtClean="0"/>
              <a:t>interface of the adapter</a:t>
            </a:r>
            <a:r>
              <a:rPr lang="en-SG" sz="2400" dirty="0" smtClean="0"/>
              <a:t>.</a:t>
            </a:r>
            <a:endParaRPr lang="en-SG" sz="2400" dirty="0"/>
          </a:p>
          <a:p>
            <a:pPr marL="871538" lvl="1" indent="-514350">
              <a:buFont typeface="+mj-lt"/>
              <a:buAutoNum type="arabicPeriod"/>
            </a:pPr>
            <a:r>
              <a:rPr lang="en-US" sz="2400" dirty="0"/>
              <a:t>Create </a:t>
            </a:r>
            <a:r>
              <a:rPr lang="en-US" sz="2400" b="1" dirty="0"/>
              <a:t>concrete </a:t>
            </a:r>
            <a:r>
              <a:rPr lang="en-US" sz="2400" b="1" dirty="0" smtClean="0"/>
              <a:t>(adapter) class </a:t>
            </a:r>
            <a:r>
              <a:rPr lang="en-US" sz="2400" b="1" dirty="0"/>
              <a:t>implementing the </a:t>
            </a:r>
            <a:r>
              <a:rPr lang="en-US" sz="2400" b="1" dirty="0" smtClean="0"/>
              <a:t>adapter interface.</a:t>
            </a:r>
          </a:p>
          <a:p>
            <a:pPr marL="871538" lvl="1" indent="-514350">
              <a:buFont typeface="+mj-lt"/>
              <a:buAutoNum type="arabicPeriod"/>
            </a:pPr>
            <a:r>
              <a:rPr lang="en-SG" sz="2400" dirty="0" smtClean="0"/>
              <a:t>Let the </a:t>
            </a:r>
            <a:r>
              <a:rPr lang="en-SG" sz="2400" b="1" dirty="0" smtClean="0"/>
              <a:t>adapter compose the adaptee</a:t>
            </a:r>
          </a:p>
          <a:p>
            <a:pPr marL="871538" lvl="1" indent="-514350">
              <a:buFont typeface="+mj-lt"/>
              <a:buAutoNum type="arabicPeriod"/>
            </a:pPr>
            <a:r>
              <a:rPr lang="en-SG" sz="2400" dirty="0" smtClean="0"/>
              <a:t>Implement the logic to </a:t>
            </a:r>
            <a:r>
              <a:rPr lang="en-SG" sz="2400" b="1" dirty="0" smtClean="0"/>
              <a:t>adapt the adaptee</a:t>
            </a:r>
          </a:p>
          <a:p>
            <a:pPr marL="0" indent="0">
              <a:buNone/>
            </a:pPr>
            <a:endParaRPr lang="en-US" altLang="en-US" sz="2000" dirty="0"/>
          </a:p>
        </p:txBody>
      </p:sp>
      <p:sp>
        <p:nvSpPr>
          <p:cNvPr id="4" name="Slide Number Placeholder 3">
            <a:extLst>
              <a:ext uri="{FF2B5EF4-FFF2-40B4-BE49-F238E27FC236}">
                <a16:creationId xmlns:a16="http://schemas.microsoft.com/office/drawing/2014/main" id="{D3C29AAE-FE7E-E44F-B00D-98F9CF869B03}"/>
              </a:ext>
            </a:extLst>
          </p:cNvPr>
          <p:cNvSpPr>
            <a:spLocks noGrp="1"/>
          </p:cNvSpPr>
          <p:nvPr>
            <p:ph type="sldNum" sz="quarter" idx="16"/>
          </p:nvPr>
        </p:nvSpPr>
        <p:spPr/>
        <p:txBody>
          <a:bodyPr/>
          <a:lstStyle/>
          <a:p>
            <a:fld id="{693E66A4-AB54-B74F-8974-7A9DCB761204}" type="slidenum">
              <a:rPr lang="en-US" altLang="en-US"/>
              <a:pPr/>
              <a:t>7</a:t>
            </a:fld>
            <a:endParaRPr lang="en-US" altLang="en-US" dirty="0"/>
          </a:p>
        </p:txBody>
      </p:sp>
      <p:pic>
        <p:nvPicPr>
          <p:cNvPr id="7" name="Picture 4" descr="Structu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91570" y="4946900"/>
            <a:ext cx="4713971" cy="1517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7369497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2146" name="Rectangle 2">
            <a:extLst>
              <a:ext uri="{FF2B5EF4-FFF2-40B4-BE49-F238E27FC236}">
                <a16:creationId xmlns:a16="http://schemas.microsoft.com/office/drawing/2014/main" id="{DAAF666A-DCFA-8548-90E5-601EC9E94442}"/>
              </a:ext>
            </a:extLst>
          </p:cNvPr>
          <p:cNvSpPr>
            <a:spLocks noGrp="1" noChangeArrowheads="1"/>
          </p:cNvSpPr>
          <p:nvPr>
            <p:ph type="title"/>
          </p:nvPr>
        </p:nvSpPr>
        <p:spPr>
          <a:xfrm>
            <a:off x="549565" y="89620"/>
            <a:ext cx="7741290" cy="545561"/>
          </a:xfrm>
        </p:spPr>
        <p:txBody>
          <a:bodyPr>
            <a:normAutofit fontScale="90000"/>
          </a:bodyPr>
          <a:lstStyle/>
          <a:p>
            <a:r>
              <a:rPr lang="en-US" altLang="en-US" dirty="0" smtClean="0"/>
              <a:t>Adapter </a:t>
            </a:r>
            <a:r>
              <a:rPr lang="en-US" altLang="en-US" dirty="0"/>
              <a:t>Implementation</a:t>
            </a:r>
          </a:p>
        </p:txBody>
      </p:sp>
      <p:sp>
        <p:nvSpPr>
          <p:cNvPr id="4" name="Slide Number Placeholder 3">
            <a:extLst>
              <a:ext uri="{FF2B5EF4-FFF2-40B4-BE49-F238E27FC236}">
                <a16:creationId xmlns:a16="http://schemas.microsoft.com/office/drawing/2014/main" id="{5CE360B8-81B7-3B4B-B804-994AED9BE00F}"/>
              </a:ext>
            </a:extLst>
          </p:cNvPr>
          <p:cNvSpPr>
            <a:spLocks noGrp="1"/>
          </p:cNvSpPr>
          <p:nvPr>
            <p:ph type="sldNum" sz="quarter" idx="16"/>
          </p:nvPr>
        </p:nvSpPr>
        <p:spPr/>
        <p:txBody>
          <a:bodyPr/>
          <a:lstStyle/>
          <a:p>
            <a:fld id="{E0BE168A-DCD4-5F45-8DB6-25E6A7360816}" type="slidenum">
              <a:rPr lang="en-US" altLang="en-US" smtClean="0"/>
              <a:pPr/>
              <a:t>8</a:t>
            </a:fld>
            <a:endParaRPr lang="en-US" altLang="en-US" dirty="0"/>
          </a:p>
        </p:txBody>
      </p:sp>
      <p:sp>
        <p:nvSpPr>
          <p:cNvPr id="3" name="Rectangle 2"/>
          <p:cNvSpPr/>
          <p:nvPr/>
        </p:nvSpPr>
        <p:spPr>
          <a:xfrm>
            <a:off x="163211" y="1658422"/>
            <a:ext cx="3718855" cy="3754874"/>
          </a:xfrm>
          <a:prstGeom prst="rect">
            <a:avLst/>
          </a:prstGeom>
          <a:ln w="25400">
            <a:solidFill>
              <a:schemeClr val="tx1"/>
            </a:solidFill>
          </a:ln>
        </p:spPr>
        <p:txBody>
          <a:bodyPr wrap="square">
            <a:spAutoFit/>
          </a:bodyPr>
          <a:lstStyle/>
          <a:p>
            <a:endParaRPr lang="en-US" sz="1400" b="0" i="0" dirty="0" smtClean="0">
              <a:solidFill>
                <a:srgbClr val="333333"/>
              </a:solidFill>
              <a:effectLst/>
              <a:latin typeface="Arial" panose="020B0604020202020204" pitchFamily="34" charset="0"/>
              <a:cs typeface="Arial" panose="020B0604020202020204" pitchFamily="34" charset="0"/>
            </a:endParaRPr>
          </a:p>
          <a:p>
            <a:r>
              <a:rPr lang="en-US" sz="1400" b="1" dirty="0">
                <a:solidFill>
                  <a:srgbClr val="333333"/>
                </a:solidFill>
                <a:latin typeface="Arial" panose="020B0604020202020204" pitchFamily="34" charset="0"/>
                <a:cs typeface="Arial" panose="020B0604020202020204" pitchFamily="34" charset="0"/>
              </a:rPr>
              <a:t>interface ClaimAdapterInterface {</a:t>
            </a:r>
          </a:p>
          <a:p>
            <a:r>
              <a:rPr lang="en-US" sz="1400" b="1" dirty="0">
                <a:solidFill>
                  <a:srgbClr val="333333"/>
                </a:solidFill>
                <a:latin typeface="Arial" panose="020B0604020202020204" pitchFamily="34" charset="0"/>
                <a:cs typeface="Arial" panose="020B0604020202020204" pitchFamily="34" charset="0"/>
              </a:rPr>
              <a:t>  public void send(Claim claim);</a:t>
            </a:r>
          </a:p>
          <a:p>
            <a:r>
              <a:rPr lang="en-US" sz="1400" b="1" dirty="0" smtClean="0">
                <a:solidFill>
                  <a:srgbClr val="333333"/>
                </a:solidFill>
                <a:latin typeface="Arial" panose="020B0604020202020204" pitchFamily="34" charset="0"/>
                <a:cs typeface="Arial" panose="020B0604020202020204" pitchFamily="34" charset="0"/>
              </a:rPr>
              <a:t>}</a:t>
            </a:r>
          </a:p>
          <a:p>
            <a:endParaRPr lang="en-US" sz="1400" b="1" i="0" dirty="0">
              <a:solidFill>
                <a:srgbClr val="333333"/>
              </a:solidFill>
              <a:effectLst/>
              <a:latin typeface="Arial" panose="020B0604020202020204" pitchFamily="34" charset="0"/>
              <a:cs typeface="Arial" panose="020B0604020202020204" pitchFamily="34" charset="0"/>
            </a:endParaRPr>
          </a:p>
          <a:p>
            <a:r>
              <a:rPr lang="en-US" sz="1400" b="1" dirty="0">
                <a:solidFill>
                  <a:srgbClr val="333333"/>
                </a:solidFill>
                <a:latin typeface="Arial" panose="020B0604020202020204" pitchFamily="34" charset="0"/>
                <a:cs typeface="Arial" panose="020B0604020202020204" pitchFamily="34" charset="0"/>
              </a:rPr>
              <a:t>public class CSystemAdapter implements ClaimAdapterInterface </a:t>
            </a:r>
            <a:r>
              <a:rPr lang="en-US" sz="1400" b="1" dirty="0" smtClean="0">
                <a:solidFill>
                  <a:srgbClr val="333333"/>
                </a:solidFill>
                <a:latin typeface="Arial" panose="020B0604020202020204" pitchFamily="34" charset="0"/>
                <a:cs typeface="Arial" panose="020B0604020202020204" pitchFamily="34" charset="0"/>
              </a:rPr>
              <a:t>{</a:t>
            </a:r>
          </a:p>
          <a:p>
            <a:endParaRPr lang="en-US" sz="1400" b="1" dirty="0">
              <a:solidFill>
                <a:srgbClr val="333333"/>
              </a:solidFill>
              <a:latin typeface="Arial" panose="020B0604020202020204" pitchFamily="34" charset="0"/>
              <a:cs typeface="Arial" panose="020B0604020202020204" pitchFamily="34" charset="0"/>
            </a:endParaRPr>
          </a:p>
          <a:p>
            <a:r>
              <a:rPr lang="en-US" sz="1400" b="1" dirty="0">
                <a:solidFill>
                  <a:srgbClr val="333333"/>
                </a:solidFill>
                <a:latin typeface="Arial" panose="020B0604020202020204" pitchFamily="34" charset="0"/>
                <a:cs typeface="Arial" panose="020B0604020202020204" pitchFamily="34" charset="0"/>
              </a:rPr>
              <a:t>  CSystemService nativeObject = </a:t>
            </a:r>
            <a:endParaRPr lang="en-US" sz="1400" b="1" dirty="0" smtClean="0">
              <a:solidFill>
                <a:srgbClr val="333333"/>
              </a:solidFill>
              <a:latin typeface="Arial" panose="020B0604020202020204" pitchFamily="34" charset="0"/>
              <a:cs typeface="Arial" panose="020B0604020202020204" pitchFamily="34" charset="0"/>
            </a:endParaRPr>
          </a:p>
          <a:p>
            <a:r>
              <a:rPr lang="en-US" sz="1400" b="1" dirty="0">
                <a:solidFill>
                  <a:srgbClr val="333333"/>
                </a:solidFill>
                <a:latin typeface="Arial" panose="020B0604020202020204" pitchFamily="34" charset="0"/>
                <a:cs typeface="Arial" panose="020B0604020202020204" pitchFamily="34" charset="0"/>
              </a:rPr>
              <a:t> </a:t>
            </a:r>
            <a:r>
              <a:rPr lang="en-US" sz="1400" b="1" dirty="0" smtClean="0">
                <a:solidFill>
                  <a:srgbClr val="333333"/>
                </a:solidFill>
                <a:latin typeface="Arial" panose="020B0604020202020204" pitchFamily="34" charset="0"/>
                <a:cs typeface="Arial" panose="020B0604020202020204" pitchFamily="34" charset="0"/>
              </a:rPr>
              <a:t>      new </a:t>
            </a:r>
            <a:r>
              <a:rPr lang="en-US" sz="1400" b="1" dirty="0">
                <a:solidFill>
                  <a:srgbClr val="333333"/>
                </a:solidFill>
                <a:latin typeface="Arial" panose="020B0604020202020204" pitchFamily="34" charset="0"/>
                <a:cs typeface="Arial" panose="020B0604020202020204" pitchFamily="34" charset="0"/>
              </a:rPr>
              <a:t>CSystemService</a:t>
            </a:r>
            <a:r>
              <a:rPr lang="en-US" sz="1400" b="1" dirty="0" smtClean="0">
                <a:solidFill>
                  <a:srgbClr val="333333"/>
                </a:solidFill>
                <a:latin typeface="Arial" panose="020B0604020202020204" pitchFamily="34" charset="0"/>
                <a:cs typeface="Arial" panose="020B0604020202020204" pitchFamily="34" charset="0"/>
              </a:rPr>
              <a:t>();</a:t>
            </a:r>
          </a:p>
          <a:p>
            <a:endParaRPr lang="en-US" sz="1400" b="1" dirty="0">
              <a:solidFill>
                <a:srgbClr val="333333"/>
              </a:solidFill>
              <a:latin typeface="Arial" panose="020B0604020202020204" pitchFamily="34" charset="0"/>
              <a:cs typeface="Arial" panose="020B0604020202020204" pitchFamily="34" charset="0"/>
            </a:endParaRPr>
          </a:p>
          <a:p>
            <a:r>
              <a:rPr lang="en-US" sz="1400" b="1" dirty="0">
                <a:solidFill>
                  <a:srgbClr val="333333"/>
                </a:solidFill>
                <a:latin typeface="Arial" panose="020B0604020202020204" pitchFamily="34" charset="0"/>
                <a:cs typeface="Arial" panose="020B0604020202020204" pitchFamily="34" charset="0"/>
              </a:rPr>
              <a:t>  public void send(Claim claim) {</a:t>
            </a:r>
          </a:p>
          <a:p>
            <a:r>
              <a:rPr lang="en-US" sz="1400" b="1" dirty="0">
                <a:solidFill>
                  <a:srgbClr val="333333"/>
                </a:solidFill>
                <a:latin typeface="Arial" panose="020B0604020202020204" pitchFamily="34" charset="0"/>
                <a:cs typeface="Arial" panose="020B0604020202020204" pitchFamily="34" charset="0"/>
              </a:rPr>
              <a:t>    // send claims to C System</a:t>
            </a:r>
          </a:p>
          <a:p>
            <a:r>
              <a:rPr lang="en-US" sz="1400" b="1" dirty="0">
                <a:solidFill>
                  <a:srgbClr val="333333"/>
                </a:solidFill>
                <a:latin typeface="Arial" panose="020B0604020202020204" pitchFamily="34" charset="0"/>
                <a:cs typeface="Arial" panose="020B0604020202020204" pitchFamily="34" charset="0"/>
              </a:rPr>
              <a:t>    nativeObject.send</a:t>
            </a:r>
            <a:r>
              <a:rPr lang="en-US" sz="1400" b="1" dirty="0" smtClean="0">
                <a:solidFill>
                  <a:srgbClr val="333333"/>
                </a:solidFill>
                <a:latin typeface="Arial" panose="020B0604020202020204" pitchFamily="34" charset="0"/>
                <a:cs typeface="Arial" panose="020B0604020202020204" pitchFamily="34" charset="0"/>
              </a:rPr>
              <a:t>(</a:t>
            </a:r>
          </a:p>
          <a:p>
            <a:r>
              <a:rPr lang="en-US" sz="1400" b="1" dirty="0">
                <a:solidFill>
                  <a:srgbClr val="333333"/>
                </a:solidFill>
                <a:latin typeface="Arial" panose="020B0604020202020204" pitchFamily="34" charset="0"/>
                <a:cs typeface="Arial" panose="020B0604020202020204" pitchFamily="34" charset="0"/>
              </a:rPr>
              <a:t> </a:t>
            </a:r>
            <a:r>
              <a:rPr lang="en-US" sz="1400" b="1" dirty="0" smtClean="0">
                <a:solidFill>
                  <a:srgbClr val="333333"/>
                </a:solidFill>
                <a:latin typeface="Arial" panose="020B0604020202020204" pitchFamily="34" charset="0"/>
                <a:cs typeface="Arial" panose="020B0604020202020204" pitchFamily="34" charset="0"/>
              </a:rPr>
              <a:t>        claim.getItems</a:t>
            </a:r>
            <a:r>
              <a:rPr lang="en-US" sz="1400" b="1" dirty="0">
                <a:solidFill>
                  <a:srgbClr val="333333"/>
                </a:solidFill>
                <a:latin typeface="Arial" panose="020B0604020202020204" pitchFamily="34" charset="0"/>
                <a:cs typeface="Arial" panose="020B0604020202020204" pitchFamily="34" charset="0"/>
              </a:rPr>
              <a:t>(), claim.amount);</a:t>
            </a:r>
          </a:p>
          <a:p>
            <a:r>
              <a:rPr lang="en-US" sz="1400" b="1" dirty="0">
                <a:solidFill>
                  <a:srgbClr val="333333"/>
                </a:solidFill>
                <a:latin typeface="Arial" panose="020B0604020202020204" pitchFamily="34" charset="0"/>
                <a:cs typeface="Arial" panose="020B0604020202020204" pitchFamily="34" charset="0"/>
              </a:rPr>
              <a:t>  }</a:t>
            </a:r>
          </a:p>
          <a:p>
            <a:r>
              <a:rPr lang="en-US" sz="1400" b="1" dirty="0">
                <a:solidFill>
                  <a:srgbClr val="333333"/>
                </a:solidFill>
                <a:latin typeface="Arial" panose="020B0604020202020204" pitchFamily="34" charset="0"/>
                <a:cs typeface="Arial" panose="020B0604020202020204" pitchFamily="34" charset="0"/>
              </a:rPr>
              <a:t>}</a:t>
            </a:r>
            <a:endParaRPr lang="en-SG" sz="1400" b="1" i="0" dirty="0">
              <a:solidFill>
                <a:srgbClr val="333333"/>
              </a:solidFill>
              <a:effectLst/>
              <a:latin typeface="Arial" panose="020B0604020202020204" pitchFamily="34" charset="0"/>
              <a:cs typeface="Arial" panose="020B0604020202020204" pitchFamily="34" charset="0"/>
            </a:endParaRPr>
          </a:p>
        </p:txBody>
      </p:sp>
      <p:sp>
        <p:nvSpPr>
          <p:cNvPr id="9" name="Rectangle 8"/>
          <p:cNvSpPr/>
          <p:nvPr/>
        </p:nvSpPr>
        <p:spPr>
          <a:xfrm>
            <a:off x="3960254" y="2042264"/>
            <a:ext cx="5183746" cy="1815882"/>
          </a:xfrm>
          <a:prstGeom prst="rect">
            <a:avLst/>
          </a:prstGeom>
          <a:ln w="25400">
            <a:solidFill>
              <a:srgbClr val="00B050"/>
            </a:solidFill>
          </a:ln>
        </p:spPr>
        <p:txBody>
          <a:bodyPr wrap="square">
            <a:spAutoFit/>
          </a:bodyPr>
          <a:lstStyle/>
          <a:p>
            <a:r>
              <a:rPr lang="en-SG" sz="1400" dirty="0">
                <a:solidFill>
                  <a:srgbClr val="333333"/>
                </a:solidFill>
                <a:latin typeface="Arial" panose="020B0604020202020204" pitchFamily="34" charset="0"/>
                <a:cs typeface="Arial" panose="020B0604020202020204" pitchFamily="34" charset="0"/>
              </a:rPr>
              <a:t>public class OutgoingJob {</a:t>
            </a:r>
          </a:p>
          <a:p>
            <a:endParaRPr lang="en-SG" sz="1400" dirty="0">
              <a:solidFill>
                <a:srgbClr val="333333"/>
              </a:solidFill>
              <a:latin typeface="Arial" panose="020B0604020202020204" pitchFamily="34" charset="0"/>
              <a:cs typeface="Arial" panose="020B0604020202020204" pitchFamily="34" charset="0"/>
            </a:endParaRPr>
          </a:p>
          <a:p>
            <a:r>
              <a:rPr lang="en-SG" sz="1400" dirty="0">
                <a:solidFill>
                  <a:srgbClr val="333333"/>
                </a:solidFill>
                <a:latin typeface="Arial" panose="020B0604020202020204" pitchFamily="34" charset="0"/>
                <a:cs typeface="Arial" panose="020B0604020202020204" pitchFamily="34" charset="0"/>
              </a:rPr>
              <a:t>  public static void main(String[] args) {</a:t>
            </a:r>
          </a:p>
          <a:p>
            <a:endParaRPr lang="en-SG" sz="1400" b="1" dirty="0">
              <a:solidFill>
                <a:srgbClr val="333333"/>
              </a:solidFill>
              <a:latin typeface="Arial" panose="020B0604020202020204" pitchFamily="34" charset="0"/>
              <a:cs typeface="Arial" panose="020B0604020202020204" pitchFamily="34" charset="0"/>
            </a:endParaRPr>
          </a:p>
          <a:p>
            <a:r>
              <a:rPr lang="en-SG" sz="1400" b="1" dirty="0">
                <a:solidFill>
                  <a:srgbClr val="333333"/>
                </a:solidFill>
                <a:latin typeface="Arial" panose="020B0604020202020204" pitchFamily="34" charset="0"/>
                <a:cs typeface="Arial" panose="020B0604020202020204" pitchFamily="34" charset="0"/>
              </a:rPr>
              <a:t> </a:t>
            </a:r>
            <a:r>
              <a:rPr lang="en-US" sz="1400" b="1" dirty="0" err="1">
                <a:solidFill>
                  <a:srgbClr val="333333"/>
                </a:solidFill>
                <a:latin typeface="Arial" panose="020B0604020202020204" pitchFamily="34" charset="0"/>
                <a:cs typeface="Arial" panose="020B0604020202020204" pitchFamily="34" charset="0"/>
              </a:rPr>
              <a:t>ClaimAdapterInterface</a:t>
            </a:r>
            <a:r>
              <a:rPr lang="en-SG" sz="1400" b="1" dirty="0" smtClean="0">
                <a:solidFill>
                  <a:srgbClr val="333333"/>
                </a:solidFill>
                <a:latin typeface="Arial" panose="020B0604020202020204" pitchFamily="34" charset="0"/>
                <a:cs typeface="Arial" panose="020B0604020202020204" pitchFamily="34" charset="0"/>
              </a:rPr>
              <a:t> </a:t>
            </a:r>
            <a:r>
              <a:rPr lang="en-SG" sz="1400" b="1" dirty="0">
                <a:solidFill>
                  <a:srgbClr val="333333"/>
                </a:solidFill>
                <a:latin typeface="Arial" panose="020B0604020202020204" pitchFamily="34" charset="0"/>
                <a:cs typeface="Arial" panose="020B0604020202020204" pitchFamily="34" charset="0"/>
              </a:rPr>
              <a:t>service2  = new CSystemAdapter();</a:t>
            </a:r>
          </a:p>
          <a:p>
            <a:r>
              <a:rPr lang="en-SG" sz="1400" b="1" dirty="0">
                <a:solidFill>
                  <a:srgbClr val="333333"/>
                </a:solidFill>
                <a:latin typeface="Arial" panose="020B0604020202020204" pitchFamily="34" charset="0"/>
                <a:cs typeface="Arial" panose="020B0604020202020204" pitchFamily="34" charset="0"/>
              </a:rPr>
              <a:t>    service2.send(new Claim());</a:t>
            </a:r>
          </a:p>
          <a:p>
            <a:r>
              <a:rPr lang="en-SG" sz="1400" dirty="0">
                <a:solidFill>
                  <a:srgbClr val="333333"/>
                </a:solidFill>
                <a:latin typeface="Arial" panose="020B0604020202020204" pitchFamily="34" charset="0"/>
                <a:cs typeface="Arial" panose="020B0604020202020204" pitchFamily="34" charset="0"/>
              </a:rPr>
              <a:t>  }</a:t>
            </a:r>
          </a:p>
          <a:p>
            <a:r>
              <a:rPr lang="en-SG" sz="1400" dirty="0">
                <a:solidFill>
                  <a:srgbClr val="333333"/>
                </a:solidFill>
                <a:latin typeface="Arial" panose="020B0604020202020204" pitchFamily="34" charset="0"/>
                <a:cs typeface="Arial" panose="020B0604020202020204" pitchFamily="34" charset="0"/>
              </a:rPr>
              <a:t>}</a:t>
            </a:r>
          </a:p>
        </p:txBody>
      </p:sp>
      <p:sp>
        <p:nvSpPr>
          <p:cNvPr id="8" name="Flowchart: Alternate Process 7"/>
          <p:cNvSpPr/>
          <p:nvPr/>
        </p:nvSpPr>
        <p:spPr>
          <a:xfrm>
            <a:off x="3348509" y="1875703"/>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1</a:t>
            </a:r>
            <a:endParaRPr lang="en-SG" dirty="0">
              <a:solidFill>
                <a:schemeClr val="tx1"/>
              </a:solidFill>
            </a:endParaRPr>
          </a:p>
        </p:txBody>
      </p:sp>
      <p:sp>
        <p:nvSpPr>
          <p:cNvPr id="11" name="Flowchart: Alternate Process 10"/>
          <p:cNvSpPr/>
          <p:nvPr/>
        </p:nvSpPr>
        <p:spPr>
          <a:xfrm>
            <a:off x="3348509" y="3011108"/>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2</a:t>
            </a:r>
            <a:endParaRPr lang="en-SG" dirty="0">
              <a:solidFill>
                <a:schemeClr val="tx1"/>
              </a:solidFill>
            </a:endParaRPr>
          </a:p>
        </p:txBody>
      </p:sp>
      <p:sp>
        <p:nvSpPr>
          <p:cNvPr id="12" name="Flowchart: Alternate Process 11"/>
          <p:cNvSpPr/>
          <p:nvPr/>
        </p:nvSpPr>
        <p:spPr>
          <a:xfrm>
            <a:off x="3348509" y="3606000"/>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3</a:t>
            </a:r>
            <a:endParaRPr lang="en-SG" dirty="0">
              <a:solidFill>
                <a:schemeClr val="tx1"/>
              </a:solidFill>
            </a:endParaRPr>
          </a:p>
        </p:txBody>
      </p:sp>
      <p:sp>
        <p:nvSpPr>
          <p:cNvPr id="10" name="Flowchart: Alternate Process 9"/>
          <p:cNvSpPr/>
          <p:nvPr/>
        </p:nvSpPr>
        <p:spPr>
          <a:xfrm>
            <a:off x="8326415" y="3232279"/>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4</a:t>
            </a:r>
            <a:endParaRPr lang="en-SG" dirty="0">
              <a:solidFill>
                <a:schemeClr val="tx1"/>
              </a:solidFill>
            </a:endParaRPr>
          </a:p>
        </p:txBody>
      </p:sp>
      <p:sp>
        <p:nvSpPr>
          <p:cNvPr id="13" name="Flowchart: Alternate Process 12"/>
          <p:cNvSpPr/>
          <p:nvPr/>
        </p:nvSpPr>
        <p:spPr>
          <a:xfrm>
            <a:off x="3348509" y="4352682"/>
            <a:ext cx="455370" cy="30358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SG" dirty="0" smtClean="0">
                <a:solidFill>
                  <a:schemeClr val="tx1"/>
                </a:solidFill>
              </a:rPr>
              <a:t>4</a:t>
            </a:r>
            <a:endParaRPr lang="en-SG" dirty="0">
              <a:solidFill>
                <a:schemeClr val="tx1"/>
              </a:solidFill>
            </a:endParaRPr>
          </a:p>
        </p:txBody>
      </p:sp>
    </p:spTree>
    <p:extLst>
      <p:ext uri="{BB962C8B-B14F-4D97-AF65-F5344CB8AC3E}">
        <p14:creationId xmlns:p14="http://schemas.microsoft.com/office/powerpoint/2010/main" val="4045448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3234" name="Rectangle 2">
            <a:extLst>
              <a:ext uri="{FF2B5EF4-FFF2-40B4-BE49-F238E27FC236}">
                <a16:creationId xmlns:a16="http://schemas.microsoft.com/office/drawing/2014/main" id="{DB18F231-1BBB-5B44-9B14-6B053099BC9E}"/>
              </a:ext>
            </a:extLst>
          </p:cNvPr>
          <p:cNvSpPr>
            <a:spLocks noGrp="1" noChangeArrowheads="1"/>
          </p:cNvSpPr>
          <p:nvPr>
            <p:ph type="title"/>
          </p:nvPr>
        </p:nvSpPr>
        <p:spPr/>
        <p:txBody>
          <a:bodyPr>
            <a:normAutofit fontScale="90000"/>
          </a:bodyPr>
          <a:lstStyle/>
          <a:p>
            <a:r>
              <a:rPr lang="en-US" altLang="en-US" dirty="0" smtClean="0"/>
              <a:t>Motivation</a:t>
            </a:r>
            <a:endParaRPr lang="en-US" altLang="en-US" dirty="0"/>
          </a:p>
        </p:txBody>
      </p:sp>
      <p:sp>
        <p:nvSpPr>
          <p:cNvPr id="1503235" name="Rectangle 3">
            <a:extLst>
              <a:ext uri="{FF2B5EF4-FFF2-40B4-BE49-F238E27FC236}">
                <a16:creationId xmlns:a16="http://schemas.microsoft.com/office/drawing/2014/main" id="{051E9DB3-B5E1-2B41-84FC-54F5718CE63C}"/>
              </a:ext>
            </a:extLst>
          </p:cNvPr>
          <p:cNvSpPr>
            <a:spLocks noGrp="1" noChangeArrowheads="1"/>
          </p:cNvSpPr>
          <p:nvPr>
            <p:ph sz="quarter" idx="13"/>
          </p:nvPr>
        </p:nvSpPr>
        <p:spPr>
          <a:xfrm>
            <a:off x="469900" y="924465"/>
            <a:ext cx="8352220" cy="4672048"/>
          </a:xfrm>
        </p:spPr>
        <p:txBody>
          <a:bodyPr/>
          <a:lstStyle/>
          <a:p>
            <a:pPr marL="0" indent="0">
              <a:buNone/>
            </a:pPr>
            <a:r>
              <a:rPr lang="en-US" altLang="en-US" sz="2400" b="1" dirty="0"/>
              <a:t>Problem</a:t>
            </a:r>
            <a:r>
              <a:rPr lang="en-US" altLang="en-US" sz="2400" dirty="0" smtClean="0"/>
              <a:t>:</a:t>
            </a:r>
            <a:r>
              <a:rPr lang="en-US" altLang="en-US" sz="2400" dirty="0">
                <a:solidFill>
                  <a:srgbClr val="333333"/>
                </a:solidFill>
              </a:rPr>
              <a:t> Imagine that you must </a:t>
            </a:r>
            <a:r>
              <a:rPr lang="en-US" altLang="en-US" sz="2400" b="1" dirty="0">
                <a:solidFill>
                  <a:srgbClr val="333333"/>
                </a:solidFill>
              </a:rPr>
              <a:t>make your </a:t>
            </a:r>
            <a:r>
              <a:rPr lang="en-US" altLang="en-US" sz="2400" b="1" dirty="0" smtClean="0">
                <a:solidFill>
                  <a:srgbClr val="333333"/>
                </a:solidFill>
              </a:rPr>
              <a:t>set of objects </a:t>
            </a:r>
            <a:r>
              <a:rPr lang="en-US" altLang="en-US" sz="2400" b="1" dirty="0">
                <a:solidFill>
                  <a:srgbClr val="333333"/>
                </a:solidFill>
              </a:rPr>
              <a:t>work with </a:t>
            </a:r>
            <a:r>
              <a:rPr lang="en-US" altLang="en-US" sz="2400" b="1" dirty="0" smtClean="0">
                <a:solidFill>
                  <a:srgbClr val="333333"/>
                </a:solidFill>
              </a:rPr>
              <a:t>external objects </a:t>
            </a:r>
            <a:r>
              <a:rPr lang="en-US" altLang="en-US" sz="2400" dirty="0" smtClean="0">
                <a:solidFill>
                  <a:srgbClr val="333333"/>
                </a:solidFill>
              </a:rPr>
              <a:t>(e.g. third party codes). You need </a:t>
            </a:r>
            <a:r>
              <a:rPr lang="en-US" altLang="en-US" sz="2400" dirty="0">
                <a:solidFill>
                  <a:srgbClr val="333333"/>
                </a:solidFill>
              </a:rPr>
              <a:t>to </a:t>
            </a:r>
            <a:r>
              <a:rPr lang="en-US" altLang="en-US" sz="2400" dirty="0" smtClean="0">
                <a:solidFill>
                  <a:srgbClr val="333333"/>
                </a:solidFill>
              </a:rPr>
              <a:t>encapsulate some of your objects from external, </a:t>
            </a:r>
            <a:r>
              <a:rPr lang="en-US" altLang="en-US" sz="2400" dirty="0">
                <a:solidFill>
                  <a:srgbClr val="333333"/>
                </a:solidFill>
              </a:rPr>
              <a:t>keep track of dependencies, execute methods in the correct order, and so on.</a:t>
            </a:r>
          </a:p>
          <a:p>
            <a:pPr marL="0" indent="0">
              <a:buNone/>
            </a:pPr>
            <a:endParaRPr lang="en-US" altLang="en-US" sz="2400" dirty="0">
              <a:solidFill>
                <a:srgbClr val="333333"/>
              </a:solidFill>
            </a:endParaRPr>
          </a:p>
          <a:p>
            <a:pPr marL="0" indent="0">
              <a:buNone/>
            </a:pPr>
            <a:r>
              <a:rPr lang="en-US" altLang="en-US" sz="2400" dirty="0">
                <a:solidFill>
                  <a:srgbClr val="333333"/>
                </a:solidFill>
              </a:rPr>
              <a:t>As a result, the business logic of your </a:t>
            </a:r>
            <a:r>
              <a:rPr lang="en-US" altLang="en-US" sz="2400" b="1" dirty="0">
                <a:solidFill>
                  <a:srgbClr val="333333"/>
                </a:solidFill>
              </a:rPr>
              <a:t>classes would become tightly coupled to the implementation details of 3rd-party classes</a:t>
            </a:r>
            <a:r>
              <a:rPr lang="en-US" altLang="en-US" sz="2400" dirty="0">
                <a:solidFill>
                  <a:srgbClr val="333333"/>
                </a:solidFill>
              </a:rPr>
              <a:t>, making it hard to comprehend and maintain.</a:t>
            </a:r>
            <a:endParaRPr lang="en-US" altLang="en-US" sz="2400" dirty="0" smtClean="0"/>
          </a:p>
        </p:txBody>
      </p:sp>
      <p:sp>
        <p:nvSpPr>
          <p:cNvPr id="4" name="Slide Number Placeholder 3">
            <a:extLst>
              <a:ext uri="{FF2B5EF4-FFF2-40B4-BE49-F238E27FC236}">
                <a16:creationId xmlns:a16="http://schemas.microsoft.com/office/drawing/2014/main" id="{9CB7B6D5-CD30-5749-92B9-026209C2C982}"/>
              </a:ext>
            </a:extLst>
          </p:cNvPr>
          <p:cNvSpPr>
            <a:spLocks noGrp="1"/>
          </p:cNvSpPr>
          <p:nvPr>
            <p:ph type="sldNum" sz="quarter" idx="16"/>
          </p:nvPr>
        </p:nvSpPr>
        <p:spPr/>
        <p:txBody>
          <a:bodyPr/>
          <a:lstStyle/>
          <a:p>
            <a:fld id="{FD7499BA-C70B-C546-814D-C34DB9ACC81A}" type="slidenum">
              <a:rPr lang="en-US" altLang="en-US"/>
              <a:pPr/>
              <a:t>9</a:t>
            </a:fld>
            <a:endParaRPr lang="en-US" altLang="en-US" dirty="0"/>
          </a:p>
        </p:txBody>
      </p:sp>
    </p:spTree>
    <p:extLst>
      <p:ext uri="{BB962C8B-B14F-4D97-AF65-F5344CB8AC3E}">
        <p14:creationId xmlns:p14="http://schemas.microsoft.com/office/powerpoint/2010/main" val="823822812"/>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91369</TotalTime>
  <Words>1576</Words>
  <Application>Microsoft Office PowerPoint</Application>
  <PresentationFormat>On-screen Show (4:3)</PresentationFormat>
  <Paragraphs>253</Paragraphs>
  <Slides>17</Slides>
  <Notes>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ＭＳ Ｐゴシック</vt:lpstr>
      <vt:lpstr>Arial</vt:lpstr>
      <vt:lpstr>Calibri</vt:lpstr>
      <vt:lpstr>Tahoma</vt:lpstr>
      <vt:lpstr>Times New Roman</vt:lpstr>
      <vt:lpstr>Default Design</vt:lpstr>
      <vt:lpstr>Maintainability Design II – Part 3 (Structural Design Patterns)</vt:lpstr>
      <vt:lpstr>Motivation</vt:lpstr>
      <vt:lpstr>PowerPoint Presentation</vt:lpstr>
      <vt:lpstr>Pattern: Adapter</vt:lpstr>
      <vt:lpstr>Let’s assume a claims system</vt:lpstr>
      <vt:lpstr>Scenario - Adapter</vt:lpstr>
      <vt:lpstr>Adapter Implementation</vt:lpstr>
      <vt:lpstr>Adapter Implementation</vt:lpstr>
      <vt:lpstr>Motivation</vt:lpstr>
      <vt:lpstr>PowerPoint Presentation</vt:lpstr>
      <vt:lpstr>Pattern: Facade</vt:lpstr>
      <vt:lpstr>Let’s assume a claims system</vt:lpstr>
      <vt:lpstr>Scenario - Facade</vt:lpstr>
      <vt:lpstr>Facade Implementation</vt:lpstr>
      <vt:lpstr>Facade Implementation</vt:lpstr>
      <vt:lpstr>Exercise</vt:lpstr>
      <vt:lpstr>Gang of Four (GoF) patterns</vt:lpstr>
    </vt:vector>
  </TitlesOfParts>
  <Company>SMU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Architectural Analysis</dc:title>
  <dc:creator>Jason Woodard</dc:creator>
  <cp:lastModifiedBy>OUH Eng Lieh</cp:lastModifiedBy>
  <cp:revision>1145</cp:revision>
  <cp:lastPrinted>2018-08-24T01:18:27Z</cp:lastPrinted>
  <dcterms:created xsi:type="dcterms:W3CDTF">2005-05-18T03:13:04Z</dcterms:created>
  <dcterms:modified xsi:type="dcterms:W3CDTF">2020-09-21T00:41:19Z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951d41b-6b8e-4636-984f-012bff14ba18_Enabled">
    <vt:lpwstr>True</vt:lpwstr>
  </property>
  <property fmtid="{D5CDD505-2E9C-101B-9397-08002B2CF9AE}" pid="3" name="MSIP_Label_6951d41b-6b8e-4636-984f-012bff14ba18_SiteId">
    <vt:lpwstr>c98a79ca-5a9a-4791-a243-f06afd67464d</vt:lpwstr>
  </property>
  <property fmtid="{D5CDD505-2E9C-101B-9397-08002B2CF9AE}" pid="4" name="MSIP_Label_6951d41b-6b8e-4636-984f-012bff14ba18_Ref">
    <vt:lpwstr>https://api.informationprotection.azure.com/api/c98a79ca-5a9a-4791-a243-f06afd67464d</vt:lpwstr>
  </property>
  <property fmtid="{D5CDD505-2E9C-101B-9397-08002B2CF9AE}" pid="5" name="MSIP_Label_6951d41b-6b8e-4636-984f-012bff14ba18_Owner">
    <vt:lpwstr>elouh@smu.edu.sg</vt:lpwstr>
  </property>
  <property fmtid="{D5CDD505-2E9C-101B-9397-08002B2CF9AE}" pid="6" name="MSIP_Label_6951d41b-6b8e-4636-984f-012bff14ba18_SetDate">
    <vt:lpwstr>2018-02-02T14:47:18.7511086+08:00</vt:lpwstr>
  </property>
  <property fmtid="{D5CDD505-2E9C-101B-9397-08002B2CF9AE}" pid="7" name="MSIP_Label_6951d41b-6b8e-4636-984f-012bff14ba18_Name">
    <vt:lpwstr>Restricted</vt:lpwstr>
  </property>
  <property fmtid="{D5CDD505-2E9C-101B-9397-08002B2CF9AE}" pid="8" name="MSIP_Label_6951d41b-6b8e-4636-984f-012bff14ba18_Application">
    <vt:lpwstr>Microsoft Azure Information Protection</vt:lpwstr>
  </property>
  <property fmtid="{D5CDD505-2E9C-101B-9397-08002B2CF9AE}" pid="9" name="MSIP_Label_6951d41b-6b8e-4636-984f-012bff14ba18_Extended_MSFT_Method">
    <vt:lpwstr>Automatic</vt:lpwstr>
  </property>
  <property fmtid="{D5CDD505-2E9C-101B-9397-08002B2CF9AE}" pid="10" name="Sensitivity">
    <vt:lpwstr>Restricted</vt:lpwstr>
  </property>
</Properties>
</file>