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634" r:id="rId3"/>
    <p:sldId id="635" r:id="rId4"/>
    <p:sldId id="612" r:id="rId5"/>
    <p:sldId id="638" r:id="rId6"/>
    <p:sldId id="611" r:id="rId7"/>
    <p:sldId id="613" r:id="rId8"/>
    <p:sldId id="614" r:id="rId9"/>
    <p:sldId id="636" r:id="rId10"/>
    <p:sldId id="637" r:id="rId11"/>
    <p:sldId id="616" r:id="rId12"/>
    <p:sldId id="639" r:id="rId13"/>
    <p:sldId id="615" r:id="rId14"/>
    <p:sldId id="617" r:id="rId15"/>
    <p:sldId id="618" r:id="rId16"/>
    <p:sldId id="619" r:id="rId17"/>
    <p:sldId id="633" r:id="rId18"/>
    <p:sldId id="620" r:id="rId19"/>
    <p:sldId id="621" r:id="rId20"/>
    <p:sldId id="622" r:id="rId21"/>
    <p:sldId id="450" r:id="rId22"/>
  </p:sldIdLst>
  <p:sldSz cx="9144000" cy="6858000" type="screen4x3"/>
  <p:notesSz cx="7104063" cy="10234613"/>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H Eng Lieh" initials="OEL" lastIdx="1" clrIdx="0">
    <p:extLst>
      <p:ext uri="{19B8F6BF-5375-455C-9EA6-DF929625EA0E}">
        <p15:presenceInfo xmlns:p15="http://schemas.microsoft.com/office/powerpoint/2012/main" userId="S::elouh@smu.edu.sg::df388409-021e-49d0-ba49-6fefbb065d6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99"/>
    <a:srgbClr val="FFCC99"/>
    <a:srgbClr val="FFCC66"/>
    <a:srgbClr val="0000FF"/>
    <a:srgbClr val="FF3300"/>
    <a:srgbClr val="CC6600"/>
    <a:srgbClr val="C69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80"/>
    <p:restoredTop sz="85614"/>
  </p:normalViewPr>
  <p:slideViewPr>
    <p:cSldViewPr>
      <p:cViewPr varScale="1">
        <p:scale>
          <a:sx n="98" d="100"/>
          <a:sy n="98" d="100"/>
        </p:scale>
        <p:origin x="1596" y="96"/>
      </p:cViewPr>
      <p:guideLst>
        <p:guide orient="horz" pos="2160"/>
        <p:guide pos="2880"/>
      </p:guideLst>
    </p:cSldViewPr>
  </p:slideViewPr>
  <p:notesTextViewPr>
    <p:cViewPr>
      <p:scale>
        <a:sx n="100" d="100"/>
        <a:sy n="100" d="100"/>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eaLnBrk="1" hangingPunct="1">
              <a:defRPr sz="1300">
                <a:latin typeface="Arial" charset="0"/>
                <a:ea typeface="ＭＳ Ｐゴシック" charset="-128"/>
              </a:defRPr>
            </a:lvl1pPr>
          </a:lstStyle>
          <a:p>
            <a:pPr>
              <a:defRPr/>
            </a:pPr>
            <a:endParaRPr lang="en-US" dirty="0"/>
          </a:p>
        </p:txBody>
      </p:sp>
      <p:sp>
        <p:nvSpPr>
          <p:cNvPr id="3" name="Date Placeholder 2">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eaLnBrk="1" hangingPunct="1">
              <a:defRPr sz="1300">
                <a:latin typeface="Arial" charset="0"/>
                <a:ea typeface="ＭＳ Ｐゴシック" charset="-128"/>
              </a:defRPr>
            </a:lvl1pPr>
          </a:lstStyle>
          <a:p>
            <a:pPr>
              <a:defRPr/>
            </a:pPr>
            <a:fld id="{491BD722-59A2-CA44-9B84-4B8E55B971CC}" type="datetimeFigureOut">
              <a:rPr lang="en-US"/>
              <a:pPr>
                <a:defRPr/>
              </a:pPr>
              <a:t>9/21/2020</a:t>
            </a:fld>
            <a:endParaRPr lang="en-US" dirty="0"/>
          </a:p>
        </p:txBody>
      </p:sp>
      <p:sp>
        <p:nvSpPr>
          <p:cNvPr id="4" name="Footer Placeholder 3">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eaLnBrk="1" hangingPunct="1">
              <a:defRPr sz="1300">
                <a:latin typeface="Arial" charset="0"/>
                <a:ea typeface="ＭＳ Ｐゴシック" charset="-128"/>
              </a:defRPr>
            </a:lvl1pPr>
          </a:lstStyle>
          <a:p>
            <a:pPr>
              <a:defRPr/>
            </a:pPr>
            <a:endParaRPr lang="en-US" dirty="0"/>
          </a:p>
        </p:txBody>
      </p:sp>
      <p:sp>
        <p:nvSpPr>
          <p:cNvPr id="5" name="Slide Number Placeholder 4">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eaLnBrk="1" hangingPunct="1">
              <a:defRPr sz="1300">
                <a:latin typeface="Arial" charset="0"/>
                <a:ea typeface="ＭＳ Ｐゴシック" charset="-128"/>
              </a:defRPr>
            </a:lvl1pPr>
          </a:lstStyle>
          <a:p>
            <a:pPr>
              <a:defRPr/>
            </a:pPr>
            <a:fld id="{58F351C2-D775-E941-A05E-3CD521AAB163}"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p:cNvPr>
          <p:cNvSpPr>
            <a:spLocks noGrp="1" noChangeArrowheads="1"/>
          </p:cNvSpPr>
          <p:nvPr>
            <p:ph type="hdr" sz="quarter"/>
          </p:nvPr>
        </p:nvSpPr>
        <p:spPr bwMode="auto">
          <a:xfrm>
            <a:off x="0"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eaLnBrk="1" hangingPunct="1">
              <a:defRPr sz="1300">
                <a:latin typeface="Arial" charset="0"/>
                <a:ea typeface="ＭＳ Ｐゴシック" charset="0"/>
                <a:cs typeface="ＭＳ Ｐゴシック" charset="0"/>
              </a:defRPr>
            </a:lvl1pPr>
          </a:lstStyle>
          <a:p>
            <a:pPr>
              <a:defRPr/>
            </a:pPr>
            <a:endParaRPr lang="en-US" dirty="0"/>
          </a:p>
        </p:txBody>
      </p:sp>
      <p:sp>
        <p:nvSpPr>
          <p:cNvPr id="35843" name="Rectangle 3">
            <a:extLst/>
          </p:cNvPr>
          <p:cNvSpPr>
            <a:spLocks noGrp="1" noChangeArrowheads="1"/>
          </p:cNvSpPr>
          <p:nvPr>
            <p:ph type="dt" idx="1"/>
          </p:nvPr>
        </p:nvSpPr>
        <p:spPr bwMode="auto">
          <a:xfrm>
            <a:off x="4023992"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lgn="r" eaLnBrk="1" hangingPunct="1">
              <a:defRPr sz="1300">
                <a:latin typeface="Arial" charset="0"/>
                <a:ea typeface="ＭＳ Ｐゴシック" charset="0"/>
                <a:cs typeface="ＭＳ Ｐゴシック"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5" name="Rectangle 5">
            <a:extLst/>
          </p:cNvPr>
          <p:cNvSpPr>
            <a:spLocks noGrp="1" noChangeArrowheads="1"/>
          </p:cNvSpPr>
          <p:nvPr>
            <p:ph type="body" sz="quarter" idx="3"/>
          </p:nvPr>
        </p:nvSpPr>
        <p:spPr bwMode="auto">
          <a:xfrm>
            <a:off x="710407" y="4861441"/>
            <a:ext cx="5683250" cy="4605576"/>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a:extLst/>
          </p:cNvPr>
          <p:cNvSpPr>
            <a:spLocks noGrp="1" noChangeArrowheads="1"/>
          </p:cNvSpPr>
          <p:nvPr>
            <p:ph type="ftr" sz="quarter" idx="4"/>
          </p:nvPr>
        </p:nvSpPr>
        <p:spPr bwMode="auto">
          <a:xfrm>
            <a:off x="0"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eaLnBrk="1" hangingPunct="1">
              <a:defRPr sz="1300">
                <a:latin typeface="Arial" charset="0"/>
                <a:ea typeface="ＭＳ Ｐゴシック" charset="0"/>
                <a:cs typeface="ＭＳ Ｐゴシック" charset="0"/>
              </a:defRPr>
            </a:lvl1pPr>
          </a:lstStyle>
          <a:p>
            <a:pPr>
              <a:defRPr/>
            </a:pPr>
            <a:endParaRPr lang="en-US" dirty="0"/>
          </a:p>
        </p:txBody>
      </p:sp>
      <p:sp>
        <p:nvSpPr>
          <p:cNvPr id="35847" name="Rectangle 7">
            <a:extLst/>
          </p:cNvPr>
          <p:cNvSpPr>
            <a:spLocks noGrp="1" noChangeArrowheads="1"/>
          </p:cNvSpPr>
          <p:nvPr>
            <p:ph type="sldNum" sz="quarter" idx="5"/>
          </p:nvPr>
        </p:nvSpPr>
        <p:spPr bwMode="auto">
          <a:xfrm>
            <a:off x="4023992"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lgn="r" eaLnBrk="1" hangingPunct="1">
              <a:defRPr sz="1300">
                <a:latin typeface="Arial" charset="0"/>
                <a:ea typeface="ＭＳ Ｐゴシック" charset="-128"/>
              </a:defRPr>
            </a:lvl1pPr>
          </a:lstStyle>
          <a:p>
            <a:pPr>
              <a:defRPr/>
            </a:pPr>
            <a:fld id="{B3AB1682-A8FE-EA42-BA79-DFBEA3F35A1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factoring.guru/design-patterns/observ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ChangeArrowheads="1" noTextEdit="1"/>
          </p:cNvSpPr>
          <p:nvPr>
            <p:ph type="sldImg"/>
          </p:nvPr>
        </p:nvSpPr>
        <p:spPr>
          <a:ln/>
        </p:spPr>
      </p:sp>
      <p:sp>
        <p:nvSpPr>
          <p:cNvPr id="17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ea typeface="ＭＳ Ｐゴシック" charset="-128"/>
            </a:endParaRPr>
          </a:p>
        </p:txBody>
      </p:sp>
      <p:sp>
        <p:nvSpPr>
          <p:cNvPr id="174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charset="0"/>
                <a:ea typeface="ＭＳ Ｐゴシック" charset="-128"/>
              </a:defRPr>
            </a:lvl1pPr>
            <a:lvl2pPr marL="804986" indent="-309610">
              <a:spcBef>
                <a:spcPct val="30000"/>
              </a:spcBef>
              <a:defRPr sz="1300">
                <a:solidFill>
                  <a:schemeClr val="tx1"/>
                </a:solidFill>
                <a:latin typeface="Arial" charset="0"/>
                <a:ea typeface="ＭＳ Ｐゴシック" charset="-128"/>
              </a:defRPr>
            </a:lvl2pPr>
            <a:lvl3pPr marL="1238441" indent="-247688">
              <a:spcBef>
                <a:spcPct val="30000"/>
              </a:spcBef>
              <a:defRPr sz="1300">
                <a:solidFill>
                  <a:schemeClr val="tx1"/>
                </a:solidFill>
                <a:latin typeface="Arial" charset="0"/>
                <a:ea typeface="ＭＳ Ｐゴシック" charset="-128"/>
              </a:defRPr>
            </a:lvl3pPr>
            <a:lvl4pPr marL="1733817" indent="-247688">
              <a:spcBef>
                <a:spcPct val="30000"/>
              </a:spcBef>
              <a:defRPr sz="1300">
                <a:solidFill>
                  <a:schemeClr val="tx1"/>
                </a:solidFill>
                <a:latin typeface="Arial" charset="0"/>
                <a:ea typeface="ＭＳ Ｐゴシック" charset="-128"/>
              </a:defRPr>
            </a:lvl4pPr>
            <a:lvl5pPr marL="2229193" indent="-247688">
              <a:spcBef>
                <a:spcPct val="30000"/>
              </a:spcBef>
              <a:defRPr sz="1300">
                <a:solidFill>
                  <a:schemeClr val="tx1"/>
                </a:solidFill>
                <a:latin typeface="Arial" charset="0"/>
                <a:ea typeface="ＭＳ Ｐゴシック" charset="-128"/>
              </a:defRPr>
            </a:lvl5pPr>
            <a:lvl6pPr marL="2724569" indent="-247688" eaLnBrk="0" fontAlgn="base" hangingPunct="0">
              <a:spcBef>
                <a:spcPct val="30000"/>
              </a:spcBef>
              <a:spcAft>
                <a:spcPct val="0"/>
              </a:spcAft>
              <a:defRPr sz="1300">
                <a:solidFill>
                  <a:schemeClr val="tx1"/>
                </a:solidFill>
                <a:latin typeface="Arial" charset="0"/>
                <a:ea typeface="ＭＳ Ｐゴシック" charset="-128"/>
              </a:defRPr>
            </a:lvl6pPr>
            <a:lvl7pPr marL="3219945" indent="-247688" eaLnBrk="0" fontAlgn="base" hangingPunct="0">
              <a:spcBef>
                <a:spcPct val="30000"/>
              </a:spcBef>
              <a:spcAft>
                <a:spcPct val="0"/>
              </a:spcAft>
              <a:defRPr sz="1300">
                <a:solidFill>
                  <a:schemeClr val="tx1"/>
                </a:solidFill>
                <a:latin typeface="Arial" charset="0"/>
                <a:ea typeface="ＭＳ Ｐゴシック" charset="-128"/>
              </a:defRPr>
            </a:lvl7pPr>
            <a:lvl8pPr marL="3715322" indent="-247688" eaLnBrk="0" fontAlgn="base" hangingPunct="0">
              <a:spcBef>
                <a:spcPct val="30000"/>
              </a:spcBef>
              <a:spcAft>
                <a:spcPct val="0"/>
              </a:spcAft>
              <a:defRPr sz="1300">
                <a:solidFill>
                  <a:schemeClr val="tx1"/>
                </a:solidFill>
                <a:latin typeface="Arial" charset="0"/>
                <a:ea typeface="ＭＳ Ｐゴシック" charset="-128"/>
              </a:defRPr>
            </a:lvl8pPr>
            <a:lvl9pPr marL="4210698" indent="-247688" eaLnBrk="0" fontAlgn="base" hangingPunct="0">
              <a:spcBef>
                <a:spcPct val="30000"/>
              </a:spcBef>
              <a:spcAft>
                <a:spcPct val="0"/>
              </a:spcAft>
              <a:defRPr sz="1300">
                <a:solidFill>
                  <a:schemeClr val="tx1"/>
                </a:solidFill>
                <a:latin typeface="Arial" charset="0"/>
                <a:ea typeface="ＭＳ Ｐゴシック" charset="-128"/>
              </a:defRPr>
            </a:lvl9pPr>
          </a:lstStyle>
          <a:p>
            <a:pPr>
              <a:spcBef>
                <a:spcPct val="0"/>
              </a:spcBef>
            </a:pPr>
            <a:fld id="{6855DFDD-AFB1-A244-99AE-173763043478}" type="slidenum">
              <a:rPr lang="en-US" altLang="en-US"/>
              <a:pPr>
                <a:spcBef>
                  <a:spcPct val="0"/>
                </a:spcBef>
              </a:pPr>
              <a:t>1</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FBA917-D352-2849-9C42-31E1402D8DAE}" type="slidenum">
              <a:rPr lang="en-US" altLang="en-US" smtClean="0"/>
              <a:pPr>
                <a:defRPr/>
              </a:pPr>
              <a:t>3</a:t>
            </a:fld>
            <a:endParaRPr lang="en-US" altLang="en-US" dirty="0"/>
          </a:p>
        </p:txBody>
      </p:sp>
    </p:spTree>
    <p:extLst>
      <p:ext uri="{BB962C8B-B14F-4D97-AF65-F5344CB8AC3E}">
        <p14:creationId xmlns:p14="http://schemas.microsoft.com/office/powerpoint/2010/main" val="209229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2000" dirty="0" smtClean="0">
                <a:hlinkClick r:id="rId3"/>
              </a:rPr>
              <a:t>https://refactoring.guru/design-patterns/observer</a:t>
            </a:r>
            <a:endParaRPr lang="en-US" sz="2000" b="1" dirty="0" smtClean="0">
              <a:solidFill>
                <a:srgbClr val="333333"/>
              </a:solidFill>
            </a:endParaRPr>
          </a:p>
          <a:p>
            <a:pPr algn="just"/>
            <a:endParaRPr lang="en-US" sz="2000" b="1" dirty="0" smtClean="0">
              <a:solidFill>
                <a:srgbClr val="333333"/>
              </a:solidFill>
            </a:endParaRPr>
          </a:p>
          <a:p>
            <a:pPr algn="just"/>
            <a:r>
              <a:rPr lang="en-US" sz="2000" b="1" dirty="0" smtClean="0">
                <a:solidFill>
                  <a:srgbClr val="333333"/>
                </a:solidFill>
              </a:rPr>
              <a:t>Example: </a:t>
            </a:r>
            <a:r>
              <a:rPr lang="en-US" sz="2000" dirty="0" smtClean="0"/>
              <a:t>To maintain a synchronized clock timer for a set of interested objects. Observer and Observable in Java</a:t>
            </a:r>
          </a:p>
          <a:p>
            <a:pPr marL="0" indent="0" algn="just">
              <a:buNone/>
            </a:pPr>
            <a:endParaRPr lang="en-US" sz="2000" dirty="0" smtClean="0"/>
          </a:p>
          <a:p>
            <a:pPr algn="just"/>
            <a:r>
              <a:rPr lang="en-US" sz="2000" b="1" dirty="0" smtClean="0"/>
              <a:t>Use the Observer pattern when:</a:t>
            </a:r>
          </a:p>
          <a:p>
            <a:pPr lvl="1" algn="just"/>
            <a:r>
              <a:rPr lang="en-US" sz="1600" dirty="0" smtClean="0"/>
              <a:t>When an abstraction has two aspects, one dependent on the other. Encapsulating these aspects in separate objects lets you vary and reuse them independently.</a:t>
            </a:r>
          </a:p>
          <a:p>
            <a:pPr lvl="1" algn="just"/>
            <a:r>
              <a:rPr lang="en-US" sz="1600" dirty="0" smtClean="0"/>
              <a:t>When a change to one object requires changing others, and you don’t know how many objects need to be changed.</a:t>
            </a:r>
          </a:p>
          <a:p>
            <a:pPr lvl="1" algn="just"/>
            <a:r>
              <a:rPr lang="en-US" sz="1600" dirty="0" smtClean="0"/>
              <a:t>When an object should be able to notify other objects without making assumptions about who these objects are. In other words, you don’t want these objects tightly coupled.</a:t>
            </a:r>
          </a:p>
          <a:p>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4</a:t>
            </a:fld>
            <a:endParaRPr lang="en-US" altLang="en-US" dirty="0"/>
          </a:p>
        </p:txBody>
      </p:sp>
    </p:spTree>
    <p:extLst>
      <p:ext uri="{BB962C8B-B14F-4D97-AF65-F5344CB8AC3E}">
        <p14:creationId xmlns:p14="http://schemas.microsoft.com/office/powerpoint/2010/main" val="362591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Did</a:t>
            </a:r>
            <a:r>
              <a:rPr lang="en-SG" baseline="0" dirty="0" smtClean="0"/>
              <a:t> we just use another pattern here? If so, which one is it?</a:t>
            </a:r>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8</a:t>
            </a:fld>
            <a:endParaRPr lang="en-US" altLang="en-US" dirty="0"/>
          </a:p>
        </p:txBody>
      </p:sp>
    </p:spTree>
    <p:extLst>
      <p:ext uri="{BB962C8B-B14F-4D97-AF65-F5344CB8AC3E}">
        <p14:creationId xmlns:p14="http://schemas.microsoft.com/office/powerpoint/2010/main" val="127914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FBA917-D352-2849-9C42-31E1402D8DAE}" type="slidenum">
              <a:rPr lang="en-US" altLang="en-US" smtClean="0"/>
              <a:pPr>
                <a:defRPr/>
              </a:pPr>
              <a:t>10</a:t>
            </a:fld>
            <a:endParaRPr lang="en-US" altLang="en-US" dirty="0"/>
          </a:p>
        </p:txBody>
      </p:sp>
    </p:spTree>
    <p:extLst>
      <p:ext uri="{BB962C8B-B14F-4D97-AF65-F5344CB8AC3E}">
        <p14:creationId xmlns:p14="http://schemas.microsoft.com/office/powerpoint/2010/main" val="2221650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dirty="0" smtClean="0"/>
              <a:t>Use Chain of Responsibility when</a:t>
            </a:r>
          </a:p>
          <a:p>
            <a:pPr lvl="1"/>
            <a:r>
              <a:rPr lang="en-US" sz="2000" dirty="0" smtClean="0"/>
              <a:t>more than one object may handle a request, and the handler isn’t known </a:t>
            </a:r>
            <a:r>
              <a:rPr lang="en-US" sz="2000" i="1" dirty="0" smtClean="0"/>
              <a:t>a priori.</a:t>
            </a:r>
            <a:r>
              <a:rPr lang="en-US" sz="2000" dirty="0" smtClean="0"/>
              <a:t> The handler should be ascertained automatically.</a:t>
            </a:r>
          </a:p>
          <a:p>
            <a:pPr lvl="1"/>
            <a:r>
              <a:rPr lang="en-US" sz="2000" dirty="0" smtClean="0"/>
              <a:t>you want to issue a request to one of several objects without specifying the receiver explicitly.</a:t>
            </a:r>
          </a:p>
          <a:p>
            <a:pPr lvl="1"/>
            <a:r>
              <a:rPr lang="en-US" sz="2000" dirty="0" smtClean="0"/>
              <a:t>the set of objects that can handle a request should be specified dynamically.</a:t>
            </a:r>
          </a:p>
          <a:p>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11</a:t>
            </a:fld>
            <a:endParaRPr lang="en-US" altLang="en-US" dirty="0"/>
          </a:p>
        </p:txBody>
      </p:sp>
    </p:spTree>
    <p:extLst>
      <p:ext uri="{BB962C8B-B14F-4D97-AF65-F5344CB8AC3E}">
        <p14:creationId xmlns:p14="http://schemas.microsoft.com/office/powerpoint/2010/main" val="465129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Think along the</a:t>
            </a:r>
            <a:r>
              <a:rPr lang="en-SG" baseline="0" dirty="0" smtClean="0"/>
              <a:t> line of </a:t>
            </a:r>
          </a:p>
          <a:p>
            <a:r>
              <a:rPr lang="en-SG" baseline="0" dirty="0" smtClean="0"/>
              <a:t>- Other patterns</a:t>
            </a:r>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15</a:t>
            </a:fld>
            <a:endParaRPr lang="en-US" altLang="en-US" dirty="0"/>
          </a:p>
        </p:txBody>
      </p:sp>
    </p:spTree>
    <p:extLst>
      <p:ext uri="{BB962C8B-B14F-4D97-AF65-F5344CB8AC3E}">
        <p14:creationId xmlns:p14="http://schemas.microsoft.com/office/powerpoint/2010/main" val="1901513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FBA917-D352-2849-9C42-31E1402D8DAE}" type="slidenum">
              <a:rPr lang="en-US" altLang="en-US" smtClean="0"/>
              <a:pPr>
                <a:defRPr/>
              </a:pPr>
              <a:t>16</a:t>
            </a:fld>
            <a:endParaRPr lang="en-US" altLang="en-US" dirty="0"/>
          </a:p>
        </p:txBody>
      </p:sp>
    </p:spTree>
    <p:extLst>
      <p:ext uri="{BB962C8B-B14F-4D97-AF65-F5344CB8AC3E}">
        <p14:creationId xmlns:p14="http://schemas.microsoft.com/office/powerpoint/2010/main" val="4077258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ACB9F6-81FA-B546-A50A-84AFFCF927F7}"/>
              </a:ext>
            </a:extLst>
          </p:cNvPr>
          <p:cNvSpPr>
            <a:spLocks noGrp="1" noChangeArrowheads="1"/>
          </p:cNvSpPr>
          <p:nvPr>
            <p:ph type="sldNum" sz="quarter" idx="5"/>
          </p:nvPr>
        </p:nvSpPr>
        <p:spPr>
          <a:ln/>
        </p:spPr>
        <p:txBody>
          <a:bodyPr/>
          <a:lstStyle/>
          <a:p>
            <a:fld id="{E2F7B9B2-D1B0-1E4A-9206-6FC2AF8D3316}" type="slidenum">
              <a:rPr lang="en-US" altLang="en-US"/>
              <a:pPr/>
              <a:t>21</a:t>
            </a:fld>
            <a:endParaRPr lang="en-US" altLang="en-US" dirty="0"/>
          </a:p>
        </p:txBody>
      </p:sp>
      <p:sp>
        <p:nvSpPr>
          <p:cNvPr id="1514498" name="Rectangle 2">
            <a:extLst>
              <a:ext uri="{FF2B5EF4-FFF2-40B4-BE49-F238E27FC236}">
                <a16:creationId xmlns:a16="http://schemas.microsoft.com/office/drawing/2014/main" id="{CDE9B750-13CE-2046-BD20-28CEA17A41C8}"/>
              </a:ext>
            </a:extLst>
          </p:cNvPr>
          <p:cNvSpPr>
            <a:spLocks noGrp="1" noRot="1" noChangeAspect="1" noChangeArrowheads="1" noTextEdit="1"/>
          </p:cNvSpPr>
          <p:nvPr>
            <p:ph type="sldImg"/>
          </p:nvPr>
        </p:nvSpPr>
        <p:spPr>
          <a:ln/>
        </p:spPr>
      </p:sp>
      <p:sp>
        <p:nvSpPr>
          <p:cNvPr id="1514499" name="Rectangle 3">
            <a:extLst>
              <a:ext uri="{FF2B5EF4-FFF2-40B4-BE49-F238E27FC236}">
                <a16:creationId xmlns:a16="http://schemas.microsoft.com/office/drawing/2014/main" id="{73E2A623-3B42-1F4D-96EA-3B8970C072CC}"/>
              </a:ext>
            </a:extLst>
          </p:cNvPr>
          <p:cNvSpPr>
            <a:spLocks noGrp="1" noChangeArrowheads="1"/>
          </p:cNvSpPr>
          <p:nvPr>
            <p:ph type="body" idx="1"/>
          </p:nvPr>
        </p:nvSpPr>
        <p:spPr/>
        <p:txBody>
          <a:bodyPr/>
          <a:lstStyle/>
          <a:p>
            <a:r>
              <a:rPr lang="en-US" altLang="en-US" dirty="0"/>
              <a:t>other singletons: consider SoundPlayer object</a:t>
            </a:r>
          </a:p>
        </p:txBody>
      </p:sp>
    </p:spTree>
    <p:extLst>
      <p:ext uri="{BB962C8B-B14F-4D97-AF65-F5344CB8AC3E}">
        <p14:creationId xmlns:p14="http://schemas.microsoft.com/office/powerpoint/2010/main" val="1179546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FOS_H"/>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73900" y="104775"/>
            <a:ext cx="19050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2" descr="si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330200"/>
            <a:ext cx="18288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514600"/>
            <a:ext cx="7772400" cy="701675"/>
          </a:xfrm>
        </p:spPr>
        <p:txBody>
          <a:bodyPr/>
          <a:lstStyle>
            <a:lvl1pPr algn="ctr">
              <a:defRPr sz="4000"/>
            </a:lvl1pPr>
          </a:lstStyle>
          <a:p>
            <a:r>
              <a:rPr lang="en-US"/>
              <a:t>Click to edit Master title style</a:t>
            </a:r>
          </a:p>
        </p:txBody>
      </p:sp>
      <p:sp>
        <p:nvSpPr>
          <p:cNvPr id="5123" name="Rectangle 3"/>
          <p:cNvSpPr>
            <a:spLocks noGrp="1" noChangeArrowheads="1"/>
          </p:cNvSpPr>
          <p:nvPr>
            <p:ph type="subTitle" idx="1"/>
          </p:nvPr>
        </p:nvSpPr>
        <p:spPr>
          <a:xfrm>
            <a:off x="1371600" y="3886200"/>
            <a:ext cx="6400800" cy="519113"/>
          </a:xfrm>
        </p:spPr>
        <p:txBody>
          <a:bodyPr/>
          <a:lstStyle>
            <a:lvl1pPr marL="0" indent="0" algn="ctr">
              <a:buFontTx/>
              <a:buNone/>
              <a:defRPr sz="2800" b="1"/>
            </a:lvl1pPr>
          </a:lstStyle>
          <a:p>
            <a:r>
              <a:rPr lang="en-US"/>
              <a:t>Click to edit Master subtitle style</a:t>
            </a:r>
          </a:p>
        </p:txBody>
      </p:sp>
      <p:sp>
        <p:nvSpPr>
          <p:cNvPr id="6" name="Rectangle 4">
            <a:extLst/>
          </p:cNvPr>
          <p:cNvSpPr>
            <a:spLocks noGrp="1" noChangeArrowheads="1"/>
          </p:cNvSpPr>
          <p:nvPr>
            <p:ph type="dt" sz="half" idx="10"/>
          </p:nvPr>
        </p:nvSpPr>
        <p:spPr>
          <a:xfrm>
            <a:off x="457200" y="6477000"/>
            <a:ext cx="1295400" cy="381000"/>
          </a:xfrm>
        </p:spPr>
        <p:txBody>
          <a:bodyPr/>
          <a:lstStyle>
            <a:lvl1pPr>
              <a:defRPr/>
            </a:lvl1pPr>
          </a:lstStyle>
          <a:p>
            <a:pPr>
              <a:defRPr/>
            </a:pPr>
            <a:endParaRPr lang="en-US" dirty="0"/>
          </a:p>
        </p:txBody>
      </p:sp>
      <p:sp>
        <p:nvSpPr>
          <p:cNvPr id="7" name="Rectangle 5">
            <a:extLst/>
          </p:cNvPr>
          <p:cNvSpPr>
            <a:spLocks noGrp="1" noChangeArrowheads="1"/>
          </p:cNvSpPr>
          <p:nvPr>
            <p:ph type="ftr" sz="quarter" idx="11"/>
          </p:nvPr>
        </p:nvSpPr>
        <p:spPr>
          <a:xfrm>
            <a:off x="1752600" y="6477000"/>
            <a:ext cx="4419600" cy="381000"/>
          </a:xfrm>
        </p:spPr>
        <p:txBody>
          <a:bodyPr/>
          <a:lstStyle>
            <a:lvl1pPr>
              <a:defRPr/>
            </a:lvl1pPr>
          </a:lstStyle>
          <a:p>
            <a:pPr>
              <a:defRPr/>
            </a:pPr>
            <a:endParaRPr lang="en-US" dirty="0"/>
          </a:p>
        </p:txBody>
      </p:sp>
      <p:sp>
        <p:nvSpPr>
          <p:cNvPr id="8" name="Rectangle 6">
            <a:extLst/>
          </p:cNvPr>
          <p:cNvSpPr>
            <a:spLocks noGrp="1" noChangeArrowheads="1"/>
          </p:cNvSpPr>
          <p:nvPr>
            <p:ph type="sldNum" sz="quarter" idx="12"/>
          </p:nvPr>
        </p:nvSpPr>
        <p:spPr>
          <a:xfrm>
            <a:off x="6553200" y="6477000"/>
            <a:ext cx="2133600" cy="381000"/>
          </a:xfrm>
        </p:spPr>
        <p:txBody>
          <a:bodyPr/>
          <a:lstStyle>
            <a:lvl1pPr>
              <a:defRPr sz="1400"/>
            </a:lvl1pPr>
          </a:lstStyle>
          <a:p>
            <a:pPr>
              <a:defRPr/>
            </a:pPr>
            <a:fld id="{4F6F5900-A9B5-E743-A251-EA9BA88D3B62}" type="slidenum">
              <a:rPr lang="en-US" altLang="en-US"/>
              <a:pPr>
                <a:defRPr/>
              </a:pPr>
              <a:t>‹#›</a:t>
            </a:fld>
            <a:endParaRPr lang="en-US" altLang="en-US" dirty="0"/>
          </a:p>
        </p:txBody>
      </p:sp>
    </p:spTree>
    <p:extLst>
      <p:ext uri="{BB962C8B-B14F-4D97-AF65-F5344CB8AC3E}">
        <p14:creationId xmlns:p14="http://schemas.microsoft.com/office/powerpoint/2010/main" val="131897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2276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423783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218692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064099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93944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271582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1F4753C1-9E3E-174B-A803-6BA638FFD30B}" type="slidenum">
              <a:rPr lang="en-US" altLang="en-US"/>
              <a:pPr>
                <a:defRPr/>
              </a:pPr>
              <a:t>‹#›</a:t>
            </a:fld>
            <a:endParaRPr lang="en-US" altLang="en-US" dirty="0"/>
          </a:p>
        </p:txBody>
      </p:sp>
    </p:spTree>
    <p:extLst>
      <p:ext uri="{BB962C8B-B14F-4D97-AF65-F5344CB8AC3E}">
        <p14:creationId xmlns:p14="http://schemas.microsoft.com/office/powerpoint/2010/main" val="85456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479CCCAC-F296-4D41-8218-42C8879B6D3F}" type="slidenum">
              <a:rPr lang="en-US" altLang="en-US"/>
              <a:pPr>
                <a:defRPr/>
              </a:pPr>
              <a:t>‹#›</a:t>
            </a:fld>
            <a:endParaRPr lang="en-US" altLang="en-US" dirty="0"/>
          </a:p>
        </p:txBody>
      </p:sp>
    </p:spTree>
    <p:extLst>
      <p:ext uri="{BB962C8B-B14F-4D97-AF65-F5344CB8AC3E}">
        <p14:creationId xmlns:p14="http://schemas.microsoft.com/office/powerpoint/2010/main" val="123357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565" y="89620"/>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sp>
        <p:nvSpPr>
          <p:cNvPr id="8" name="Content Placeholder 7"/>
          <p:cNvSpPr>
            <a:spLocks noGrp="1"/>
          </p:cNvSpPr>
          <p:nvPr>
            <p:ph sz="quarter" idx="13" hasCustomPrompt="1"/>
          </p:nvPr>
        </p:nvSpPr>
        <p:spPr>
          <a:xfrm>
            <a:off x="628650" y="1182205"/>
            <a:ext cx="7886700" cy="5243088"/>
          </a:xfrm>
        </p:spPr>
        <p:txBody>
          <a:bodyPr/>
          <a:lstStyle>
            <a:lvl1pPr marL="357188" indent="-357188">
              <a:lnSpc>
                <a:spcPct val="120000"/>
              </a:lnSpc>
              <a:defRPr b="0">
                <a:solidFill>
                  <a:schemeClr val="tx1"/>
                </a:solidFill>
                <a:latin typeface="+mn-lt"/>
              </a:defRPr>
            </a:lvl1pPr>
            <a:lvl2pPr marL="804863" indent="-447675">
              <a:lnSpc>
                <a:spcPct val="120000"/>
              </a:lnSpc>
              <a:defRPr>
                <a:solidFill>
                  <a:schemeClr val="tx1">
                    <a:lumMod val="75000"/>
                    <a:lumOff val="25000"/>
                  </a:schemeClr>
                </a:solidFill>
                <a:latin typeface="+mn-lt"/>
              </a:defRPr>
            </a:lvl2pPr>
            <a:lvl3pPr marL="1163638" indent="-358775">
              <a:lnSpc>
                <a:spcPct val="120000"/>
              </a:lnSpc>
              <a:defRPr>
                <a:solidFill>
                  <a:schemeClr val="tx1">
                    <a:lumMod val="75000"/>
                    <a:lumOff val="25000"/>
                  </a:schemeClr>
                </a:solidFill>
                <a:latin typeface="+mn-lt"/>
              </a:defRPr>
            </a:lvl3pPr>
            <a:lvl4pPr marL="1520825" indent="-357188">
              <a:lnSpc>
                <a:spcPct val="120000"/>
              </a:lnSpc>
              <a:buFont typeface="Arial" panose="020B0604020202020204" pitchFamily="34" charset="0"/>
              <a:buChar char="─"/>
              <a:defRPr>
                <a:solidFill>
                  <a:schemeClr val="tx1">
                    <a:lumMod val="75000"/>
                    <a:lumOff val="25000"/>
                  </a:schemeClr>
                </a:solidFill>
                <a:latin typeface="+mn-lt"/>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6" name="Date Placeholder 5"/>
          <p:cNvSpPr>
            <a:spLocks noGrp="1"/>
          </p:cNvSpPr>
          <p:nvPr>
            <p:ph type="dt" sz="half" idx="14"/>
          </p:nvPr>
        </p:nvSpPr>
        <p:spPr/>
        <p:txBody>
          <a:bodyPr/>
          <a:lstStyle/>
          <a:p>
            <a:endParaRPr lang="en-SG" dirty="0"/>
          </a:p>
        </p:txBody>
      </p:sp>
      <p:sp>
        <p:nvSpPr>
          <p:cNvPr id="12" name="Slide Number Placeholder 11"/>
          <p:cNvSpPr>
            <a:spLocks noGrp="1"/>
          </p:cNvSpPr>
          <p:nvPr>
            <p:ph type="sldNum" sz="quarter" idx="16"/>
          </p:nvPr>
        </p:nvSpPr>
        <p:spPr/>
        <p:txBody>
          <a:bodyPr/>
          <a:lstStyle/>
          <a:p>
            <a:fld id="{2F63C605-4FC6-46DE-BC90-871762EA3F52}" type="slidenum">
              <a:rPr lang="en-SG" smtClean="0"/>
              <a:pPr/>
              <a:t>‹#›</a:t>
            </a:fld>
            <a:endParaRPr lang="en-SG" dirty="0"/>
          </a:p>
        </p:txBody>
      </p:sp>
      <p:sp>
        <p:nvSpPr>
          <p:cNvPr id="13" name="Footer Placeholder 7"/>
          <p:cNvSpPr>
            <a:spLocks noGrp="1"/>
          </p:cNvSpPr>
          <p:nvPr>
            <p:ph type="ftr" sz="quarter" idx="15"/>
          </p:nvPr>
        </p:nvSpPr>
        <p:spPr>
          <a:xfrm>
            <a:off x="4788977" y="6492874"/>
            <a:ext cx="3726374" cy="416056"/>
          </a:xfrm>
        </p:spPr>
        <p:txBody>
          <a:bodyPr/>
          <a:lstStyle/>
          <a:p>
            <a:pPr algn="l"/>
            <a:endParaRPr lang="en-SG" dirty="0"/>
          </a:p>
        </p:txBody>
      </p:sp>
    </p:spTree>
    <p:extLst>
      <p:ext uri="{BB962C8B-B14F-4D97-AF65-F5344CB8AC3E}">
        <p14:creationId xmlns:p14="http://schemas.microsoft.com/office/powerpoint/2010/main" val="200913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p:cNvPr>
          <p:cNvSpPr>
            <a:spLocks noGrp="1" noChangeArrowheads="1"/>
          </p:cNvSpPr>
          <p:nvPr>
            <p:ph type="sldNum" sz="quarter" idx="12"/>
          </p:nvPr>
        </p:nvSpPr>
        <p:spPr>
          <a:ln/>
        </p:spPr>
        <p:txBody>
          <a:bodyPr/>
          <a:lstStyle>
            <a:lvl1pPr>
              <a:defRPr/>
            </a:lvl1pPr>
          </a:lstStyle>
          <a:p>
            <a:pPr>
              <a:defRPr/>
            </a:pPr>
            <a:fld id="{774B7F4E-96B9-6043-9DD0-9717AF9E6981}" type="slidenum">
              <a:rPr lang="en-US" altLang="en-US"/>
              <a:pPr>
                <a:defRPr/>
              </a:pPr>
              <a:t>‹#›</a:t>
            </a:fld>
            <a:endParaRPr lang="en-US" altLang="en-US" dirty="0"/>
          </a:p>
        </p:txBody>
      </p:sp>
    </p:spTree>
    <p:extLst>
      <p:ext uri="{BB962C8B-B14F-4D97-AF65-F5344CB8AC3E}">
        <p14:creationId xmlns:p14="http://schemas.microsoft.com/office/powerpoint/2010/main" val="211367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Rectangle 4">
            <a:extLst/>
          </p:cNvPr>
          <p:cNvSpPr>
            <a:spLocks noGrp="1" noChangeArrowheads="1"/>
          </p:cNvSpPr>
          <p:nvPr>
            <p:ph type="dt" sz="half" idx="10"/>
          </p:nvPr>
        </p:nvSpPr>
        <p:spPr>
          <a:xfrm>
            <a:off x="457200" y="6477000"/>
            <a:ext cx="1295400" cy="381000"/>
          </a:xfrm>
        </p:spPr>
        <p:txBody>
          <a:bodyPr/>
          <a:lstStyle>
            <a:lvl1pPr>
              <a:defRPr/>
            </a:lvl1pPr>
          </a:lstStyle>
          <a:p>
            <a:pPr>
              <a:defRPr/>
            </a:pPr>
            <a:endParaRPr lang="en-US" dirty="0"/>
          </a:p>
        </p:txBody>
      </p:sp>
      <p:sp>
        <p:nvSpPr>
          <p:cNvPr id="7" name="Rectangle 5">
            <a:extLst/>
          </p:cNvPr>
          <p:cNvSpPr>
            <a:spLocks noGrp="1" noChangeArrowheads="1"/>
          </p:cNvSpPr>
          <p:nvPr>
            <p:ph type="ftr" sz="quarter" idx="11"/>
          </p:nvPr>
        </p:nvSpPr>
        <p:spPr>
          <a:xfrm>
            <a:off x="1752600" y="6477000"/>
            <a:ext cx="4419600" cy="381000"/>
          </a:xfrm>
        </p:spPr>
        <p:txBody>
          <a:bodyPr/>
          <a:lstStyle>
            <a:lvl1pPr>
              <a:defRPr/>
            </a:lvl1pPr>
          </a:lstStyle>
          <a:p>
            <a:pPr>
              <a:defRPr/>
            </a:pPr>
            <a:endParaRPr lang="en-US" dirty="0"/>
          </a:p>
        </p:txBody>
      </p:sp>
      <p:sp>
        <p:nvSpPr>
          <p:cNvPr id="8" name="Rectangle 6">
            <a:extLst/>
          </p:cNvPr>
          <p:cNvSpPr>
            <a:spLocks noGrp="1" noChangeArrowheads="1"/>
          </p:cNvSpPr>
          <p:nvPr>
            <p:ph type="sldNum" sz="quarter" idx="12"/>
          </p:nvPr>
        </p:nvSpPr>
        <p:spPr>
          <a:xfrm>
            <a:off x="6553200" y="6477000"/>
            <a:ext cx="2133600" cy="381000"/>
          </a:xfrm>
        </p:spPr>
        <p:txBody>
          <a:bodyPr/>
          <a:lstStyle>
            <a:lvl1pPr>
              <a:defRPr sz="1400"/>
            </a:lvl1pPr>
          </a:lstStyle>
          <a:p>
            <a:pPr>
              <a:defRPr/>
            </a:pPr>
            <a:fld id="{4F6F5900-A9B5-E743-A251-EA9BA88D3B62}" type="slidenum">
              <a:rPr lang="en-US" altLang="en-US"/>
              <a:pPr>
                <a:defRPr/>
              </a:pPr>
              <a:t>‹#›</a:t>
            </a:fld>
            <a:endParaRPr lang="en-US" altLang="en-US" dirty="0"/>
          </a:p>
        </p:txBody>
      </p:sp>
      <p:sp>
        <p:nvSpPr>
          <p:cNvPr id="9" name="MSIPCMd8744867a58ff9cf1be0453b" descr="{&quot;HashCode&quot;:-1168360584,&quot;Placement&quot;:&quot;Header&quot;,&quot;Top&quot;:0.0,&quot;Left&quot;:301.1819,&quot;SlideWidth&quot;:720,&quot;SlideHeight&quot;:540}">
            <a:extLst>
              <a:ext uri="{FF2B5EF4-FFF2-40B4-BE49-F238E27FC236}">
                <a16:creationId xmlns:a16="http://schemas.microsoft.com/office/drawing/2014/main" id="{016F1925-6D8F-2745-A4CC-C43FEC9CB24F}"/>
              </a:ext>
            </a:extLst>
          </p:cNvPr>
          <p:cNvSpPr txBox="1"/>
          <p:nvPr userDrawn="1"/>
        </p:nvSpPr>
        <p:spPr>
          <a:xfrm>
            <a:off x="3825010" y="0"/>
            <a:ext cx="1493980" cy="228163"/>
          </a:xfrm>
          <a:prstGeom prst="rect">
            <a:avLst/>
          </a:prstGeom>
          <a:noFill/>
        </p:spPr>
        <p:txBody>
          <a:bodyPr vert="horz" wrap="square" lIns="0" tIns="0" rIns="0" bIns="0" rtlCol="0" anchor="ctr" anchorCtr="1">
            <a:spAutoFit/>
          </a:bodyPr>
          <a:lstStyle/>
          <a:p>
            <a:pPr algn="ctr">
              <a:spcBef>
                <a:spcPct val="0"/>
              </a:spcBef>
              <a:spcAft>
                <a:spcPct val="0"/>
              </a:spcAft>
            </a:pPr>
            <a:r>
              <a:rPr lang="en-SG" sz="800" dirty="0">
                <a:solidFill>
                  <a:srgbClr val="333333"/>
                </a:solidFill>
                <a:latin typeface="Calibri" panose="020F0502020204030204" pitchFamily="34" charset="0"/>
              </a:rPr>
              <a:t>SMU Classification: Restricted</a:t>
            </a:r>
          </a:p>
        </p:txBody>
      </p:sp>
      <p:pic>
        <p:nvPicPr>
          <p:cNvPr id="10" name="Picture 24" descr="FOS_H">
            <a:extLst>
              <a:ext uri="{FF2B5EF4-FFF2-40B4-BE49-F238E27FC236}">
                <a16:creationId xmlns:a16="http://schemas.microsoft.com/office/drawing/2014/main" id="{ED191B13-E7CC-6A49-A69A-C0B97EA6412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59700" y="6189663"/>
            <a:ext cx="1295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7" descr="sis">
            <a:extLst>
              <a:ext uri="{FF2B5EF4-FFF2-40B4-BE49-F238E27FC236}">
                <a16:creationId xmlns:a16="http://schemas.microsoft.com/office/drawing/2014/main" id="{017EF9EC-6F6A-E546-9B01-DAD3BE6A5A7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00" y="6300788"/>
            <a:ext cx="12192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13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26FF25E-B6B5-4E91-8022-5C26E0E00401}" type="slidenum">
              <a:rPr lang="en-US" smtClean="0"/>
              <a:t>‹#›</a:t>
            </a:fld>
            <a:endParaRPr lang="en-US" dirty="0"/>
          </a:p>
        </p:txBody>
      </p:sp>
    </p:spTree>
    <p:extLst>
      <p:ext uri="{BB962C8B-B14F-4D97-AF65-F5344CB8AC3E}">
        <p14:creationId xmlns:p14="http://schemas.microsoft.com/office/powerpoint/2010/main" val="356676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69915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29282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4" descr="FOS_H"/>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759700" y="6189663"/>
            <a:ext cx="1295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7">
            <a:extLst/>
          </p:cNvPr>
          <p:cNvSpPr>
            <a:spLocks noChangeArrowheads="1"/>
          </p:cNvSpPr>
          <p:nvPr userDrawn="1"/>
        </p:nvSpPr>
        <p:spPr bwMode="auto">
          <a:xfrm>
            <a:off x="-6350" y="695325"/>
            <a:ext cx="9144000" cy="228600"/>
          </a:xfrm>
          <a:prstGeom prst="rect">
            <a:avLst/>
          </a:prstGeom>
          <a:solidFill>
            <a:srgbClr val="C69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lang="en-US" altLang="en-US" dirty="0">
              <a:solidFill>
                <a:srgbClr val="115DA3"/>
              </a:solidFill>
            </a:endParaRPr>
          </a:p>
        </p:txBody>
      </p:sp>
      <p:sp>
        <p:nvSpPr>
          <p:cNvPr id="1028" name="Rectangle 2"/>
          <p:cNvSpPr>
            <a:spLocks noGrp="1" noChangeArrowheads="1"/>
          </p:cNvSpPr>
          <p:nvPr>
            <p:ph type="title"/>
          </p:nvPr>
        </p:nvSpPr>
        <p:spPr bwMode="auto">
          <a:xfrm>
            <a:off x="381000" y="14288"/>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US" altLang="en-US"/>
              <a:t>Click to edit Master title style</a:t>
            </a:r>
          </a:p>
        </p:txBody>
      </p:sp>
      <p:sp>
        <p:nvSpPr>
          <p:cNvPr id="1029" name="Rectangle 3"/>
          <p:cNvSpPr>
            <a:spLocks noGrp="1" noChangeArrowheads="1"/>
          </p:cNvSpPr>
          <p:nvPr>
            <p:ph type="body" idx="1"/>
          </p:nvPr>
        </p:nvSpPr>
        <p:spPr bwMode="auto">
          <a:xfrm>
            <a:off x="398463" y="1016000"/>
            <a:ext cx="82296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p:cNvPr>
          <p:cNvSpPr>
            <a:spLocks noGrp="1" noChangeArrowheads="1"/>
          </p:cNvSpPr>
          <p:nvPr>
            <p:ph type="dt" sz="half" idx="2"/>
          </p:nvPr>
        </p:nvSpPr>
        <p:spPr bwMode="auto">
          <a:xfrm>
            <a:off x="457200" y="6553200"/>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atin typeface="Arial" charset="0"/>
                <a:ea typeface="ＭＳ Ｐゴシック" charset="0"/>
                <a:cs typeface="ＭＳ Ｐゴシック" charset="0"/>
              </a:defRPr>
            </a:lvl1pPr>
          </a:lstStyle>
          <a:p>
            <a:pPr>
              <a:defRPr/>
            </a:pPr>
            <a:endParaRPr lang="en-US" dirty="0"/>
          </a:p>
        </p:txBody>
      </p:sp>
      <p:sp>
        <p:nvSpPr>
          <p:cNvPr id="3" name="Rectangle 5">
            <a:extLst/>
          </p:cNvPr>
          <p:cNvSpPr>
            <a:spLocks noGrp="1" noChangeArrowheads="1"/>
          </p:cNvSpPr>
          <p:nvPr>
            <p:ph type="ftr" sz="quarter" idx="3"/>
          </p:nvPr>
        </p:nvSpPr>
        <p:spPr bwMode="auto">
          <a:xfrm>
            <a:off x="1676400" y="6553200"/>
            <a:ext cx="5257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atin typeface="Arial" charset="0"/>
                <a:ea typeface="ＭＳ Ｐゴシック" charset="0"/>
                <a:cs typeface="ＭＳ Ｐゴシック" charset="0"/>
              </a:defRPr>
            </a:lvl1pPr>
          </a:lstStyle>
          <a:p>
            <a:pPr>
              <a:defRPr/>
            </a:pPr>
            <a:endParaRPr lang="en-US" dirty="0"/>
          </a:p>
        </p:txBody>
      </p:sp>
      <p:sp>
        <p:nvSpPr>
          <p:cNvPr id="1030" name="Rectangle 6">
            <a:extLst/>
          </p:cNvPr>
          <p:cNvSpPr>
            <a:spLocks noGrp="1" noChangeArrowheads="1"/>
          </p:cNvSpPr>
          <p:nvPr>
            <p:ph type="sldNum" sz="quarter" idx="4"/>
          </p:nvPr>
        </p:nvSpPr>
        <p:spPr bwMode="auto">
          <a:xfrm>
            <a:off x="7708900" y="6629400"/>
            <a:ext cx="1295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800">
                <a:latin typeface="Arial" charset="0"/>
                <a:ea typeface="ＭＳ Ｐゴシック" charset="-128"/>
              </a:defRPr>
            </a:lvl1pPr>
          </a:lstStyle>
          <a:p>
            <a:pPr>
              <a:defRPr/>
            </a:pPr>
            <a:fld id="{5506F80D-B900-054F-AE24-DA0EBFA2781B}" type="slidenum">
              <a:rPr lang="en-US" altLang="en-US"/>
              <a:pPr>
                <a:defRPr/>
              </a:pPr>
              <a:t>‹#›</a:t>
            </a:fld>
            <a:endParaRPr lang="en-US" altLang="en-US" dirty="0"/>
          </a:p>
        </p:txBody>
      </p:sp>
      <p:pic>
        <p:nvPicPr>
          <p:cNvPr id="1033" name="Picture 27" descr="sis"/>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50800" y="6300788"/>
            <a:ext cx="12192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SIPCMd8744867a58ff9cf1be0453b" descr="{&quot;HashCode&quot;:-1168360584,&quot;Placement&quot;:&quot;Header&quot;,&quot;Top&quot;:0.0,&quot;Left&quot;:301.1819,&quot;SlideWidth&quot;:720,&quot;SlideHeight&quot;:540}"/>
          <p:cNvSpPr txBox="1"/>
          <p:nvPr userDrawn="1"/>
        </p:nvSpPr>
        <p:spPr>
          <a:xfrm>
            <a:off x="3825010" y="0"/>
            <a:ext cx="1493980" cy="228163"/>
          </a:xfrm>
          <a:prstGeom prst="rect">
            <a:avLst/>
          </a:prstGeom>
          <a:noFill/>
        </p:spPr>
        <p:txBody>
          <a:bodyPr vert="horz" wrap="square" lIns="0" tIns="0" rIns="0" bIns="0" rtlCol="0" anchor="ctr" anchorCtr="1">
            <a:spAutoFit/>
          </a:bodyPr>
          <a:lstStyle/>
          <a:p>
            <a:pPr algn="ctr">
              <a:spcBef>
                <a:spcPct val="0"/>
              </a:spcBef>
              <a:spcAft>
                <a:spcPct val="0"/>
              </a:spcAft>
            </a:pPr>
            <a:r>
              <a:rPr lang="en-SG" sz="800" dirty="0">
                <a:solidFill>
                  <a:srgbClr val="333333"/>
                </a:solidFill>
                <a:latin typeface="Calibri" panose="020F0502020204030204" pitchFamily="34" charset="0"/>
              </a:rPr>
              <a:t>SMU Classification: Restricted</a:t>
            </a:r>
          </a:p>
        </p:txBody>
      </p:sp>
    </p:spTree>
  </p:cSld>
  <p:clrMap bg1="lt1" tx1="dk1" bg2="lt2" tx2="dk2" accent1="accent1" accent2="accent2" accent3="accent3" accent4="accent4" accent5="accent5" accent6="accent6" hlink="hlink" folHlink="folHlink"/>
  <p:sldLayoutIdLst>
    <p:sldLayoutId id="2147484293" r:id="rId1"/>
    <p:sldLayoutId id="2147484284" r:id="rId2"/>
    <p:sldLayoutId id="2147484283" r:id="rId3"/>
    <p:sldLayoutId id="2147484296" r:id="rId4"/>
    <p:sldLayoutId id="2147484287" r:id="rId5"/>
    <p:sldLayoutId id="2147484298" r:id="rId6"/>
    <p:sldLayoutId id="2147484299" r:id="rId7"/>
    <p:sldLayoutId id="2147484300" r:id="rId8"/>
    <p:sldLayoutId id="2147484301" r:id="rId9"/>
    <p:sldLayoutId id="2147484302" r:id="rId10"/>
    <p:sldLayoutId id="2147484303" r:id="rId11"/>
    <p:sldLayoutId id="2147484304" r:id="rId12"/>
    <p:sldLayoutId id="2147484305" r:id="rId13"/>
    <p:sldLayoutId id="2147484306" r:id="rId14"/>
    <p:sldLayoutId id="2147484307" r:id="rId15"/>
  </p:sldLayoutIdLst>
  <p:hf hdr="0" ftr="0" dt="0"/>
  <p:txStyles>
    <p:titleStyle>
      <a:lvl1pPr algn="l" rtl="0" eaLnBrk="0" fontAlgn="base" hangingPunct="0">
        <a:spcBef>
          <a:spcPct val="0"/>
        </a:spcBef>
        <a:spcAft>
          <a:spcPct val="0"/>
        </a:spcAft>
        <a:defRPr sz="3600" b="1">
          <a:solidFill>
            <a:srgbClr val="C69200"/>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C69200"/>
          </a:solidFill>
          <a:latin typeface="Arial" charset="0"/>
        </a:defRPr>
      </a:lvl6pPr>
      <a:lvl7pPr marL="914400" algn="l" rtl="0" fontAlgn="base">
        <a:spcBef>
          <a:spcPct val="0"/>
        </a:spcBef>
        <a:spcAft>
          <a:spcPct val="0"/>
        </a:spcAft>
        <a:defRPr sz="3600" b="1">
          <a:solidFill>
            <a:srgbClr val="C69200"/>
          </a:solidFill>
          <a:latin typeface="Arial" charset="0"/>
        </a:defRPr>
      </a:lvl7pPr>
      <a:lvl8pPr marL="1371600" algn="l" rtl="0" fontAlgn="base">
        <a:spcBef>
          <a:spcPct val="0"/>
        </a:spcBef>
        <a:spcAft>
          <a:spcPct val="0"/>
        </a:spcAft>
        <a:defRPr sz="3600" b="1">
          <a:solidFill>
            <a:srgbClr val="C69200"/>
          </a:solidFill>
          <a:latin typeface="Arial" charset="0"/>
        </a:defRPr>
      </a:lvl8pPr>
      <a:lvl9pPr marL="1828800" algn="l" rtl="0" fontAlgn="base">
        <a:spcBef>
          <a:spcPct val="0"/>
        </a:spcBef>
        <a:spcAft>
          <a:spcPct val="0"/>
        </a:spcAft>
        <a:defRPr sz="3600" b="1">
          <a:solidFill>
            <a:srgbClr val="C692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https://learning.oreilly.com/library/view/java-design-patterns/9781484240786/" TargetMode="External"/><Relationship Id="rId13" Type="http://schemas.openxmlformats.org/officeDocument/2006/relationships/hyperlink" Target="http://www.oodesign.com/" TargetMode="External"/><Relationship Id="rId3" Type="http://schemas.openxmlformats.org/officeDocument/2006/relationships/hyperlink" Target="https://itnext.io/solid-principles-explanation-and-examples-715b975dcad4" TargetMode="External"/><Relationship Id="rId7" Type="http://schemas.openxmlformats.org/officeDocument/2006/relationships/hyperlink" Target="https://refactoring.guru/" TargetMode="External"/><Relationship Id="rId12" Type="http://schemas.openxmlformats.org/officeDocument/2006/relationships/hyperlink" Target="http://www.vincehuston.org/dp/"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learning.oreilly.com/library/view/design-patterns-elements/0201633612/" TargetMode="External"/><Relationship Id="rId11" Type="http://schemas.openxmlformats.org/officeDocument/2006/relationships/hyperlink" Target="http://sourcemaking.com/design_patterns" TargetMode="External"/><Relationship Id="rId5" Type="http://schemas.openxmlformats.org/officeDocument/2006/relationships/hyperlink" Target="https://dzone.com/articles/the-5-solid-principles-explained" TargetMode="External"/><Relationship Id="rId10" Type="http://schemas.openxmlformats.org/officeDocument/2006/relationships/hyperlink" Target="https://learning.oreilly.com/library/view/head-first-design/0596007124/" TargetMode="External"/><Relationship Id="rId4" Type="http://schemas.openxmlformats.org/officeDocument/2006/relationships/hyperlink" Target="https://blog.scottlogic.com/2018/06/26/solid-principles.html" TargetMode="External"/><Relationship Id="rId9" Type="http://schemas.openxmlformats.org/officeDocument/2006/relationships/hyperlink" Target="https://learning.oreilly.com/library/view/design-patterns-and/9781786463593/" TargetMode="External"/><Relationship Id="rId14" Type="http://schemas.openxmlformats.org/officeDocument/2006/relationships/hyperlink" Target="https://www.tutorialspoint.com/design_pattern/index.ht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276155" y="2214680"/>
            <a:ext cx="8591690" cy="1323439"/>
          </a:xfrm>
          <a:noFill/>
        </p:spPr>
        <p:txBody>
          <a:bodyPr/>
          <a:lstStyle/>
          <a:p>
            <a:r>
              <a:rPr lang="en-US" dirty="0" smtClean="0">
                <a:ea typeface="ＭＳ Ｐゴシック" charset="-128"/>
              </a:rPr>
              <a:t>Maintainability Design II - Part 4</a:t>
            </a:r>
            <a:br>
              <a:rPr lang="en-US" dirty="0" smtClean="0">
                <a:ea typeface="ＭＳ Ｐゴシック" charset="-128"/>
              </a:rPr>
            </a:br>
            <a:r>
              <a:rPr lang="en-US" dirty="0" smtClean="0">
                <a:ea typeface="ＭＳ Ｐゴシック" charset="-128"/>
              </a:rPr>
              <a:t>(Behavioral Design Patterns)</a:t>
            </a:r>
            <a:endParaRPr lang="en-US" altLang="en-US" dirty="0">
              <a:ea typeface="ＭＳ Ｐゴシック" charset="-128"/>
            </a:endParaRPr>
          </a:p>
        </p:txBody>
      </p:sp>
      <p:sp>
        <p:nvSpPr>
          <p:cNvPr id="3" name="Rectangle 3"/>
          <p:cNvSpPr>
            <a:spLocks noGrp="1" noChangeArrowheads="1"/>
          </p:cNvSpPr>
          <p:nvPr>
            <p:ph type="subTitle" idx="1"/>
          </p:nvPr>
        </p:nvSpPr>
        <p:spPr>
          <a:xfrm>
            <a:off x="1371600" y="4187950"/>
            <a:ext cx="6400800" cy="1557338"/>
          </a:xfrm>
          <a:noFill/>
        </p:spPr>
        <p:txBody>
          <a:bodyPr/>
          <a:lstStyle/>
          <a:p>
            <a:pPr eaLnBrk="1" hangingPunct="1"/>
            <a:r>
              <a:rPr lang="en-US" altLang="en-US" dirty="0">
                <a:ea typeface="ＭＳ Ｐゴシック" charset="-128"/>
              </a:rPr>
              <a:t>C</a:t>
            </a:r>
            <a:r>
              <a:rPr lang="en-US" altLang="en-US" dirty="0" smtClean="0">
                <a:ea typeface="ＭＳ Ｐゴシック" charset="-128"/>
              </a:rPr>
              <a:t>S 301: IT Solution Architecture</a:t>
            </a:r>
            <a:endParaRPr lang="en-US" altLang="en-US" dirty="0">
              <a:ea typeface="ＭＳ Ｐゴシック" charset="-128"/>
            </a:endParaRPr>
          </a:p>
          <a:p>
            <a:pPr eaLnBrk="1" hangingPunct="1"/>
            <a:endParaRPr lang="en-US" altLang="en-US" dirty="0">
              <a:ea typeface="ＭＳ Ｐゴシック" charset="-128"/>
            </a:endParaRPr>
          </a:p>
          <a:p>
            <a:pPr eaLnBrk="1" hangingPunct="1"/>
            <a:r>
              <a:rPr lang="en-US" altLang="en-US" smtClean="0">
                <a:ea typeface="ＭＳ Ｐゴシック" charset="-128"/>
              </a:rPr>
              <a:t>Week 6</a:t>
            </a:r>
            <a:endParaRPr lang="en-US" altLang="en-US" dirty="0">
              <a:ea typeface="ＭＳ Ｐゴシック"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accent2"/>
                </a:solidFill>
                <a:latin typeface="Arial" charset="0"/>
                <a:ea typeface="ＭＳ Ｐゴシック" charset="-128"/>
              </a:defRPr>
            </a:lvl2pPr>
            <a:lvl3pPr marL="1143000" indent="-228600">
              <a:spcBef>
                <a:spcPct val="20000"/>
              </a:spcBef>
              <a:buChar char="•"/>
              <a:defRPr sz="2400">
                <a:solidFill>
                  <a:srgbClr val="CC0000"/>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0F6D640A-DDBC-744F-BF99-A332A0FEDABC}" type="slidenum">
              <a:rPr lang="en-US" altLang="en-US" sz="800"/>
              <a:pPr>
                <a:spcBef>
                  <a:spcPct val="0"/>
                </a:spcBef>
                <a:buFontTx/>
                <a:buNone/>
              </a:pPr>
              <a:t>10</a:t>
            </a:fld>
            <a:endParaRPr lang="en-US" altLang="en-US" sz="800" dirty="0"/>
          </a:p>
        </p:txBody>
      </p:sp>
      <p:sp>
        <p:nvSpPr>
          <p:cNvPr id="5" name="Rectangle 3">
            <a:extLst>
              <a:ext uri="{FF2B5EF4-FFF2-40B4-BE49-F238E27FC236}">
                <a16:creationId xmlns:a16="http://schemas.microsoft.com/office/drawing/2014/main" id="{E35A212B-9EB0-8A4D-BD97-1D66E3C2B202}"/>
              </a:ext>
            </a:extLst>
          </p:cNvPr>
          <p:cNvSpPr txBox="1">
            <a:spLocks noChangeArrowheads="1"/>
          </p:cNvSpPr>
          <p:nvPr/>
        </p:nvSpPr>
        <p:spPr bwMode="auto">
          <a:xfrm>
            <a:off x="647700" y="2594155"/>
            <a:ext cx="7772400"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altLang="en-US" dirty="0" smtClean="0">
                <a:ea typeface="ＭＳ Ｐゴシック" charset="-128"/>
              </a:rPr>
              <a:t>Chain of Responsibility</a:t>
            </a:r>
            <a:endParaRPr lang="en-US" altLang="en-US" kern="0" dirty="0">
              <a:ea typeface="ＭＳ Ｐゴシック" charset="-128"/>
            </a:endParaRPr>
          </a:p>
          <a:p>
            <a:pPr marL="0" indent="0" algn="ctr">
              <a:buFontTx/>
              <a:buNone/>
            </a:pPr>
            <a:r>
              <a:rPr lang="en-US" altLang="en-US" dirty="0">
                <a:ea typeface="ＭＳ Ｐゴシック" charset="-128"/>
              </a:rPr>
              <a:t> </a:t>
            </a:r>
            <a:endParaRPr lang="en-US" altLang="en-US" kern="0" dirty="0">
              <a:ea typeface="ＭＳ Ｐゴシック" charset="-128"/>
            </a:endParaRPr>
          </a:p>
          <a:p>
            <a:pPr algn="ctr"/>
            <a:endParaRPr lang="en-US" altLang="en-US" kern="0" dirty="0">
              <a:ea typeface="ＭＳ Ｐゴシック" charset="-128"/>
            </a:endParaRPr>
          </a:p>
        </p:txBody>
      </p:sp>
    </p:spTree>
    <p:extLst>
      <p:ext uri="{BB962C8B-B14F-4D97-AF65-F5344CB8AC3E}">
        <p14:creationId xmlns:p14="http://schemas.microsoft.com/office/powerpoint/2010/main" val="1528000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a:extLst>
              <a:ext uri="{FF2B5EF4-FFF2-40B4-BE49-F238E27FC236}">
                <a16:creationId xmlns:a16="http://schemas.microsoft.com/office/drawing/2014/main" id="{5BDEA411-649A-3848-8148-7D2FE6D2238A}"/>
              </a:ext>
            </a:extLst>
          </p:cNvPr>
          <p:cNvSpPr>
            <a:spLocks noGrp="1" noChangeArrowheads="1"/>
          </p:cNvSpPr>
          <p:nvPr>
            <p:ph type="title"/>
          </p:nvPr>
        </p:nvSpPr>
        <p:spPr/>
        <p:txBody>
          <a:bodyPr>
            <a:normAutofit fontScale="90000"/>
          </a:bodyPr>
          <a:lstStyle/>
          <a:p>
            <a:r>
              <a:rPr lang="en-US" altLang="en-US" dirty="0"/>
              <a:t>Pattern: </a:t>
            </a:r>
            <a:r>
              <a:rPr lang="en-US" altLang="en-US" dirty="0" smtClean="0"/>
              <a:t>Chain of Responsibility</a:t>
            </a:r>
            <a:endParaRPr lang="en-US" altLang="en-US" dirty="0"/>
          </a:p>
        </p:txBody>
      </p:sp>
      <p:sp>
        <p:nvSpPr>
          <p:cNvPr id="1502211" name="Rectangle 3">
            <a:extLst>
              <a:ext uri="{FF2B5EF4-FFF2-40B4-BE49-F238E27FC236}">
                <a16:creationId xmlns:a16="http://schemas.microsoft.com/office/drawing/2014/main" id="{00C6BA6B-257C-A141-8906-D95CC27FF7EC}"/>
              </a:ext>
            </a:extLst>
          </p:cNvPr>
          <p:cNvSpPr>
            <a:spLocks noGrp="1" noChangeArrowheads="1"/>
          </p:cNvSpPr>
          <p:nvPr>
            <p:ph sz="quarter" idx="13"/>
          </p:nvPr>
        </p:nvSpPr>
        <p:spPr>
          <a:xfrm>
            <a:off x="469900" y="1000360"/>
            <a:ext cx="4102100" cy="2283702"/>
          </a:xfrm>
          <a:noFill/>
          <a:ln/>
        </p:spPr>
        <p:txBody>
          <a:bodyPr/>
          <a:lstStyle/>
          <a:p>
            <a:pPr marL="0" indent="0">
              <a:buNone/>
            </a:pPr>
            <a:r>
              <a:rPr lang="en-US" sz="2000" b="1" dirty="0">
                <a:solidFill>
                  <a:srgbClr val="404040"/>
                </a:solidFill>
              </a:rPr>
              <a:t>Intent</a:t>
            </a:r>
          </a:p>
          <a:p>
            <a:r>
              <a:rPr lang="en-US" sz="1600" b="1" dirty="0"/>
              <a:t>Avoid coupling the sender of a request to its receiver </a:t>
            </a:r>
            <a:r>
              <a:rPr lang="en-US" sz="1600" dirty="0"/>
              <a:t>by giving more than one object a chance to handle the request. </a:t>
            </a:r>
            <a:r>
              <a:rPr lang="en-US" sz="1600" b="1" dirty="0"/>
              <a:t>Chain the receiving objects and pass the request along the chain </a:t>
            </a:r>
            <a:r>
              <a:rPr lang="en-US" sz="1600" dirty="0"/>
              <a:t>until an object handles it.</a:t>
            </a:r>
            <a:endParaRPr lang="en-US" sz="500" dirty="0">
              <a:solidFill>
                <a:srgbClr val="333333"/>
              </a:solidFill>
            </a:endParaRPr>
          </a:p>
        </p:txBody>
      </p:sp>
      <p:sp>
        <p:nvSpPr>
          <p:cNvPr id="5" name="Rectangle 16">
            <a:extLst>
              <a:ext uri="{FF2B5EF4-FFF2-40B4-BE49-F238E27FC236}">
                <a16:creationId xmlns:a16="http://schemas.microsoft.com/office/drawing/2014/main" id="{51E21275-5F72-4147-A095-EA4359CF18AE}"/>
              </a:ext>
            </a:extLst>
          </p:cNvPr>
          <p:cNvSpPr>
            <a:spLocks noGrp="1" noChangeArrowheads="1"/>
          </p:cNvSpPr>
          <p:nvPr>
            <p:ph type="sldNum" sz="quarter" idx="16"/>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bg2"/>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a:lstStyle>
          <a:p>
            <a:fld id="{A9FB59D8-7D65-6648-85D6-8071FC177E04}" type="slidenum">
              <a:rPr lang="en-US" altLang="en-US" smtClean="0"/>
              <a:pPr/>
              <a:t>11</a:t>
            </a:fld>
            <a:endParaRPr lang="en-US" altLang="en-US" dirty="0"/>
          </a:p>
        </p:txBody>
      </p:sp>
      <p:pic>
        <p:nvPicPr>
          <p:cNvPr id="6148" name="Picture 4" descr="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475" y="2142211"/>
            <a:ext cx="3737155" cy="5157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ain of Responsibility design patte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045" y="3429000"/>
            <a:ext cx="5000672" cy="3125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947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Let’s assume a claims system</a:t>
            </a:r>
            <a:endParaRPr lang="en-SG" dirty="0"/>
          </a:p>
        </p:txBody>
      </p:sp>
      <p:sp>
        <p:nvSpPr>
          <p:cNvPr id="4" name="Content Placeholder 3"/>
          <p:cNvSpPr>
            <a:spLocks noGrp="1"/>
          </p:cNvSpPr>
          <p:nvPr>
            <p:ph idx="1"/>
          </p:nvPr>
        </p:nvSpPr>
        <p:spPr>
          <a:xfrm>
            <a:off x="60960" y="979409"/>
            <a:ext cx="8745537" cy="5078313"/>
          </a:xfrm>
        </p:spPr>
        <p:txBody>
          <a:bodyPr/>
          <a:lstStyle/>
          <a:p>
            <a:pPr marL="457200" indent="-457200" algn="just">
              <a:buFont typeface="+mj-lt"/>
              <a:buAutoNum type="arabicPeriod"/>
            </a:pPr>
            <a:r>
              <a:rPr lang="en-SG" sz="1800" dirty="0" smtClean="0"/>
              <a:t>The claims application is meant for staff to login and submit a expense claim. </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The expense claims form comprises of the staff personal details and claim items details.</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The staff details are stored in centralized MSSQL DB while the claims details are stored in a MySQL DB used only by the claims application.</a:t>
            </a:r>
          </a:p>
          <a:p>
            <a:pPr marL="457200" indent="-457200" algn="just">
              <a:buFont typeface="+mj-lt"/>
              <a:buAutoNum type="arabicPeriod"/>
            </a:pPr>
            <a:endParaRPr lang="en-SG" sz="1800" dirty="0"/>
          </a:p>
          <a:p>
            <a:pPr marL="457200" indent="-457200" algn="just">
              <a:buFont typeface="+mj-lt"/>
              <a:buAutoNum type="arabicPeriod"/>
            </a:pPr>
            <a:r>
              <a:rPr lang="en-SG" sz="1800" b="1" dirty="0" smtClean="0"/>
              <a:t>The expense claim request once submitted, is sent to the appropriate manager/head for approval.</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For approved claims, a daily scheduler is configured to invoke the application to send these approved claims to SAP system.</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On a monthly basis, </a:t>
            </a:r>
            <a:r>
              <a:rPr lang="en-SG" sz="1800" dirty="0"/>
              <a:t>s</a:t>
            </a:r>
            <a:r>
              <a:rPr lang="en-SG" sz="1800" dirty="0" smtClean="0"/>
              <a:t>taff with managerial role is able to generate claims reports of their staff.</a:t>
            </a:r>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12</a:t>
            </a:fld>
            <a:endParaRPr lang="en-US" altLang="en-US" dirty="0"/>
          </a:p>
        </p:txBody>
      </p:sp>
    </p:spTree>
    <p:extLst>
      <p:ext uri="{BB962C8B-B14F-4D97-AF65-F5344CB8AC3E}">
        <p14:creationId xmlns:p14="http://schemas.microsoft.com/office/powerpoint/2010/main" val="578329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DAAF666A-DCFA-8548-90E5-601EC9E94442}"/>
              </a:ext>
            </a:extLst>
          </p:cNvPr>
          <p:cNvSpPr>
            <a:spLocks noGrp="1" noChangeArrowheads="1"/>
          </p:cNvSpPr>
          <p:nvPr>
            <p:ph type="title"/>
          </p:nvPr>
        </p:nvSpPr>
        <p:spPr>
          <a:xfrm>
            <a:off x="549565" y="89620"/>
            <a:ext cx="7741290" cy="545561"/>
          </a:xfrm>
        </p:spPr>
        <p:txBody>
          <a:bodyPr>
            <a:normAutofit fontScale="90000"/>
          </a:bodyPr>
          <a:lstStyle/>
          <a:p>
            <a:r>
              <a:rPr lang="en-US" altLang="en-US" dirty="0" smtClean="0"/>
              <a:t>Scenario – Chain of Responsibility</a:t>
            </a:r>
            <a:endParaRPr lang="en-US" altLang="en-US" dirty="0"/>
          </a:p>
        </p:txBody>
      </p:sp>
      <p:sp>
        <p:nvSpPr>
          <p:cNvPr id="4" name="Slide Number Placeholder 3">
            <a:extLst>
              <a:ext uri="{FF2B5EF4-FFF2-40B4-BE49-F238E27FC236}">
                <a16:creationId xmlns:a16="http://schemas.microsoft.com/office/drawing/2014/main" id="{5CE360B8-81B7-3B4B-B804-994AED9BE00F}"/>
              </a:ext>
            </a:extLst>
          </p:cNvPr>
          <p:cNvSpPr>
            <a:spLocks noGrp="1"/>
          </p:cNvSpPr>
          <p:nvPr>
            <p:ph type="sldNum" sz="quarter" idx="16"/>
          </p:nvPr>
        </p:nvSpPr>
        <p:spPr/>
        <p:txBody>
          <a:bodyPr/>
          <a:lstStyle/>
          <a:p>
            <a:fld id="{E0BE168A-DCD4-5F45-8DB6-25E6A7360816}" type="slidenum">
              <a:rPr lang="en-US" altLang="en-US" smtClean="0"/>
              <a:pPr/>
              <a:t>13</a:t>
            </a:fld>
            <a:endParaRPr lang="en-US" altLang="en-US" dirty="0"/>
          </a:p>
        </p:txBody>
      </p:sp>
      <p:sp>
        <p:nvSpPr>
          <p:cNvPr id="3" name="Rectangle 2"/>
          <p:cNvSpPr/>
          <p:nvPr/>
        </p:nvSpPr>
        <p:spPr>
          <a:xfrm>
            <a:off x="853145" y="2012752"/>
            <a:ext cx="7741290" cy="4616648"/>
          </a:xfrm>
          <a:prstGeom prst="rect">
            <a:avLst/>
          </a:prstGeom>
          <a:ln w="25400">
            <a:solidFill>
              <a:srgbClr val="00B050"/>
            </a:solidFill>
          </a:ln>
        </p:spPr>
        <p:txBody>
          <a:bodyPr wrap="square">
            <a:spAutoFit/>
          </a:bodyPr>
          <a:lstStyle/>
          <a:p>
            <a:r>
              <a:rPr lang="en-US" sz="1400" dirty="0">
                <a:solidFill>
                  <a:srgbClr val="333333"/>
                </a:solidFill>
                <a:latin typeface="Arial" panose="020B0604020202020204" pitchFamily="34" charset="0"/>
                <a:cs typeface="Arial" panose="020B0604020202020204" pitchFamily="34" charset="0"/>
              </a:rPr>
              <a:t> public class </a:t>
            </a:r>
            <a:r>
              <a:rPr lang="en-US" sz="1400" b="1" dirty="0">
                <a:solidFill>
                  <a:srgbClr val="333333"/>
                </a:solidFill>
                <a:latin typeface="Arial" panose="020B0604020202020204" pitchFamily="34" charset="0"/>
                <a:cs typeface="Arial" panose="020B0604020202020204" pitchFamily="34" charset="0"/>
              </a:rPr>
              <a:t>ClaimsForm</a:t>
            </a:r>
            <a:r>
              <a:rPr lang="en-US" sz="1400" dirty="0">
                <a:solidFill>
                  <a:srgbClr val="333333"/>
                </a:solidFill>
                <a:latin typeface="Arial" panose="020B0604020202020204" pitchFamily="34" charset="0"/>
                <a:cs typeface="Arial" panose="020B0604020202020204" pitchFamily="34" charset="0"/>
              </a:rPr>
              <a:t> {</a:t>
            </a:r>
          </a:p>
          <a:p>
            <a:endParaRPr lang="en-US" sz="1400" dirty="0">
              <a:solidFill>
                <a:srgbClr val="333333"/>
              </a:solidFill>
              <a:latin typeface="Arial" panose="020B0604020202020204" pitchFamily="34" charset="0"/>
              <a:cs typeface="Arial" panose="020B0604020202020204" pitchFamily="34" charset="0"/>
            </a:endParaRPr>
          </a:p>
          <a:p>
            <a:r>
              <a:rPr lang="en-US" sz="1400" b="1" dirty="0" smtClean="0">
                <a:solidFill>
                  <a:srgbClr val="333333"/>
                </a:solidFill>
                <a:latin typeface="Arial" panose="020B0604020202020204" pitchFamily="34" charset="0"/>
                <a:cs typeface="Arial" panose="020B0604020202020204" pitchFamily="34" charset="0"/>
              </a:rPr>
              <a:t>  public </a:t>
            </a:r>
            <a:r>
              <a:rPr lang="en-US" sz="1400" b="1" dirty="0">
                <a:solidFill>
                  <a:srgbClr val="333333"/>
                </a:solidFill>
                <a:latin typeface="Arial" panose="020B0604020202020204" pitchFamily="34" charset="0"/>
                <a:cs typeface="Arial" panose="020B0604020202020204" pitchFamily="34" charset="0"/>
              </a:rPr>
              <a:t>void submitClaim(int amount) </a:t>
            </a:r>
            <a:r>
              <a:rPr lang="en-US" sz="1400" b="1" dirty="0" smtClean="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if (amount &lt; 1000 ) </a:t>
            </a:r>
            <a:r>
              <a:rPr lang="en-US" sz="1400" dirty="0" smtClean="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ApproverReportingManager reportingManager = new ApproverReportingManager();</a:t>
            </a:r>
          </a:p>
          <a:p>
            <a:r>
              <a:rPr lang="en-US" sz="1400" dirty="0">
                <a:solidFill>
                  <a:srgbClr val="333333"/>
                </a:solidFill>
                <a:latin typeface="Arial" panose="020B0604020202020204" pitchFamily="34" charset="0"/>
                <a:cs typeface="Arial" panose="020B0604020202020204" pitchFamily="34" charset="0"/>
              </a:rPr>
              <a:t>      reportingManager.handleMessage(amount</a:t>
            </a:r>
            <a:r>
              <a:rPr lang="en-US" sz="1400" dirty="0" smtClean="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 else if (amount &lt; 5000 ) </a:t>
            </a:r>
            <a:r>
              <a:rPr lang="en-US" sz="1400" dirty="0" smtClean="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ApproverDeptHead deptHead = new ApproverDeptHead();</a:t>
            </a:r>
          </a:p>
          <a:p>
            <a:r>
              <a:rPr lang="en-US" sz="1400" dirty="0">
                <a:solidFill>
                  <a:srgbClr val="333333"/>
                </a:solidFill>
                <a:latin typeface="Arial" panose="020B0604020202020204" pitchFamily="34" charset="0"/>
                <a:cs typeface="Arial" panose="020B0604020202020204" pitchFamily="34" charset="0"/>
              </a:rPr>
              <a:t>      deptHead.handleMessage(amount</a:t>
            </a:r>
            <a:r>
              <a:rPr lang="en-US" sz="1400" dirty="0" smtClean="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 else </a:t>
            </a:r>
            <a:r>
              <a:rPr lang="en-US" sz="1400" dirty="0" smtClean="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ApproverCompanyHead coHead = new ApproverCompanyHead();</a:t>
            </a:r>
          </a:p>
          <a:p>
            <a:r>
              <a:rPr lang="en-US" sz="1400" dirty="0">
                <a:solidFill>
                  <a:srgbClr val="333333"/>
                </a:solidFill>
                <a:latin typeface="Arial" panose="020B0604020202020204" pitchFamily="34" charset="0"/>
                <a:cs typeface="Arial" panose="020B0604020202020204" pitchFamily="34" charset="0"/>
              </a:rPr>
              <a:t>      coHead.handleMessage(amount);</a:t>
            </a:r>
          </a:p>
          <a:p>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a:t>
            </a:r>
            <a:endParaRPr lang="en-SG" sz="1400" b="0" i="0" dirty="0">
              <a:solidFill>
                <a:srgbClr val="333333"/>
              </a:solidFill>
              <a:effectLst/>
              <a:latin typeface="Arial" panose="020B0604020202020204" pitchFamily="34" charset="0"/>
              <a:cs typeface="Arial" panose="020B0604020202020204" pitchFamily="34" charset="0"/>
            </a:endParaRPr>
          </a:p>
        </p:txBody>
      </p:sp>
      <p:sp>
        <p:nvSpPr>
          <p:cNvPr id="6" name="Rectangle 5"/>
          <p:cNvSpPr/>
          <p:nvPr/>
        </p:nvSpPr>
        <p:spPr>
          <a:xfrm>
            <a:off x="170090" y="880713"/>
            <a:ext cx="8601125" cy="923330"/>
          </a:xfrm>
          <a:prstGeom prst="rect">
            <a:avLst/>
          </a:prstGeom>
        </p:spPr>
        <p:txBody>
          <a:bodyPr wrap="square">
            <a:spAutoFit/>
          </a:bodyPr>
          <a:lstStyle/>
          <a:p>
            <a:r>
              <a:rPr lang="en-SG" b="1" dirty="0" smtClean="0"/>
              <a:t>Scenario : </a:t>
            </a:r>
            <a:r>
              <a:rPr lang="en-SG" dirty="0" smtClean="0"/>
              <a:t>The approver required depend on the claims amount. E.g. for &lt;$1000, reporting manager can approve it. For &lt;$5000, department head is required to approve it. For &gt;=$5000, company head is required to approve it</a:t>
            </a:r>
            <a:r>
              <a:rPr lang="en-SG" b="1" dirty="0" smtClean="0"/>
              <a:t>.</a:t>
            </a:r>
            <a:endParaRPr lang="en-SG" dirty="0"/>
          </a:p>
        </p:txBody>
      </p:sp>
    </p:spTree>
    <p:extLst>
      <p:ext uri="{BB962C8B-B14F-4D97-AF65-F5344CB8AC3E}">
        <p14:creationId xmlns:p14="http://schemas.microsoft.com/office/powerpoint/2010/main" val="1554632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7" name="Rectangle 3">
            <a:extLst>
              <a:ext uri="{FF2B5EF4-FFF2-40B4-BE49-F238E27FC236}">
                <a16:creationId xmlns:a16="http://schemas.microsoft.com/office/drawing/2014/main" id="{3290009C-5E45-4D44-BE10-7EAB8D45DCEA}"/>
              </a:ext>
            </a:extLst>
          </p:cNvPr>
          <p:cNvSpPr>
            <a:spLocks noGrp="1" noChangeArrowheads="1"/>
          </p:cNvSpPr>
          <p:nvPr>
            <p:ph type="title"/>
          </p:nvPr>
        </p:nvSpPr>
        <p:spPr/>
        <p:txBody>
          <a:bodyPr>
            <a:normAutofit fontScale="90000"/>
          </a:bodyPr>
          <a:lstStyle/>
          <a:p>
            <a:r>
              <a:rPr lang="en-US" altLang="en-US" dirty="0" smtClean="0"/>
              <a:t>COR </a:t>
            </a:r>
            <a:r>
              <a:rPr lang="en-US" altLang="en-US" dirty="0"/>
              <a:t>Implementation</a:t>
            </a:r>
          </a:p>
        </p:txBody>
      </p:sp>
      <p:sp>
        <p:nvSpPr>
          <p:cNvPr id="1506306" name="Rectangle 2">
            <a:extLst>
              <a:ext uri="{FF2B5EF4-FFF2-40B4-BE49-F238E27FC236}">
                <a16:creationId xmlns:a16="http://schemas.microsoft.com/office/drawing/2014/main" id="{0D08D7CC-CB98-BB49-B900-1B3B928607A5}"/>
              </a:ext>
            </a:extLst>
          </p:cNvPr>
          <p:cNvSpPr>
            <a:spLocks noGrp="1" noChangeArrowheads="1"/>
          </p:cNvSpPr>
          <p:nvPr>
            <p:ph sz="quarter" idx="13"/>
          </p:nvPr>
        </p:nvSpPr>
        <p:spPr>
          <a:xfrm>
            <a:off x="94196" y="932197"/>
            <a:ext cx="9049804" cy="3508653"/>
          </a:xfrm>
        </p:spPr>
        <p:txBody>
          <a:bodyPr/>
          <a:lstStyle/>
          <a:p>
            <a:pPr marL="0" indent="0">
              <a:buNone/>
            </a:pPr>
            <a:r>
              <a:rPr lang="en-US" sz="2800" b="1" dirty="0"/>
              <a:t>“. </a:t>
            </a:r>
            <a:r>
              <a:rPr lang="en-US" sz="2800" dirty="0"/>
              <a:t>. </a:t>
            </a:r>
            <a:r>
              <a:rPr lang="en-US" sz="2800" b="1" dirty="0"/>
              <a:t>Chain the receiving objects and pass the request along the </a:t>
            </a:r>
            <a:r>
              <a:rPr lang="en-US" sz="2800" b="1" dirty="0" smtClean="0"/>
              <a:t>chain… “</a:t>
            </a:r>
          </a:p>
          <a:p>
            <a:pPr marL="871538" lvl="1" indent="-514350">
              <a:buFont typeface="+mj-lt"/>
              <a:buAutoNum type="arabicPeriod"/>
            </a:pPr>
            <a:r>
              <a:rPr lang="en-SG" sz="2400" dirty="0" smtClean="0"/>
              <a:t>Create </a:t>
            </a:r>
            <a:r>
              <a:rPr lang="en-SG" sz="2400" dirty="0"/>
              <a:t>an </a:t>
            </a:r>
            <a:r>
              <a:rPr lang="en-SG" sz="2400" b="1" dirty="0" smtClean="0"/>
              <a:t>interface of the handler</a:t>
            </a:r>
            <a:endParaRPr lang="en-SG" sz="2400" dirty="0"/>
          </a:p>
          <a:p>
            <a:pPr marL="871538" lvl="1" indent="-514350">
              <a:buFont typeface="+mj-lt"/>
              <a:buAutoNum type="arabicPeriod"/>
            </a:pPr>
            <a:r>
              <a:rPr lang="en-US" sz="2400" dirty="0"/>
              <a:t>Create </a:t>
            </a:r>
            <a:r>
              <a:rPr lang="en-US" sz="2400" b="1" dirty="0"/>
              <a:t>concrete </a:t>
            </a:r>
            <a:r>
              <a:rPr lang="en-US" sz="2400" b="1" dirty="0" smtClean="0"/>
              <a:t>(approver) class </a:t>
            </a:r>
            <a:r>
              <a:rPr lang="en-US" sz="2400" b="1" dirty="0"/>
              <a:t>implementing the </a:t>
            </a:r>
            <a:r>
              <a:rPr lang="en-US" sz="2400" b="1" dirty="0" smtClean="0"/>
              <a:t>handler interface.</a:t>
            </a:r>
          </a:p>
          <a:p>
            <a:pPr marL="871538" lvl="1" indent="-514350">
              <a:buFont typeface="+mj-lt"/>
              <a:buAutoNum type="arabicPeriod"/>
            </a:pPr>
            <a:r>
              <a:rPr lang="en-US" sz="2400" b="1" dirty="0" smtClean="0"/>
              <a:t>Chain up the handlers (approvers).</a:t>
            </a:r>
          </a:p>
          <a:p>
            <a:pPr marL="871538" lvl="1" indent="-514350">
              <a:buFont typeface="+mj-lt"/>
              <a:buAutoNum type="arabicPeriod"/>
            </a:pPr>
            <a:endParaRPr lang="en-US" altLang="en-US" sz="1800" dirty="0"/>
          </a:p>
        </p:txBody>
      </p:sp>
      <p:sp>
        <p:nvSpPr>
          <p:cNvPr id="4" name="Slide Number Placeholder 3">
            <a:extLst>
              <a:ext uri="{FF2B5EF4-FFF2-40B4-BE49-F238E27FC236}">
                <a16:creationId xmlns:a16="http://schemas.microsoft.com/office/drawing/2014/main" id="{D3C29AAE-FE7E-E44F-B00D-98F9CF869B03}"/>
              </a:ext>
            </a:extLst>
          </p:cNvPr>
          <p:cNvSpPr>
            <a:spLocks noGrp="1"/>
          </p:cNvSpPr>
          <p:nvPr>
            <p:ph type="sldNum" sz="quarter" idx="16"/>
          </p:nvPr>
        </p:nvSpPr>
        <p:spPr/>
        <p:txBody>
          <a:bodyPr/>
          <a:lstStyle/>
          <a:p>
            <a:fld id="{693E66A4-AB54-B74F-8974-7A9DCB761204}" type="slidenum">
              <a:rPr lang="en-US" altLang="en-US"/>
              <a:pPr/>
              <a:t>14</a:t>
            </a:fld>
            <a:endParaRPr lang="en-US" altLang="en-US" dirty="0"/>
          </a:p>
        </p:txBody>
      </p:sp>
      <p:pic>
        <p:nvPicPr>
          <p:cNvPr id="6" name="Picture 2" descr="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780" y="4036160"/>
            <a:ext cx="4967670" cy="242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949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DAAF666A-DCFA-8548-90E5-601EC9E94442}"/>
              </a:ext>
            </a:extLst>
          </p:cNvPr>
          <p:cNvSpPr>
            <a:spLocks noGrp="1" noChangeArrowheads="1"/>
          </p:cNvSpPr>
          <p:nvPr>
            <p:ph type="title"/>
          </p:nvPr>
        </p:nvSpPr>
        <p:spPr>
          <a:xfrm>
            <a:off x="549565" y="89620"/>
            <a:ext cx="7741290" cy="545561"/>
          </a:xfrm>
        </p:spPr>
        <p:txBody>
          <a:bodyPr>
            <a:normAutofit fontScale="90000"/>
          </a:bodyPr>
          <a:lstStyle/>
          <a:p>
            <a:r>
              <a:rPr lang="en-US" altLang="en-US" dirty="0" smtClean="0"/>
              <a:t>COR Implementation</a:t>
            </a:r>
            <a:endParaRPr lang="en-US" altLang="en-US" dirty="0"/>
          </a:p>
        </p:txBody>
      </p:sp>
      <p:sp>
        <p:nvSpPr>
          <p:cNvPr id="4" name="Slide Number Placeholder 3">
            <a:extLst>
              <a:ext uri="{FF2B5EF4-FFF2-40B4-BE49-F238E27FC236}">
                <a16:creationId xmlns:a16="http://schemas.microsoft.com/office/drawing/2014/main" id="{5CE360B8-81B7-3B4B-B804-994AED9BE00F}"/>
              </a:ext>
            </a:extLst>
          </p:cNvPr>
          <p:cNvSpPr>
            <a:spLocks noGrp="1"/>
          </p:cNvSpPr>
          <p:nvPr>
            <p:ph type="sldNum" sz="quarter" idx="16"/>
          </p:nvPr>
        </p:nvSpPr>
        <p:spPr/>
        <p:txBody>
          <a:bodyPr/>
          <a:lstStyle/>
          <a:p>
            <a:fld id="{E0BE168A-DCD4-5F45-8DB6-25E6A7360816}" type="slidenum">
              <a:rPr lang="en-US" altLang="en-US" smtClean="0"/>
              <a:pPr/>
              <a:t>15</a:t>
            </a:fld>
            <a:endParaRPr lang="en-US" altLang="en-US" dirty="0"/>
          </a:p>
        </p:txBody>
      </p:sp>
      <p:sp>
        <p:nvSpPr>
          <p:cNvPr id="7" name="Rectangle 6"/>
          <p:cNvSpPr/>
          <p:nvPr/>
        </p:nvSpPr>
        <p:spPr>
          <a:xfrm>
            <a:off x="18300" y="924465"/>
            <a:ext cx="4718160" cy="5693866"/>
          </a:xfrm>
          <a:prstGeom prst="rect">
            <a:avLst/>
          </a:prstGeom>
          <a:ln w="25400">
            <a:solidFill>
              <a:schemeClr val="tx1"/>
            </a:solidFill>
          </a:ln>
        </p:spPr>
        <p:txBody>
          <a:bodyPr wrap="square">
            <a:spAutoFit/>
          </a:bodyPr>
          <a:lstStyle/>
          <a:p>
            <a:r>
              <a:rPr lang="en-US" sz="1400" b="1" dirty="0">
                <a:solidFill>
                  <a:srgbClr val="333333"/>
                </a:solidFill>
                <a:latin typeface="Arial" panose="020B0604020202020204" pitchFamily="34" charset="0"/>
                <a:cs typeface="Arial" panose="020B0604020202020204" pitchFamily="34" charset="0"/>
              </a:rPr>
              <a:t>public interface Approver {</a:t>
            </a:r>
          </a:p>
          <a:p>
            <a:r>
              <a:rPr lang="en-US" sz="1400" b="1" dirty="0">
                <a:solidFill>
                  <a:srgbClr val="333333"/>
                </a:solidFill>
                <a:latin typeface="Arial" panose="020B0604020202020204" pitchFamily="34" charset="0"/>
                <a:cs typeface="Arial" panose="020B0604020202020204" pitchFamily="34" charset="0"/>
              </a:rPr>
              <a:t>  void handleMessage(int amount);</a:t>
            </a:r>
          </a:p>
          <a:p>
            <a:r>
              <a:rPr lang="en-US" sz="1400" b="1" dirty="0">
                <a:solidFill>
                  <a:srgbClr val="333333"/>
                </a:solidFill>
                <a:latin typeface="Arial" panose="020B0604020202020204" pitchFamily="34" charset="0"/>
                <a:cs typeface="Arial" panose="020B0604020202020204" pitchFamily="34" charset="0"/>
              </a:rPr>
              <a:t>  void nextApprover(Approver nextApprover);</a:t>
            </a:r>
          </a:p>
          <a:p>
            <a:r>
              <a:rPr lang="en-US" sz="1400" b="1" dirty="0">
                <a:solidFill>
                  <a:srgbClr val="333333"/>
                </a:solidFill>
                <a:latin typeface="Arial" panose="020B0604020202020204" pitchFamily="34" charset="0"/>
                <a:cs typeface="Arial" panose="020B0604020202020204" pitchFamily="34" charset="0"/>
              </a:rPr>
              <a:t>  Approver getNextApprover();</a:t>
            </a:r>
          </a:p>
          <a:p>
            <a:r>
              <a:rPr lang="en-US" sz="1400" b="1" dirty="0" smtClean="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public class </a:t>
            </a:r>
            <a:r>
              <a:rPr lang="en-US" sz="1400" b="1" dirty="0">
                <a:solidFill>
                  <a:srgbClr val="333333"/>
                </a:solidFill>
                <a:latin typeface="Arial" panose="020B0604020202020204" pitchFamily="34" charset="0"/>
                <a:cs typeface="Arial" panose="020B0604020202020204" pitchFamily="34" charset="0"/>
              </a:rPr>
              <a:t>ApproverReportingManager implements Approver </a:t>
            </a:r>
            <a:r>
              <a:rPr lang="en-US" sz="1400" dirty="0">
                <a:solidFill>
                  <a:srgbClr val="333333"/>
                </a:solidFill>
                <a:latin typeface="Arial" panose="020B0604020202020204" pitchFamily="34" charset="0"/>
                <a:cs typeface="Arial" panose="020B0604020202020204" pitchFamily="34" charset="0"/>
              </a:rPr>
              <a:t>{</a:t>
            </a:r>
          </a:p>
          <a:p>
            <a:r>
              <a:rPr lang="en-US" sz="1400" dirty="0">
                <a:solidFill>
                  <a:srgbClr val="333333"/>
                </a:solidFill>
                <a:latin typeface="Arial" panose="020B0604020202020204" pitchFamily="34" charset="0"/>
                <a:cs typeface="Arial" panose="020B0604020202020204" pitchFamily="34" charset="0"/>
              </a:rPr>
              <a:t>  private Approver nextApprover;</a:t>
            </a:r>
          </a:p>
          <a:p>
            <a:r>
              <a:rPr lang="en-US" sz="1400" dirty="0">
                <a:solidFill>
                  <a:srgbClr val="333333"/>
                </a:solidFill>
                <a:latin typeface="Arial" panose="020B0604020202020204" pitchFamily="34" charset="0"/>
                <a:cs typeface="Arial" panose="020B0604020202020204" pitchFamily="34" charset="0"/>
              </a:rPr>
              <a:t>  private int limit = 1000;</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a:t>
            </a:r>
            <a:r>
              <a:rPr lang="en-US" sz="1400" b="1" dirty="0">
                <a:solidFill>
                  <a:srgbClr val="333333"/>
                </a:solidFill>
                <a:latin typeface="Arial" panose="020B0604020202020204" pitchFamily="34" charset="0"/>
                <a:cs typeface="Arial" panose="020B0604020202020204" pitchFamily="34" charset="0"/>
              </a:rPr>
              <a:t>public void handleMessage(int amount) </a:t>
            </a:r>
            <a:r>
              <a:rPr lang="en-US" sz="1400" dirty="0">
                <a:solidFill>
                  <a:srgbClr val="333333"/>
                </a:solidFill>
                <a:latin typeface="Arial" panose="020B0604020202020204" pitchFamily="34" charset="0"/>
                <a:cs typeface="Arial" panose="020B0604020202020204" pitchFamily="34" charset="0"/>
              </a:rPr>
              <a:t>{</a:t>
            </a:r>
          </a:p>
          <a:p>
            <a:r>
              <a:rPr lang="en-US" sz="1400" dirty="0">
                <a:solidFill>
                  <a:srgbClr val="333333"/>
                </a:solidFill>
                <a:latin typeface="Arial" panose="020B0604020202020204" pitchFamily="34" charset="0"/>
                <a:cs typeface="Arial" panose="020B0604020202020204" pitchFamily="34" charset="0"/>
              </a:rPr>
              <a:t>    if (amount &lt; limit ) {</a:t>
            </a:r>
          </a:p>
          <a:p>
            <a:r>
              <a:rPr lang="en-US" sz="1400" dirty="0">
                <a:solidFill>
                  <a:srgbClr val="333333"/>
                </a:solidFill>
                <a:latin typeface="Arial" panose="020B0604020202020204" pitchFamily="34" charset="0"/>
                <a:cs typeface="Arial" panose="020B0604020202020204" pitchFamily="34" charset="0"/>
              </a:rPr>
              <a:t>      System.out.println("Reporing Manager is handling it");</a:t>
            </a:r>
          </a:p>
          <a:p>
            <a:r>
              <a:rPr lang="en-US" sz="1400" dirty="0">
                <a:solidFill>
                  <a:srgbClr val="333333"/>
                </a:solidFill>
                <a:latin typeface="Arial" panose="020B0604020202020204" pitchFamily="34" charset="0"/>
                <a:cs typeface="Arial" panose="020B0604020202020204" pitchFamily="34" charset="0"/>
              </a:rPr>
              <a:t>    } else {</a:t>
            </a:r>
          </a:p>
          <a:p>
            <a:r>
              <a:rPr lang="en-US" sz="1400" dirty="0">
                <a:solidFill>
                  <a:srgbClr val="333333"/>
                </a:solidFill>
                <a:latin typeface="Arial" panose="020B0604020202020204" pitchFamily="34" charset="0"/>
                <a:cs typeface="Arial" panose="020B0604020202020204" pitchFamily="34" charset="0"/>
              </a:rPr>
              <a:t>      nextApprover.handleMessage(amount);</a:t>
            </a:r>
          </a:p>
          <a:p>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  </a:t>
            </a:r>
            <a:r>
              <a:rPr lang="en-US" sz="1400" b="1" dirty="0">
                <a:solidFill>
                  <a:srgbClr val="333333"/>
                </a:solidFill>
                <a:latin typeface="Arial" panose="020B0604020202020204" pitchFamily="34" charset="0"/>
                <a:cs typeface="Arial" panose="020B0604020202020204" pitchFamily="34" charset="0"/>
              </a:rPr>
              <a:t>public void nextApprover(Approver nextApprover) </a:t>
            </a:r>
            <a:r>
              <a:rPr lang="en-US" sz="1400" dirty="0">
                <a:solidFill>
                  <a:srgbClr val="333333"/>
                </a:solidFill>
                <a:latin typeface="Arial" panose="020B0604020202020204" pitchFamily="34" charset="0"/>
                <a:cs typeface="Arial" panose="020B0604020202020204" pitchFamily="34" charset="0"/>
              </a:rPr>
              <a:t>{</a:t>
            </a:r>
          </a:p>
          <a:p>
            <a:r>
              <a:rPr lang="en-US" sz="1400" dirty="0">
                <a:solidFill>
                  <a:srgbClr val="333333"/>
                </a:solidFill>
                <a:latin typeface="Arial" panose="020B0604020202020204" pitchFamily="34" charset="0"/>
                <a:cs typeface="Arial" panose="020B0604020202020204" pitchFamily="34" charset="0"/>
              </a:rPr>
              <a:t>    this.nextApprover = nextApprover;</a:t>
            </a:r>
          </a:p>
          <a:p>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  </a:t>
            </a:r>
            <a:r>
              <a:rPr lang="en-US" sz="1400" b="1" dirty="0">
                <a:solidFill>
                  <a:srgbClr val="333333"/>
                </a:solidFill>
                <a:latin typeface="Arial" panose="020B0604020202020204" pitchFamily="34" charset="0"/>
                <a:cs typeface="Arial" panose="020B0604020202020204" pitchFamily="34" charset="0"/>
              </a:rPr>
              <a:t>public Approver getNextApprover() </a:t>
            </a:r>
            <a:r>
              <a:rPr lang="en-US" sz="1400" dirty="0">
                <a:solidFill>
                  <a:srgbClr val="333333"/>
                </a:solidFill>
                <a:latin typeface="Arial" panose="020B0604020202020204" pitchFamily="34" charset="0"/>
                <a:cs typeface="Arial" panose="020B0604020202020204" pitchFamily="34" charset="0"/>
              </a:rPr>
              <a:t>{</a:t>
            </a:r>
          </a:p>
          <a:p>
            <a:r>
              <a:rPr lang="en-US" sz="1400" dirty="0">
                <a:solidFill>
                  <a:srgbClr val="333333"/>
                </a:solidFill>
                <a:latin typeface="Arial" panose="020B0604020202020204" pitchFamily="34" charset="0"/>
                <a:cs typeface="Arial" panose="020B0604020202020204" pitchFamily="34" charset="0"/>
              </a:rPr>
              <a:t>    return nextApprover;</a:t>
            </a:r>
          </a:p>
          <a:p>
            <a:r>
              <a:rPr lang="en-US" sz="1400" dirty="0">
                <a:solidFill>
                  <a:srgbClr val="333333"/>
                </a:solidFill>
                <a:latin typeface="Arial" panose="020B0604020202020204" pitchFamily="34" charset="0"/>
                <a:cs typeface="Arial" panose="020B0604020202020204" pitchFamily="34" charset="0"/>
              </a:rPr>
              <a:t>  }</a:t>
            </a:r>
          </a:p>
          <a:p>
            <a:r>
              <a:rPr lang="en-US" sz="1400" dirty="0" smtClean="0">
                <a:solidFill>
                  <a:srgbClr val="333333"/>
                </a:solidFill>
                <a:latin typeface="Arial" panose="020B0604020202020204" pitchFamily="34" charset="0"/>
                <a:cs typeface="Arial" panose="020B0604020202020204" pitchFamily="34" charset="0"/>
              </a:rPr>
              <a:t>} </a:t>
            </a:r>
            <a:r>
              <a:rPr lang="en-US" sz="1400" b="1" dirty="0" smtClean="0">
                <a:solidFill>
                  <a:srgbClr val="333333"/>
                </a:solidFill>
                <a:latin typeface="Arial" panose="020B0604020202020204" pitchFamily="34" charset="0"/>
                <a:cs typeface="Arial" panose="020B0604020202020204" pitchFamily="34" charset="0"/>
              </a:rPr>
              <a:t>* ApproverDeptHead</a:t>
            </a:r>
            <a:r>
              <a:rPr lang="en-US" sz="1400" b="1" dirty="0">
                <a:solidFill>
                  <a:srgbClr val="333333"/>
                </a:solidFill>
                <a:latin typeface="Arial" panose="020B0604020202020204" pitchFamily="34" charset="0"/>
                <a:cs typeface="Arial" panose="020B0604020202020204" pitchFamily="34" charset="0"/>
              </a:rPr>
              <a:t> and </a:t>
            </a:r>
            <a:r>
              <a:rPr lang="en-US" sz="1400" b="1" dirty="0" smtClean="0">
                <a:solidFill>
                  <a:srgbClr val="333333"/>
                </a:solidFill>
                <a:latin typeface="Arial" panose="020B0604020202020204" pitchFamily="34" charset="0"/>
                <a:cs typeface="Arial" panose="020B0604020202020204" pitchFamily="34" charset="0"/>
              </a:rPr>
              <a:t>ApproverCompanyHead are constructed similarly</a:t>
            </a:r>
            <a:endParaRPr lang="en-US" sz="1400" b="1" dirty="0">
              <a:solidFill>
                <a:srgbClr val="333333"/>
              </a:solidFill>
              <a:latin typeface="Arial" panose="020B0604020202020204" pitchFamily="34" charset="0"/>
              <a:cs typeface="Arial" panose="020B0604020202020204" pitchFamily="34" charset="0"/>
            </a:endParaRPr>
          </a:p>
        </p:txBody>
      </p:sp>
      <p:sp>
        <p:nvSpPr>
          <p:cNvPr id="8" name="Flowchart: Alternate Process 7"/>
          <p:cNvSpPr/>
          <p:nvPr/>
        </p:nvSpPr>
        <p:spPr>
          <a:xfrm>
            <a:off x="4213602" y="1000360"/>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1</a:t>
            </a:r>
            <a:endParaRPr lang="en-SG" dirty="0">
              <a:solidFill>
                <a:schemeClr val="tx1"/>
              </a:solidFill>
            </a:endParaRPr>
          </a:p>
        </p:txBody>
      </p:sp>
      <p:sp>
        <p:nvSpPr>
          <p:cNvPr id="9" name="Flowchart: Alternate Process 8"/>
          <p:cNvSpPr/>
          <p:nvPr/>
        </p:nvSpPr>
        <p:spPr>
          <a:xfrm>
            <a:off x="4154577" y="2520290"/>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2</a:t>
            </a:r>
            <a:endParaRPr lang="en-SG" dirty="0">
              <a:solidFill>
                <a:schemeClr val="tx1"/>
              </a:solidFill>
            </a:endParaRPr>
          </a:p>
        </p:txBody>
      </p:sp>
      <p:sp>
        <p:nvSpPr>
          <p:cNvPr id="2" name="Rectangle 1"/>
          <p:cNvSpPr/>
          <p:nvPr/>
        </p:nvSpPr>
        <p:spPr>
          <a:xfrm>
            <a:off x="4799684" y="1000360"/>
            <a:ext cx="4344316" cy="5047536"/>
          </a:xfrm>
          <a:prstGeom prst="rect">
            <a:avLst/>
          </a:prstGeom>
          <a:solidFill>
            <a:schemeClr val="bg1"/>
          </a:solidFill>
          <a:ln w="25400">
            <a:solidFill>
              <a:srgbClr val="92D050"/>
            </a:solidFill>
          </a:ln>
        </p:spPr>
        <p:txBody>
          <a:bodyPr wrap="square">
            <a:spAutoFit/>
          </a:bodyPr>
          <a:lstStyle/>
          <a:p>
            <a:r>
              <a:rPr lang="en-SG" sz="1400" b="1" dirty="0"/>
              <a:t>public class ClaimsForm {</a:t>
            </a:r>
          </a:p>
          <a:p>
            <a:endParaRPr lang="en-SG" sz="1400" dirty="0" smtClean="0"/>
          </a:p>
          <a:p>
            <a:r>
              <a:rPr lang="en-SG" sz="1400" dirty="0"/>
              <a:t> </a:t>
            </a:r>
            <a:r>
              <a:rPr lang="en-SG" sz="1400" dirty="0" smtClean="0"/>
              <a:t> private </a:t>
            </a:r>
            <a:r>
              <a:rPr lang="en-SG" sz="1400" dirty="0"/>
              <a:t>Approver firstApprover</a:t>
            </a:r>
            <a:r>
              <a:rPr lang="en-SG" sz="1400" dirty="0" smtClean="0"/>
              <a:t>;</a:t>
            </a:r>
          </a:p>
          <a:p>
            <a:endParaRPr lang="en-SG" sz="1400" dirty="0"/>
          </a:p>
          <a:p>
            <a:r>
              <a:rPr lang="en-SG" sz="1400" dirty="0"/>
              <a:t>  public ClaimsForm() </a:t>
            </a:r>
            <a:r>
              <a:rPr lang="en-SG" sz="1400" dirty="0" smtClean="0"/>
              <a:t>{</a:t>
            </a:r>
            <a:endParaRPr lang="en-SG" sz="1400" dirty="0"/>
          </a:p>
          <a:p>
            <a:r>
              <a:rPr lang="en-SG" sz="1400" dirty="0"/>
              <a:t>    firstApprover = new ApproverReportingManager();</a:t>
            </a:r>
          </a:p>
          <a:p>
            <a:r>
              <a:rPr lang="en-SG" sz="1400" dirty="0"/>
              <a:t>    firstApprover.nextApprover</a:t>
            </a:r>
            <a:r>
              <a:rPr lang="en-SG" sz="1400" dirty="0" smtClean="0"/>
              <a:t>(</a:t>
            </a:r>
          </a:p>
          <a:p>
            <a:r>
              <a:rPr lang="en-SG" sz="1400" dirty="0"/>
              <a:t> </a:t>
            </a:r>
            <a:r>
              <a:rPr lang="en-SG" sz="1400" dirty="0" smtClean="0"/>
              <a:t>       new </a:t>
            </a:r>
            <a:r>
              <a:rPr lang="en-SG" sz="1400" dirty="0"/>
              <a:t>ApproverDeptHead());</a:t>
            </a:r>
          </a:p>
          <a:p>
            <a:r>
              <a:rPr lang="en-SG" sz="1400" dirty="0"/>
              <a:t>  </a:t>
            </a:r>
            <a:r>
              <a:rPr lang="en-SG" sz="1400" dirty="0" smtClean="0"/>
              <a:t>  firstApprover.getNextApprover</a:t>
            </a:r>
            <a:r>
              <a:rPr lang="en-SG" sz="1400" dirty="0"/>
              <a:t>().nextApprover</a:t>
            </a:r>
            <a:r>
              <a:rPr lang="en-SG" sz="1400" dirty="0" smtClean="0"/>
              <a:t>(</a:t>
            </a:r>
          </a:p>
          <a:p>
            <a:r>
              <a:rPr lang="en-SG" sz="1400" dirty="0"/>
              <a:t> </a:t>
            </a:r>
            <a:r>
              <a:rPr lang="en-SG" sz="1400" dirty="0" smtClean="0"/>
              <a:t>       new </a:t>
            </a:r>
            <a:r>
              <a:rPr lang="en-SG" sz="1400" dirty="0"/>
              <a:t>ApproverCompanyHead());</a:t>
            </a:r>
          </a:p>
          <a:p>
            <a:r>
              <a:rPr lang="en-SG" sz="1400" dirty="0"/>
              <a:t>  </a:t>
            </a:r>
            <a:r>
              <a:rPr lang="en-SG" sz="1400" dirty="0" smtClean="0"/>
              <a:t>}</a:t>
            </a:r>
          </a:p>
          <a:p>
            <a:endParaRPr lang="en-SG" sz="1400" dirty="0"/>
          </a:p>
          <a:p>
            <a:r>
              <a:rPr lang="en-SG" sz="1400" b="1" dirty="0"/>
              <a:t>  public void submitClaim(int amount) {</a:t>
            </a:r>
          </a:p>
          <a:p>
            <a:r>
              <a:rPr lang="en-SG" sz="1400" b="1" dirty="0"/>
              <a:t>    firstApprover.handleMessage(amount);</a:t>
            </a:r>
          </a:p>
          <a:p>
            <a:r>
              <a:rPr lang="en-SG" sz="1400" b="1" dirty="0"/>
              <a:t>  </a:t>
            </a:r>
            <a:r>
              <a:rPr lang="en-SG" sz="1400" b="1" dirty="0" smtClean="0"/>
              <a:t>}</a:t>
            </a:r>
          </a:p>
          <a:p>
            <a:endParaRPr lang="en-SG" sz="1400" b="1" dirty="0"/>
          </a:p>
          <a:p>
            <a:r>
              <a:rPr lang="en-SG" sz="1400" dirty="0"/>
              <a:t> public static void main(String[] </a:t>
            </a:r>
            <a:r>
              <a:rPr lang="en-SG" sz="1400" dirty="0" err="1"/>
              <a:t>args</a:t>
            </a:r>
            <a:r>
              <a:rPr lang="en-SG" sz="1400" dirty="0"/>
              <a:t>) {</a:t>
            </a:r>
          </a:p>
          <a:p>
            <a:r>
              <a:rPr lang="en-SG" sz="1400" dirty="0"/>
              <a:t>    ClaimsForm form = new ClaimsForm();</a:t>
            </a:r>
          </a:p>
          <a:p>
            <a:r>
              <a:rPr lang="en-SG" sz="1400" dirty="0"/>
              <a:t>    </a:t>
            </a:r>
            <a:r>
              <a:rPr lang="en-SG" sz="1400" dirty="0" err="1"/>
              <a:t>form.submitClaim</a:t>
            </a:r>
            <a:r>
              <a:rPr lang="en-SG" sz="1400" dirty="0"/>
              <a:t>(999);</a:t>
            </a:r>
          </a:p>
          <a:p>
            <a:r>
              <a:rPr lang="en-SG" sz="1400" dirty="0"/>
              <a:t>    </a:t>
            </a:r>
            <a:r>
              <a:rPr lang="en-SG" sz="1400" dirty="0" err="1"/>
              <a:t>form.submitClaim</a:t>
            </a:r>
            <a:r>
              <a:rPr lang="en-SG" sz="1400" dirty="0"/>
              <a:t>(4999);</a:t>
            </a:r>
          </a:p>
          <a:p>
            <a:r>
              <a:rPr lang="en-SG" sz="1400" dirty="0"/>
              <a:t>    </a:t>
            </a:r>
            <a:r>
              <a:rPr lang="en-SG" sz="1400" dirty="0" err="1"/>
              <a:t>form.submitClaim</a:t>
            </a:r>
            <a:r>
              <a:rPr lang="en-SG" sz="1400" dirty="0"/>
              <a:t>(10000);</a:t>
            </a:r>
          </a:p>
          <a:p>
            <a:r>
              <a:rPr lang="en-SG" sz="1400" dirty="0"/>
              <a:t>  }</a:t>
            </a:r>
          </a:p>
          <a:p>
            <a:r>
              <a:rPr lang="en-SG" sz="1400" dirty="0" smtClean="0"/>
              <a:t>}</a:t>
            </a:r>
            <a:endParaRPr lang="en-SG" sz="1400" dirty="0"/>
          </a:p>
        </p:txBody>
      </p:sp>
      <p:sp>
        <p:nvSpPr>
          <p:cNvPr id="16" name="Flowchart: Alternate Process 15"/>
          <p:cNvSpPr/>
          <p:nvPr/>
        </p:nvSpPr>
        <p:spPr>
          <a:xfrm>
            <a:off x="8548930" y="1683415"/>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3</a:t>
            </a:r>
            <a:endParaRPr lang="en-SG" dirty="0">
              <a:solidFill>
                <a:schemeClr val="tx1"/>
              </a:solidFill>
            </a:endParaRPr>
          </a:p>
        </p:txBody>
      </p:sp>
      <p:sp>
        <p:nvSpPr>
          <p:cNvPr id="17" name="Rectangle 16"/>
          <p:cNvSpPr/>
          <p:nvPr/>
        </p:nvSpPr>
        <p:spPr>
          <a:xfrm>
            <a:off x="4707017" y="6043743"/>
            <a:ext cx="3480440" cy="369332"/>
          </a:xfrm>
          <a:prstGeom prst="rect">
            <a:avLst/>
          </a:prstGeom>
        </p:spPr>
        <p:txBody>
          <a:bodyPr wrap="none">
            <a:spAutoFit/>
          </a:bodyPr>
          <a:lstStyle/>
          <a:p>
            <a:r>
              <a:rPr lang="en-SG" b="1" dirty="0"/>
              <a:t>Can this design be improved?</a:t>
            </a:r>
            <a:endParaRPr lang="en-SG" dirty="0"/>
          </a:p>
        </p:txBody>
      </p:sp>
    </p:spTree>
    <p:extLst>
      <p:ext uri="{BB962C8B-B14F-4D97-AF65-F5344CB8AC3E}">
        <p14:creationId xmlns:p14="http://schemas.microsoft.com/office/powerpoint/2010/main" val="4249101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noChangeArrowheads="1"/>
          </p:cNvSpPr>
          <p:nvPr>
            <p:ph type="title"/>
          </p:nvPr>
        </p:nvSpPr>
        <p:spPr>
          <a:xfrm>
            <a:off x="457200" y="28288"/>
            <a:ext cx="8305800" cy="584775"/>
          </a:xfrm>
        </p:spPr>
        <p:txBody>
          <a:bodyPr/>
          <a:lstStyle/>
          <a:p>
            <a:r>
              <a:rPr lang="en-US" altLang="en-US" sz="3200" dirty="0">
                <a:ea typeface="ＭＳ Ｐゴシック" charset="-128"/>
              </a:rPr>
              <a:t>Exercise</a:t>
            </a:r>
          </a:p>
        </p:txBody>
      </p:sp>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accent2"/>
                </a:solidFill>
                <a:latin typeface="Arial" charset="0"/>
                <a:ea typeface="ＭＳ Ｐゴシック" charset="-128"/>
              </a:defRPr>
            </a:lvl2pPr>
            <a:lvl3pPr marL="1143000" indent="-228600">
              <a:spcBef>
                <a:spcPct val="20000"/>
              </a:spcBef>
              <a:buChar char="•"/>
              <a:defRPr sz="2400">
                <a:solidFill>
                  <a:srgbClr val="CC0000"/>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0F6D640A-DDBC-744F-BF99-A332A0FEDABC}" type="slidenum">
              <a:rPr lang="en-US" altLang="en-US" sz="800"/>
              <a:pPr>
                <a:spcBef>
                  <a:spcPct val="0"/>
                </a:spcBef>
                <a:buFontTx/>
                <a:buNone/>
              </a:pPr>
              <a:t>16</a:t>
            </a:fld>
            <a:endParaRPr lang="en-US" altLang="en-US" sz="800" dirty="0"/>
          </a:p>
        </p:txBody>
      </p:sp>
      <p:sp>
        <p:nvSpPr>
          <p:cNvPr id="5" name="Rectangle 3">
            <a:extLst>
              <a:ext uri="{FF2B5EF4-FFF2-40B4-BE49-F238E27FC236}">
                <a16:creationId xmlns:a16="http://schemas.microsoft.com/office/drawing/2014/main" id="{E35A212B-9EB0-8A4D-BD97-1D66E3C2B202}"/>
              </a:ext>
            </a:extLst>
          </p:cNvPr>
          <p:cNvSpPr txBox="1">
            <a:spLocks noChangeArrowheads="1"/>
          </p:cNvSpPr>
          <p:nvPr/>
        </p:nvSpPr>
        <p:spPr bwMode="auto">
          <a:xfrm>
            <a:off x="647700" y="2594155"/>
            <a:ext cx="7772400"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altLang="en-US" dirty="0" smtClean="0">
                <a:ea typeface="ＭＳ Ｐゴシック" charset="-128"/>
              </a:rPr>
              <a:t>Behavioral Design Patterns</a:t>
            </a:r>
            <a:endParaRPr lang="en-US" altLang="en-US" kern="0" dirty="0">
              <a:ea typeface="ＭＳ Ｐゴシック" charset="-128"/>
            </a:endParaRPr>
          </a:p>
          <a:p>
            <a:pPr marL="0" indent="0" algn="ctr">
              <a:buFontTx/>
              <a:buNone/>
            </a:pPr>
            <a:r>
              <a:rPr lang="en-US" altLang="en-US" dirty="0">
                <a:ea typeface="ＭＳ Ｐゴシック" charset="-128"/>
              </a:rPr>
              <a:t> </a:t>
            </a:r>
            <a:endParaRPr lang="en-US" altLang="en-US" kern="0" dirty="0">
              <a:ea typeface="ＭＳ Ｐゴシック" charset="-128"/>
            </a:endParaRPr>
          </a:p>
          <a:p>
            <a:pPr algn="ctr"/>
            <a:endParaRPr lang="en-US" altLang="en-US" kern="0" dirty="0">
              <a:ea typeface="ＭＳ Ｐゴシック" charset="-128"/>
            </a:endParaRPr>
          </a:p>
        </p:txBody>
      </p:sp>
    </p:spTree>
    <p:extLst>
      <p:ext uri="{BB962C8B-B14F-4D97-AF65-F5344CB8AC3E}">
        <p14:creationId xmlns:p14="http://schemas.microsoft.com/office/powerpoint/2010/main" val="1768396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a:extLst>
              <a:ext uri="{FF2B5EF4-FFF2-40B4-BE49-F238E27FC236}">
                <a16:creationId xmlns:a16="http://schemas.microsoft.com/office/drawing/2014/main" id="{A0C0C5EC-1990-0C44-BA2E-DC2359CF6FDC}"/>
              </a:ext>
            </a:extLst>
          </p:cNvPr>
          <p:cNvSpPr>
            <a:spLocks noGrp="1" noChangeArrowheads="1"/>
          </p:cNvSpPr>
          <p:nvPr>
            <p:ph type="title"/>
          </p:nvPr>
        </p:nvSpPr>
        <p:spPr/>
        <p:txBody>
          <a:bodyPr>
            <a:normAutofit fontScale="90000"/>
          </a:bodyPr>
          <a:lstStyle/>
          <a:p>
            <a:r>
              <a:rPr lang="en-US" altLang="en-US" dirty="0"/>
              <a:t>Gang of Four (GoF) patterns</a:t>
            </a:r>
          </a:p>
        </p:txBody>
      </p:sp>
      <p:sp>
        <p:nvSpPr>
          <p:cNvPr id="1458179" name="Rectangle 3">
            <a:extLst>
              <a:ext uri="{FF2B5EF4-FFF2-40B4-BE49-F238E27FC236}">
                <a16:creationId xmlns:a16="http://schemas.microsoft.com/office/drawing/2014/main" id="{F7B71BAC-7E68-EB4A-ADA8-CC9F7C6DC5BE}"/>
              </a:ext>
            </a:extLst>
          </p:cNvPr>
          <p:cNvSpPr>
            <a:spLocks noGrp="1" noChangeArrowheads="1"/>
          </p:cNvSpPr>
          <p:nvPr>
            <p:ph sz="quarter" idx="13"/>
          </p:nvPr>
        </p:nvSpPr>
        <p:spPr>
          <a:xfrm>
            <a:off x="199349" y="924465"/>
            <a:ext cx="8800630" cy="5327612"/>
          </a:xfrm>
        </p:spPr>
        <p:txBody>
          <a:bodyPr/>
          <a:lstStyle/>
          <a:p>
            <a:pPr>
              <a:lnSpc>
                <a:spcPct val="90000"/>
              </a:lnSpc>
              <a:tabLst>
                <a:tab pos="3538538" algn="l"/>
                <a:tab pos="6977063" algn="l"/>
              </a:tabLst>
            </a:pPr>
            <a:r>
              <a:rPr lang="en-US" altLang="en-US" sz="2400" b="1" dirty="0"/>
              <a:t>Creational Patterns</a:t>
            </a:r>
            <a:br>
              <a:rPr lang="en-US" altLang="en-US" sz="2400" b="1" dirty="0"/>
            </a:br>
            <a:r>
              <a:rPr lang="en-US" altLang="en-US" sz="1400" dirty="0"/>
              <a:t>(abstracting the object-instantiation process)</a:t>
            </a:r>
          </a:p>
          <a:p>
            <a:pPr lvl="1">
              <a:lnSpc>
                <a:spcPct val="80000"/>
              </a:lnSpc>
              <a:tabLst>
                <a:tab pos="3538538" algn="l"/>
                <a:tab pos="6977063" algn="l"/>
              </a:tabLst>
            </a:pPr>
            <a:r>
              <a:rPr lang="en-US" altLang="en-US" sz="2000" b="1" dirty="0"/>
              <a:t>Factory Method	</a:t>
            </a:r>
            <a:r>
              <a:rPr lang="en-US" altLang="en-US" sz="2000" dirty="0"/>
              <a:t>Abstract Factory</a:t>
            </a:r>
            <a:r>
              <a:rPr lang="en-US" altLang="en-US" sz="2000" b="1" dirty="0"/>
              <a:t>	Singleton</a:t>
            </a:r>
          </a:p>
          <a:p>
            <a:pPr lvl="1">
              <a:lnSpc>
                <a:spcPct val="80000"/>
              </a:lnSpc>
              <a:tabLst>
                <a:tab pos="3538538" algn="l"/>
                <a:tab pos="6977063" algn="l"/>
              </a:tabLst>
            </a:pPr>
            <a:r>
              <a:rPr lang="en-US" altLang="en-US" sz="2000" b="1" dirty="0"/>
              <a:t>Builder	Prototype</a:t>
            </a:r>
          </a:p>
          <a:p>
            <a:pPr>
              <a:lnSpc>
                <a:spcPct val="80000"/>
              </a:lnSpc>
              <a:tabLst>
                <a:tab pos="3538538" algn="l"/>
                <a:tab pos="6977063" algn="l"/>
              </a:tabLst>
            </a:pPr>
            <a:endParaRPr lang="en-US" altLang="en-US" sz="2400" dirty="0"/>
          </a:p>
          <a:p>
            <a:pPr>
              <a:lnSpc>
                <a:spcPct val="90000"/>
              </a:lnSpc>
              <a:tabLst>
                <a:tab pos="3538538" algn="l"/>
                <a:tab pos="6977063" algn="l"/>
              </a:tabLst>
            </a:pPr>
            <a:r>
              <a:rPr lang="en-US" altLang="en-US" sz="2400" b="1" dirty="0"/>
              <a:t>Structural Patterns</a:t>
            </a:r>
            <a:r>
              <a:rPr lang="en-US" altLang="en-US" sz="2400" dirty="0"/>
              <a:t/>
            </a:r>
            <a:br>
              <a:rPr lang="en-US" altLang="en-US" sz="2400" dirty="0"/>
            </a:br>
            <a:r>
              <a:rPr lang="en-US" altLang="en-US" sz="1400" dirty="0"/>
              <a:t>(how objects/classes can be combined to form larger structures)</a:t>
            </a:r>
          </a:p>
          <a:p>
            <a:pPr lvl="1">
              <a:lnSpc>
                <a:spcPct val="80000"/>
              </a:lnSpc>
              <a:tabLst>
                <a:tab pos="3538538" algn="l"/>
                <a:tab pos="6977063" algn="l"/>
              </a:tabLst>
            </a:pPr>
            <a:r>
              <a:rPr lang="en-US" altLang="en-US" sz="2000" b="1" dirty="0"/>
              <a:t>Adapter</a:t>
            </a:r>
            <a:r>
              <a:rPr lang="en-US" altLang="en-US" sz="2000" dirty="0"/>
              <a:t>	Bridge	Composite</a:t>
            </a:r>
          </a:p>
          <a:p>
            <a:pPr lvl="1">
              <a:lnSpc>
                <a:spcPct val="80000"/>
              </a:lnSpc>
              <a:tabLst>
                <a:tab pos="3538538" algn="l"/>
                <a:tab pos="6977063" algn="l"/>
              </a:tabLst>
            </a:pPr>
            <a:r>
              <a:rPr lang="en-US" altLang="en-US" sz="2000" dirty="0"/>
              <a:t>Decorator	</a:t>
            </a:r>
            <a:r>
              <a:rPr lang="en-US" altLang="en-US" sz="2000" b="1" dirty="0"/>
              <a:t>Facade</a:t>
            </a:r>
            <a:r>
              <a:rPr lang="en-US" altLang="en-US" sz="2000" dirty="0"/>
              <a:t>	Flyweight</a:t>
            </a:r>
          </a:p>
          <a:p>
            <a:pPr lvl="1">
              <a:lnSpc>
                <a:spcPct val="80000"/>
              </a:lnSpc>
              <a:tabLst>
                <a:tab pos="3538538" algn="l"/>
                <a:tab pos="6977063" algn="l"/>
              </a:tabLst>
            </a:pPr>
            <a:r>
              <a:rPr lang="en-US" altLang="en-US" sz="2000" dirty="0"/>
              <a:t>Proxy</a:t>
            </a:r>
          </a:p>
          <a:p>
            <a:pPr>
              <a:lnSpc>
                <a:spcPct val="80000"/>
              </a:lnSpc>
              <a:tabLst>
                <a:tab pos="3538538" algn="l"/>
                <a:tab pos="6977063" algn="l"/>
              </a:tabLst>
            </a:pPr>
            <a:endParaRPr lang="en-US" altLang="en-US" sz="2400" dirty="0"/>
          </a:p>
          <a:p>
            <a:pPr>
              <a:lnSpc>
                <a:spcPct val="90000"/>
              </a:lnSpc>
              <a:tabLst>
                <a:tab pos="3538538" algn="l"/>
                <a:tab pos="6977063" algn="l"/>
              </a:tabLst>
            </a:pPr>
            <a:r>
              <a:rPr lang="en-US" altLang="en-US" sz="2400" b="1" dirty="0"/>
              <a:t>Behavioral Patterns</a:t>
            </a:r>
            <a:r>
              <a:rPr lang="en-US" altLang="en-US" sz="2400" dirty="0"/>
              <a:t/>
            </a:r>
            <a:br>
              <a:rPr lang="en-US" altLang="en-US" sz="2400" dirty="0"/>
            </a:br>
            <a:r>
              <a:rPr lang="en-US" altLang="en-US" sz="1400" dirty="0"/>
              <a:t>(communication between objects)</a:t>
            </a:r>
          </a:p>
          <a:p>
            <a:pPr lvl="1">
              <a:lnSpc>
                <a:spcPct val="80000"/>
              </a:lnSpc>
              <a:tabLst>
                <a:tab pos="3538538" algn="l"/>
                <a:tab pos="6977063" algn="l"/>
              </a:tabLst>
            </a:pPr>
            <a:r>
              <a:rPr lang="en-US" altLang="en-US" sz="2000" dirty="0"/>
              <a:t>Command	Interpreter	Iterator</a:t>
            </a:r>
          </a:p>
          <a:p>
            <a:pPr lvl="1">
              <a:lnSpc>
                <a:spcPct val="80000"/>
              </a:lnSpc>
              <a:tabLst>
                <a:tab pos="3538538" algn="l"/>
                <a:tab pos="6977063" algn="l"/>
              </a:tabLst>
            </a:pPr>
            <a:r>
              <a:rPr lang="en-US" altLang="en-US" sz="2000" dirty="0"/>
              <a:t>Mediator	</a:t>
            </a:r>
            <a:r>
              <a:rPr lang="en-US" altLang="en-US" sz="2000" b="1" dirty="0"/>
              <a:t>Observer</a:t>
            </a:r>
            <a:r>
              <a:rPr lang="en-US" altLang="en-US" sz="2000" dirty="0"/>
              <a:t>	State</a:t>
            </a:r>
          </a:p>
          <a:p>
            <a:pPr lvl="1">
              <a:lnSpc>
                <a:spcPct val="80000"/>
              </a:lnSpc>
              <a:tabLst>
                <a:tab pos="3538538" algn="l"/>
                <a:tab pos="6977063" algn="l"/>
              </a:tabLst>
            </a:pPr>
            <a:r>
              <a:rPr lang="en-US" altLang="en-US" sz="2000" dirty="0"/>
              <a:t>Strategy	</a:t>
            </a:r>
            <a:r>
              <a:rPr lang="en-US" altLang="en-US" sz="2000" b="1" dirty="0"/>
              <a:t>Chain of Responsibility</a:t>
            </a:r>
            <a:r>
              <a:rPr lang="en-US" altLang="en-US" sz="2000" dirty="0"/>
              <a:t>	Visitor</a:t>
            </a:r>
          </a:p>
          <a:p>
            <a:pPr lvl="1">
              <a:lnSpc>
                <a:spcPct val="80000"/>
              </a:lnSpc>
              <a:tabLst>
                <a:tab pos="3538538" algn="l"/>
                <a:tab pos="6977063" algn="l"/>
              </a:tabLst>
            </a:pPr>
            <a:r>
              <a:rPr lang="en-US" altLang="en-US" sz="2000" dirty="0"/>
              <a:t>Template Method</a:t>
            </a:r>
          </a:p>
        </p:txBody>
      </p:sp>
      <p:sp>
        <p:nvSpPr>
          <p:cNvPr id="4" name="Slide Number Placeholder 3">
            <a:extLst>
              <a:ext uri="{FF2B5EF4-FFF2-40B4-BE49-F238E27FC236}">
                <a16:creationId xmlns:a16="http://schemas.microsoft.com/office/drawing/2014/main" id="{A88ABEC5-9343-E349-97DE-3F41EF66CC91}"/>
              </a:ext>
            </a:extLst>
          </p:cNvPr>
          <p:cNvSpPr>
            <a:spLocks noGrp="1"/>
          </p:cNvSpPr>
          <p:nvPr>
            <p:ph type="sldNum" sz="quarter" idx="16"/>
          </p:nvPr>
        </p:nvSpPr>
        <p:spPr/>
        <p:txBody>
          <a:bodyPr/>
          <a:lstStyle/>
          <a:p>
            <a:fld id="{9070907C-6830-B943-B667-AA68E210B81D}" type="slidenum">
              <a:rPr lang="en-US" altLang="en-US"/>
              <a:pPr/>
              <a:t>17</a:t>
            </a:fld>
            <a:endParaRPr lang="en-US" altLang="en-US" dirty="0"/>
          </a:p>
        </p:txBody>
      </p:sp>
    </p:spTree>
    <p:extLst>
      <p:ext uri="{BB962C8B-B14F-4D97-AF65-F5344CB8AC3E}">
        <p14:creationId xmlns:p14="http://schemas.microsoft.com/office/powerpoint/2010/main" val="282757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817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817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5817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817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8179">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817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58179">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58179">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5817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49565" y="89620"/>
            <a:ext cx="7589500" cy="545561"/>
          </a:xfrm>
        </p:spPr>
        <p:txBody>
          <a:bodyPr>
            <a:normAutofit fontScale="90000"/>
          </a:bodyPr>
          <a:lstStyle/>
          <a:p>
            <a:r>
              <a:rPr lang="en-US" altLang="en-US" sz="1847" dirty="0"/>
              <a:t>Design Patterns by GoF</a:t>
            </a:r>
            <a:br>
              <a:rPr lang="en-US" altLang="en-US" sz="1847" dirty="0"/>
            </a:br>
            <a:r>
              <a:rPr lang="en-US" altLang="en-US" sz="3324" dirty="0"/>
              <a:t>Uses of </a:t>
            </a:r>
            <a:r>
              <a:rPr lang="en-US" altLang="en-US" sz="3324" dirty="0" smtClean="0"/>
              <a:t>Creational Patterns (Summary)</a:t>
            </a:r>
            <a:endParaRPr lang="en-US" altLang="en-US" sz="1293" dirty="0"/>
          </a:p>
        </p:txBody>
      </p:sp>
      <p:sp>
        <p:nvSpPr>
          <p:cNvPr id="474115" name="Rectangle 3"/>
          <p:cNvSpPr>
            <a:spLocks noGrp="1" noChangeArrowheads="1"/>
          </p:cNvSpPr>
          <p:nvPr>
            <p:ph sz="quarter" idx="13"/>
          </p:nvPr>
        </p:nvSpPr>
        <p:spPr>
          <a:xfrm>
            <a:off x="245986" y="947645"/>
            <a:ext cx="8758314" cy="5919810"/>
          </a:xfrm>
        </p:spPr>
        <p:txBody>
          <a:bodyPr>
            <a:noAutofit/>
          </a:bodyPr>
          <a:lstStyle/>
          <a:p>
            <a:pPr algn="just">
              <a:lnSpc>
                <a:spcPct val="90000"/>
              </a:lnSpc>
              <a:defRPr/>
            </a:pPr>
            <a:r>
              <a:rPr lang="en-US" sz="2400" b="1" dirty="0" smtClean="0"/>
              <a:t>Singleton</a:t>
            </a:r>
            <a:endParaRPr lang="en-US" sz="2400" b="1" dirty="0"/>
          </a:p>
          <a:p>
            <a:pPr lvl="1" algn="just">
              <a:lnSpc>
                <a:spcPct val="90000"/>
              </a:lnSpc>
              <a:defRPr/>
            </a:pPr>
            <a:r>
              <a:rPr lang="en-US" sz="2000" dirty="0"/>
              <a:t>To ensure only one instance of class and provide global point of access to </a:t>
            </a:r>
            <a:r>
              <a:rPr lang="en-US" sz="2000" dirty="0" smtClean="0"/>
              <a:t>it</a:t>
            </a:r>
          </a:p>
          <a:p>
            <a:pPr lvl="1" algn="just">
              <a:lnSpc>
                <a:spcPct val="90000"/>
              </a:lnSpc>
              <a:defRPr/>
            </a:pPr>
            <a:endParaRPr lang="en-US" sz="1100" dirty="0"/>
          </a:p>
          <a:p>
            <a:pPr algn="just">
              <a:lnSpc>
                <a:spcPct val="90000"/>
              </a:lnSpc>
              <a:defRPr/>
            </a:pPr>
            <a:r>
              <a:rPr lang="en-US" sz="2400" b="1" dirty="0" smtClean="0"/>
              <a:t>Builder</a:t>
            </a:r>
            <a:endParaRPr lang="en-US" sz="2400" b="1" dirty="0"/>
          </a:p>
          <a:p>
            <a:pPr lvl="1" algn="just">
              <a:lnSpc>
                <a:spcPct val="90000"/>
              </a:lnSpc>
              <a:defRPr/>
            </a:pPr>
            <a:r>
              <a:rPr lang="en-US" sz="2000" dirty="0"/>
              <a:t>To separate construction of a complex object from its </a:t>
            </a:r>
            <a:r>
              <a:rPr lang="en-US" sz="2000" dirty="0" smtClean="0"/>
              <a:t>representation</a:t>
            </a:r>
          </a:p>
          <a:p>
            <a:pPr lvl="1" algn="just">
              <a:lnSpc>
                <a:spcPct val="90000"/>
              </a:lnSpc>
              <a:defRPr/>
            </a:pPr>
            <a:endParaRPr lang="en-US" sz="1200" dirty="0"/>
          </a:p>
          <a:p>
            <a:pPr algn="just">
              <a:lnSpc>
                <a:spcPct val="90000"/>
              </a:lnSpc>
              <a:defRPr/>
            </a:pPr>
            <a:endParaRPr lang="en-US" sz="1200" dirty="0"/>
          </a:p>
          <a:p>
            <a:pPr algn="just">
              <a:lnSpc>
                <a:spcPct val="90000"/>
              </a:lnSpc>
              <a:defRPr/>
            </a:pPr>
            <a:r>
              <a:rPr lang="en-US" altLang="en-US" sz="2400" b="1" dirty="0" smtClean="0"/>
              <a:t>Factory Method</a:t>
            </a:r>
            <a:endParaRPr lang="en-US" altLang="en-US" sz="2400" b="1" dirty="0"/>
          </a:p>
          <a:p>
            <a:pPr lvl="1" algn="just">
              <a:lnSpc>
                <a:spcPct val="90000"/>
              </a:lnSpc>
              <a:defRPr/>
            </a:pPr>
            <a:r>
              <a:rPr lang="en-US" altLang="en-US" sz="2000" dirty="0"/>
              <a:t>To define an interface for creating an object</a:t>
            </a:r>
          </a:p>
          <a:p>
            <a:pPr lvl="1" algn="just">
              <a:lnSpc>
                <a:spcPct val="90000"/>
              </a:lnSpc>
              <a:defRPr/>
            </a:pPr>
            <a:r>
              <a:rPr lang="en-US" altLang="en-US" sz="2000" dirty="0"/>
              <a:t>But let the subclass decide which class to instantiate </a:t>
            </a:r>
            <a:endParaRPr lang="en-US" altLang="en-US" sz="2000" dirty="0" smtClean="0"/>
          </a:p>
          <a:p>
            <a:pPr lvl="1" algn="just">
              <a:lnSpc>
                <a:spcPct val="90000"/>
              </a:lnSpc>
              <a:defRPr/>
            </a:pPr>
            <a:endParaRPr lang="en-US" altLang="en-US" sz="1400" dirty="0" smtClean="0"/>
          </a:p>
        </p:txBody>
      </p:sp>
      <p:sp>
        <p:nvSpPr>
          <p:cNvPr id="4" name="Slide Number Placeholder 3"/>
          <p:cNvSpPr>
            <a:spLocks noGrp="1"/>
          </p:cNvSpPr>
          <p:nvPr>
            <p:ph type="sldNum" sz="quarter" idx="16"/>
          </p:nvPr>
        </p:nvSpPr>
        <p:spPr/>
        <p:txBody>
          <a:bodyPr/>
          <a:lstStyle/>
          <a:p>
            <a:pPr>
              <a:defRPr/>
            </a:pPr>
            <a:fld id="{A124D001-99A0-449D-AE31-07D26D8CB515}" type="slidenum">
              <a:rPr lang="en-SG" smtClean="0"/>
              <a:pPr>
                <a:defRPr/>
              </a:pPr>
              <a:t>18</a:t>
            </a:fld>
            <a:endParaRPr lang="en-SG" dirty="0"/>
          </a:p>
        </p:txBody>
      </p:sp>
    </p:spTree>
    <p:extLst>
      <p:ext uri="{BB962C8B-B14F-4D97-AF65-F5344CB8AC3E}">
        <p14:creationId xmlns:p14="http://schemas.microsoft.com/office/powerpoint/2010/main" val="192574424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49565" y="89620"/>
            <a:ext cx="7968975" cy="545561"/>
          </a:xfrm>
        </p:spPr>
        <p:txBody>
          <a:bodyPr>
            <a:normAutofit fontScale="90000"/>
          </a:bodyPr>
          <a:lstStyle/>
          <a:p>
            <a:r>
              <a:rPr lang="en-US" altLang="en-US" sz="1847" dirty="0"/>
              <a:t>Design Patterns by GoF</a:t>
            </a:r>
            <a:br>
              <a:rPr lang="en-US" altLang="en-US" sz="1847" dirty="0"/>
            </a:br>
            <a:r>
              <a:rPr lang="en-US" altLang="en-US" sz="3324" dirty="0"/>
              <a:t>Uses </a:t>
            </a:r>
            <a:r>
              <a:rPr lang="en-US" altLang="en-US" sz="3694" dirty="0"/>
              <a:t>of</a:t>
            </a:r>
            <a:r>
              <a:rPr lang="en-US" altLang="en-US" sz="3324" dirty="0"/>
              <a:t> </a:t>
            </a:r>
            <a:r>
              <a:rPr lang="en-US" altLang="en-US" sz="3324" dirty="0" smtClean="0"/>
              <a:t>Structural Patterns (Summary)</a:t>
            </a:r>
            <a:endParaRPr lang="en-US" altLang="en-US" sz="1293" dirty="0"/>
          </a:p>
        </p:txBody>
      </p:sp>
      <p:sp>
        <p:nvSpPr>
          <p:cNvPr id="475139" name="Rectangle 3"/>
          <p:cNvSpPr>
            <a:spLocks noGrp="1" noChangeArrowheads="1"/>
          </p:cNvSpPr>
          <p:nvPr>
            <p:ph sz="quarter" idx="13"/>
          </p:nvPr>
        </p:nvSpPr>
        <p:spPr>
          <a:xfrm>
            <a:off x="457300" y="1132845"/>
            <a:ext cx="7886700" cy="5496555"/>
          </a:xfrm>
        </p:spPr>
        <p:txBody>
          <a:bodyPr>
            <a:normAutofit/>
          </a:bodyPr>
          <a:lstStyle/>
          <a:p>
            <a:pPr algn="just">
              <a:lnSpc>
                <a:spcPct val="90000"/>
              </a:lnSpc>
              <a:defRPr/>
            </a:pPr>
            <a:r>
              <a:rPr lang="en-US" sz="2800" b="1" dirty="0" smtClean="0"/>
              <a:t>Adapter</a:t>
            </a:r>
            <a:endParaRPr lang="en-US" sz="2800" b="1" dirty="0"/>
          </a:p>
          <a:p>
            <a:pPr lvl="1" algn="just">
              <a:lnSpc>
                <a:spcPct val="90000"/>
              </a:lnSpc>
              <a:defRPr/>
            </a:pPr>
            <a:r>
              <a:rPr lang="en-US" sz="2400" dirty="0"/>
              <a:t>Convert class interface into another interface </a:t>
            </a:r>
            <a:r>
              <a:rPr lang="en-US" sz="2400" dirty="0" smtClean="0"/>
              <a:t>to </a:t>
            </a:r>
            <a:r>
              <a:rPr lang="en-US" sz="2400" dirty="0"/>
              <a:t>be used by clients with incompatible </a:t>
            </a:r>
            <a:r>
              <a:rPr lang="en-US" sz="2400" dirty="0" smtClean="0"/>
              <a:t>interfaces</a:t>
            </a:r>
          </a:p>
          <a:p>
            <a:pPr lvl="1" algn="just">
              <a:lnSpc>
                <a:spcPct val="90000"/>
              </a:lnSpc>
              <a:defRPr/>
            </a:pPr>
            <a:endParaRPr lang="en-US" sz="2400" dirty="0" smtClean="0"/>
          </a:p>
          <a:p>
            <a:pPr algn="just">
              <a:lnSpc>
                <a:spcPct val="90000"/>
              </a:lnSpc>
              <a:defRPr/>
            </a:pPr>
            <a:r>
              <a:rPr lang="en-US" sz="2800" b="1" dirty="0" smtClean="0"/>
              <a:t>Facade</a:t>
            </a:r>
            <a:r>
              <a:rPr lang="en-US" sz="2800" dirty="0" smtClean="0"/>
              <a:t> </a:t>
            </a:r>
            <a:endParaRPr lang="en-US" sz="2800" dirty="0"/>
          </a:p>
          <a:p>
            <a:pPr lvl="1" algn="just">
              <a:lnSpc>
                <a:spcPct val="90000"/>
              </a:lnSpc>
              <a:defRPr/>
            </a:pPr>
            <a:r>
              <a:rPr lang="en-US" sz="2400" dirty="0"/>
              <a:t>To provide a unified interface to a set of interfaces in a subsystem</a:t>
            </a:r>
          </a:p>
          <a:p>
            <a:pPr lvl="1" algn="just">
              <a:lnSpc>
                <a:spcPct val="90000"/>
              </a:lnSpc>
              <a:defRPr/>
            </a:pPr>
            <a:endParaRPr lang="en-US" sz="2400" dirty="0"/>
          </a:p>
        </p:txBody>
      </p:sp>
      <p:sp>
        <p:nvSpPr>
          <p:cNvPr id="4" name="Slide Number Placeholder 3"/>
          <p:cNvSpPr>
            <a:spLocks noGrp="1"/>
          </p:cNvSpPr>
          <p:nvPr>
            <p:ph type="sldNum" sz="quarter" idx="16"/>
          </p:nvPr>
        </p:nvSpPr>
        <p:spPr/>
        <p:txBody>
          <a:bodyPr/>
          <a:lstStyle/>
          <a:p>
            <a:pPr>
              <a:defRPr/>
            </a:pPr>
            <a:fld id="{80903868-C729-43BE-9D00-841D47C79CB5}" type="slidenum">
              <a:rPr lang="en-SG" smtClean="0"/>
              <a:pPr>
                <a:defRPr/>
              </a:pPr>
              <a:t>19</a:t>
            </a:fld>
            <a:endParaRPr lang="en-SG" dirty="0"/>
          </a:p>
        </p:txBody>
      </p:sp>
    </p:spTree>
    <p:extLst>
      <p:ext uri="{BB962C8B-B14F-4D97-AF65-F5344CB8AC3E}">
        <p14:creationId xmlns:p14="http://schemas.microsoft.com/office/powerpoint/2010/main" val="165063047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a:extLst>
              <a:ext uri="{FF2B5EF4-FFF2-40B4-BE49-F238E27FC236}">
                <a16:creationId xmlns:a16="http://schemas.microsoft.com/office/drawing/2014/main" id="{DB18F231-1BBB-5B44-9B14-6B053099BC9E}"/>
              </a:ext>
            </a:extLst>
          </p:cNvPr>
          <p:cNvSpPr>
            <a:spLocks noGrp="1" noChangeArrowheads="1"/>
          </p:cNvSpPr>
          <p:nvPr>
            <p:ph type="title"/>
          </p:nvPr>
        </p:nvSpPr>
        <p:spPr/>
        <p:txBody>
          <a:bodyPr>
            <a:normAutofit fontScale="90000"/>
          </a:bodyPr>
          <a:lstStyle/>
          <a:p>
            <a:r>
              <a:rPr lang="en-US" altLang="en-US" dirty="0" smtClean="0"/>
              <a:t>Motivation</a:t>
            </a:r>
            <a:endParaRPr lang="en-US" altLang="en-US" dirty="0"/>
          </a:p>
        </p:txBody>
      </p:sp>
      <p:sp>
        <p:nvSpPr>
          <p:cNvPr id="1503235" name="Rectangle 3">
            <a:extLst>
              <a:ext uri="{FF2B5EF4-FFF2-40B4-BE49-F238E27FC236}">
                <a16:creationId xmlns:a16="http://schemas.microsoft.com/office/drawing/2014/main" id="{051E9DB3-B5E1-2B41-84FC-54F5718CE63C}"/>
              </a:ext>
            </a:extLst>
          </p:cNvPr>
          <p:cNvSpPr>
            <a:spLocks noGrp="1" noChangeArrowheads="1"/>
          </p:cNvSpPr>
          <p:nvPr>
            <p:ph sz="quarter" idx="13"/>
          </p:nvPr>
        </p:nvSpPr>
        <p:spPr>
          <a:xfrm>
            <a:off x="469900" y="924465"/>
            <a:ext cx="7886700" cy="2899255"/>
          </a:xfrm>
        </p:spPr>
        <p:txBody>
          <a:bodyPr/>
          <a:lstStyle/>
          <a:p>
            <a:pPr marL="0" indent="0">
              <a:buNone/>
            </a:pPr>
            <a:r>
              <a:rPr lang="en-US" altLang="en-US" sz="2400" b="1" dirty="0"/>
              <a:t>Problem</a:t>
            </a:r>
            <a:r>
              <a:rPr lang="en-US" altLang="en-US" sz="2400" dirty="0" smtClean="0"/>
              <a:t>: Imagine you have a popular class that when the state of the object changes, many other classes want to know! These classes can keep checking the popular class but it will be waste of effort.</a:t>
            </a:r>
          </a:p>
          <a:p>
            <a:pPr marL="0" indent="0">
              <a:buNone/>
            </a:pPr>
            <a:endParaRPr lang="en-US" sz="2400" dirty="0">
              <a:solidFill>
                <a:srgbClr val="333333"/>
              </a:solidFill>
              <a:cs typeface="ＭＳ Ｐゴシック" charset="0"/>
            </a:endParaRPr>
          </a:p>
          <a:p>
            <a:pPr lvl="1"/>
            <a:endParaRPr lang="en-US" altLang="en-US" sz="2400" dirty="0"/>
          </a:p>
        </p:txBody>
      </p:sp>
      <p:sp>
        <p:nvSpPr>
          <p:cNvPr id="4" name="Slide Number Placeholder 3">
            <a:extLst>
              <a:ext uri="{FF2B5EF4-FFF2-40B4-BE49-F238E27FC236}">
                <a16:creationId xmlns:a16="http://schemas.microsoft.com/office/drawing/2014/main" id="{9CB7B6D5-CD30-5749-92B9-026209C2C982}"/>
              </a:ext>
            </a:extLst>
          </p:cNvPr>
          <p:cNvSpPr>
            <a:spLocks noGrp="1"/>
          </p:cNvSpPr>
          <p:nvPr>
            <p:ph type="sldNum" sz="quarter" idx="16"/>
          </p:nvPr>
        </p:nvSpPr>
        <p:spPr/>
        <p:txBody>
          <a:bodyPr/>
          <a:lstStyle/>
          <a:p>
            <a:fld id="{FD7499BA-C70B-C546-814D-C34DB9ACC81A}" type="slidenum">
              <a:rPr lang="en-US" altLang="en-US"/>
              <a:pPr/>
              <a:t>2</a:t>
            </a:fld>
            <a:endParaRPr lang="en-US" altLang="en-US" dirty="0"/>
          </a:p>
        </p:txBody>
      </p:sp>
    </p:spTree>
    <p:extLst>
      <p:ext uri="{BB962C8B-B14F-4D97-AF65-F5344CB8AC3E}">
        <p14:creationId xmlns:p14="http://schemas.microsoft.com/office/powerpoint/2010/main" val="2989824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49565" y="89620"/>
            <a:ext cx="7893080" cy="545561"/>
          </a:xfrm>
        </p:spPr>
        <p:txBody>
          <a:bodyPr>
            <a:normAutofit fontScale="90000"/>
          </a:bodyPr>
          <a:lstStyle/>
          <a:p>
            <a:r>
              <a:rPr lang="en-US" altLang="en-US" sz="1847" dirty="0"/>
              <a:t>Design Patterns by GoF</a:t>
            </a:r>
            <a:br>
              <a:rPr lang="en-US" altLang="en-US" sz="1847" dirty="0"/>
            </a:br>
            <a:r>
              <a:rPr lang="en-US" altLang="en-US" sz="3324" dirty="0"/>
              <a:t>Uses of </a:t>
            </a:r>
            <a:r>
              <a:rPr lang="en-US" altLang="en-US" sz="3324" dirty="0" smtClean="0"/>
              <a:t>Behavioral Patterns (Summary)</a:t>
            </a:r>
            <a:endParaRPr lang="en-US" altLang="en-US" sz="1293" dirty="0"/>
          </a:p>
        </p:txBody>
      </p:sp>
      <p:sp>
        <p:nvSpPr>
          <p:cNvPr id="4" name="Slide Number Placeholder 3"/>
          <p:cNvSpPr>
            <a:spLocks noGrp="1"/>
          </p:cNvSpPr>
          <p:nvPr>
            <p:ph type="sldNum" sz="quarter" idx="16"/>
          </p:nvPr>
        </p:nvSpPr>
        <p:spPr/>
        <p:txBody>
          <a:bodyPr/>
          <a:lstStyle/>
          <a:p>
            <a:pPr>
              <a:defRPr/>
            </a:pPr>
            <a:fld id="{B392474F-E321-4D57-810B-6545776986DE}" type="slidenum">
              <a:rPr lang="en-SG" smtClean="0"/>
              <a:pPr>
                <a:defRPr/>
              </a:pPr>
              <a:t>20</a:t>
            </a:fld>
            <a:endParaRPr lang="en-SG" dirty="0"/>
          </a:p>
        </p:txBody>
      </p:sp>
      <p:sp>
        <p:nvSpPr>
          <p:cNvPr id="3" name="Content Placeholder 2"/>
          <p:cNvSpPr>
            <a:spLocks noGrp="1"/>
          </p:cNvSpPr>
          <p:nvPr>
            <p:ph sz="quarter" idx="13"/>
          </p:nvPr>
        </p:nvSpPr>
        <p:spPr>
          <a:xfrm>
            <a:off x="397776" y="1228045"/>
            <a:ext cx="8044870" cy="3176254"/>
          </a:xfrm>
        </p:spPr>
        <p:txBody>
          <a:bodyPr/>
          <a:lstStyle/>
          <a:p>
            <a:pPr algn="just">
              <a:lnSpc>
                <a:spcPct val="80000"/>
              </a:lnSpc>
              <a:defRPr/>
            </a:pPr>
            <a:r>
              <a:rPr lang="en-US" altLang="en-US" sz="2800" b="1" dirty="0" smtClean="0"/>
              <a:t>Chain </a:t>
            </a:r>
            <a:r>
              <a:rPr lang="en-US" altLang="en-US" sz="2800" b="1" dirty="0"/>
              <a:t>of Responsibility</a:t>
            </a:r>
          </a:p>
          <a:p>
            <a:pPr lvl="1" algn="just">
              <a:lnSpc>
                <a:spcPct val="80000"/>
              </a:lnSpc>
              <a:defRPr/>
            </a:pPr>
            <a:r>
              <a:rPr lang="en-US" altLang="en-US" sz="2400" dirty="0" smtClean="0"/>
              <a:t>Avoid coupling the sender of a request to its receiver by giving more than one object a chance to handle the request. Chain the receiving objects and pass the request along the chain until an object handles it.</a:t>
            </a:r>
          </a:p>
          <a:p>
            <a:pPr lvl="1" algn="just">
              <a:lnSpc>
                <a:spcPct val="80000"/>
              </a:lnSpc>
              <a:defRPr/>
            </a:pPr>
            <a:endParaRPr lang="en-US" altLang="en-US" sz="2000" dirty="0" smtClean="0"/>
          </a:p>
          <a:p>
            <a:pPr algn="just">
              <a:lnSpc>
                <a:spcPct val="90000"/>
              </a:lnSpc>
              <a:defRPr/>
            </a:pPr>
            <a:r>
              <a:rPr lang="en-US" sz="2800" b="1" dirty="0" smtClean="0"/>
              <a:t>Observer</a:t>
            </a:r>
            <a:endParaRPr lang="en-US" sz="2800" b="1" dirty="0"/>
          </a:p>
          <a:p>
            <a:pPr lvl="1" algn="just">
              <a:lnSpc>
                <a:spcPct val="90000"/>
              </a:lnSpc>
              <a:defRPr/>
            </a:pPr>
            <a:r>
              <a:rPr lang="en-US" sz="2400" dirty="0"/>
              <a:t>To notify observers when the subject state </a:t>
            </a:r>
            <a:r>
              <a:rPr lang="en-US" sz="2400" dirty="0" smtClean="0"/>
              <a:t>changes</a:t>
            </a:r>
            <a:endParaRPr lang="en-US" sz="2400" dirty="0"/>
          </a:p>
        </p:txBody>
      </p:sp>
    </p:spTree>
    <p:extLst>
      <p:ext uri="{BB962C8B-B14F-4D97-AF65-F5344CB8AC3E}">
        <p14:creationId xmlns:p14="http://schemas.microsoft.com/office/powerpoint/2010/main" val="392995628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474" name="Rectangle 2">
            <a:extLst>
              <a:ext uri="{FF2B5EF4-FFF2-40B4-BE49-F238E27FC236}">
                <a16:creationId xmlns:a16="http://schemas.microsoft.com/office/drawing/2014/main" id="{8C621D46-0E6F-3349-A8EC-C4D22630801D}"/>
              </a:ext>
            </a:extLst>
          </p:cNvPr>
          <p:cNvSpPr>
            <a:spLocks noGrp="1" noChangeArrowheads="1"/>
          </p:cNvSpPr>
          <p:nvPr>
            <p:ph type="title"/>
          </p:nvPr>
        </p:nvSpPr>
        <p:spPr/>
        <p:txBody>
          <a:bodyPr>
            <a:normAutofit fontScale="90000"/>
          </a:bodyPr>
          <a:lstStyle/>
          <a:p>
            <a:r>
              <a:rPr lang="en-US" altLang="en-US" dirty="0" smtClean="0"/>
              <a:t>References</a:t>
            </a:r>
            <a:endParaRPr lang="en-US" altLang="en-US" dirty="0"/>
          </a:p>
        </p:txBody>
      </p:sp>
      <p:sp>
        <p:nvSpPr>
          <p:cNvPr id="6" name="Content Placeholder 5"/>
          <p:cNvSpPr>
            <a:spLocks noGrp="1"/>
          </p:cNvSpPr>
          <p:nvPr>
            <p:ph sz="quarter" idx="13"/>
          </p:nvPr>
        </p:nvSpPr>
        <p:spPr>
          <a:xfrm>
            <a:off x="245985" y="1000360"/>
            <a:ext cx="8269365" cy="4702826"/>
          </a:xfrm>
        </p:spPr>
        <p:txBody>
          <a:bodyPr/>
          <a:lstStyle/>
          <a:p>
            <a:r>
              <a:rPr lang="en-US" sz="1400" dirty="0"/>
              <a:t>SOLID Principles: Explanation and </a:t>
            </a:r>
            <a:r>
              <a:rPr lang="en-US" sz="1400" dirty="0" smtClean="0"/>
              <a:t>examples - </a:t>
            </a:r>
            <a:r>
              <a:rPr lang="en-SG" sz="1400" dirty="0">
                <a:hlinkClick r:id="rId3"/>
              </a:rPr>
              <a:t>https://itnext.io/solid-principles-explanation-and-examples-715b975dcad4 </a:t>
            </a:r>
            <a:endParaRPr lang="en-SG" sz="1400" dirty="0" smtClean="0"/>
          </a:p>
          <a:p>
            <a:r>
              <a:rPr lang="en-US" sz="1400" dirty="0" smtClean="0"/>
              <a:t>Examples </a:t>
            </a:r>
            <a:r>
              <a:rPr lang="en-US" sz="1400" dirty="0"/>
              <a:t>and definitions of the SOLID principles in Software </a:t>
            </a:r>
            <a:r>
              <a:rPr lang="en-US" sz="1400" dirty="0" smtClean="0"/>
              <a:t>Design - </a:t>
            </a:r>
            <a:r>
              <a:rPr lang="en-SG" sz="1400" dirty="0">
                <a:hlinkClick r:id="rId4"/>
              </a:rPr>
              <a:t>https://</a:t>
            </a:r>
            <a:r>
              <a:rPr lang="en-SG" sz="1400" dirty="0" smtClean="0">
                <a:hlinkClick r:id="rId4"/>
              </a:rPr>
              <a:t>blog.scottlogic.com/2018/06/26/solid-principles.html</a:t>
            </a:r>
            <a:endParaRPr lang="en-SG" sz="1400" dirty="0" smtClean="0"/>
          </a:p>
          <a:p>
            <a:r>
              <a:rPr lang="en-US" sz="1400" dirty="0"/>
              <a:t>The 5 S.O.L.I.D. Principles </a:t>
            </a:r>
            <a:r>
              <a:rPr lang="en-US" sz="1400" dirty="0" smtClean="0"/>
              <a:t>Explained -</a:t>
            </a:r>
            <a:r>
              <a:rPr lang="en-US" sz="1400" dirty="0" smtClean="0">
                <a:hlinkClick r:id="rId5"/>
              </a:rPr>
              <a:t> </a:t>
            </a:r>
            <a:r>
              <a:rPr lang="en-SG" sz="1400" dirty="0" smtClean="0">
                <a:hlinkClick r:id="rId5"/>
              </a:rPr>
              <a:t>https</a:t>
            </a:r>
            <a:r>
              <a:rPr lang="en-SG" sz="1400" dirty="0">
                <a:hlinkClick r:id="rId5"/>
              </a:rPr>
              <a:t>://dzone.com/articles/the-5-solid-principles-explained</a:t>
            </a:r>
            <a:endParaRPr lang="en-US" sz="1400" dirty="0"/>
          </a:p>
          <a:p>
            <a:r>
              <a:rPr lang="en-SG" sz="1400" u="sng" dirty="0" smtClean="0">
                <a:hlinkClick r:id="rId6"/>
              </a:rPr>
              <a:t>Design </a:t>
            </a:r>
            <a:r>
              <a:rPr lang="en-SG" sz="1400" u="sng" dirty="0">
                <a:hlinkClick r:id="rId6"/>
              </a:rPr>
              <a:t>Patterns: Elements of Reusable Object-Oriented </a:t>
            </a:r>
            <a:r>
              <a:rPr lang="en-SG" sz="1400" u="sng" dirty="0" smtClean="0">
                <a:hlinkClick r:id="rId6"/>
              </a:rPr>
              <a:t>Software</a:t>
            </a:r>
            <a:r>
              <a:rPr lang="en-SG" sz="1400" u="sng" dirty="0" smtClean="0"/>
              <a:t> </a:t>
            </a:r>
            <a:r>
              <a:rPr lang="en-SG" sz="1400" dirty="0" smtClean="0"/>
              <a:t>by </a:t>
            </a:r>
            <a:r>
              <a:rPr lang="en-SG" sz="1400" dirty="0"/>
              <a:t>John Vlissides; Ralph Johnson; Richard Helm; Erich </a:t>
            </a:r>
            <a:r>
              <a:rPr lang="en-SG" sz="1400" dirty="0" smtClean="0"/>
              <a:t>Gamma</a:t>
            </a:r>
          </a:p>
          <a:p>
            <a:r>
              <a:rPr lang="en-SG" sz="1400" dirty="0">
                <a:hlinkClick r:id="rId7"/>
              </a:rPr>
              <a:t>https://refactoring.guru</a:t>
            </a:r>
            <a:r>
              <a:rPr lang="en-SG" sz="1400" dirty="0" smtClean="0">
                <a:hlinkClick r:id="rId7"/>
              </a:rPr>
              <a:t>/</a:t>
            </a:r>
            <a:r>
              <a:rPr lang="en-SG" sz="1400" dirty="0" smtClean="0"/>
              <a:t> </a:t>
            </a:r>
            <a:endParaRPr lang="en-US" sz="1400" u="sng" dirty="0" smtClean="0">
              <a:hlinkClick r:id="rId8"/>
            </a:endParaRPr>
          </a:p>
          <a:p>
            <a:r>
              <a:rPr lang="en-US" sz="1400" u="sng" dirty="0" smtClean="0">
                <a:hlinkClick r:id="rId8"/>
              </a:rPr>
              <a:t>Java </a:t>
            </a:r>
            <a:r>
              <a:rPr lang="en-US" sz="1400" u="sng" dirty="0">
                <a:hlinkClick r:id="rId8"/>
              </a:rPr>
              <a:t>Design Patterns: A Hands-On Experience with Real-World </a:t>
            </a:r>
            <a:r>
              <a:rPr lang="en-US" sz="1400" u="sng" dirty="0" smtClean="0">
                <a:hlinkClick r:id="rId8"/>
              </a:rPr>
              <a:t>Examples</a:t>
            </a:r>
            <a:r>
              <a:rPr lang="en-US" sz="1400" u="sng" dirty="0" smtClean="0"/>
              <a:t> </a:t>
            </a:r>
            <a:r>
              <a:rPr lang="en-US" sz="1400" dirty="0" smtClean="0"/>
              <a:t>by </a:t>
            </a:r>
            <a:r>
              <a:rPr lang="en-US" sz="1400" dirty="0"/>
              <a:t>Vaskaran </a:t>
            </a:r>
            <a:r>
              <a:rPr lang="en-US" sz="1400" dirty="0" smtClean="0"/>
              <a:t>Sarcar</a:t>
            </a:r>
          </a:p>
          <a:p>
            <a:r>
              <a:rPr lang="en-SG" sz="1400" u="sng" dirty="0">
                <a:hlinkClick r:id="rId9"/>
              </a:rPr>
              <a:t>Design Patterns and Best Practices in </a:t>
            </a:r>
            <a:r>
              <a:rPr lang="en-SG" sz="1400" u="sng" dirty="0" smtClean="0">
                <a:hlinkClick r:id="rId9"/>
              </a:rPr>
              <a:t>Java</a:t>
            </a:r>
            <a:r>
              <a:rPr lang="en-SG" sz="1400" u="sng" dirty="0" smtClean="0"/>
              <a:t> </a:t>
            </a:r>
            <a:r>
              <a:rPr lang="en-SG" sz="1400" dirty="0" smtClean="0"/>
              <a:t>by </a:t>
            </a:r>
            <a:r>
              <a:rPr lang="en-SG" sz="1400" dirty="0"/>
              <a:t>Lucian-Paul Torje; Kamalmeet Singh; Adrian Ianculescu</a:t>
            </a:r>
            <a:endParaRPr lang="en-US" sz="1400" dirty="0" smtClean="0"/>
          </a:p>
          <a:p>
            <a:r>
              <a:rPr lang="en-SG" sz="1400" u="sng" dirty="0">
                <a:hlinkClick r:id="rId10"/>
              </a:rPr>
              <a:t>Head First Design </a:t>
            </a:r>
            <a:r>
              <a:rPr lang="en-SG" sz="1400" u="sng" dirty="0" smtClean="0">
                <a:hlinkClick r:id="rId10"/>
              </a:rPr>
              <a:t>Patterns</a:t>
            </a:r>
            <a:r>
              <a:rPr lang="en-SG" sz="1400" u="sng" dirty="0" smtClean="0"/>
              <a:t> </a:t>
            </a:r>
            <a:r>
              <a:rPr lang="en-SG" sz="1400" dirty="0" smtClean="0"/>
              <a:t>by </a:t>
            </a:r>
            <a:r>
              <a:rPr lang="en-SG" sz="1400" dirty="0"/>
              <a:t>Elisabeth Robson; Eric Freeman; Kathy Sierra; Bert </a:t>
            </a:r>
            <a:r>
              <a:rPr lang="en-SG" sz="1400" dirty="0" smtClean="0"/>
              <a:t>Bates</a:t>
            </a:r>
          </a:p>
          <a:p>
            <a:r>
              <a:rPr lang="en-US" sz="1400" u="sng" dirty="0" smtClean="0">
                <a:hlinkClick r:id="rId11"/>
              </a:rPr>
              <a:t>Design </a:t>
            </a:r>
            <a:r>
              <a:rPr lang="en-US" sz="1400" u="sng" dirty="0">
                <a:hlinkClick r:id="rId11"/>
              </a:rPr>
              <a:t>Patterns reference</a:t>
            </a:r>
            <a:r>
              <a:rPr lang="en-US" sz="1400" dirty="0"/>
              <a:t> by SourceMaking</a:t>
            </a:r>
            <a:endParaRPr lang="en-SG" sz="1400" dirty="0"/>
          </a:p>
          <a:p>
            <a:r>
              <a:rPr lang="en-US" sz="1400" dirty="0">
                <a:hlinkClick r:id="rId12"/>
              </a:rPr>
              <a:t>Vince Huston's Design Patterns page</a:t>
            </a:r>
            <a:r>
              <a:rPr lang="en-US" sz="1400" dirty="0"/>
              <a:t>   (includes code examples in C++ and Java</a:t>
            </a:r>
            <a:r>
              <a:rPr lang="en-US" sz="1400" dirty="0" smtClean="0"/>
              <a:t>)</a:t>
            </a:r>
          </a:p>
          <a:p>
            <a:r>
              <a:rPr lang="en-SG" sz="1400" dirty="0" smtClean="0">
                <a:hlinkClick r:id="rId13"/>
              </a:rPr>
              <a:t>OODesign.com</a:t>
            </a:r>
            <a:endParaRPr lang="en-SG" sz="1400" dirty="0" smtClean="0"/>
          </a:p>
          <a:p>
            <a:r>
              <a:rPr lang="en-SG" sz="1400" dirty="0">
                <a:hlinkClick r:id="rId14"/>
              </a:rPr>
              <a:t>https://www.tutorialspoint.com/design_pattern/index.htm</a:t>
            </a:r>
            <a:endParaRPr lang="en-SG" sz="1400" dirty="0"/>
          </a:p>
        </p:txBody>
      </p:sp>
      <p:sp>
        <p:nvSpPr>
          <p:cNvPr id="4" name="Slide Number Placeholder 3">
            <a:extLst>
              <a:ext uri="{FF2B5EF4-FFF2-40B4-BE49-F238E27FC236}">
                <a16:creationId xmlns:a16="http://schemas.microsoft.com/office/drawing/2014/main" id="{DEB899CD-C476-E448-91B6-DB1285CEA6FD}"/>
              </a:ext>
            </a:extLst>
          </p:cNvPr>
          <p:cNvSpPr>
            <a:spLocks noGrp="1"/>
          </p:cNvSpPr>
          <p:nvPr>
            <p:ph type="sldNum" sz="quarter" idx="16"/>
          </p:nvPr>
        </p:nvSpPr>
        <p:spPr/>
        <p:txBody>
          <a:bodyPr/>
          <a:lstStyle/>
          <a:p>
            <a:fld id="{9912C63F-2BC3-BE43-BCE6-C2144AF94BB5}" type="slidenum">
              <a:rPr lang="en-US" altLang="en-US" smtClean="0"/>
              <a:pPr/>
              <a:t>21</a:t>
            </a:fld>
            <a:endParaRPr lang="en-US" altLang="en-US" dirty="0"/>
          </a:p>
        </p:txBody>
      </p:sp>
    </p:spTree>
    <p:extLst>
      <p:ext uri="{BB962C8B-B14F-4D97-AF65-F5344CB8AC3E}">
        <p14:creationId xmlns:p14="http://schemas.microsoft.com/office/powerpoint/2010/main" val="1739344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accent2"/>
                </a:solidFill>
                <a:latin typeface="Arial" charset="0"/>
                <a:ea typeface="ＭＳ Ｐゴシック" charset="-128"/>
              </a:defRPr>
            </a:lvl2pPr>
            <a:lvl3pPr marL="1143000" indent="-228600">
              <a:spcBef>
                <a:spcPct val="20000"/>
              </a:spcBef>
              <a:buChar char="•"/>
              <a:defRPr sz="2400">
                <a:solidFill>
                  <a:srgbClr val="CC0000"/>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0F6D640A-DDBC-744F-BF99-A332A0FEDABC}" type="slidenum">
              <a:rPr lang="en-US" altLang="en-US" sz="800"/>
              <a:pPr>
                <a:spcBef>
                  <a:spcPct val="0"/>
                </a:spcBef>
                <a:buFontTx/>
                <a:buNone/>
              </a:pPr>
              <a:t>3</a:t>
            </a:fld>
            <a:endParaRPr lang="en-US" altLang="en-US" sz="800" dirty="0"/>
          </a:p>
        </p:txBody>
      </p:sp>
      <p:sp>
        <p:nvSpPr>
          <p:cNvPr id="5" name="Rectangle 3">
            <a:extLst>
              <a:ext uri="{FF2B5EF4-FFF2-40B4-BE49-F238E27FC236}">
                <a16:creationId xmlns:a16="http://schemas.microsoft.com/office/drawing/2014/main" id="{E35A212B-9EB0-8A4D-BD97-1D66E3C2B202}"/>
              </a:ext>
            </a:extLst>
          </p:cNvPr>
          <p:cNvSpPr txBox="1">
            <a:spLocks noChangeArrowheads="1"/>
          </p:cNvSpPr>
          <p:nvPr/>
        </p:nvSpPr>
        <p:spPr bwMode="auto">
          <a:xfrm>
            <a:off x="647700" y="2594155"/>
            <a:ext cx="7772400"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altLang="en-US" dirty="0" smtClean="0">
                <a:ea typeface="ＭＳ Ｐゴシック" charset="-128"/>
              </a:rPr>
              <a:t>Observer</a:t>
            </a:r>
            <a:endParaRPr lang="en-US" altLang="en-US" kern="0" dirty="0">
              <a:ea typeface="ＭＳ Ｐゴシック" charset="-128"/>
            </a:endParaRPr>
          </a:p>
          <a:p>
            <a:pPr marL="0" indent="0" algn="ctr">
              <a:buFontTx/>
              <a:buNone/>
            </a:pPr>
            <a:r>
              <a:rPr lang="en-US" altLang="en-US" dirty="0">
                <a:ea typeface="ＭＳ Ｐゴシック" charset="-128"/>
              </a:rPr>
              <a:t> </a:t>
            </a:r>
            <a:endParaRPr lang="en-US" altLang="en-US" kern="0" dirty="0">
              <a:ea typeface="ＭＳ Ｐゴシック" charset="-128"/>
            </a:endParaRPr>
          </a:p>
          <a:p>
            <a:pPr algn="ctr"/>
            <a:endParaRPr lang="en-US" altLang="en-US" kern="0" dirty="0">
              <a:ea typeface="ＭＳ Ｐゴシック" charset="-128"/>
            </a:endParaRPr>
          </a:p>
        </p:txBody>
      </p:sp>
    </p:spTree>
    <p:extLst>
      <p:ext uri="{BB962C8B-B14F-4D97-AF65-F5344CB8AC3E}">
        <p14:creationId xmlns:p14="http://schemas.microsoft.com/office/powerpoint/2010/main" val="1605407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a:extLst>
              <a:ext uri="{FF2B5EF4-FFF2-40B4-BE49-F238E27FC236}">
                <a16:creationId xmlns:a16="http://schemas.microsoft.com/office/drawing/2014/main" id="{5BDEA411-649A-3848-8148-7D2FE6D2238A}"/>
              </a:ext>
            </a:extLst>
          </p:cNvPr>
          <p:cNvSpPr>
            <a:spLocks noGrp="1" noChangeArrowheads="1"/>
          </p:cNvSpPr>
          <p:nvPr>
            <p:ph type="title"/>
          </p:nvPr>
        </p:nvSpPr>
        <p:spPr/>
        <p:txBody>
          <a:bodyPr>
            <a:normAutofit fontScale="90000"/>
          </a:bodyPr>
          <a:lstStyle/>
          <a:p>
            <a:r>
              <a:rPr lang="en-US" altLang="en-US" dirty="0"/>
              <a:t>Pattern: </a:t>
            </a:r>
            <a:r>
              <a:rPr lang="en-US" altLang="en-US" dirty="0" smtClean="0"/>
              <a:t>Observer</a:t>
            </a:r>
            <a:endParaRPr lang="en-US" altLang="en-US" dirty="0"/>
          </a:p>
        </p:txBody>
      </p:sp>
      <p:sp>
        <p:nvSpPr>
          <p:cNvPr id="1502211" name="Rectangle 3">
            <a:extLst>
              <a:ext uri="{FF2B5EF4-FFF2-40B4-BE49-F238E27FC236}">
                <a16:creationId xmlns:a16="http://schemas.microsoft.com/office/drawing/2014/main" id="{00C6BA6B-257C-A141-8906-D95CC27FF7EC}"/>
              </a:ext>
            </a:extLst>
          </p:cNvPr>
          <p:cNvSpPr>
            <a:spLocks noGrp="1" noChangeArrowheads="1"/>
          </p:cNvSpPr>
          <p:nvPr>
            <p:ph sz="quarter" idx="13"/>
          </p:nvPr>
        </p:nvSpPr>
        <p:spPr>
          <a:xfrm>
            <a:off x="0" y="1076255"/>
            <a:ext cx="3950311" cy="2332946"/>
          </a:xfrm>
          <a:noFill/>
          <a:ln/>
        </p:spPr>
        <p:txBody>
          <a:bodyPr/>
          <a:lstStyle/>
          <a:p>
            <a:pPr marL="0" indent="0" algn="just">
              <a:buNone/>
            </a:pPr>
            <a:r>
              <a:rPr lang="en-US" sz="2000" b="1" dirty="0">
                <a:solidFill>
                  <a:srgbClr val="404040"/>
                </a:solidFill>
              </a:rPr>
              <a:t>Intent</a:t>
            </a:r>
          </a:p>
          <a:p>
            <a:pPr algn="just"/>
            <a:r>
              <a:rPr lang="en-US" sz="1600" dirty="0"/>
              <a:t>Define a </a:t>
            </a:r>
            <a:r>
              <a:rPr lang="en-US" sz="1600" b="1" dirty="0"/>
              <a:t>one-to-many dependency between objects</a:t>
            </a:r>
            <a:r>
              <a:rPr lang="en-US" sz="1600" dirty="0"/>
              <a:t> so that when one object changes state, all its dependents are notified and updated automatically</a:t>
            </a:r>
            <a:r>
              <a:rPr lang="en-US" sz="1600" dirty="0" smtClean="0"/>
              <a:t>.</a:t>
            </a:r>
          </a:p>
          <a:p>
            <a:pPr algn="just"/>
            <a:endParaRPr lang="en-US" sz="1600" dirty="0">
              <a:solidFill>
                <a:srgbClr val="333333"/>
              </a:solidFill>
            </a:endParaRPr>
          </a:p>
        </p:txBody>
      </p:sp>
      <p:sp>
        <p:nvSpPr>
          <p:cNvPr id="5" name="Rectangle 16">
            <a:extLst>
              <a:ext uri="{FF2B5EF4-FFF2-40B4-BE49-F238E27FC236}">
                <a16:creationId xmlns:a16="http://schemas.microsoft.com/office/drawing/2014/main" id="{51E21275-5F72-4147-A095-EA4359CF18AE}"/>
              </a:ext>
            </a:extLst>
          </p:cNvPr>
          <p:cNvSpPr>
            <a:spLocks noGrp="1" noChangeArrowheads="1"/>
          </p:cNvSpPr>
          <p:nvPr>
            <p:ph type="sldNum" sz="quarter" idx="16"/>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bg2"/>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a:lstStyle>
          <a:p>
            <a:fld id="{A9FB59D8-7D65-6648-85D6-8071FC177E04}" type="slidenum">
              <a:rPr lang="en-US" altLang="en-US" smtClean="0"/>
              <a:pPr/>
              <a:t>4</a:t>
            </a:fld>
            <a:endParaRPr lang="en-US" altLang="en-US" dirty="0"/>
          </a:p>
        </p:txBody>
      </p:sp>
      <p:pic>
        <p:nvPicPr>
          <p:cNvPr id="4098" name="Picture 2" descr="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035" y="1231199"/>
            <a:ext cx="5084965" cy="18712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Observer Design Patte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885" y="3313974"/>
            <a:ext cx="5261155" cy="328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925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Let’s assume a claims system</a:t>
            </a:r>
            <a:endParaRPr lang="en-SG" dirty="0"/>
          </a:p>
        </p:txBody>
      </p:sp>
      <p:sp>
        <p:nvSpPr>
          <p:cNvPr id="4" name="Content Placeholder 3"/>
          <p:cNvSpPr>
            <a:spLocks noGrp="1"/>
          </p:cNvSpPr>
          <p:nvPr>
            <p:ph idx="1"/>
          </p:nvPr>
        </p:nvSpPr>
        <p:spPr>
          <a:xfrm>
            <a:off x="60960" y="979409"/>
            <a:ext cx="8745537" cy="5355312"/>
          </a:xfrm>
        </p:spPr>
        <p:txBody>
          <a:bodyPr/>
          <a:lstStyle/>
          <a:p>
            <a:pPr marL="457200" indent="-457200" algn="just">
              <a:buFont typeface="+mj-lt"/>
              <a:buAutoNum type="arabicPeriod"/>
            </a:pPr>
            <a:r>
              <a:rPr lang="en-SG" sz="1800" b="1" dirty="0" smtClean="0"/>
              <a:t>The claims application is meant for staff to login and submit a expense claim. </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The expense claims form comprises of the staff personal details and claim items details.</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The staff details are stored in centralized MSSQL DB while the claims details are stored in a MySQL DB used only by the claims application.</a:t>
            </a:r>
          </a:p>
          <a:p>
            <a:pPr marL="457200" indent="-457200" algn="just">
              <a:buFont typeface="+mj-lt"/>
              <a:buAutoNum type="arabicPeriod"/>
            </a:pPr>
            <a:endParaRPr lang="en-SG" sz="1800" dirty="0"/>
          </a:p>
          <a:p>
            <a:pPr marL="457200" indent="-457200" algn="just">
              <a:buFont typeface="+mj-lt"/>
              <a:buAutoNum type="arabicPeriod"/>
            </a:pPr>
            <a:r>
              <a:rPr lang="en-SG" sz="1800" dirty="0" smtClean="0"/>
              <a:t>The expense claim request once submitted, is sent to the appropriate manager/head for approval.</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For approved claims, a daily scheduler is configured to invoke the application to send these approved claims to SAP system.</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On a monthly basis, </a:t>
            </a:r>
            <a:r>
              <a:rPr lang="en-SG" sz="1800" dirty="0"/>
              <a:t>s</a:t>
            </a:r>
            <a:r>
              <a:rPr lang="en-SG" sz="1800" dirty="0" smtClean="0"/>
              <a:t>taff with managerial role is able to generate claims reports of their staff.</a:t>
            </a:r>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5</a:t>
            </a:fld>
            <a:endParaRPr lang="en-US" altLang="en-US" dirty="0"/>
          </a:p>
        </p:txBody>
      </p:sp>
    </p:spTree>
    <p:extLst>
      <p:ext uri="{BB962C8B-B14F-4D97-AF65-F5344CB8AC3E}">
        <p14:creationId xmlns:p14="http://schemas.microsoft.com/office/powerpoint/2010/main" val="1622854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DAAF666A-DCFA-8548-90E5-601EC9E94442}"/>
              </a:ext>
            </a:extLst>
          </p:cNvPr>
          <p:cNvSpPr>
            <a:spLocks noGrp="1" noChangeArrowheads="1"/>
          </p:cNvSpPr>
          <p:nvPr>
            <p:ph type="title"/>
          </p:nvPr>
        </p:nvSpPr>
        <p:spPr>
          <a:xfrm>
            <a:off x="549565" y="89620"/>
            <a:ext cx="7741290" cy="545561"/>
          </a:xfrm>
        </p:spPr>
        <p:txBody>
          <a:bodyPr>
            <a:normAutofit fontScale="90000"/>
          </a:bodyPr>
          <a:lstStyle/>
          <a:p>
            <a:r>
              <a:rPr lang="en-US" altLang="en-US" dirty="0" smtClean="0"/>
              <a:t>Scenario - Observer</a:t>
            </a:r>
            <a:endParaRPr lang="en-US" altLang="en-US" dirty="0"/>
          </a:p>
        </p:txBody>
      </p:sp>
      <p:sp>
        <p:nvSpPr>
          <p:cNvPr id="4" name="Slide Number Placeholder 3">
            <a:extLst>
              <a:ext uri="{FF2B5EF4-FFF2-40B4-BE49-F238E27FC236}">
                <a16:creationId xmlns:a16="http://schemas.microsoft.com/office/drawing/2014/main" id="{5CE360B8-81B7-3B4B-B804-994AED9BE00F}"/>
              </a:ext>
            </a:extLst>
          </p:cNvPr>
          <p:cNvSpPr>
            <a:spLocks noGrp="1"/>
          </p:cNvSpPr>
          <p:nvPr>
            <p:ph type="sldNum" sz="quarter" idx="16"/>
          </p:nvPr>
        </p:nvSpPr>
        <p:spPr/>
        <p:txBody>
          <a:bodyPr/>
          <a:lstStyle/>
          <a:p>
            <a:fld id="{E0BE168A-DCD4-5F45-8DB6-25E6A7360816}" type="slidenum">
              <a:rPr lang="en-US" altLang="en-US" smtClean="0"/>
              <a:pPr/>
              <a:t>6</a:t>
            </a:fld>
            <a:endParaRPr lang="en-US" altLang="en-US" dirty="0"/>
          </a:p>
        </p:txBody>
      </p:sp>
      <p:sp>
        <p:nvSpPr>
          <p:cNvPr id="3" name="Rectangle 2"/>
          <p:cNvSpPr/>
          <p:nvPr/>
        </p:nvSpPr>
        <p:spPr>
          <a:xfrm>
            <a:off x="1789090" y="2657452"/>
            <a:ext cx="5919810" cy="3970318"/>
          </a:xfrm>
          <a:prstGeom prst="rect">
            <a:avLst/>
          </a:prstGeom>
          <a:ln w="25400">
            <a:solidFill>
              <a:schemeClr val="tx1"/>
            </a:solidFill>
          </a:ln>
        </p:spPr>
        <p:txBody>
          <a:bodyPr wrap="square">
            <a:spAutoFit/>
          </a:bodyPr>
          <a:lstStyle/>
          <a:p>
            <a:r>
              <a:rPr lang="en-US" sz="1400" dirty="0">
                <a:solidFill>
                  <a:schemeClr val="bg1">
                    <a:lumMod val="65000"/>
                  </a:schemeClr>
                </a:solidFill>
                <a:latin typeface="Arial" panose="020B0604020202020204" pitchFamily="34" charset="0"/>
                <a:cs typeface="Arial" panose="020B0604020202020204" pitchFamily="34" charset="0"/>
              </a:rPr>
              <a:t>public class Cache {</a:t>
            </a:r>
          </a:p>
          <a:p>
            <a:endParaRPr lang="en-US" sz="1400" dirty="0">
              <a:solidFill>
                <a:schemeClr val="bg1">
                  <a:lumMod val="65000"/>
                </a:schemeClr>
              </a:solidFill>
              <a:latin typeface="Arial" panose="020B0604020202020204" pitchFamily="34" charset="0"/>
              <a:cs typeface="Arial" panose="020B0604020202020204" pitchFamily="34" charset="0"/>
            </a:endParaRPr>
          </a:p>
          <a:p>
            <a:r>
              <a:rPr lang="en-US" sz="1400" dirty="0">
                <a:solidFill>
                  <a:schemeClr val="bg1">
                    <a:lumMod val="65000"/>
                  </a:schemeClr>
                </a:solidFill>
                <a:latin typeface="Arial" panose="020B0604020202020204" pitchFamily="34" charset="0"/>
                <a:cs typeface="Arial" panose="020B0604020202020204" pitchFamily="34" charset="0"/>
              </a:rPr>
              <a:t>  Map&lt;String, String&gt; lookupValues = new HashMap&lt;String, String&gt;();</a:t>
            </a:r>
          </a:p>
          <a:p>
            <a:endParaRPr lang="en-US" sz="1400" dirty="0">
              <a:solidFill>
                <a:schemeClr val="bg1">
                  <a:lumMod val="65000"/>
                </a:schemeClr>
              </a:solidFill>
              <a:latin typeface="Arial" panose="020B0604020202020204" pitchFamily="34" charset="0"/>
              <a:cs typeface="Arial" panose="020B0604020202020204" pitchFamily="34" charset="0"/>
            </a:endParaRPr>
          </a:p>
          <a:p>
            <a:r>
              <a:rPr lang="en-US" sz="1400" dirty="0">
                <a:solidFill>
                  <a:schemeClr val="bg1">
                    <a:lumMod val="65000"/>
                  </a:schemeClr>
                </a:solidFill>
                <a:latin typeface="Arial" panose="020B0604020202020204" pitchFamily="34" charset="0"/>
                <a:cs typeface="Arial" panose="020B0604020202020204" pitchFamily="34" charset="0"/>
              </a:rPr>
              <a:t>  private Cache() {</a:t>
            </a:r>
          </a:p>
          <a:p>
            <a:r>
              <a:rPr lang="en-US" sz="1400" dirty="0">
                <a:solidFill>
                  <a:schemeClr val="bg1">
                    <a:lumMod val="65000"/>
                  </a:schemeClr>
                </a:solidFill>
                <a:latin typeface="Arial" panose="020B0604020202020204" pitchFamily="34" charset="0"/>
                <a:cs typeface="Arial" panose="020B0604020202020204" pitchFamily="34" charset="0"/>
              </a:rPr>
              <a:t>    //read from DB and put into map</a:t>
            </a:r>
          </a:p>
          <a:p>
            <a:r>
              <a:rPr lang="en-US" sz="1400" dirty="0">
                <a:solidFill>
                  <a:schemeClr val="bg1">
                    <a:lumMod val="65000"/>
                  </a:schemeClr>
                </a:solidFill>
                <a:latin typeface="Arial" panose="020B0604020202020204" pitchFamily="34" charset="0"/>
                <a:cs typeface="Arial" panose="020B0604020202020204" pitchFamily="34" charset="0"/>
              </a:rPr>
              <a:t>    lookupValues.put("TR","Transport");</a:t>
            </a:r>
          </a:p>
          <a:p>
            <a:r>
              <a:rPr lang="en-US" sz="1400" dirty="0">
                <a:solidFill>
                  <a:schemeClr val="bg1">
                    <a:lumMod val="65000"/>
                  </a:schemeClr>
                </a:solidFill>
                <a:latin typeface="Arial" panose="020B0604020202020204" pitchFamily="34" charset="0"/>
                <a:cs typeface="Arial" panose="020B0604020202020204" pitchFamily="34" charset="0"/>
              </a:rPr>
              <a:t>  }</a:t>
            </a:r>
          </a:p>
          <a:p>
            <a:r>
              <a:rPr lang="en-US" sz="1400" dirty="0">
                <a:solidFill>
                  <a:schemeClr val="bg1">
                    <a:lumMod val="65000"/>
                  </a:schemeClr>
                </a:solidFill>
                <a:latin typeface="Arial" panose="020B0604020202020204" pitchFamily="34" charset="0"/>
                <a:cs typeface="Arial" panose="020B0604020202020204" pitchFamily="34" charset="0"/>
              </a:rPr>
              <a:t>  private static final Cache</a:t>
            </a:r>
          </a:p>
          <a:p>
            <a:r>
              <a:rPr lang="en-US" sz="1400" dirty="0">
                <a:solidFill>
                  <a:schemeClr val="bg1">
                    <a:lumMod val="65000"/>
                  </a:schemeClr>
                </a:solidFill>
                <a:latin typeface="Arial" panose="020B0604020202020204" pitchFamily="34" charset="0"/>
                <a:cs typeface="Arial" panose="020B0604020202020204" pitchFamily="34" charset="0"/>
              </a:rPr>
              <a:t>    INSTANCE = new Cache();</a:t>
            </a:r>
          </a:p>
          <a:p>
            <a:endParaRPr lang="en-US" sz="1400" dirty="0">
              <a:solidFill>
                <a:schemeClr val="bg1">
                  <a:lumMod val="65000"/>
                </a:schemeClr>
              </a:solidFill>
              <a:latin typeface="Arial" panose="020B0604020202020204" pitchFamily="34" charset="0"/>
              <a:cs typeface="Arial" panose="020B0604020202020204" pitchFamily="34" charset="0"/>
            </a:endParaRPr>
          </a:p>
          <a:p>
            <a:r>
              <a:rPr lang="en-US" sz="1400" dirty="0">
                <a:solidFill>
                  <a:schemeClr val="bg1">
                    <a:lumMod val="65000"/>
                  </a:schemeClr>
                </a:solidFill>
                <a:latin typeface="Arial" panose="020B0604020202020204" pitchFamily="34" charset="0"/>
                <a:cs typeface="Arial" panose="020B0604020202020204" pitchFamily="34" charset="0"/>
              </a:rPr>
              <a:t>  public static Cache getCache() {</a:t>
            </a:r>
          </a:p>
          <a:p>
            <a:r>
              <a:rPr lang="en-US" sz="1400" dirty="0">
                <a:solidFill>
                  <a:schemeClr val="bg1">
                    <a:lumMod val="65000"/>
                  </a:schemeClr>
                </a:solidFill>
                <a:latin typeface="Arial" panose="020B0604020202020204" pitchFamily="34" charset="0"/>
                <a:cs typeface="Arial" panose="020B0604020202020204" pitchFamily="34" charset="0"/>
              </a:rPr>
              <a:t>    return Cache.INSTANCE;</a:t>
            </a:r>
          </a:p>
          <a:p>
            <a:r>
              <a:rPr lang="en-US" sz="1400" dirty="0">
                <a:solidFill>
                  <a:schemeClr val="bg1">
                    <a:lumMod val="65000"/>
                  </a:schemeClr>
                </a:solidFill>
                <a:latin typeface="Arial" panose="020B0604020202020204" pitchFamily="34" charset="0"/>
                <a:cs typeface="Arial" panose="020B0604020202020204" pitchFamily="34" charset="0"/>
              </a:rPr>
              <a:t>  }</a:t>
            </a:r>
          </a:p>
          <a:p>
            <a:r>
              <a:rPr lang="en-US" sz="1400" dirty="0">
                <a:solidFill>
                  <a:schemeClr val="bg1">
                    <a:lumMod val="65000"/>
                  </a:schemeClr>
                </a:solidFill>
                <a:latin typeface="Arial" panose="020B0604020202020204" pitchFamily="34" charset="0"/>
                <a:cs typeface="Arial" panose="020B0604020202020204" pitchFamily="34" charset="0"/>
              </a:rPr>
              <a:t>  public String lookupValue(String name) {</a:t>
            </a:r>
          </a:p>
          <a:p>
            <a:r>
              <a:rPr lang="en-US" sz="1400" dirty="0">
                <a:solidFill>
                  <a:schemeClr val="bg1">
                    <a:lumMod val="65000"/>
                  </a:schemeClr>
                </a:solidFill>
                <a:latin typeface="Arial" panose="020B0604020202020204" pitchFamily="34" charset="0"/>
                <a:cs typeface="Arial" panose="020B0604020202020204" pitchFamily="34" charset="0"/>
              </a:rPr>
              <a:t>    return lookupValues.get(name);</a:t>
            </a:r>
          </a:p>
          <a:p>
            <a:r>
              <a:rPr lang="en-US" sz="1400" dirty="0">
                <a:solidFill>
                  <a:schemeClr val="bg1">
                    <a:lumMod val="65000"/>
                  </a:schemeClr>
                </a:solidFill>
                <a:latin typeface="Arial" panose="020B0604020202020204" pitchFamily="34" charset="0"/>
                <a:cs typeface="Arial" panose="020B0604020202020204" pitchFamily="34" charset="0"/>
              </a:rPr>
              <a:t>  }</a:t>
            </a:r>
          </a:p>
          <a:p>
            <a:r>
              <a:rPr lang="en-US" sz="1400" dirty="0">
                <a:solidFill>
                  <a:schemeClr val="bg1">
                    <a:lumMod val="65000"/>
                  </a:schemeClr>
                </a:solidFill>
                <a:latin typeface="Arial" panose="020B0604020202020204" pitchFamily="34" charset="0"/>
                <a:cs typeface="Arial" panose="020B0604020202020204" pitchFamily="34" charset="0"/>
              </a:rPr>
              <a:t>}</a:t>
            </a:r>
            <a:endParaRPr lang="en-SG" sz="1400" b="0" i="0" dirty="0">
              <a:solidFill>
                <a:schemeClr val="bg1">
                  <a:lumMod val="65000"/>
                </a:schemeClr>
              </a:solidFill>
              <a:effectLst/>
              <a:latin typeface="Arial" panose="020B0604020202020204" pitchFamily="34" charset="0"/>
              <a:cs typeface="Arial" panose="020B0604020202020204" pitchFamily="34" charset="0"/>
            </a:endParaRPr>
          </a:p>
        </p:txBody>
      </p:sp>
      <p:sp>
        <p:nvSpPr>
          <p:cNvPr id="6" name="Rectangle 5"/>
          <p:cNvSpPr/>
          <p:nvPr/>
        </p:nvSpPr>
        <p:spPr>
          <a:xfrm>
            <a:off x="245985" y="1000360"/>
            <a:ext cx="8606615" cy="1200329"/>
          </a:xfrm>
          <a:prstGeom prst="rect">
            <a:avLst/>
          </a:prstGeom>
        </p:spPr>
        <p:txBody>
          <a:bodyPr wrap="square">
            <a:spAutoFit/>
          </a:bodyPr>
          <a:lstStyle/>
          <a:p>
            <a:pPr algn="just"/>
            <a:r>
              <a:rPr lang="en-SG" b="1" dirty="0" smtClean="0"/>
              <a:t>Scenario : </a:t>
            </a:r>
            <a:r>
              <a:rPr lang="en-SG" dirty="0" smtClean="0"/>
              <a:t>The lookup values in the DB are updated throughout the day by other sources. In this case, the data in the singleton implemented earlier can become obsolete. There is a need to email admin when the lookup values are updated and other objects in the future which require the notification of the updates.</a:t>
            </a:r>
            <a:endParaRPr lang="en-SG" dirty="0"/>
          </a:p>
        </p:txBody>
      </p:sp>
    </p:spTree>
    <p:extLst>
      <p:ext uri="{BB962C8B-B14F-4D97-AF65-F5344CB8AC3E}">
        <p14:creationId xmlns:p14="http://schemas.microsoft.com/office/powerpoint/2010/main" val="2172108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7" name="Rectangle 3">
            <a:extLst>
              <a:ext uri="{FF2B5EF4-FFF2-40B4-BE49-F238E27FC236}">
                <a16:creationId xmlns:a16="http://schemas.microsoft.com/office/drawing/2014/main" id="{3290009C-5E45-4D44-BE10-7EAB8D45DCEA}"/>
              </a:ext>
            </a:extLst>
          </p:cNvPr>
          <p:cNvSpPr>
            <a:spLocks noGrp="1" noChangeArrowheads="1"/>
          </p:cNvSpPr>
          <p:nvPr>
            <p:ph type="title"/>
          </p:nvPr>
        </p:nvSpPr>
        <p:spPr/>
        <p:txBody>
          <a:bodyPr>
            <a:normAutofit fontScale="90000"/>
          </a:bodyPr>
          <a:lstStyle/>
          <a:p>
            <a:r>
              <a:rPr lang="en-US" altLang="en-US" dirty="0" smtClean="0"/>
              <a:t>Observer </a:t>
            </a:r>
            <a:r>
              <a:rPr lang="en-US" altLang="en-US" dirty="0"/>
              <a:t>Implementation</a:t>
            </a:r>
          </a:p>
        </p:txBody>
      </p:sp>
      <p:sp>
        <p:nvSpPr>
          <p:cNvPr id="1506306" name="Rectangle 2">
            <a:extLst>
              <a:ext uri="{FF2B5EF4-FFF2-40B4-BE49-F238E27FC236}">
                <a16:creationId xmlns:a16="http://schemas.microsoft.com/office/drawing/2014/main" id="{0D08D7CC-CB98-BB49-B900-1B3B928607A5}"/>
              </a:ext>
            </a:extLst>
          </p:cNvPr>
          <p:cNvSpPr>
            <a:spLocks noGrp="1" noChangeArrowheads="1"/>
          </p:cNvSpPr>
          <p:nvPr>
            <p:ph sz="quarter" idx="13"/>
          </p:nvPr>
        </p:nvSpPr>
        <p:spPr>
          <a:xfrm>
            <a:off x="152494" y="886402"/>
            <a:ext cx="9049804" cy="3899465"/>
          </a:xfrm>
        </p:spPr>
        <p:txBody>
          <a:bodyPr/>
          <a:lstStyle/>
          <a:p>
            <a:pPr marL="0" indent="0">
              <a:buNone/>
            </a:pPr>
            <a:r>
              <a:rPr lang="en-US" sz="2800" b="1" dirty="0" smtClean="0"/>
              <a:t>“.one-to-many dependency between</a:t>
            </a:r>
            <a:r>
              <a:rPr lang="en-US" sz="2800" b="1" dirty="0"/>
              <a:t> </a:t>
            </a:r>
            <a:r>
              <a:rPr lang="en-US" sz="2800" b="1" dirty="0" smtClean="0"/>
              <a:t>objects.” </a:t>
            </a:r>
          </a:p>
          <a:p>
            <a:pPr marL="871538" lvl="1" indent="-514350">
              <a:buFont typeface="+mj-lt"/>
              <a:buAutoNum type="arabicPeriod"/>
            </a:pPr>
            <a:r>
              <a:rPr lang="en-SG" sz="2000" dirty="0" smtClean="0"/>
              <a:t>Create </a:t>
            </a:r>
            <a:r>
              <a:rPr lang="en-SG" sz="2000" dirty="0"/>
              <a:t>an </a:t>
            </a:r>
            <a:r>
              <a:rPr lang="en-SG" sz="2000" b="1" dirty="0" smtClean="0"/>
              <a:t>interface of the subject</a:t>
            </a:r>
            <a:r>
              <a:rPr lang="en-SG" sz="2000" dirty="0" smtClean="0"/>
              <a:t> with </a:t>
            </a:r>
            <a:r>
              <a:rPr lang="en-SG" sz="2000" b="1" dirty="0" smtClean="0"/>
              <a:t>methods to register, notify and unregister.</a:t>
            </a:r>
            <a:endParaRPr lang="en-SG" sz="2000" dirty="0"/>
          </a:p>
          <a:p>
            <a:pPr marL="871538" lvl="1" indent="-514350">
              <a:buFont typeface="+mj-lt"/>
              <a:buAutoNum type="arabicPeriod"/>
            </a:pPr>
            <a:r>
              <a:rPr lang="en-US" sz="2000" dirty="0"/>
              <a:t>Create </a:t>
            </a:r>
            <a:r>
              <a:rPr lang="en-US" sz="2000" b="1" dirty="0"/>
              <a:t>concrete </a:t>
            </a:r>
            <a:r>
              <a:rPr lang="en-US" sz="2000" b="1" dirty="0" smtClean="0"/>
              <a:t>(subject) class </a:t>
            </a:r>
            <a:r>
              <a:rPr lang="en-US" sz="2000" b="1" dirty="0"/>
              <a:t>implementing the </a:t>
            </a:r>
            <a:r>
              <a:rPr lang="en-US" sz="2000" b="1" dirty="0" smtClean="0"/>
              <a:t>subject interface.</a:t>
            </a:r>
          </a:p>
          <a:p>
            <a:pPr marL="871538" lvl="1" indent="-514350">
              <a:buFont typeface="+mj-lt"/>
              <a:buAutoNum type="arabicPeriod"/>
            </a:pPr>
            <a:r>
              <a:rPr lang="en-US" sz="2000" dirty="0" smtClean="0"/>
              <a:t>Create</a:t>
            </a:r>
            <a:r>
              <a:rPr lang="en-US" sz="2000" b="1" dirty="0" smtClean="0"/>
              <a:t> interface with methods for the observer</a:t>
            </a:r>
          </a:p>
          <a:p>
            <a:pPr marL="871538" lvl="1" indent="-514350">
              <a:buFont typeface="+mj-lt"/>
              <a:buAutoNum type="arabicPeriod"/>
            </a:pPr>
            <a:r>
              <a:rPr lang="en-US" sz="2000" dirty="0" smtClean="0"/>
              <a:t>Update</a:t>
            </a:r>
            <a:r>
              <a:rPr lang="en-US" sz="2000" b="1" dirty="0" smtClean="0"/>
              <a:t> concrete (observer) to implement the interface.</a:t>
            </a:r>
          </a:p>
          <a:p>
            <a:pPr marL="871538" lvl="1" indent="-514350">
              <a:buFont typeface="+mj-lt"/>
              <a:buAutoNum type="arabicPeriod"/>
            </a:pPr>
            <a:r>
              <a:rPr lang="en-US" sz="2000" b="1" dirty="0" smtClean="0"/>
              <a:t>Register observers to the subject</a:t>
            </a:r>
          </a:p>
          <a:p>
            <a:pPr marL="871538" lvl="1" indent="-514350">
              <a:buFont typeface="+mj-lt"/>
              <a:buAutoNum type="arabicPeriod"/>
            </a:pPr>
            <a:endParaRPr lang="en-US" altLang="en-US" sz="1800" dirty="0"/>
          </a:p>
        </p:txBody>
      </p:sp>
      <p:sp>
        <p:nvSpPr>
          <p:cNvPr id="4" name="Slide Number Placeholder 3">
            <a:extLst>
              <a:ext uri="{FF2B5EF4-FFF2-40B4-BE49-F238E27FC236}">
                <a16:creationId xmlns:a16="http://schemas.microsoft.com/office/drawing/2014/main" id="{D3C29AAE-FE7E-E44F-B00D-98F9CF869B03}"/>
              </a:ext>
            </a:extLst>
          </p:cNvPr>
          <p:cNvSpPr>
            <a:spLocks noGrp="1"/>
          </p:cNvSpPr>
          <p:nvPr>
            <p:ph type="sldNum" sz="quarter" idx="16"/>
          </p:nvPr>
        </p:nvSpPr>
        <p:spPr/>
        <p:txBody>
          <a:bodyPr/>
          <a:lstStyle/>
          <a:p>
            <a:fld id="{693E66A4-AB54-B74F-8974-7A9DCB761204}" type="slidenum">
              <a:rPr lang="en-US" altLang="en-US"/>
              <a:pPr/>
              <a:t>7</a:t>
            </a:fld>
            <a:endParaRPr lang="en-US" altLang="en-US" dirty="0"/>
          </a:p>
        </p:txBody>
      </p:sp>
      <p:pic>
        <p:nvPicPr>
          <p:cNvPr id="7" name="Picture 2" descr="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990" y="4567425"/>
            <a:ext cx="5616230" cy="206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035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DAAF666A-DCFA-8548-90E5-601EC9E94442}"/>
              </a:ext>
            </a:extLst>
          </p:cNvPr>
          <p:cNvSpPr>
            <a:spLocks noGrp="1" noChangeArrowheads="1"/>
          </p:cNvSpPr>
          <p:nvPr>
            <p:ph type="title"/>
          </p:nvPr>
        </p:nvSpPr>
        <p:spPr>
          <a:xfrm>
            <a:off x="549565" y="89620"/>
            <a:ext cx="7741290" cy="545561"/>
          </a:xfrm>
        </p:spPr>
        <p:txBody>
          <a:bodyPr>
            <a:normAutofit fontScale="90000"/>
          </a:bodyPr>
          <a:lstStyle/>
          <a:p>
            <a:r>
              <a:rPr lang="en-US" altLang="en-US" dirty="0" smtClean="0"/>
              <a:t>Observer Implementation</a:t>
            </a:r>
            <a:endParaRPr lang="en-US" altLang="en-US" dirty="0"/>
          </a:p>
        </p:txBody>
      </p:sp>
      <p:sp>
        <p:nvSpPr>
          <p:cNvPr id="4" name="Slide Number Placeholder 3">
            <a:extLst>
              <a:ext uri="{FF2B5EF4-FFF2-40B4-BE49-F238E27FC236}">
                <a16:creationId xmlns:a16="http://schemas.microsoft.com/office/drawing/2014/main" id="{5CE360B8-81B7-3B4B-B804-994AED9BE00F}"/>
              </a:ext>
            </a:extLst>
          </p:cNvPr>
          <p:cNvSpPr>
            <a:spLocks noGrp="1"/>
          </p:cNvSpPr>
          <p:nvPr>
            <p:ph type="sldNum" sz="quarter" idx="16"/>
          </p:nvPr>
        </p:nvSpPr>
        <p:spPr/>
        <p:txBody>
          <a:bodyPr/>
          <a:lstStyle/>
          <a:p>
            <a:fld id="{E0BE168A-DCD4-5F45-8DB6-25E6A7360816}" type="slidenum">
              <a:rPr lang="en-US" altLang="en-US" smtClean="0"/>
              <a:pPr/>
              <a:t>8</a:t>
            </a:fld>
            <a:endParaRPr lang="en-US" altLang="en-US" dirty="0"/>
          </a:p>
        </p:txBody>
      </p:sp>
      <p:sp>
        <p:nvSpPr>
          <p:cNvPr id="3" name="Rectangle 2"/>
          <p:cNvSpPr/>
          <p:nvPr/>
        </p:nvSpPr>
        <p:spPr>
          <a:xfrm>
            <a:off x="4799684" y="924465"/>
            <a:ext cx="4344316" cy="4401205"/>
          </a:xfrm>
          <a:prstGeom prst="rect">
            <a:avLst/>
          </a:prstGeom>
          <a:ln w="25400">
            <a:solidFill>
              <a:schemeClr val="tx1"/>
            </a:solidFill>
          </a:ln>
        </p:spPr>
        <p:txBody>
          <a:bodyPr wrap="square">
            <a:spAutoFit/>
          </a:bodyPr>
          <a:lstStyle/>
          <a:p>
            <a:r>
              <a:rPr lang="en-US" sz="1400" b="1" dirty="0" smtClean="0">
                <a:solidFill>
                  <a:srgbClr val="333333"/>
                </a:solidFill>
                <a:latin typeface="Arial" panose="020B0604020202020204" pitchFamily="34" charset="0"/>
                <a:cs typeface="Arial" panose="020B0604020202020204" pitchFamily="34" charset="0"/>
              </a:rPr>
              <a:t>interface </a:t>
            </a:r>
            <a:r>
              <a:rPr lang="en-US" sz="1400" b="1" dirty="0">
                <a:solidFill>
                  <a:srgbClr val="333333"/>
                </a:solidFill>
                <a:latin typeface="Arial" panose="020B0604020202020204" pitchFamily="34" charset="0"/>
                <a:cs typeface="Arial" panose="020B0604020202020204" pitchFamily="34" charset="0"/>
              </a:rPr>
              <a:t>LVObserverInterface {</a:t>
            </a:r>
          </a:p>
          <a:p>
            <a:r>
              <a:rPr lang="en-US" sz="1400" dirty="0">
                <a:solidFill>
                  <a:srgbClr val="333333"/>
                </a:solidFill>
                <a:latin typeface="Arial" panose="020B0604020202020204" pitchFamily="34" charset="0"/>
                <a:cs typeface="Arial" panose="020B0604020202020204" pitchFamily="34" charset="0"/>
              </a:rPr>
              <a:t>  public void updateValue();</a:t>
            </a:r>
          </a:p>
          <a:p>
            <a:r>
              <a:rPr lang="en-US" sz="1400" b="1" dirty="0">
                <a:solidFill>
                  <a:srgbClr val="333333"/>
                </a:solidFill>
                <a:latin typeface="Arial" panose="020B0604020202020204" pitchFamily="34" charset="0"/>
                <a:cs typeface="Arial" panose="020B0604020202020204" pitchFamily="34" charset="0"/>
              </a:rPr>
              <a:t>}</a:t>
            </a:r>
          </a:p>
          <a:p>
            <a:endParaRPr lang="en-SG" sz="1400" b="0" i="0" dirty="0" smtClean="0">
              <a:solidFill>
                <a:srgbClr val="333333"/>
              </a:solidFill>
              <a:effectLst/>
              <a:latin typeface="Arial" panose="020B0604020202020204" pitchFamily="34" charset="0"/>
              <a:cs typeface="Arial" panose="020B0604020202020204" pitchFamily="34" charset="0"/>
            </a:endParaRPr>
          </a:p>
          <a:p>
            <a:r>
              <a:rPr lang="en-SG" sz="1400" dirty="0">
                <a:solidFill>
                  <a:srgbClr val="333333"/>
                </a:solidFill>
                <a:latin typeface="Arial" panose="020B0604020202020204" pitchFamily="34" charset="0"/>
                <a:cs typeface="Arial" panose="020B0604020202020204" pitchFamily="34" charset="0"/>
              </a:rPr>
              <a:t>public</a:t>
            </a:r>
            <a:r>
              <a:rPr lang="en-SG" sz="1400" b="1" dirty="0">
                <a:solidFill>
                  <a:srgbClr val="333333"/>
                </a:solidFill>
                <a:latin typeface="Arial" panose="020B0604020202020204" pitchFamily="34" charset="0"/>
                <a:cs typeface="Arial" panose="020B0604020202020204" pitchFamily="34" charset="0"/>
              </a:rPr>
              <a:t> class Cache </a:t>
            </a:r>
            <a:r>
              <a:rPr lang="en-SG" sz="1400" b="1" dirty="0" smtClean="0">
                <a:solidFill>
                  <a:srgbClr val="333333"/>
                </a:solidFill>
                <a:latin typeface="Arial" panose="020B0604020202020204" pitchFamily="34" charset="0"/>
                <a:cs typeface="Arial" panose="020B0604020202020204" pitchFamily="34" charset="0"/>
              </a:rPr>
              <a:t>implements LVObserverInterface </a:t>
            </a:r>
            <a:r>
              <a:rPr lang="en-SG" sz="1400" b="1" dirty="0">
                <a:solidFill>
                  <a:srgbClr val="333333"/>
                </a:solidFill>
                <a:latin typeface="Arial" panose="020B0604020202020204" pitchFamily="34" charset="0"/>
                <a:cs typeface="Arial" panose="020B0604020202020204" pitchFamily="34" charset="0"/>
              </a:rPr>
              <a:t>{</a:t>
            </a:r>
          </a:p>
          <a:p>
            <a:endParaRPr lang="en-SG" sz="1400" dirty="0" smtClean="0">
              <a:solidFill>
                <a:srgbClr val="333333"/>
              </a:solidFill>
              <a:latin typeface="Arial" panose="020B0604020202020204" pitchFamily="34" charset="0"/>
              <a:cs typeface="Arial" panose="020B0604020202020204" pitchFamily="34" charset="0"/>
            </a:endParaRPr>
          </a:p>
          <a:p>
            <a:r>
              <a:rPr lang="en-SG" sz="1400" dirty="0">
                <a:solidFill>
                  <a:srgbClr val="333333"/>
                </a:solidFill>
                <a:latin typeface="Arial" panose="020B0604020202020204" pitchFamily="34" charset="0"/>
                <a:cs typeface="Arial" panose="020B0604020202020204" pitchFamily="34" charset="0"/>
              </a:rPr>
              <a:t> </a:t>
            </a:r>
            <a:r>
              <a:rPr lang="en-SG" sz="1400" dirty="0" smtClean="0">
                <a:solidFill>
                  <a:srgbClr val="333333"/>
                </a:solidFill>
                <a:latin typeface="Arial" panose="020B0604020202020204" pitchFamily="34" charset="0"/>
                <a:cs typeface="Arial" panose="020B0604020202020204" pitchFamily="34" charset="0"/>
              </a:rPr>
              <a:t> private </a:t>
            </a:r>
            <a:r>
              <a:rPr lang="en-SG" sz="1400" dirty="0">
                <a:solidFill>
                  <a:srgbClr val="333333"/>
                </a:solidFill>
                <a:latin typeface="Arial" panose="020B0604020202020204" pitchFamily="34" charset="0"/>
                <a:cs typeface="Arial" panose="020B0604020202020204" pitchFamily="34" charset="0"/>
              </a:rPr>
              <a:t>Cache() {</a:t>
            </a:r>
          </a:p>
          <a:p>
            <a:r>
              <a:rPr lang="en-SG" sz="1400" b="1" dirty="0" smtClean="0">
                <a:solidFill>
                  <a:srgbClr val="333333"/>
                </a:solidFill>
                <a:latin typeface="Arial" panose="020B0604020202020204" pitchFamily="34" charset="0"/>
                <a:cs typeface="Arial" panose="020B0604020202020204" pitchFamily="34" charset="0"/>
              </a:rPr>
              <a:t>    LVSubject.getSubject</a:t>
            </a:r>
            <a:r>
              <a:rPr lang="en-SG" sz="1400" b="1" dirty="0">
                <a:solidFill>
                  <a:srgbClr val="333333"/>
                </a:solidFill>
                <a:latin typeface="Arial" panose="020B0604020202020204" pitchFamily="34" charset="0"/>
                <a:cs typeface="Arial" panose="020B0604020202020204" pitchFamily="34" charset="0"/>
              </a:rPr>
              <a:t>().register(this);</a:t>
            </a:r>
          </a:p>
          <a:p>
            <a:r>
              <a:rPr lang="en-SG" sz="1400" dirty="0">
                <a:solidFill>
                  <a:srgbClr val="333333"/>
                </a:solidFill>
                <a:latin typeface="Arial" panose="020B0604020202020204" pitchFamily="34" charset="0"/>
                <a:cs typeface="Arial" panose="020B0604020202020204" pitchFamily="34" charset="0"/>
              </a:rPr>
              <a:t>  }</a:t>
            </a:r>
          </a:p>
          <a:p>
            <a:r>
              <a:rPr lang="en-SG" sz="1400" dirty="0" smtClean="0">
                <a:solidFill>
                  <a:srgbClr val="333333"/>
                </a:solidFill>
                <a:latin typeface="Arial" panose="020B0604020202020204" pitchFamily="34" charset="0"/>
                <a:cs typeface="Arial" panose="020B0604020202020204" pitchFamily="34" charset="0"/>
              </a:rPr>
              <a:t>  public </a:t>
            </a:r>
            <a:r>
              <a:rPr lang="en-SG" sz="1400" dirty="0">
                <a:solidFill>
                  <a:srgbClr val="333333"/>
                </a:solidFill>
                <a:latin typeface="Arial" panose="020B0604020202020204" pitchFamily="34" charset="0"/>
                <a:cs typeface="Arial" panose="020B0604020202020204" pitchFamily="34" charset="0"/>
              </a:rPr>
              <a:t>void updateValue() </a:t>
            </a:r>
            <a:r>
              <a:rPr lang="en-SG" sz="1400" dirty="0" smtClean="0">
                <a:solidFill>
                  <a:srgbClr val="333333"/>
                </a:solidFill>
                <a:latin typeface="Arial" panose="020B0604020202020204" pitchFamily="34" charset="0"/>
                <a:cs typeface="Arial" panose="020B0604020202020204" pitchFamily="34" charset="0"/>
              </a:rPr>
              <a:t>{ / some processing }</a:t>
            </a:r>
            <a:endParaRPr lang="en-SG" sz="1400" dirty="0">
              <a:solidFill>
                <a:srgbClr val="333333"/>
              </a:solidFill>
              <a:latin typeface="Arial" panose="020B0604020202020204" pitchFamily="34" charset="0"/>
              <a:cs typeface="Arial" panose="020B0604020202020204" pitchFamily="34" charset="0"/>
            </a:endParaRPr>
          </a:p>
          <a:p>
            <a:r>
              <a:rPr lang="en-SG" sz="1400" dirty="0" smtClean="0">
                <a:solidFill>
                  <a:srgbClr val="333333"/>
                </a:solidFill>
                <a:latin typeface="Arial" panose="020B0604020202020204" pitchFamily="34" charset="0"/>
                <a:cs typeface="Arial" panose="020B0604020202020204" pitchFamily="34" charset="0"/>
              </a:rPr>
              <a:t>}</a:t>
            </a:r>
          </a:p>
          <a:p>
            <a:endParaRPr lang="en-SG" sz="1400" dirty="0" smtClean="0">
              <a:solidFill>
                <a:srgbClr val="333333"/>
              </a:solidFill>
              <a:latin typeface="Arial" panose="020B0604020202020204" pitchFamily="34" charset="0"/>
              <a:cs typeface="Arial" panose="020B0604020202020204" pitchFamily="34" charset="0"/>
            </a:endParaRPr>
          </a:p>
          <a:p>
            <a:r>
              <a:rPr lang="en-SG" sz="1400" dirty="0">
                <a:solidFill>
                  <a:srgbClr val="333333"/>
                </a:solidFill>
                <a:latin typeface="Arial" panose="020B0604020202020204" pitchFamily="34" charset="0"/>
                <a:cs typeface="Arial" panose="020B0604020202020204" pitchFamily="34" charset="0"/>
              </a:rPr>
              <a:t>public</a:t>
            </a:r>
            <a:r>
              <a:rPr lang="en-SG" sz="1400" b="1" dirty="0">
                <a:solidFill>
                  <a:srgbClr val="333333"/>
                </a:solidFill>
                <a:latin typeface="Arial" panose="020B0604020202020204" pitchFamily="34" charset="0"/>
                <a:cs typeface="Arial" panose="020B0604020202020204" pitchFamily="34" charset="0"/>
              </a:rPr>
              <a:t> class EmailObserver implements LVObserverInterface </a:t>
            </a:r>
            <a:r>
              <a:rPr lang="en-SG" sz="1400" b="1" dirty="0" smtClean="0">
                <a:solidFill>
                  <a:srgbClr val="333333"/>
                </a:solidFill>
                <a:latin typeface="Arial" panose="020B0604020202020204" pitchFamily="34" charset="0"/>
                <a:cs typeface="Arial" panose="020B0604020202020204" pitchFamily="34" charset="0"/>
              </a:rPr>
              <a:t>{</a:t>
            </a:r>
            <a:endParaRPr lang="en-SG" sz="1400" dirty="0">
              <a:solidFill>
                <a:srgbClr val="333333"/>
              </a:solidFill>
              <a:latin typeface="Arial" panose="020B0604020202020204" pitchFamily="34" charset="0"/>
              <a:cs typeface="Arial" panose="020B0604020202020204" pitchFamily="34" charset="0"/>
            </a:endParaRPr>
          </a:p>
          <a:p>
            <a:r>
              <a:rPr lang="en-SG" sz="1400" dirty="0">
                <a:solidFill>
                  <a:srgbClr val="333333"/>
                </a:solidFill>
                <a:latin typeface="Arial" panose="020B0604020202020204" pitchFamily="34" charset="0"/>
                <a:cs typeface="Arial" panose="020B0604020202020204" pitchFamily="34" charset="0"/>
              </a:rPr>
              <a:t>    public EmailObserver() {</a:t>
            </a:r>
          </a:p>
          <a:p>
            <a:r>
              <a:rPr lang="en-SG" sz="1400" b="1" dirty="0">
                <a:solidFill>
                  <a:srgbClr val="333333"/>
                </a:solidFill>
                <a:latin typeface="Arial" panose="020B0604020202020204" pitchFamily="34" charset="0"/>
                <a:cs typeface="Arial" panose="020B0604020202020204" pitchFamily="34" charset="0"/>
              </a:rPr>
              <a:t>      LVSubject.getSubject().register(this);</a:t>
            </a:r>
          </a:p>
          <a:p>
            <a:r>
              <a:rPr lang="en-SG" sz="1400" dirty="0">
                <a:solidFill>
                  <a:srgbClr val="333333"/>
                </a:solidFill>
                <a:latin typeface="Arial" panose="020B0604020202020204" pitchFamily="34" charset="0"/>
                <a:cs typeface="Arial" panose="020B0604020202020204" pitchFamily="34" charset="0"/>
              </a:rPr>
              <a:t>    }</a:t>
            </a:r>
          </a:p>
          <a:p>
            <a:r>
              <a:rPr lang="en-SG" sz="1400" dirty="0">
                <a:solidFill>
                  <a:srgbClr val="333333"/>
                </a:solidFill>
                <a:latin typeface="Arial" panose="020B0604020202020204" pitchFamily="34" charset="0"/>
                <a:cs typeface="Arial" panose="020B0604020202020204" pitchFamily="34" charset="0"/>
              </a:rPr>
              <a:t> </a:t>
            </a:r>
            <a:r>
              <a:rPr lang="en-SG" sz="1400" dirty="0" smtClean="0">
                <a:solidFill>
                  <a:srgbClr val="333333"/>
                </a:solidFill>
                <a:latin typeface="Arial" panose="020B0604020202020204" pitchFamily="34" charset="0"/>
                <a:cs typeface="Arial" panose="020B0604020202020204" pitchFamily="34" charset="0"/>
              </a:rPr>
              <a:t>  public </a:t>
            </a:r>
            <a:r>
              <a:rPr lang="en-SG" sz="1400" dirty="0">
                <a:solidFill>
                  <a:srgbClr val="333333"/>
                </a:solidFill>
                <a:latin typeface="Arial" panose="020B0604020202020204" pitchFamily="34" charset="0"/>
                <a:cs typeface="Arial" panose="020B0604020202020204" pitchFamily="34" charset="0"/>
              </a:rPr>
              <a:t>void updateValue() { / some processing </a:t>
            </a:r>
            <a:r>
              <a:rPr lang="en-SG" sz="1400" dirty="0" smtClean="0">
                <a:solidFill>
                  <a:srgbClr val="333333"/>
                </a:solidFill>
                <a:latin typeface="Arial" panose="020B0604020202020204" pitchFamily="34" charset="0"/>
                <a:cs typeface="Arial" panose="020B0604020202020204" pitchFamily="34" charset="0"/>
              </a:rPr>
              <a:t>}</a:t>
            </a:r>
          </a:p>
          <a:p>
            <a:r>
              <a:rPr lang="en-SG" sz="1400" dirty="0" smtClean="0">
                <a:solidFill>
                  <a:srgbClr val="333333"/>
                </a:solidFill>
                <a:latin typeface="Arial" panose="020B0604020202020204" pitchFamily="34" charset="0"/>
                <a:cs typeface="Arial" panose="020B0604020202020204" pitchFamily="34" charset="0"/>
              </a:rPr>
              <a:t>}</a:t>
            </a:r>
            <a:endParaRPr lang="en-SG" sz="1400" b="0" i="0" dirty="0">
              <a:solidFill>
                <a:srgbClr val="333333"/>
              </a:solidFill>
              <a:effectLst/>
              <a:latin typeface="Arial" panose="020B0604020202020204" pitchFamily="34" charset="0"/>
              <a:cs typeface="Arial" panose="020B0604020202020204" pitchFamily="34" charset="0"/>
            </a:endParaRPr>
          </a:p>
        </p:txBody>
      </p:sp>
      <p:sp>
        <p:nvSpPr>
          <p:cNvPr id="7" name="Rectangle 6"/>
          <p:cNvSpPr/>
          <p:nvPr/>
        </p:nvSpPr>
        <p:spPr>
          <a:xfrm>
            <a:off x="18300" y="924465"/>
            <a:ext cx="4781384" cy="5909310"/>
          </a:xfrm>
          <a:prstGeom prst="rect">
            <a:avLst/>
          </a:prstGeom>
          <a:ln w="25400">
            <a:solidFill>
              <a:schemeClr val="tx1"/>
            </a:solidFill>
          </a:ln>
        </p:spPr>
        <p:txBody>
          <a:bodyPr wrap="square">
            <a:spAutoFit/>
          </a:bodyPr>
          <a:lstStyle/>
          <a:p>
            <a:r>
              <a:rPr lang="en-US" sz="1400" dirty="0" smtClean="0">
                <a:solidFill>
                  <a:srgbClr val="333333"/>
                </a:solidFill>
                <a:latin typeface="Arial" panose="020B0604020202020204" pitchFamily="34" charset="0"/>
                <a:cs typeface="Arial" panose="020B0604020202020204" pitchFamily="34" charset="0"/>
              </a:rPr>
              <a:t>public </a:t>
            </a:r>
            <a:r>
              <a:rPr lang="en-US" sz="1400" b="1" dirty="0">
                <a:solidFill>
                  <a:srgbClr val="333333"/>
                </a:solidFill>
                <a:latin typeface="Arial" panose="020B0604020202020204" pitchFamily="34" charset="0"/>
                <a:cs typeface="Arial" panose="020B0604020202020204" pitchFamily="34" charset="0"/>
              </a:rPr>
              <a:t>interface LVSubjectInterface </a:t>
            </a:r>
            <a:r>
              <a:rPr lang="en-US" sz="1400" dirty="0">
                <a:solidFill>
                  <a:srgbClr val="333333"/>
                </a:solidFill>
                <a:latin typeface="Arial" panose="020B0604020202020204" pitchFamily="34" charset="0"/>
                <a:cs typeface="Arial" panose="020B0604020202020204" pitchFamily="34" charset="0"/>
              </a:rPr>
              <a:t>{</a:t>
            </a:r>
          </a:p>
          <a:p>
            <a:r>
              <a:rPr lang="en-US" sz="1400" dirty="0">
                <a:solidFill>
                  <a:srgbClr val="333333"/>
                </a:solidFill>
                <a:latin typeface="Arial" panose="020B0604020202020204" pitchFamily="34" charset="0"/>
                <a:cs typeface="Arial" panose="020B0604020202020204" pitchFamily="34" charset="0"/>
              </a:rPr>
              <a:t>  </a:t>
            </a:r>
            <a:r>
              <a:rPr lang="en-US" sz="1400" b="1" dirty="0">
                <a:solidFill>
                  <a:srgbClr val="333333"/>
                </a:solidFill>
                <a:latin typeface="Arial" panose="020B0604020202020204" pitchFamily="34" charset="0"/>
                <a:cs typeface="Arial" panose="020B0604020202020204" pitchFamily="34" charset="0"/>
              </a:rPr>
              <a:t>void register(LVObserverInterface anObserver);</a:t>
            </a:r>
          </a:p>
          <a:p>
            <a:r>
              <a:rPr lang="en-US" sz="1400" b="1" dirty="0">
                <a:solidFill>
                  <a:srgbClr val="333333"/>
                </a:solidFill>
                <a:latin typeface="Arial" panose="020B0604020202020204" pitchFamily="34" charset="0"/>
                <a:cs typeface="Arial" panose="020B0604020202020204" pitchFamily="34" charset="0"/>
              </a:rPr>
              <a:t>  void unregister(LVObserverInterface anObserver);</a:t>
            </a:r>
          </a:p>
          <a:p>
            <a:r>
              <a:rPr lang="en-US" sz="1400" b="1" dirty="0">
                <a:solidFill>
                  <a:srgbClr val="333333"/>
                </a:solidFill>
                <a:latin typeface="Arial" panose="020B0604020202020204" pitchFamily="34" charset="0"/>
                <a:cs typeface="Arial" panose="020B0604020202020204" pitchFamily="34" charset="0"/>
              </a:rPr>
              <a:t>  void notifyRegisteredUsers();</a:t>
            </a:r>
          </a:p>
          <a:p>
            <a:r>
              <a:rPr lang="en-US" sz="1400" dirty="0" smtClean="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public class </a:t>
            </a:r>
            <a:r>
              <a:rPr lang="en-US" sz="1400" b="1" dirty="0">
                <a:solidFill>
                  <a:srgbClr val="333333"/>
                </a:solidFill>
                <a:latin typeface="Arial" panose="020B0604020202020204" pitchFamily="34" charset="0"/>
                <a:cs typeface="Arial" panose="020B0604020202020204" pitchFamily="34" charset="0"/>
              </a:rPr>
              <a:t>LVSubject implements </a:t>
            </a:r>
            <a:r>
              <a:rPr lang="en-US" sz="1400" b="1" dirty="0" smtClean="0">
                <a:solidFill>
                  <a:srgbClr val="333333"/>
                </a:solidFill>
                <a:latin typeface="Arial" panose="020B0604020202020204" pitchFamily="34" charset="0"/>
                <a:cs typeface="Arial" panose="020B0604020202020204" pitchFamily="34" charset="0"/>
              </a:rPr>
              <a:t>LVSubjectInterface</a:t>
            </a:r>
            <a:r>
              <a:rPr lang="en-US" sz="1400" dirty="0" smtClean="0">
                <a:solidFill>
                  <a:srgbClr val="333333"/>
                </a:solidFill>
                <a:latin typeface="Arial" panose="020B0604020202020204" pitchFamily="34" charset="0"/>
                <a:cs typeface="Arial" panose="020B0604020202020204" pitchFamily="34" charset="0"/>
              </a:rPr>
              <a:t>{</a:t>
            </a:r>
            <a:endParaRPr lang="en-US" sz="1400" dirty="0">
              <a:solidFill>
                <a:srgbClr val="333333"/>
              </a:solidFill>
              <a:latin typeface="Arial" panose="020B0604020202020204" pitchFamily="34" charset="0"/>
              <a:cs typeface="Arial" panose="020B0604020202020204" pitchFamily="34" charset="0"/>
            </a:endParaRP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private LVSubject() </a:t>
            </a:r>
            <a:r>
              <a:rPr lang="en-US" sz="1400" dirty="0" smtClean="0">
                <a:solidFill>
                  <a:srgbClr val="333333"/>
                </a:solidFill>
                <a:latin typeface="Arial" panose="020B0604020202020204" pitchFamily="34" charset="0"/>
                <a:cs typeface="Arial" panose="020B0604020202020204" pitchFamily="34" charset="0"/>
              </a:rPr>
              <a:t>{}</a:t>
            </a:r>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private static LVSubject subject = new LVSubject();</a:t>
            </a:r>
          </a:p>
          <a:p>
            <a:r>
              <a:rPr lang="en-US" sz="1400" dirty="0">
                <a:solidFill>
                  <a:srgbClr val="333333"/>
                </a:solidFill>
                <a:latin typeface="Arial" panose="020B0604020202020204" pitchFamily="34" charset="0"/>
                <a:cs typeface="Arial" panose="020B0604020202020204" pitchFamily="34" charset="0"/>
              </a:rPr>
              <a:t>  public static LVSubjectInterface getSubject() </a:t>
            </a:r>
          </a:p>
          <a:p>
            <a:r>
              <a:rPr lang="en-US" sz="1400" dirty="0" smtClean="0">
                <a:solidFill>
                  <a:srgbClr val="333333"/>
                </a:solidFill>
                <a:latin typeface="Arial" panose="020B0604020202020204" pitchFamily="34" charset="0"/>
                <a:cs typeface="Arial" panose="020B0604020202020204" pitchFamily="34" charset="0"/>
              </a:rPr>
              <a:t>    { </a:t>
            </a:r>
            <a:r>
              <a:rPr lang="en-US" sz="1400" dirty="0">
                <a:solidFill>
                  <a:srgbClr val="333333"/>
                </a:solidFill>
                <a:latin typeface="Arial" panose="020B0604020202020204" pitchFamily="34" charset="0"/>
                <a:cs typeface="Arial" panose="020B0604020202020204" pitchFamily="34" charset="0"/>
              </a:rPr>
              <a:t>return subject</a:t>
            </a:r>
            <a:r>
              <a:rPr lang="en-US" sz="1400" dirty="0" smtClean="0">
                <a:solidFill>
                  <a:srgbClr val="333333"/>
                </a:solidFill>
                <a:latin typeface="Arial" panose="020B0604020202020204" pitchFamily="34" charset="0"/>
                <a:cs typeface="Arial" panose="020B0604020202020204" pitchFamily="34" charset="0"/>
              </a:rPr>
              <a:t>; }</a:t>
            </a:r>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List&lt;LVObserverInterface&gt; observerList = </a:t>
            </a:r>
            <a:endParaRPr lang="en-US" sz="1400" dirty="0" smtClean="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a:t>
            </a:r>
            <a:r>
              <a:rPr lang="en-US" sz="1400" dirty="0" smtClean="0">
                <a:solidFill>
                  <a:srgbClr val="333333"/>
                </a:solidFill>
                <a:latin typeface="Arial" panose="020B0604020202020204" pitchFamily="34" charset="0"/>
                <a:cs typeface="Arial" panose="020B0604020202020204" pitchFamily="34" charset="0"/>
              </a:rPr>
              <a:t>      new </a:t>
            </a:r>
            <a:r>
              <a:rPr lang="en-US" sz="1400" dirty="0">
                <a:solidFill>
                  <a:srgbClr val="333333"/>
                </a:solidFill>
                <a:latin typeface="Arial" panose="020B0604020202020204" pitchFamily="34" charset="0"/>
                <a:cs typeface="Arial" panose="020B0604020202020204" pitchFamily="34" charset="0"/>
              </a:rPr>
              <a:t>ArrayList&lt;LVObserverInterface</a:t>
            </a:r>
            <a:r>
              <a:rPr lang="en-US" sz="1400" dirty="0" smtClean="0">
                <a:solidFill>
                  <a:srgbClr val="333333"/>
                </a:solidFill>
                <a:latin typeface="Arial" panose="020B0604020202020204" pitchFamily="34" charset="0"/>
                <a:cs typeface="Arial" panose="020B0604020202020204" pitchFamily="34" charset="0"/>
              </a:rPr>
              <a:t>&gt;();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public void </a:t>
            </a:r>
            <a:r>
              <a:rPr lang="en-US" sz="1400" b="1" dirty="0">
                <a:solidFill>
                  <a:srgbClr val="333333"/>
                </a:solidFill>
                <a:latin typeface="Arial" panose="020B0604020202020204" pitchFamily="34" charset="0"/>
                <a:cs typeface="Arial" panose="020B0604020202020204" pitchFamily="34" charset="0"/>
              </a:rPr>
              <a:t>register(LVObserverInterface anObserver</a:t>
            </a:r>
            <a:r>
              <a:rPr lang="en-US" sz="1400" b="1" dirty="0" smtClean="0">
                <a:solidFill>
                  <a:srgbClr val="333333"/>
                </a:solidFill>
                <a:latin typeface="Arial" panose="020B0604020202020204" pitchFamily="34" charset="0"/>
                <a:cs typeface="Arial" panose="020B0604020202020204" pitchFamily="34" charset="0"/>
              </a:rPr>
              <a:t>)</a:t>
            </a:r>
            <a:r>
              <a:rPr lang="en-US" sz="1400" dirty="0" smtClean="0">
                <a:solidFill>
                  <a:srgbClr val="333333"/>
                </a:solidFill>
                <a:latin typeface="Arial" panose="020B0604020202020204" pitchFamily="34" charset="0"/>
                <a:cs typeface="Arial" panose="020B0604020202020204" pitchFamily="34" charset="0"/>
              </a:rPr>
              <a:t>{</a:t>
            </a:r>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observerList.add(anObserver);</a:t>
            </a:r>
          </a:p>
          <a:p>
            <a:r>
              <a:rPr lang="en-US" sz="1400" dirty="0">
                <a:solidFill>
                  <a:srgbClr val="333333"/>
                </a:solidFill>
                <a:latin typeface="Arial" panose="020B0604020202020204" pitchFamily="34" charset="0"/>
                <a:cs typeface="Arial" panose="020B0604020202020204" pitchFamily="34" charset="0"/>
              </a:rPr>
              <a:t>  </a:t>
            </a:r>
            <a:r>
              <a:rPr lang="en-US" sz="1400" dirty="0" smtClean="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a:t>
            </a:r>
            <a:r>
              <a:rPr lang="en-US" sz="1400" dirty="0" smtClean="0">
                <a:solidFill>
                  <a:srgbClr val="333333"/>
                </a:solidFill>
                <a:latin typeface="Arial" panose="020B0604020202020204" pitchFamily="34" charset="0"/>
                <a:cs typeface="Arial" panose="020B0604020202020204" pitchFamily="34" charset="0"/>
              </a:rPr>
              <a:t> public </a:t>
            </a:r>
            <a:r>
              <a:rPr lang="en-US" sz="1400" dirty="0">
                <a:solidFill>
                  <a:srgbClr val="333333"/>
                </a:solidFill>
                <a:latin typeface="Arial" panose="020B0604020202020204" pitchFamily="34" charset="0"/>
                <a:cs typeface="Arial" panose="020B0604020202020204" pitchFamily="34" charset="0"/>
              </a:rPr>
              <a:t>void </a:t>
            </a:r>
            <a:r>
              <a:rPr lang="en-US" sz="1400" b="1" dirty="0">
                <a:solidFill>
                  <a:srgbClr val="333333"/>
                </a:solidFill>
                <a:latin typeface="Arial" panose="020B0604020202020204" pitchFamily="34" charset="0"/>
                <a:cs typeface="Arial" panose="020B0604020202020204" pitchFamily="34" charset="0"/>
              </a:rPr>
              <a:t>unregister(LVObserverInterface </a:t>
            </a:r>
            <a:r>
              <a:rPr lang="en-US" sz="1400" b="1" dirty="0" smtClean="0">
                <a:solidFill>
                  <a:srgbClr val="333333"/>
                </a:solidFill>
                <a:latin typeface="Arial" panose="020B0604020202020204" pitchFamily="34" charset="0"/>
                <a:cs typeface="Arial" panose="020B0604020202020204" pitchFamily="34" charset="0"/>
              </a:rPr>
              <a:t>   </a:t>
            </a:r>
          </a:p>
          <a:p>
            <a:r>
              <a:rPr lang="en-US" sz="1400" b="1" dirty="0">
                <a:solidFill>
                  <a:srgbClr val="333333"/>
                </a:solidFill>
                <a:latin typeface="Arial" panose="020B0604020202020204" pitchFamily="34" charset="0"/>
                <a:cs typeface="Arial" panose="020B0604020202020204" pitchFamily="34" charset="0"/>
              </a:rPr>
              <a:t> </a:t>
            </a:r>
            <a:r>
              <a:rPr lang="en-US" sz="1400" b="1" dirty="0" smtClean="0">
                <a:solidFill>
                  <a:srgbClr val="333333"/>
                </a:solidFill>
                <a:latin typeface="Arial" panose="020B0604020202020204" pitchFamily="34" charset="0"/>
                <a:cs typeface="Arial" panose="020B0604020202020204" pitchFamily="34" charset="0"/>
              </a:rPr>
              <a:t>   anObserver</a:t>
            </a:r>
            <a:r>
              <a:rPr lang="en-US" sz="1400" b="1" dirty="0">
                <a:solidFill>
                  <a:srgbClr val="333333"/>
                </a:solidFill>
                <a:latin typeface="Arial" panose="020B0604020202020204" pitchFamily="34" charset="0"/>
                <a:cs typeface="Arial" panose="020B0604020202020204" pitchFamily="34" charset="0"/>
              </a:rPr>
              <a:t>)</a:t>
            </a:r>
            <a:r>
              <a:rPr lang="en-US" sz="1400" dirty="0">
                <a:solidFill>
                  <a:srgbClr val="333333"/>
                </a:solidFill>
                <a:latin typeface="Arial" panose="020B0604020202020204" pitchFamily="34" charset="0"/>
                <a:cs typeface="Arial" panose="020B0604020202020204" pitchFamily="34" charset="0"/>
              </a:rPr>
              <a:t> </a:t>
            </a:r>
            <a:r>
              <a:rPr lang="en-US" sz="1400" dirty="0" smtClean="0">
                <a:solidFill>
                  <a:srgbClr val="333333"/>
                </a:solidFill>
                <a:latin typeface="Arial" panose="020B0604020202020204" pitchFamily="34" charset="0"/>
                <a:cs typeface="Arial" panose="020B0604020202020204" pitchFamily="34" charset="0"/>
              </a:rPr>
              <a:t>{ observerList.remove(anObserver); }</a:t>
            </a:r>
          </a:p>
          <a:p>
            <a:endParaRPr lang="en-US" sz="1400" dirty="0">
              <a:solidFill>
                <a:srgbClr val="333333"/>
              </a:solidFill>
              <a:latin typeface="Arial" panose="020B0604020202020204" pitchFamily="34" charset="0"/>
              <a:cs typeface="Arial" panose="020B0604020202020204" pitchFamily="34" charset="0"/>
            </a:endParaRPr>
          </a:p>
          <a:p>
            <a:r>
              <a:rPr lang="en-US" sz="1400" b="1" dirty="0">
                <a:solidFill>
                  <a:srgbClr val="333333"/>
                </a:solidFill>
                <a:latin typeface="Arial" panose="020B0604020202020204" pitchFamily="34" charset="0"/>
                <a:cs typeface="Arial" panose="020B0604020202020204" pitchFamily="34" charset="0"/>
              </a:rPr>
              <a:t>  </a:t>
            </a:r>
            <a:r>
              <a:rPr lang="en-US" sz="1400" dirty="0">
                <a:solidFill>
                  <a:srgbClr val="333333"/>
                </a:solidFill>
                <a:latin typeface="Arial" panose="020B0604020202020204" pitchFamily="34" charset="0"/>
                <a:cs typeface="Arial" panose="020B0604020202020204" pitchFamily="34" charset="0"/>
              </a:rPr>
              <a:t>public void </a:t>
            </a:r>
            <a:r>
              <a:rPr lang="en-US" sz="1400" b="1" dirty="0">
                <a:solidFill>
                  <a:srgbClr val="333333"/>
                </a:solidFill>
                <a:latin typeface="Arial" panose="020B0604020202020204" pitchFamily="34" charset="0"/>
                <a:cs typeface="Arial" panose="020B0604020202020204" pitchFamily="34" charset="0"/>
              </a:rPr>
              <a:t>notifyRegisteredUsers() {</a:t>
            </a:r>
          </a:p>
          <a:p>
            <a:r>
              <a:rPr lang="en-US" sz="1400" b="1" dirty="0">
                <a:solidFill>
                  <a:srgbClr val="333333"/>
                </a:solidFill>
                <a:latin typeface="Arial" panose="020B0604020202020204" pitchFamily="34" charset="0"/>
                <a:cs typeface="Arial" panose="020B0604020202020204" pitchFamily="34" charset="0"/>
              </a:rPr>
              <a:t>    </a:t>
            </a:r>
            <a:r>
              <a:rPr lang="en-US" sz="1400" dirty="0">
                <a:solidFill>
                  <a:srgbClr val="333333"/>
                </a:solidFill>
                <a:latin typeface="Arial" panose="020B0604020202020204" pitchFamily="34" charset="0"/>
                <a:cs typeface="Arial" panose="020B0604020202020204" pitchFamily="34" charset="0"/>
              </a:rPr>
              <a:t>for (LVObserverInterface observer: observerList)</a:t>
            </a:r>
          </a:p>
          <a:p>
            <a:r>
              <a:rPr lang="en-US" sz="1400" dirty="0">
                <a:solidFill>
                  <a:srgbClr val="333333"/>
                </a:solidFill>
                <a:latin typeface="Arial" panose="020B0604020202020204" pitchFamily="34" charset="0"/>
                <a:cs typeface="Arial" panose="020B0604020202020204" pitchFamily="34" charset="0"/>
              </a:rPr>
              <a:t>      observer.updateValue();</a:t>
            </a:r>
          </a:p>
          <a:p>
            <a:r>
              <a:rPr lang="en-US" sz="1400" b="1" dirty="0">
                <a:solidFill>
                  <a:srgbClr val="333333"/>
                </a:solidFill>
                <a:latin typeface="Arial" panose="020B0604020202020204" pitchFamily="34" charset="0"/>
                <a:cs typeface="Arial" panose="020B0604020202020204" pitchFamily="34" charset="0"/>
              </a:rPr>
              <a:t>  }</a:t>
            </a:r>
          </a:p>
          <a:p>
            <a:r>
              <a:rPr lang="en-US" sz="1400" dirty="0" smtClean="0">
                <a:solidFill>
                  <a:srgbClr val="333333"/>
                </a:solidFill>
                <a:latin typeface="Arial" panose="020B0604020202020204" pitchFamily="34" charset="0"/>
                <a:cs typeface="Arial" panose="020B0604020202020204" pitchFamily="34" charset="0"/>
              </a:rPr>
              <a:t>}</a:t>
            </a:r>
            <a:endParaRPr lang="en-US" sz="1400" dirty="0">
              <a:solidFill>
                <a:srgbClr val="333333"/>
              </a:solidFill>
              <a:latin typeface="Arial" panose="020B0604020202020204" pitchFamily="34" charset="0"/>
              <a:cs typeface="Arial" panose="020B0604020202020204" pitchFamily="34" charset="0"/>
            </a:endParaRPr>
          </a:p>
        </p:txBody>
      </p:sp>
      <p:sp>
        <p:nvSpPr>
          <p:cNvPr id="8" name="Flowchart: Alternate Process 7"/>
          <p:cNvSpPr/>
          <p:nvPr/>
        </p:nvSpPr>
        <p:spPr>
          <a:xfrm>
            <a:off x="4213602" y="1000360"/>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1</a:t>
            </a:r>
            <a:endParaRPr lang="en-SG" dirty="0">
              <a:solidFill>
                <a:schemeClr val="tx1"/>
              </a:solidFill>
            </a:endParaRPr>
          </a:p>
        </p:txBody>
      </p:sp>
      <p:sp>
        <p:nvSpPr>
          <p:cNvPr id="9" name="Flowchart: Alternate Process 8"/>
          <p:cNvSpPr/>
          <p:nvPr/>
        </p:nvSpPr>
        <p:spPr>
          <a:xfrm>
            <a:off x="4192525" y="2594155"/>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2</a:t>
            </a:r>
            <a:endParaRPr lang="en-SG" dirty="0">
              <a:solidFill>
                <a:schemeClr val="tx1"/>
              </a:solidFill>
            </a:endParaRPr>
          </a:p>
        </p:txBody>
      </p:sp>
      <p:sp>
        <p:nvSpPr>
          <p:cNvPr id="10" name="Flowchart: Alternate Process 9"/>
          <p:cNvSpPr/>
          <p:nvPr/>
        </p:nvSpPr>
        <p:spPr>
          <a:xfrm>
            <a:off x="8548930" y="1033080"/>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3</a:t>
            </a:r>
            <a:endParaRPr lang="en-SG" dirty="0">
              <a:solidFill>
                <a:schemeClr val="tx1"/>
              </a:solidFill>
            </a:endParaRPr>
          </a:p>
        </p:txBody>
      </p:sp>
      <p:sp>
        <p:nvSpPr>
          <p:cNvPr id="11" name="Flowchart: Alternate Process 10"/>
          <p:cNvSpPr/>
          <p:nvPr/>
        </p:nvSpPr>
        <p:spPr>
          <a:xfrm>
            <a:off x="8548930" y="1986995"/>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4</a:t>
            </a:r>
          </a:p>
        </p:txBody>
      </p:sp>
      <p:sp>
        <p:nvSpPr>
          <p:cNvPr id="12" name="Flowchart: Alternate Process 11"/>
          <p:cNvSpPr/>
          <p:nvPr/>
        </p:nvSpPr>
        <p:spPr>
          <a:xfrm>
            <a:off x="8548930" y="2608985"/>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5</a:t>
            </a:r>
            <a:endParaRPr lang="en-SG" dirty="0">
              <a:solidFill>
                <a:schemeClr val="tx1"/>
              </a:solidFill>
            </a:endParaRPr>
          </a:p>
        </p:txBody>
      </p:sp>
      <p:sp>
        <p:nvSpPr>
          <p:cNvPr id="14" name="Flowchart: Alternate Process 13"/>
          <p:cNvSpPr/>
          <p:nvPr/>
        </p:nvSpPr>
        <p:spPr>
          <a:xfrm>
            <a:off x="8548930" y="3668017"/>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4</a:t>
            </a:r>
          </a:p>
        </p:txBody>
      </p:sp>
      <p:sp>
        <p:nvSpPr>
          <p:cNvPr id="15" name="Flowchart: Alternate Process 14"/>
          <p:cNvSpPr/>
          <p:nvPr/>
        </p:nvSpPr>
        <p:spPr>
          <a:xfrm>
            <a:off x="8548930" y="4290007"/>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5</a:t>
            </a:r>
            <a:endParaRPr lang="en-SG" dirty="0">
              <a:solidFill>
                <a:schemeClr val="tx1"/>
              </a:solidFill>
            </a:endParaRPr>
          </a:p>
        </p:txBody>
      </p:sp>
      <p:sp>
        <p:nvSpPr>
          <p:cNvPr id="2" name="Rectangle 1"/>
          <p:cNvSpPr/>
          <p:nvPr/>
        </p:nvSpPr>
        <p:spPr>
          <a:xfrm>
            <a:off x="4799684" y="5358705"/>
            <a:ext cx="4344316" cy="1384995"/>
          </a:xfrm>
          <a:prstGeom prst="rect">
            <a:avLst/>
          </a:prstGeom>
          <a:solidFill>
            <a:schemeClr val="bg1"/>
          </a:solidFill>
          <a:ln w="25400">
            <a:solidFill>
              <a:srgbClr val="92D050"/>
            </a:solidFill>
          </a:ln>
        </p:spPr>
        <p:txBody>
          <a:bodyPr wrap="square">
            <a:spAutoFit/>
          </a:bodyPr>
          <a:lstStyle/>
          <a:p>
            <a:r>
              <a:rPr lang="en-SG" sz="1400" dirty="0"/>
              <a:t>public class IncomingJob {</a:t>
            </a:r>
          </a:p>
          <a:p>
            <a:endParaRPr lang="en-SG" sz="1400" dirty="0"/>
          </a:p>
          <a:p>
            <a:r>
              <a:rPr lang="en-SG" sz="1400" dirty="0"/>
              <a:t>  public static void main(String[] args) </a:t>
            </a:r>
            <a:r>
              <a:rPr lang="en-SG" sz="1400" dirty="0" smtClean="0"/>
              <a:t>{</a:t>
            </a:r>
            <a:endParaRPr lang="en-SG" sz="1400" b="1" dirty="0" smtClean="0"/>
          </a:p>
          <a:p>
            <a:r>
              <a:rPr lang="en-SG" sz="1400" b="1" dirty="0"/>
              <a:t> </a:t>
            </a:r>
            <a:r>
              <a:rPr lang="en-SG" sz="1400" b="1" dirty="0" smtClean="0"/>
              <a:t> LVSubject.getSubject</a:t>
            </a:r>
            <a:r>
              <a:rPr lang="en-SG" sz="1400" b="1" dirty="0"/>
              <a:t>().notifyRegisteredUsers();</a:t>
            </a:r>
          </a:p>
          <a:p>
            <a:r>
              <a:rPr lang="en-SG" sz="1400" dirty="0"/>
              <a:t>  }</a:t>
            </a:r>
          </a:p>
          <a:p>
            <a:r>
              <a:rPr lang="en-SG" sz="1400" dirty="0"/>
              <a:t>}</a:t>
            </a:r>
          </a:p>
        </p:txBody>
      </p:sp>
    </p:spTree>
    <p:extLst>
      <p:ext uri="{BB962C8B-B14F-4D97-AF65-F5344CB8AC3E}">
        <p14:creationId xmlns:p14="http://schemas.microsoft.com/office/powerpoint/2010/main" val="3294548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a:extLst>
              <a:ext uri="{FF2B5EF4-FFF2-40B4-BE49-F238E27FC236}">
                <a16:creationId xmlns:a16="http://schemas.microsoft.com/office/drawing/2014/main" id="{DB18F231-1BBB-5B44-9B14-6B053099BC9E}"/>
              </a:ext>
            </a:extLst>
          </p:cNvPr>
          <p:cNvSpPr>
            <a:spLocks noGrp="1" noChangeArrowheads="1"/>
          </p:cNvSpPr>
          <p:nvPr>
            <p:ph type="title"/>
          </p:nvPr>
        </p:nvSpPr>
        <p:spPr/>
        <p:txBody>
          <a:bodyPr>
            <a:normAutofit fontScale="90000"/>
          </a:bodyPr>
          <a:lstStyle/>
          <a:p>
            <a:r>
              <a:rPr lang="en-US" altLang="en-US" dirty="0" smtClean="0"/>
              <a:t>Motivation</a:t>
            </a:r>
            <a:endParaRPr lang="en-US" altLang="en-US" dirty="0"/>
          </a:p>
        </p:txBody>
      </p:sp>
      <p:sp>
        <p:nvSpPr>
          <p:cNvPr id="1503235" name="Rectangle 3">
            <a:extLst>
              <a:ext uri="{FF2B5EF4-FFF2-40B4-BE49-F238E27FC236}">
                <a16:creationId xmlns:a16="http://schemas.microsoft.com/office/drawing/2014/main" id="{051E9DB3-B5E1-2B41-84FC-54F5718CE63C}"/>
              </a:ext>
            </a:extLst>
          </p:cNvPr>
          <p:cNvSpPr>
            <a:spLocks noGrp="1" noChangeArrowheads="1"/>
          </p:cNvSpPr>
          <p:nvPr>
            <p:ph sz="quarter" idx="13"/>
          </p:nvPr>
        </p:nvSpPr>
        <p:spPr>
          <a:xfrm>
            <a:off x="469900" y="924465"/>
            <a:ext cx="7886700" cy="3785652"/>
          </a:xfrm>
        </p:spPr>
        <p:txBody>
          <a:bodyPr/>
          <a:lstStyle/>
          <a:p>
            <a:pPr marL="0" indent="0" algn="just">
              <a:buNone/>
            </a:pPr>
            <a:r>
              <a:rPr lang="en-US" altLang="en-US" sz="2400" b="1" dirty="0"/>
              <a:t>Problem</a:t>
            </a:r>
            <a:r>
              <a:rPr lang="en-US" altLang="en-US" sz="2400" dirty="0" smtClean="0"/>
              <a:t>: Imagine you are tasked to perform a series of checks sequentially before returning the result. These checks depend on the input value and can varies (some checks are required, some not). Writing these checks in a conditional manner create a set of messy codes to maintain.</a:t>
            </a:r>
          </a:p>
          <a:p>
            <a:pPr marL="0" indent="0">
              <a:buNone/>
            </a:pPr>
            <a:endParaRPr lang="en-US" sz="2400" dirty="0">
              <a:solidFill>
                <a:srgbClr val="333333"/>
              </a:solidFill>
              <a:cs typeface="ＭＳ Ｐゴシック" charset="0"/>
            </a:endParaRPr>
          </a:p>
          <a:p>
            <a:pPr lvl="1"/>
            <a:endParaRPr lang="en-US" altLang="en-US" sz="2400" dirty="0"/>
          </a:p>
        </p:txBody>
      </p:sp>
      <p:sp>
        <p:nvSpPr>
          <p:cNvPr id="4" name="Slide Number Placeholder 3">
            <a:extLst>
              <a:ext uri="{FF2B5EF4-FFF2-40B4-BE49-F238E27FC236}">
                <a16:creationId xmlns:a16="http://schemas.microsoft.com/office/drawing/2014/main" id="{9CB7B6D5-CD30-5749-92B9-026209C2C982}"/>
              </a:ext>
            </a:extLst>
          </p:cNvPr>
          <p:cNvSpPr>
            <a:spLocks noGrp="1"/>
          </p:cNvSpPr>
          <p:nvPr>
            <p:ph type="sldNum" sz="quarter" idx="16"/>
          </p:nvPr>
        </p:nvSpPr>
        <p:spPr/>
        <p:txBody>
          <a:bodyPr/>
          <a:lstStyle/>
          <a:p>
            <a:fld id="{FD7499BA-C70B-C546-814D-C34DB9ACC81A}" type="slidenum">
              <a:rPr lang="en-US" altLang="en-US"/>
              <a:pPr/>
              <a:t>9</a:t>
            </a:fld>
            <a:endParaRPr lang="en-US" altLang="en-US" dirty="0"/>
          </a:p>
        </p:txBody>
      </p:sp>
    </p:spTree>
    <p:extLst>
      <p:ext uri="{BB962C8B-B14F-4D97-AF65-F5344CB8AC3E}">
        <p14:creationId xmlns:p14="http://schemas.microsoft.com/office/powerpoint/2010/main" val="664758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91356</TotalTime>
  <Words>1792</Words>
  <Application>Microsoft Office PowerPoint</Application>
  <PresentationFormat>On-screen Show (4:3)</PresentationFormat>
  <Paragraphs>307</Paragraphs>
  <Slides>21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ＭＳ Ｐゴシック</vt:lpstr>
      <vt:lpstr>Arial</vt:lpstr>
      <vt:lpstr>Calibri</vt:lpstr>
      <vt:lpstr>Tahoma</vt:lpstr>
      <vt:lpstr>Times New Roman</vt:lpstr>
      <vt:lpstr>Default Design</vt:lpstr>
      <vt:lpstr>Maintainability Design II - Part 4 (Behavioral Design Patterns)</vt:lpstr>
      <vt:lpstr>Motivation</vt:lpstr>
      <vt:lpstr>PowerPoint Presentation</vt:lpstr>
      <vt:lpstr>Pattern: Observer</vt:lpstr>
      <vt:lpstr>Let’s assume a claims system</vt:lpstr>
      <vt:lpstr>Scenario - Observer</vt:lpstr>
      <vt:lpstr>Observer Implementation</vt:lpstr>
      <vt:lpstr>Observer Implementation</vt:lpstr>
      <vt:lpstr>Motivation</vt:lpstr>
      <vt:lpstr>PowerPoint Presentation</vt:lpstr>
      <vt:lpstr>Pattern: Chain of Responsibility</vt:lpstr>
      <vt:lpstr>Let’s assume a claims system</vt:lpstr>
      <vt:lpstr>Scenario – Chain of Responsibility</vt:lpstr>
      <vt:lpstr>COR Implementation</vt:lpstr>
      <vt:lpstr>COR Implementation</vt:lpstr>
      <vt:lpstr>Exercise</vt:lpstr>
      <vt:lpstr>Gang of Four (GoF) patterns</vt:lpstr>
      <vt:lpstr>Design Patterns by GoF Uses of Creational Patterns (Summary)</vt:lpstr>
      <vt:lpstr>Design Patterns by GoF Uses of Structural Patterns (Summary)</vt:lpstr>
      <vt:lpstr>Design Patterns by GoF Uses of Behavioral Patterns (Summary)</vt:lpstr>
      <vt:lpstr>References</vt:lpstr>
    </vt:vector>
  </TitlesOfParts>
  <Company>SMU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Analysis</dc:title>
  <dc:creator>Jason Woodard</dc:creator>
  <cp:lastModifiedBy>OUH Eng Lieh</cp:lastModifiedBy>
  <cp:revision>1139</cp:revision>
  <cp:lastPrinted>2018-08-24T01:18:27Z</cp:lastPrinted>
  <dcterms:created xsi:type="dcterms:W3CDTF">2005-05-18T03:13:04Z</dcterms:created>
  <dcterms:modified xsi:type="dcterms:W3CDTF">2020-09-21T00:46:42Z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51d41b-6b8e-4636-984f-012bff14ba18_Enabled">
    <vt:lpwstr>True</vt:lpwstr>
  </property>
  <property fmtid="{D5CDD505-2E9C-101B-9397-08002B2CF9AE}" pid="3" name="MSIP_Label_6951d41b-6b8e-4636-984f-012bff14ba18_SiteId">
    <vt:lpwstr>c98a79ca-5a9a-4791-a243-f06afd67464d</vt:lpwstr>
  </property>
  <property fmtid="{D5CDD505-2E9C-101B-9397-08002B2CF9AE}" pid="4" name="MSIP_Label_6951d41b-6b8e-4636-984f-012bff14ba18_Ref">
    <vt:lpwstr>https://api.informationprotection.azure.com/api/c98a79ca-5a9a-4791-a243-f06afd67464d</vt:lpwstr>
  </property>
  <property fmtid="{D5CDD505-2E9C-101B-9397-08002B2CF9AE}" pid="5" name="MSIP_Label_6951d41b-6b8e-4636-984f-012bff14ba18_Owner">
    <vt:lpwstr>elouh@smu.edu.sg</vt:lpwstr>
  </property>
  <property fmtid="{D5CDD505-2E9C-101B-9397-08002B2CF9AE}" pid="6" name="MSIP_Label_6951d41b-6b8e-4636-984f-012bff14ba18_SetDate">
    <vt:lpwstr>2018-02-02T14:47:18.7511086+08:00</vt:lpwstr>
  </property>
  <property fmtid="{D5CDD505-2E9C-101B-9397-08002B2CF9AE}" pid="7" name="MSIP_Label_6951d41b-6b8e-4636-984f-012bff14ba18_Name">
    <vt:lpwstr>Restricted</vt:lpwstr>
  </property>
  <property fmtid="{D5CDD505-2E9C-101B-9397-08002B2CF9AE}" pid="8" name="MSIP_Label_6951d41b-6b8e-4636-984f-012bff14ba18_Application">
    <vt:lpwstr>Microsoft Azure Information Protection</vt:lpwstr>
  </property>
  <property fmtid="{D5CDD505-2E9C-101B-9397-08002B2CF9AE}" pid="9" name="MSIP_Label_6951d41b-6b8e-4636-984f-012bff14ba18_Extended_MSFT_Method">
    <vt:lpwstr>Automatic</vt:lpwstr>
  </property>
  <property fmtid="{D5CDD505-2E9C-101B-9397-08002B2CF9AE}" pid="10" name="Sensitivity">
    <vt:lpwstr>Restricted</vt:lpwstr>
  </property>
</Properties>
</file>