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56" r:id="rId2"/>
    <p:sldId id="584" r:id="rId3"/>
    <p:sldId id="583" r:id="rId4"/>
    <p:sldId id="581" r:id="rId5"/>
    <p:sldId id="575" r:id="rId6"/>
    <p:sldId id="567" r:id="rId7"/>
    <p:sldId id="576" r:id="rId8"/>
    <p:sldId id="598" r:id="rId9"/>
    <p:sldId id="586" r:id="rId10"/>
    <p:sldId id="587" r:id="rId11"/>
    <p:sldId id="588" r:id="rId12"/>
    <p:sldId id="585" r:id="rId13"/>
    <p:sldId id="589" r:id="rId14"/>
    <p:sldId id="592" r:id="rId15"/>
    <p:sldId id="599" r:id="rId16"/>
    <p:sldId id="601" r:id="rId17"/>
    <p:sldId id="602" r:id="rId18"/>
    <p:sldId id="603" r:id="rId19"/>
    <p:sldId id="600" r:id="rId20"/>
    <p:sldId id="593" r:id="rId21"/>
    <p:sldId id="604" r:id="rId22"/>
    <p:sldId id="594" r:id="rId23"/>
    <p:sldId id="596" r:id="rId24"/>
    <p:sldId id="597" r:id="rId25"/>
  </p:sldIdLst>
  <p:sldSz cx="9144000" cy="6858000" type="screen4x3"/>
  <p:notesSz cx="7104063" cy="10234613"/>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UH Eng Lieh" initials="OEL" lastIdx="1" clrIdx="0">
    <p:extLst>
      <p:ext uri="{19B8F6BF-5375-455C-9EA6-DF929625EA0E}">
        <p15:presenceInfo xmlns:p15="http://schemas.microsoft.com/office/powerpoint/2012/main" userId="S::elouh@smu.edu.sg::df388409-021e-49d0-ba49-6fefbb065d6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99FF99"/>
    <a:srgbClr val="FFCC99"/>
    <a:srgbClr val="FFCC66"/>
    <a:srgbClr val="0000FF"/>
    <a:srgbClr val="FF3300"/>
    <a:srgbClr val="CC6600"/>
    <a:srgbClr val="C69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80"/>
    <p:restoredTop sz="71279" autoAdjust="0"/>
  </p:normalViewPr>
  <p:slideViewPr>
    <p:cSldViewPr>
      <p:cViewPr varScale="1">
        <p:scale>
          <a:sx n="82" d="100"/>
          <a:sy n="82" d="100"/>
        </p:scale>
        <p:origin x="2076" y="84"/>
      </p:cViewPr>
      <p:guideLst>
        <p:guide orient="horz" pos="2160"/>
        <p:guide pos="2880"/>
      </p:guideLst>
    </p:cSldViewPr>
  </p:slideViewPr>
  <p:notesTextViewPr>
    <p:cViewPr>
      <p:scale>
        <a:sx n="100" d="100"/>
        <a:sy n="100" d="100"/>
      </p:scale>
      <p:origin x="0" y="0"/>
    </p:cViewPr>
  </p:notesTextViewPr>
  <p:gridSpacing cx="75895" cy="7589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eaLnBrk="1" hangingPunct="1">
              <a:defRPr sz="1300">
                <a:latin typeface="Arial" charset="0"/>
                <a:ea typeface="ＭＳ Ｐゴシック" charset="-128"/>
              </a:defRPr>
            </a:lvl1pPr>
          </a:lstStyle>
          <a:p>
            <a:pPr>
              <a:defRPr/>
            </a:pPr>
            <a:endParaRPr lang="en-US" dirty="0"/>
          </a:p>
        </p:txBody>
      </p:sp>
      <p:sp>
        <p:nvSpPr>
          <p:cNvPr id="3" name="Date Placeholder 2">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eaLnBrk="1" hangingPunct="1">
              <a:defRPr sz="1300">
                <a:latin typeface="Arial" charset="0"/>
                <a:ea typeface="ＭＳ Ｐゴシック" charset="-128"/>
              </a:defRPr>
            </a:lvl1pPr>
          </a:lstStyle>
          <a:p>
            <a:pPr>
              <a:defRPr/>
            </a:pPr>
            <a:fld id="{491BD722-59A2-CA44-9B84-4B8E55B971CC}" type="datetimeFigureOut">
              <a:rPr lang="en-US"/>
              <a:pPr>
                <a:defRPr/>
              </a:pPr>
              <a:t>9/21/2020</a:t>
            </a:fld>
            <a:endParaRPr lang="en-US" dirty="0"/>
          </a:p>
        </p:txBody>
      </p:sp>
      <p:sp>
        <p:nvSpPr>
          <p:cNvPr id="4" name="Footer Placeholder 3">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eaLnBrk="1" hangingPunct="1">
              <a:defRPr sz="1300">
                <a:latin typeface="Arial" charset="0"/>
                <a:ea typeface="ＭＳ Ｐゴシック" charset="-128"/>
              </a:defRPr>
            </a:lvl1pPr>
          </a:lstStyle>
          <a:p>
            <a:pPr>
              <a:defRPr/>
            </a:pPr>
            <a:endParaRPr lang="en-US" dirty="0"/>
          </a:p>
        </p:txBody>
      </p:sp>
      <p:sp>
        <p:nvSpPr>
          <p:cNvPr id="5" name="Slide Number Placeholder 4">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eaLnBrk="1" hangingPunct="1">
              <a:defRPr sz="1300">
                <a:latin typeface="Arial" charset="0"/>
                <a:ea typeface="ＭＳ Ｐゴシック" charset="-128"/>
              </a:defRPr>
            </a:lvl1pPr>
          </a:lstStyle>
          <a:p>
            <a:pPr>
              <a:defRPr/>
            </a:pPr>
            <a:fld id="{58F351C2-D775-E941-A05E-3CD521AAB163}"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a:extLst/>
          </p:cNvPr>
          <p:cNvSpPr>
            <a:spLocks noGrp="1" noChangeArrowheads="1"/>
          </p:cNvSpPr>
          <p:nvPr>
            <p:ph type="hdr" sz="quarter"/>
          </p:nvPr>
        </p:nvSpPr>
        <p:spPr bwMode="auto">
          <a:xfrm>
            <a:off x="0" y="0"/>
            <a:ext cx="3078427" cy="511731"/>
          </a:xfrm>
          <a:prstGeom prst="rect">
            <a:avLst/>
          </a:prstGeom>
          <a:noFill/>
          <a:ln w="9525">
            <a:noFill/>
            <a:miter lim="800000"/>
            <a:headEnd/>
            <a:tailEnd/>
          </a:ln>
          <a:effectLst/>
        </p:spPr>
        <p:txBody>
          <a:bodyPr vert="horz" wrap="square" lIns="99075" tIns="49538" rIns="99075" bIns="49538" numCol="1" anchor="t" anchorCtr="0" compatLnSpc="1">
            <a:prstTxWarp prst="textNoShape">
              <a:avLst/>
            </a:prstTxWarp>
          </a:bodyPr>
          <a:lstStyle>
            <a:lvl1pPr eaLnBrk="1" hangingPunct="1">
              <a:defRPr sz="1300">
                <a:latin typeface="Arial" charset="0"/>
                <a:ea typeface="ＭＳ Ｐゴシック" charset="0"/>
                <a:cs typeface="ＭＳ Ｐゴシック" charset="0"/>
              </a:defRPr>
            </a:lvl1pPr>
          </a:lstStyle>
          <a:p>
            <a:pPr>
              <a:defRPr/>
            </a:pPr>
            <a:endParaRPr lang="en-US" dirty="0"/>
          </a:p>
        </p:txBody>
      </p:sp>
      <p:sp>
        <p:nvSpPr>
          <p:cNvPr id="35843" name="Rectangle 3">
            <a:extLst/>
          </p:cNvPr>
          <p:cNvSpPr>
            <a:spLocks noGrp="1" noChangeArrowheads="1"/>
          </p:cNvSpPr>
          <p:nvPr>
            <p:ph type="dt" idx="1"/>
          </p:nvPr>
        </p:nvSpPr>
        <p:spPr bwMode="auto">
          <a:xfrm>
            <a:off x="4023992" y="0"/>
            <a:ext cx="3078427" cy="511731"/>
          </a:xfrm>
          <a:prstGeom prst="rect">
            <a:avLst/>
          </a:prstGeom>
          <a:noFill/>
          <a:ln w="9525">
            <a:noFill/>
            <a:miter lim="800000"/>
            <a:headEnd/>
            <a:tailEnd/>
          </a:ln>
          <a:effectLst/>
        </p:spPr>
        <p:txBody>
          <a:bodyPr vert="horz" wrap="square" lIns="99075" tIns="49538" rIns="99075" bIns="49538" numCol="1" anchor="t" anchorCtr="0" compatLnSpc="1">
            <a:prstTxWarp prst="textNoShape">
              <a:avLst/>
            </a:prstTxWarp>
          </a:bodyPr>
          <a:lstStyle>
            <a:lvl1pPr algn="r" eaLnBrk="1" hangingPunct="1">
              <a:defRPr sz="1300">
                <a:latin typeface="Arial" charset="0"/>
                <a:ea typeface="ＭＳ Ｐゴシック" charset="0"/>
                <a:cs typeface="ＭＳ Ｐゴシック" charset="0"/>
              </a:defRPr>
            </a:lvl1pPr>
          </a:lstStyle>
          <a:p>
            <a:pPr>
              <a:defRPr/>
            </a:pPr>
            <a:endParaRPr lang="en-US" dirty="0"/>
          </a:p>
        </p:txBody>
      </p:sp>
      <p:sp>
        <p:nvSpPr>
          <p:cNvPr id="14340" name="Rectangle 4"/>
          <p:cNvSpPr>
            <a:spLocks noGrp="1" noRot="1" noChangeAspect="1" noChangeArrowheads="1" noTextEdit="1"/>
          </p:cNvSpPr>
          <p:nvPr>
            <p:ph type="sldImg" idx="2"/>
          </p:nvPr>
        </p:nvSpPr>
        <p:spPr bwMode="auto">
          <a:xfrm>
            <a:off x="995363" y="768350"/>
            <a:ext cx="5113337"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5845" name="Rectangle 5">
            <a:extLst/>
          </p:cNvPr>
          <p:cNvSpPr>
            <a:spLocks noGrp="1" noChangeArrowheads="1"/>
          </p:cNvSpPr>
          <p:nvPr>
            <p:ph type="body" sz="quarter" idx="3"/>
          </p:nvPr>
        </p:nvSpPr>
        <p:spPr bwMode="auto">
          <a:xfrm>
            <a:off x="710407" y="4861441"/>
            <a:ext cx="5683250" cy="4605576"/>
          </a:xfrm>
          <a:prstGeom prst="rect">
            <a:avLst/>
          </a:prstGeom>
          <a:noFill/>
          <a:ln w="9525">
            <a:noFill/>
            <a:miter lim="800000"/>
            <a:headEnd/>
            <a:tailEnd/>
          </a:ln>
          <a:effectLst/>
        </p:spPr>
        <p:txBody>
          <a:bodyPr vert="horz" wrap="square" lIns="99075" tIns="49538" rIns="99075" bIns="495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a:extLst/>
          </p:cNvPr>
          <p:cNvSpPr>
            <a:spLocks noGrp="1" noChangeArrowheads="1"/>
          </p:cNvSpPr>
          <p:nvPr>
            <p:ph type="ftr" sz="quarter" idx="4"/>
          </p:nvPr>
        </p:nvSpPr>
        <p:spPr bwMode="auto">
          <a:xfrm>
            <a:off x="0" y="9721106"/>
            <a:ext cx="3078427" cy="511731"/>
          </a:xfrm>
          <a:prstGeom prst="rect">
            <a:avLst/>
          </a:prstGeom>
          <a:noFill/>
          <a:ln w="9525">
            <a:noFill/>
            <a:miter lim="800000"/>
            <a:headEnd/>
            <a:tailEnd/>
          </a:ln>
          <a:effectLst/>
        </p:spPr>
        <p:txBody>
          <a:bodyPr vert="horz" wrap="square" lIns="99075" tIns="49538" rIns="99075" bIns="49538" numCol="1" anchor="b" anchorCtr="0" compatLnSpc="1">
            <a:prstTxWarp prst="textNoShape">
              <a:avLst/>
            </a:prstTxWarp>
          </a:bodyPr>
          <a:lstStyle>
            <a:lvl1pPr eaLnBrk="1" hangingPunct="1">
              <a:defRPr sz="1300">
                <a:latin typeface="Arial" charset="0"/>
                <a:ea typeface="ＭＳ Ｐゴシック" charset="0"/>
                <a:cs typeface="ＭＳ Ｐゴシック" charset="0"/>
              </a:defRPr>
            </a:lvl1pPr>
          </a:lstStyle>
          <a:p>
            <a:pPr>
              <a:defRPr/>
            </a:pPr>
            <a:endParaRPr lang="en-US" dirty="0"/>
          </a:p>
        </p:txBody>
      </p:sp>
      <p:sp>
        <p:nvSpPr>
          <p:cNvPr id="35847" name="Rectangle 7">
            <a:extLst/>
          </p:cNvPr>
          <p:cNvSpPr>
            <a:spLocks noGrp="1" noChangeArrowheads="1"/>
          </p:cNvSpPr>
          <p:nvPr>
            <p:ph type="sldNum" sz="quarter" idx="5"/>
          </p:nvPr>
        </p:nvSpPr>
        <p:spPr bwMode="auto">
          <a:xfrm>
            <a:off x="4023992" y="9721106"/>
            <a:ext cx="3078427" cy="511731"/>
          </a:xfrm>
          <a:prstGeom prst="rect">
            <a:avLst/>
          </a:prstGeom>
          <a:noFill/>
          <a:ln w="9525">
            <a:noFill/>
            <a:miter lim="800000"/>
            <a:headEnd/>
            <a:tailEnd/>
          </a:ln>
          <a:effectLst/>
        </p:spPr>
        <p:txBody>
          <a:bodyPr vert="horz" wrap="square" lIns="99075" tIns="49538" rIns="99075" bIns="49538" numCol="1" anchor="b" anchorCtr="0" compatLnSpc="1">
            <a:prstTxWarp prst="textNoShape">
              <a:avLst/>
            </a:prstTxWarp>
          </a:bodyPr>
          <a:lstStyle>
            <a:lvl1pPr algn="r" eaLnBrk="1" hangingPunct="1">
              <a:defRPr sz="1300">
                <a:latin typeface="Arial" charset="0"/>
                <a:ea typeface="ＭＳ Ｐゴシック" charset="-128"/>
              </a:defRPr>
            </a:lvl1pPr>
          </a:lstStyle>
          <a:p>
            <a:pPr>
              <a:defRPr/>
            </a:pPr>
            <a:fld id="{B3AB1682-A8FE-EA42-BA79-DFBEA3F35A1E}"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aws.amazon.com/AWSCloudFormation/latest/UserGuide/template-anatomy.html"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docs.aws.amazon.com/AWSCloudFormation/latest/UserGuide/template-description-structure.html"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docs.aws.amazon.com/AWSCloudFormation/latest/UserGuide/metadata-section-structure.htm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aws.amazon.com/AWSCloudFormation/latest/UserGuide/parameters-section-structure.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docs.aws.amazon.com/AWSCloudFormation/latest/UserGuide/resources-section-structure.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aws.amazon.com/AWSCloudFormation/latest/UserGuide/mappings-section-structure.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docs.aws.amazon.com/AWSCloudFormation/latest/UserGuide/conditions-section-structure.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ChangeArrowheads="1" noTextEdit="1"/>
          </p:cNvSpPr>
          <p:nvPr>
            <p:ph type="sldImg"/>
          </p:nvPr>
        </p:nvSpPr>
        <p:spPr>
          <a:ln/>
        </p:spPr>
      </p:sp>
      <p:sp>
        <p:nvSpPr>
          <p:cNvPr id="174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ea typeface="ＭＳ Ｐゴシック" charset="-128"/>
            </a:endParaRPr>
          </a:p>
        </p:txBody>
      </p:sp>
      <p:sp>
        <p:nvSpPr>
          <p:cNvPr id="1741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charset="0"/>
                <a:ea typeface="ＭＳ Ｐゴシック" charset="-128"/>
              </a:defRPr>
            </a:lvl1pPr>
            <a:lvl2pPr marL="804986" indent="-309610">
              <a:spcBef>
                <a:spcPct val="30000"/>
              </a:spcBef>
              <a:defRPr sz="1300">
                <a:solidFill>
                  <a:schemeClr val="tx1"/>
                </a:solidFill>
                <a:latin typeface="Arial" charset="0"/>
                <a:ea typeface="ＭＳ Ｐゴシック" charset="-128"/>
              </a:defRPr>
            </a:lvl2pPr>
            <a:lvl3pPr marL="1238441" indent="-247688">
              <a:spcBef>
                <a:spcPct val="30000"/>
              </a:spcBef>
              <a:defRPr sz="1300">
                <a:solidFill>
                  <a:schemeClr val="tx1"/>
                </a:solidFill>
                <a:latin typeface="Arial" charset="0"/>
                <a:ea typeface="ＭＳ Ｐゴシック" charset="-128"/>
              </a:defRPr>
            </a:lvl3pPr>
            <a:lvl4pPr marL="1733817" indent="-247688">
              <a:spcBef>
                <a:spcPct val="30000"/>
              </a:spcBef>
              <a:defRPr sz="1300">
                <a:solidFill>
                  <a:schemeClr val="tx1"/>
                </a:solidFill>
                <a:latin typeface="Arial" charset="0"/>
                <a:ea typeface="ＭＳ Ｐゴシック" charset="-128"/>
              </a:defRPr>
            </a:lvl4pPr>
            <a:lvl5pPr marL="2229193" indent="-247688">
              <a:spcBef>
                <a:spcPct val="30000"/>
              </a:spcBef>
              <a:defRPr sz="1300">
                <a:solidFill>
                  <a:schemeClr val="tx1"/>
                </a:solidFill>
                <a:latin typeface="Arial" charset="0"/>
                <a:ea typeface="ＭＳ Ｐゴシック" charset="-128"/>
              </a:defRPr>
            </a:lvl5pPr>
            <a:lvl6pPr marL="2724569" indent="-247688" eaLnBrk="0" fontAlgn="base" hangingPunct="0">
              <a:spcBef>
                <a:spcPct val="30000"/>
              </a:spcBef>
              <a:spcAft>
                <a:spcPct val="0"/>
              </a:spcAft>
              <a:defRPr sz="1300">
                <a:solidFill>
                  <a:schemeClr val="tx1"/>
                </a:solidFill>
                <a:latin typeface="Arial" charset="0"/>
                <a:ea typeface="ＭＳ Ｐゴシック" charset="-128"/>
              </a:defRPr>
            </a:lvl6pPr>
            <a:lvl7pPr marL="3219945" indent="-247688" eaLnBrk="0" fontAlgn="base" hangingPunct="0">
              <a:spcBef>
                <a:spcPct val="30000"/>
              </a:spcBef>
              <a:spcAft>
                <a:spcPct val="0"/>
              </a:spcAft>
              <a:defRPr sz="1300">
                <a:solidFill>
                  <a:schemeClr val="tx1"/>
                </a:solidFill>
                <a:latin typeface="Arial" charset="0"/>
                <a:ea typeface="ＭＳ Ｐゴシック" charset="-128"/>
              </a:defRPr>
            </a:lvl7pPr>
            <a:lvl8pPr marL="3715322" indent="-247688" eaLnBrk="0" fontAlgn="base" hangingPunct="0">
              <a:spcBef>
                <a:spcPct val="30000"/>
              </a:spcBef>
              <a:spcAft>
                <a:spcPct val="0"/>
              </a:spcAft>
              <a:defRPr sz="1300">
                <a:solidFill>
                  <a:schemeClr val="tx1"/>
                </a:solidFill>
                <a:latin typeface="Arial" charset="0"/>
                <a:ea typeface="ＭＳ Ｐゴシック" charset="-128"/>
              </a:defRPr>
            </a:lvl8pPr>
            <a:lvl9pPr marL="4210698" indent="-247688" eaLnBrk="0" fontAlgn="base" hangingPunct="0">
              <a:spcBef>
                <a:spcPct val="30000"/>
              </a:spcBef>
              <a:spcAft>
                <a:spcPct val="0"/>
              </a:spcAft>
              <a:defRPr sz="1300">
                <a:solidFill>
                  <a:schemeClr val="tx1"/>
                </a:solidFill>
                <a:latin typeface="Arial" charset="0"/>
                <a:ea typeface="ＭＳ Ｐゴシック" charset="-128"/>
              </a:defRPr>
            </a:lvl9pPr>
          </a:lstStyle>
          <a:p>
            <a:pPr>
              <a:spcBef>
                <a:spcPct val="0"/>
              </a:spcBef>
            </a:pPr>
            <a:fld id="{6855DFDD-AFB1-A244-99AE-173763043478}" type="slidenum">
              <a:rPr lang="en-US" altLang="en-US"/>
              <a:pPr>
                <a:spcBef>
                  <a:spcPct val="0"/>
                </a:spcBef>
              </a:pPr>
              <a:t>1</a:t>
            </a:fld>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charset="0"/>
                <a:ea typeface="ＭＳ Ｐゴシック" charset="0"/>
                <a:cs typeface="ＭＳ Ｐゴシック" charset="0"/>
              </a:rPr>
              <a:t>While templates can be reused to create multiple environments or parts of environments, we do not recommend building all of an application's within one template . </a:t>
            </a:r>
          </a:p>
          <a:p>
            <a:r>
              <a:rPr lang="en-US" sz="1200" b="0" i="0" kern="1200" dirty="0" smtClean="0">
                <a:solidFill>
                  <a:schemeClr val="tx1"/>
                </a:solidFill>
                <a:effectLst/>
                <a:latin typeface="Arial" charset="0"/>
                <a:ea typeface="ＭＳ Ｐゴシック" charset="0"/>
                <a:cs typeface="ＭＳ Ｐゴシック" charset="0"/>
              </a:rPr>
              <a:t>Resources should be grouped into templates based on their ownership and their place in the application lifecycle. At a minimum, you should separate network resources, security resources, and application resources into their own templates. With security resources, you might want to lock them down by separating them from the rest of your templates. </a:t>
            </a:r>
          </a:p>
          <a:p>
            <a:endParaRPr lang="en-US" sz="1200" b="0" i="0" kern="1200" dirty="0" smtClean="0">
              <a:solidFill>
                <a:schemeClr val="tx1"/>
              </a:solidFill>
              <a:effectLst/>
              <a:latin typeface="Arial" charset="0"/>
              <a:ea typeface="ＭＳ Ｐゴシック" charset="0"/>
              <a:cs typeface="ＭＳ Ｐゴシック" charset="0"/>
            </a:endParaRPr>
          </a:p>
          <a:p>
            <a:r>
              <a:rPr lang="en-US" sz="1200" b="0" i="0" kern="1200" dirty="0" smtClean="0">
                <a:solidFill>
                  <a:schemeClr val="tx1"/>
                </a:solidFill>
                <a:effectLst/>
                <a:latin typeface="Arial" charset="0"/>
                <a:ea typeface="ＭＳ Ｐゴシック" charset="0"/>
                <a:cs typeface="ＭＳ Ｐゴシック" charset="0"/>
              </a:rPr>
              <a:t>For example, a network resource template named “NetworkSharedTierVpcIgwNat.template” might include definitions for the following </a:t>
            </a:r>
          </a:p>
          <a:p>
            <a:r>
              <a:rPr lang="en-US" sz="1200" b="0" i="0" kern="1200" dirty="0" smtClean="0">
                <a:solidFill>
                  <a:schemeClr val="tx1"/>
                </a:solidFill>
                <a:effectLst/>
                <a:latin typeface="Arial" charset="0"/>
                <a:ea typeface="ＭＳ Ｐゴシック" charset="0"/>
                <a:cs typeface="ＭＳ Ｐゴシック" charset="0"/>
              </a:rPr>
              <a:t>resources: VPCs, subnets, internet gateways, route tables, and network access control lists, or ACLs.</a:t>
            </a:r>
          </a:p>
          <a:p>
            <a:r>
              <a:rPr lang="en-US" sz="1200" b="0" i="0" kern="1200" dirty="0" smtClean="0">
                <a:solidFill>
                  <a:schemeClr val="tx1"/>
                </a:solidFill>
                <a:effectLst/>
                <a:latin typeface="Arial" charset="0"/>
                <a:ea typeface="ＭＳ Ｐゴシック" charset="0"/>
                <a:cs typeface="ＭＳ Ｐゴシック" charset="0"/>
              </a:rPr>
              <a:t>Also, a test environment and a production environment should probably not share the same templates in most cases. Resources in a test environment will need to change frequently, while resources in a production environment should be relatively stable. In addition, we do not recommend sharing templates across management teams because different needs and standards can impact teams inappropriately</a:t>
            </a:r>
          </a:p>
          <a:p>
            <a:endParaRPr lang="en-SG" dirty="0" smtClean="0"/>
          </a:p>
          <a:p>
            <a:pPr rtl="0"/>
            <a:r>
              <a:rPr lang="en-US" sz="1200" kern="1200" dirty="0" smtClean="0">
                <a:solidFill>
                  <a:schemeClr val="tx1"/>
                </a:solidFill>
                <a:effectLst/>
                <a:latin typeface="Arial" charset="0"/>
                <a:ea typeface="ＭＳ Ｐゴシック" charset="0"/>
                <a:cs typeface="ＭＳ Ｐゴシック" charset="0"/>
              </a:rPr>
              <a:t>Avoid sharing a single template across applications for resources of the same type unless you are deliberately centralizing control of that resource type. </a:t>
            </a:r>
          </a:p>
          <a:p>
            <a:pPr rtl="0"/>
            <a:r>
              <a:rPr lang="en-US" sz="1200" kern="1200" dirty="0" smtClean="0">
                <a:solidFill>
                  <a:schemeClr val="tx1"/>
                </a:solidFill>
                <a:effectLst/>
                <a:latin typeface="Arial" charset="0"/>
                <a:ea typeface="ＭＳ Ｐゴシック" charset="0"/>
                <a:cs typeface="ＭＳ Ｐゴシック" charset="0"/>
              </a:rPr>
              <a:t>You don’t want to have too many things inside of one template across numerous applications. If you have an application template that supports only one application, changes to the template only affect that one application. If you have an application template that supports several applications, changes to the template will affect several applications, and the changes can cause all of the applications to be retested. For this reason, we do not recommend using a single template across multiple applications</a:t>
            </a:r>
            <a:r>
              <a:rPr lang="en-US" sz="1200" kern="1200" dirty="0" smtClean="0">
                <a:solidFill>
                  <a:schemeClr val="tx1"/>
                </a:solidFill>
                <a:effectLst/>
                <a:latin typeface="Arial" charset="0"/>
                <a:ea typeface="ＭＳ Ｐゴシック" charset="0"/>
                <a:cs typeface="ＭＳ Ｐゴシック" charset="0"/>
              </a:rPr>
              <a:t>.</a:t>
            </a:r>
          </a:p>
          <a:p>
            <a:pPr rtl="0"/>
            <a:endParaRPr lang="en-US" sz="1200" kern="1200" dirty="0" smtClean="0">
              <a:solidFill>
                <a:schemeClr val="tx1"/>
              </a:solidFill>
              <a:effectLst/>
              <a:latin typeface="Arial" charset="0"/>
              <a:ea typeface="ＭＳ Ｐゴシック" charset="0"/>
              <a:cs typeface="ＭＳ Ｐゴシック" charset="0"/>
            </a:endParaRPr>
          </a:p>
          <a:p>
            <a:pPr rtl="0"/>
            <a:r>
              <a:rPr lang="en-US" sz="1200" kern="1200" dirty="0" smtClean="0">
                <a:solidFill>
                  <a:schemeClr val="tx1"/>
                </a:solidFill>
                <a:effectLst/>
                <a:latin typeface="Arial" charset="0"/>
                <a:ea typeface="ＭＳ Ｐゴシック" charset="0"/>
                <a:cs typeface="ＭＳ Ｐゴシック" charset="0"/>
              </a:rPr>
              <a:t>Consider storing templates that contain security resources in a separate repository from other templates.</a:t>
            </a:r>
          </a:p>
          <a:p>
            <a:pPr rtl="0"/>
            <a:endParaRPr lang="en-US" sz="1200" kern="1200" dirty="0" smtClean="0">
              <a:solidFill>
                <a:schemeClr val="tx1"/>
              </a:solidFill>
              <a:effectLst/>
              <a:latin typeface="Arial" charset="0"/>
              <a:ea typeface="ＭＳ Ｐゴシック" charset="0"/>
              <a:cs typeface="ＭＳ Ｐゴシック" charset="0"/>
            </a:endParaRPr>
          </a:p>
          <a:p>
            <a:r>
              <a:rPr lang="en-US" sz="1200" b="0" i="0" kern="1200" dirty="0" smtClean="0">
                <a:solidFill>
                  <a:schemeClr val="tx1"/>
                </a:solidFill>
                <a:effectLst/>
                <a:latin typeface="Arial" charset="0"/>
                <a:ea typeface="ＭＳ Ｐゴシック" charset="0"/>
                <a:cs typeface="ＭＳ Ｐゴシック" charset="0"/>
              </a:rPr>
              <a:t>Here's an example of how stack can be grouped with AWS CloudFormation</a:t>
            </a:r>
            <a:r>
              <a:rPr lang="en-US" sz="1200" b="0" i="0" kern="1200" baseline="0" dirty="0" smtClean="0">
                <a:solidFill>
                  <a:schemeClr val="tx1"/>
                </a:solidFill>
                <a:effectLst/>
                <a:latin typeface="Arial" charset="0"/>
                <a:ea typeface="ＭＳ Ｐゴシック" charset="0"/>
                <a:cs typeface="ＭＳ Ｐゴシック" charset="0"/>
              </a:rPr>
              <a:t> </a:t>
            </a:r>
            <a:r>
              <a:rPr lang="en-US" sz="1200" b="0" i="0" kern="1200" dirty="0" smtClean="0">
                <a:solidFill>
                  <a:schemeClr val="tx1"/>
                </a:solidFill>
                <a:effectLst/>
                <a:latin typeface="Arial" charset="0"/>
                <a:ea typeface="ＭＳ Ｐゴシック" charset="0"/>
                <a:cs typeface="ＭＳ Ｐゴシック" charset="0"/>
              </a:rPr>
              <a:t>groups. You could have </a:t>
            </a:r>
            <a:r>
              <a:rPr lang="en-US" sz="1200" b="0" i="0" kern="1200" dirty="0" smtClean="0">
                <a:solidFill>
                  <a:schemeClr val="tx1"/>
                </a:solidFill>
                <a:effectLst/>
                <a:latin typeface="Arial" charset="0"/>
                <a:ea typeface="ＭＳ Ｐゴシック" charset="0"/>
                <a:cs typeface="ＭＳ Ｐゴシック" charset="0"/>
              </a:rPr>
              <a:t>front-end </a:t>
            </a:r>
            <a:r>
              <a:rPr lang="en-US" sz="1200" b="0" i="0" kern="1200" dirty="0" smtClean="0">
                <a:solidFill>
                  <a:schemeClr val="tx1"/>
                </a:solidFill>
                <a:effectLst/>
                <a:latin typeface="Arial" charset="0"/>
                <a:ea typeface="ＭＳ Ｐゴシック" charset="0"/>
                <a:cs typeface="ＭＳ Ｐゴシック" charset="0"/>
              </a:rPr>
              <a:t>services like a consumer website, a seller website, or a mobile backend. There might be backend services for search, payments, reviews or recommendations. Shared services could include customer relationship management databases, common monitoring, alarms, and subnets. The base network could include VPCs, internet gateways, virtual private networks or VPNs, and network address translation</a:t>
            </a:r>
            <a:r>
              <a:rPr lang="en-US" sz="1200" b="0" i="0" kern="1200" baseline="0" dirty="0" smtClean="0">
                <a:solidFill>
                  <a:schemeClr val="tx1"/>
                </a:solidFill>
                <a:effectLst/>
                <a:latin typeface="Arial" charset="0"/>
                <a:ea typeface="ＭＳ Ｐゴシック" charset="0"/>
                <a:cs typeface="ＭＳ Ｐゴシック" charset="0"/>
              </a:rPr>
              <a:t> </a:t>
            </a:r>
            <a:r>
              <a:rPr lang="en-US" sz="1200" b="0" i="0" kern="1200" dirty="0" smtClean="0">
                <a:solidFill>
                  <a:schemeClr val="tx1"/>
                </a:solidFill>
                <a:effectLst/>
                <a:latin typeface="Arial" charset="0"/>
                <a:ea typeface="ＭＳ Ｐゴシック" charset="0"/>
                <a:cs typeface="ＭＳ Ｐゴシック" charset="0"/>
              </a:rPr>
              <a:t>or NAT. Finally, identity could include IAM policies, users, groups, and roles.</a:t>
            </a:r>
          </a:p>
          <a:p>
            <a:endParaRPr lang="en-US" sz="1200" b="0" i="0" kern="1200" dirty="0" smtClean="0">
              <a:solidFill>
                <a:schemeClr val="tx1"/>
              </a:solidFill>
              <a:effectLst/>
              <a:latin typeface="Arial" charset="0"/>
              <a:ea typeface="ＭＳ Ｐゴシック" charset="0"/>
              <a:cs typeface="ＭＳ Ｐゴシック" charset="0"/>
            </a:endParaRPr>
          </a:p>
          <a:p>
            <a:r>
              <a:rPr lang="en-US" sz="1200" b="0" i="0" kern="1200" dirty="0" smtClean="0">
                <a:solidFill>
                  <a:schemeClr val="tx1"/>
                </a:solidFill>
                <a:effectLst/>
                <a:latin typeface="Arial" charset="0"/>
                <a:ea typeface="ＭＳ Ｐゴシック" charset="0"/>
                <a:cs typeface="ＭＳ Ｐゴシック" charset="0"/>
              </a:rPr>
              <a:t>When you think about how to bundle resources into your AWS CloudFormation templates, a good guideline is to organize the resources like they are software. Think about the tightly connected components to your infrastructure, and put them in the same templates. In this example, AWS CloudFormation</a:t>
            </a:r>
            <a:r>
              <a:rPr lang="en-US" sz="1200" b="0" i="0" kern="1200" baseline="0" dirty="0" smtClean="0">
                <a:solidFill>
                  <a:schemeClr val="tx1"/>
                </a:solidFill>
                <a:effectLst/>
                <a:latin typeface="Arial" charset="0"/>
                <a:ea typeface="ＭＳ Ｐゴシック" charset="0"/>
                <a:cs typeface="ＭＳ Ｐゴシック" charset="0"/>
              </a:rPr>
              <a:t> </a:t>
            </a:r>
            <a:r>
              <a:rPr lang="en-US" sz="1200" b="0" i="0" kern="1200" dirty="0" smtClean="0">
                <a:solidFill>
                  <a:schemeClr val="tx1"/>
                </a:solidFill>
                <a:effectLst/>
                <a:latin typeface="Arial" charset="0"/>
                <a:ea typeface="ＭＳ Ｐゴシック" charset="0"/>
                <a:cs typeface="ＭＳ Ｐゴシック" charset="0"/>
              </a:rPr>
              <a:t>resources are grouped into five different templates: front-end services, backend services, shared services, base network services, and identity resources.</a:t>
            </a:r>
          </a:p>
          <a:p>
            <a:pPr rtl="0"/>
            <a:endParaRPr lang="en-US" sz="1200" kern="1200" dirty="0" smtClean="0">
              <a:solidFill>
                <a:schemeClr val="tx1"/>
              </a:solidFill>
              <a:effectLst/>
              <a:latin typeface="Arial" charset="0"/>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pPr>
              <a:defRPr/>
            </a:pPr>
            <a:fld id="{B3AB1682-A8FE-EA42-BA79-DFBEA3F35A1E}" type="slidenum">
              <a:rPr lang="en-US" altLang="en-US" smtClean="0"/>
              <a:pPr>
                <a:defRPr/>
              </a:pPr>
              <a:t>12</a:t>
            </a:fld>
            <a:endParaRPr lang="en-US" altLang="en-US" dirty="0"/>
          </a:p>
        </p:txBody>
      </p:sp>
    </p:spTree>
    <p:extLst>
      <p:ext uri="{BB962C8B-B14F-4D97-AF65-F5344CB8AC3E}">
        <p14:creationId xmlns:p14="http://schemas.microsoft.com/office/powerpoint/2010/main" val="2234750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aseline="0" dirty="0" smtClean="0">
                <a:hlinkClick r:id="rId3"/>
              </a:rPr>
              <a:t>https://docs.aws.amazon.com/AWSCloudFormation/latest/UserGuide/template-anatomy.html</a:t>
            </a:r>
            <a:endParaRPr lang="en-SG" baseline="0" dirty="0" smtClean="0"/>
          </a:p>
          <a:p>
            <a:endParaRPr lang="en-US" sz="1200" dirty="0" smtClean="0">
              <a:latin typeface="Calibri" panose="020F0502020204030204" pitchFamily="34" charset="0"/>
            </a:endParaRPr>
          </a:p>
          <a:p>
            <a:r>
              <a:rPr lang="en-US" sz="1200" dirty="0" smtClean="0">
                <a:latin typeface="Calibri" panose="020F0502020204030204" pitchFamily="34" charset="0"/>
              </a:rPr>
              <a:t>This slide shows the anatomy of an AWS CloudFormation template. The top has a description, which is a text string that describes the template. </a:t>
            </a:r>
          </a:p>
          <a:p>
            <a:endParaRPr lang="en-US" sz="1200" dirty="0" smtClean="0">
              <a:latin typeface="Calibri" panose="020F0502020204030204" pitchFamily="34" charset="0"/>
            </a:endParaRPr>
          </a:p>
          <a:p>
            <a:r>
              <a:rPr lang="en-US" sz="1200" dirty="0" smtClean="0">
                <a:latin typeface="Calibri" panose="020F0502020204030204" pitchFamily="34" charset="0"/>
              </a:rPr>
              <a:t>For more information, go to the AWS CloudFormation documentation about the template Description section.</a:t>
            </a:r>
          </a:p>
          <a:p>
            <a:r>
              <a:rPr lang="en-US" sz="1200" u="sng" dirty="0" smtClean="0">
                <a:latin typeface="Calibri" panose="020F0502020204030204" pitchFamily="34" charset="0"/>
                <a:hlinkClick r:id="rId4"/>
              </a:rPr>
              <a:t>http://docs.aws.amazon.com/AWSCloudFormation/latest/UserGuide/template-description-structure.html</a:t>
            </a:r>
            <a:endParaRPr lang="en-US" sz="1200" dirty="0" smtClean="0">
              <a:latin typeface="Calibri" panose="020F0502020204030204" pitchFamily="34" charset="0"/>
            </a:endParaRPr>
          </a:p>
          <a:p>
            <a:endParaRPr lang="en-SG" baseline="0" dirty="0" smtClean="0"/>
          </a:p>
        </p:txBody>
      </p:sp>
      <p:sp>
        <p:nvSpPr>
          <p:cNvPr id="4" name="Slide Number Placeholder 3"/>
          <p:cNvSpPr>
            <a:spLocks noGrp="1"/>
          </p:cNvSpPr>
          <p:nvPr>
            <p:ph type="sldNum" sz="quarter" idx="10"/>
          </p:nvPr>
        </p:nvSpPr>
        <p:spPr/>
        <p:txBody>
          <a:bodyPr/>
          <a:lstStyle/>
          <a:p>
            <a:pPr>
              <a:defRPr/>
            </a:pPr>
            <a:fld id="{B3AB1682-A8FE-EA42-BA79-DFBEA3F35A1E}" type="slidenum">
              <a:rPr lang="en-US" altLang="en-US" smtClean="0"/>
              <a:pPr>
                <a:defRPr/>
              </a:pPr>
              <a:t>13</a:t>
            </a:fld>
            <a:endParaRPr lang="en-US" altLang="en-US" dirty="0"/>
          </a:p>
        </p:txBody>
      </p:sp>
    </p:spTree>
    <p:extLst>
      <p:ext uri="{BB962C8B-B14F-4D97-AF65-F5344CB8AC3E}">
        <p14:creationId xmlns:p14="http://schemas.microsoft.com/office/powerpoint/2010/main" val="663133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latin typeface="Calibri" panose="020F0502020204030204" pitchFamily="34" charset="0"/>
              </a:rPr>
              <a:t>Next, the template includes metadata, which can be described as  data about the data. In a JSON template, JSON objects can be used  to provide additional details about the template.</a:t>
            </a:r>
          </a:p>
          <a:p>
            <a:endParaRPr lang="en-US" sz="1200" dirty="0" smtClean="0">
              <a:latin typeface="Calibri" panose="020F0502020204030204" pitchFamily="34" charset="0"/>
            </a:endParaRPr>
          </a:p>
          <a:p>
            <a:r>
              <a:rPr lang="en-US" sz="1200" dirty="0" smtClean="0">
                <a:latin typeface="Calibri" panose="020F0502020204030204" pitchFamily="34" charset="0"/>
              </a:rPr>
              <a:t>Some AWS CloudFormation features retrieve settings or configuration information that you define from the Metadata section. You define this information in the following AWS CloudFormation-specific metadata keys:</a:t>
            </a:r>
          </a:p>
          <a:p>
            <a:endParaRPr lang="en-US" sz="1200" dirty="0" smtClean="0">
              <a:latin typeface="Calibri" panose="020F0502020204030204" pitchFamily="34" charset="0"/>
            </a:endParaRPr>
          </a:p>
          <a:p>
            <a:r>
              <a:rPr lang="en-US" sz="1200" dirty="0" smtClean="0">
                <a:latin typeface="Calibri" panose="020F0502020204030204" pitchFamily="34" charset="0"/>
              </a:rPr>
              <a:t>AWS::CloudFormation::Init</a:t>
            </a:r>
          </a:p>
          <a:p>
            <a:r>
              <a:rPr lang="en-US" sz="1200" dirty="0" smtClean="0">
                <a:latin typeface="Calibri" panose="020F0502020204030204" pitchFamily="34" charset="0"/>
              </a:rPr>
              <a:t>Defines configuration tasks for the cfn-init helper script. This script is useful for configuring and installing applications on Amazon EC2 instances. For more information, see AWS::CloudFormation::Init.</a:t>
            </a:r>
          </a:p>
          <a:p>
            <a:endParaRPr lang="en-US" sz="1200" dirty="0" smtClean="0">
              <a:latin typeface="Calibri" panose="020F0502020204030204" pitchFamily="34" charset="0"/>
            </a:endParaRPr>
          </a:p>
          <a:p>
            <a:r>
              <a:rPr lang="en-US" sz="1200" dirty="0" smtClean="0">
                <a:latin typeface="Calibri" panose="020F0502020204030204" pitchFamily="34" charset="0"/>
              </a:rPr>
              <a:t>AWS::CloudFormation::Interface</a:t>
            </a:r>
          </a:p>
          <a:p>
            <a:r>
              <a:rPr lang="en-US" sz="1200" dirty="0" smtClean="0">
                <a:latin typeface="Calibri" panose="020F0502020204030204" pitchFamily="34" charset="0"/>
              </a:rPr>
              <a:t>Defines the grouping and ordering of input parameters when they are displayed in the AWS CloudFormation console. By default, the AWS CloudFormation console alphabetically sorts parameters by their logical ID. For more information, see AWS::CloudFormation::Interface.</a:t>
            </a:r>
          </a:p>
          <a:p>
            <a:endParaRPr lang="en-US" sz="1200" dirty="0" smtClean="0">
              <a:latin typeface="Calibri" panose="020F0502020204030204" pitchFamily="34" charset="0"/>
            </a:endParaRPr>
          </a:p>
          <a:p>
            <a:r>
              <a:rPr lang="en-US" sz="1200" dirty="0" smtClean="0">
                <a:latin typeface="Calibri" panose="020F0502020204030204" pitchFamily="34" charset="0"/>
              </a:rPr>
              <a:t>AWS::CloudFormation::Designer</a:t>
            </a:r>
          </a:p>
          <a:p>
            <a:r>
              <a:rPr lang="en-US" sz="1200" dirty="0" smtClean="0">
                <a:latin typeface="Calibri" panose="020F0502020204030204" pitchFamily="34" charset="0"/>
              </a:rPr>
              <a:t>Describes how your resources are laid out in AWS CloudFormation Designer. Designer automatically adds this information when you use it create and update templates. For more information, go to the documentation page that explain AWS CloudFormation Designer: https://docs.aws.amazon.com/AWSCloudFormation/latest/UserGuide/working-with-templates-cfn-designer.html</a:t>
            </a:r>
          </a:p>
          <a:p>
            <a:endParaRPr lang="en-US" sz="1200" dirty="0" smtClean="0">
              <a:latin typeface="Calibri" panose="020F0502020204030204" pitchFamily="34" charset="0"/>
            </a:endParaRPr>
          </a:p>
          <a:p>
            <a:r>
              <a:rPr lang="en-US" sz="1200" dirty="0" smtClean="0">
                <a:latin typeface="Calibri" panose="020F0502020204030204" pitchFamily="34" charset="0"/>
              </a:rPr>
              <a:t>To learn more about template metadata, go to the AWS CloudFormation documentation about the Metadata section.</a:t>
            </a:r>
            <a:r>
              <a:rPr lang="en-US" sz="1200" baseline="0" dirty="0" smtClean="0">
                <a:latin typeface="Calibri" panose="020F0502020204030204" pitchFamily="34" charset="0"/>
              </a:rPr>
              <a:t> </a:t>
            </a:r>
            <a:r>
              <a:rPr lang="en-US" sz="1200" dirty="0" smtClean="0">
                <a:latin typeface="Calibri" panose="020F0502020204030204" pitchFamily="34" charset="0"/>
                <a:hlinkClick r:id="rId3"/>
              </a:rPr>
              <a:t>http://docs.aws.amazon.com/AWSCloudFormation/latest/UserGuide/metadata-section-structure.html</a:t>
            </a:r>
            <a:endParaRPr lang="en-US" sz="1200" dirty="0" smtClean="0">
              <a:latin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B3AB1682-A8FE-EA42-BA79-DFBEA3F35A1E}" type="slidenum">
              <a:rPr lang="en-US" altLang="en-US" smtClean="0"/>
              <a:pPr>
                <a:defRPr/>
              </a:pPr>
              <a:t>14</a:t>
            </a:fld>
            <a:endParaRPr lang="en-US" altLang="en-US" dirty="0"/>
          </a:p>
        </p:txBody>
      </p:sp>
    </p:spTree>
    <p:extLst>
      <p:ext uri="{BB962C8B-B14F-4D97-AF65-F5344CB8AC3E}">
        <p14:creationId xmlns:p14="http://schemas.microsoft.com/office/powerpoint/2010/main" val="3733821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dirty="0" smtClean="0">
                <a:latin typeface="Calibri" panose="020F0502020204030204" pitchFamily="34" charset="0"/>
              </a:rPr>
              <a:t>In this example, a parameter allows you to pass the value of your template at runtime, which allows you to customize things in the stack. </a:t>
            </a:r>
            <a:r>
              <a:rPr lang="en-US" sz="1200" b="1" dirty="0" smtClean="0">
                <a:latin typeface="Calibri" panose="020F0502020204030204" pitchFamily="34" charset="0"/>
              </a:rPr>
              <a:t>You can specify allowed and default values for each parameter.</a:t>
            </a:r>
          </a:p>
          <a:p>
            <a:pPr marL="0" marR="0" lvl="0" indent="0" algn="l" defTabSz="914400" rtl="0" eaLnBrk="1" fontAlgn="auto" latinLnBrk="0" hangingPunct="1">
              <a:lnSpc>
                <a:spcPct val="107000"/>
              </a:lnSpc>
              <a:spcBef>
                <a:spcPts val="0"/>
              </a:spcBef>
              <a:spcAft>
                <a:spcPts val="0"/>
              </a:spcAft>
              <a:buClrTx/>
              <a:buSzTx/>
              <a:buFontTx/>
              <a:buNone/>
              <a:tabLst/>
              <a:defRPr/>
            </a:pPr>
            <a:endParaRPr lang="en-US" sz="1200" b="1" dirty="0" smtClean="0">
              <a:latin typeface="Calibri" panose="020F0502020204030204" pitchFamily="34"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lang="en-US" sz="1200" dirty="0" smtClean="0">
                <a:latin typeface="Calibri" panose="020F0502020204030204" pitchFamily="34" charset="0"/>
              </a:rPr>
              <a:t>You declare parameters in a template's Parameters object. A parameter contains a list of attributes that define its value, and also define constraints against its value. The only required attribute is Type, which can be String, Number, or CommaDelimitedList. You can also add a Description attribute that tells a user more about what kind of value they should specify. The parameter's name and description appear in the Specify Parameters page when a user uses the template in the Create Stack wizard.</a:t>
            </a:r>
          </a:p>
          <a:p>
            <a:pPr marL="0" marR="0" lvl="0" indent="0" algn="l" defTabSz="914400" rtl="0" eaLnBrk="1" fontAlgn="auto" latinLnBrk="0" hangingPunct="1">
              <a:lnSpc>
                <a:spcPct val="107000"/>
              </a:lnSpc>
              <a:spcBef>
                <a:spcPts val="0"/>
              </a:spcBef>
              <a:spcAft>
                <a:spcPts val="0"/>
              </a:spcAft>
              <a:buClrTx/>
              <a:buSzTx/>
              <a:buFontTx/>
              <a:buNone/>
              <a:tabLst/>
              <a:defRPr/>
            </a:pPr>
            <a:endParaRPr lang="en-US" sz="1200" dirty="0" smtClean="0">
              <a:latin typeface="Calibri" panose="020F0502020204030204" pitchFamily="34"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lang="en-US" sz="1200" dirty="0" smtClean="0">
                <a:latin typeface="Calibri" panose="020F0502020204030204" pitchFamily="34" charset="0"/>
              </a:rPr>
              <a:t>For more information, go to the AWS CloudFormation documentation about creating and using parameters.</a:t>
            </a:r>
            <a:r>
              <a:rPr lang="en-US" sz="1200" baseline="0" dirty="0" smtClean="0">
                <a:latin typeface="Calibri" panose="020F0502020204030204" pitchFamily="34" charset="0"/>
              </a:rPr>
              <a:t> </a:t>
            </a:r>
            <a:r>
              <a:rPr lang="en-US" sz="1200" u="sng" dirty="0" smtClean="0">
                <a:latin typeface="Calibri" panose="020F0502020204030204" pitchFamily="34" charset="0"/>
                <a:hlinkClick r:id="rId3"/>
              </a:rPr>
              <a:t>https://docs.aws.amazon.com/AWSCloudFormation/latest/UserGuide/parameters-section-structure.html</a:t>
            </a:r>
            <a:endParaRPr lang="en-US" sz="1200" dirty="0" smtClean="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200" dirty="0" smtClean="0">
              <a:latin typeface="Calibri" panose="020F0502020204030204" pitchFamily="34" charset="0"/>
            </a:endParaRPr>
          </a:p>
          <a:p>
            <a:pPr marL="0" indent="0">
              <a:buNone/>
            </a:pPr>
            <a:r>
              <a:rPr lang="en-US" sz="1200" dirty="0" smtClean="0">
                <a:latin typeface="Calibri" panose="020F0502020204030204" pitchFamily="34"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B3AB1682-A8FE-EA42-BA79-DFBEA3F35A1E}" type="slidenum">
              <a:rPr lang="en-US" altLang="en-US" smtClean="0"/>
              <a:pPr>
                <a:defRPr/>
              </a:pPr>
              <a:t>15</a:t>
            </a:fld>
            <a:endParaRPr lang="en-US" altLang="en-US" dirty="0"/>
          </a:p>
        </p:txBody>
      </p:sp>
    </p:spTree>
    <p:extLst>
      <p:ext uri="{BB962C8B-B14F-4D97-AF65-F5344CB8AC3E}">
        <p14:creationId xmlns:p14="http://schemas.microsoft.com/office/powerpoint/2010/main" val="3056250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latin typeface="Calibri" panose="020F0502020204030204" pitchFamily="34" charset="0"/>
              </a:rPr>
              <a:t>The </a:t>
            </a:r>
            <a:r>
              <a:rPr lang="en-US" sz="1200" b="1" dirty="0" smtClean="0">
                <a:latin typeface="Calibri" panose="020F0502020204030204" pitchFamily="34" charset="0"/>
              </a:rPr>
              <a:t>Resources section is required</a:t>
            </a:r>
            <a:r>
              <a:rPr lang="en-US" sz="1200" dirty="0" smtClean="0">
                <a:latin typeface="Calibri" panose="020F0502020204030204" pitchFamily="34" charset="0"/>
              </a:rPr>
              <a:t>, and it declares the AWS resources that will be included or created in the stack, such as an Amazon EC2 instance or an Amazon Simple Storage Service –or Amazon S3—bucket. You must declare each resource separately; however, you can specify multiple resources of the same type. If you declare multiple resources, separate them with commas.</a:t>
            </a:r>
          </a:p>
          <a:p>
            <a:endParaRPr lang="en-US" sz="1200" dirty="0" smtClean="0">
              <a:latin typeface="Calibri" panose="020F0502020204030204" pitchFamily="34" charset="0"/>
            </a:endParaRPr>
          </a:p>
          <a:p>
            <a:r>
              <a:rPr lang="en-US" sz="1200" dirty="0" smtClean="0">
                <a:latin typeface="Calibri" panose="020F0502020204030204" pitchFamily="34" charset="0"/>
              </a:rPr>
              <a:t>For more information, go to the AWS CloudFormation documentation on how to create and use resources</a:t>
            </a:r>
            <a:r>
              <a:rPr lang="en-US" sz="1200" b="0" i="0" baseline="0" dirty="0" smtClean="0">
                <a:latin typeface="Calibri" panose="020F0502020204030204" pitchFamily="34" charset="0"/>
              </a:rPr>
              <a:t>. </a:t>
            </a:r>
            <a:r>
              <a:rPr lang="en-US" sz="1200" b="0" i="0" baseline="0" dirty="0" smtClean="0">
                <a:latin typeface="Calibri" panose="020F0502020204030204" pitchFamily="34" charset="0"/>
                <a:hlinkClick r:id="rId3"/>
              </a:rPr>
              <a:t>http://docs.aws.amazon.com/AWSCloudFormation/latest/UserGuide/resources-section-structure.html</a:t>
            </a:r>
            <a:endParaRPr lang="en-US" sz="1200" b="0" i="0" baseline="0" dirty="0" smtClean="0">
              <a:latin typeface="Calibri" panose="020F0502020204030204" pitchFamily="34" charset="0"/>
            </a:endParaRPr>
          </a:p>
          <a:p>
            <a:endParaRPr lang="en-SG" dirty="0"/>
          </a:p>
        </p:txBody>
      </p:sp>
      <p:sp>
        <p:nvSpPr>
          <p:cNvPr id="4" name="Slide Number Placeholder 3"/>
          <p:cNvSpPr>
            <a:spLocks noGrp="1"/>
          </p:cNvSpPr>
          <p:nvPr>
            <p:ph type="sldNum" sz="quarter" idx="10"/>
          </p:nvPr>
        </p:nvSpPr>
        <p:spPr/>
        <p:txBody>
          <a:bodyPr/>
          <a:lstStyle/>
          <a:p>
            <a:pPr>
              <a:defRPr/>
            </a:pPr>
            <a:fld id="{B3AB1682-A8FE-EA42-BA79-DFBEA3F35A1E}" type="slidenum">
              <a:rPr lang="en-US" altLang="en-US" smtClean="0"/>
              <a:pPr>
                <a:defRPr/>
              </a:pPr>
              <a:t>16</a:t>
            </a:fld>
            <a:endParaRPr lang="en-US" altLang="en-US" dirty="0"/>
          </a:p>
        </p:txBody>
      </p:sp>
    </p:spTree>
    <p:extLst>
      <p:ext uri="{BB962C8B-B14F-4D97-AF65-F5344CB8AC3E}">
        <p14:creationId xmlns:p14="http://schemas.microsoft.com/office/powerpoint/2010/main" val="1089261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smtClean="0">
                <a:latin typeface="Calibri" panose="020F0502020204030204" pitchFamily="34" charset="0"/>
              </a:rPr>
              <a:t>In this example, the InstanceTypeParameter specifies a default Amazon EC2 instance type of t2.micro, but users can choose from a t2.micro, m1.small, or m1.large instance type when they invoke the template. It also provides a description, which appears in the AWS CloudFormation Console when the template is launched.</a:t>
            </a:r>
          </a:p>
          <a:p>
            <a:endParaRPr lang="en-US" sz="1200" b="0" dirty="0" smtClean="0">
              <a:latin typeface="Calibri" panose="020F0502020204030204" pitchFamily="34" charset="0"/>
            </a:endParaRPr>
          </a:p>
          <a:p>
            <a:r>
              <a:rPr lang="en-US" sz="1200" b="0" dirty="0" smtClean="0">
                <a:latin typeface="Calibri" panose="020F0502020204030204" pitchFamily="34" charset="0"/>
              </a:rPr>
              <a:t>Then, when an Amazon EC2 instance is launched in the Resources section of the template, the Properties section of the instance can reference the InstanceTypeParameter specification. In this example, the “Ec2Instance" resource—which is an Amazon EC2 instance—references the InstanceTypeParameter specification for its instance type. You could also specify details like the range of acceptable AMI ImageId numbers, key pairs, subnets, or any properties that must be specified for a resource.</a:t>
            </a:r>
            <a:endParaRPr lang="en-US" sz="1200" b="0" dirty="0">
              <a:latin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B3AB1682-A8FE-EA42-BA79-DFBEA3F35A1E}" type="slidenum">
              <a:rPr lang="en-US" altLang="en-US" smtClean="0"/>
              <a:pPr>
                <a:defRPr/>
              </a:pPr>
              <a:t>17</a:t>
            </a:fld>
            <a:endParaRPr lang="en-US" altLang="en-US" dirty="0"/>
          </a:p>
        </p:txBody>
      </p:sp>
    </p:spTree>
    <p:extLst>
      <p:ext uri="{BB962C8B-B14F-4D97-AF65-F5344CB8AC3E}">
        <p14:creationId xmlns:p14="http://schemas.microsoft.com/office/powerpoint/2010/main" val="3022164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baseline="0" dirty="0" smtClean="0">
                <a:latin typeface="Calibri" panose="020F0502020204030204" pitchFamily="34" charset="0"/>
              </a:rPr>
              <a:t>The DependsOn attribute is an important attribute. DependsOn is how you specify that AWS CloudFormation should wait to launch a resource until a specific, different resource has already finished being created.</a:t>
            </a:r>
          </a:p>
          <a:p>
            <a:endParaRPr lang="en-US" sz="1200" b="0" baseline="0" dirty="0" smtClean="0">
              <a:latin typeface="Calibri" panose="020F0502020204030204" pitchFamily="34" charset="0"/>
            </a:endParaRPr>
          </a:p>
          <a:p>
            <a:r>
              <a:rPr lang="en-US" sz="1200" b="0" baseline="0" dirty="0" smtClean="0">
                <a:latin typeface="Calibri" panose="020F0502020204030204" pitchFamily="34" charset="0"/>
              </a:rPr>
              <a:t>In this case, there is an Amazon EC2 instance that can only be created after the database has been established. So, the creation of the Amazon EC2 instance depends on when the database is created.</a:t>
            </a:r>
          </a:p>
          <a:p>
            <a:endParaRPr lang="en-SG" dirty="0"/>
          </a:p>
        </p:txBody>
      </p:sp>
      <p:sp>
        <p:nvSpPr>
          <p:cNvPr id="4" name="Slide Number Placeholder 3"/>
          <p:cNvSpPr>
            <a:spLocks noGrp="1"/>
          </p:cNvSpPr>
          <p:nvPr>
            <p:ph type="sldNum" sz="quarter" idx="10"/>
          </p:nvPr>
        </p:nvSpPr>
        <p:spPr/>
        <p:txBody>
          <a:bodyPr/>
          <a:lstStyle/>
          <a:p>
            <a:pPr>
              <a:defRPr/>
            </a:pPr>
            <a:fld id="{B3AB1682-A8FE-EA42-BA79-DFBEA3F35A1E}" type="slidenum">
              <a:rPr lang="en-US" altLang="en-US" smtClean="0"/>
              <a:pPr>
                <a:defRPr/>
              </a:pPr>
              <a:t>18</a:t>
            </a:fld>
            <a:endParaRPr lang="en-US" altLang="en-US" dirty="0"/>
          </a:p>
        </p:txBody>
      </p:sp>
    </p:spTree>
    <p:extLst>
      <p:ext uri="{BB962C8B-B14F-4D97-AF65-F5344CB8AC3E}">
        <p14:creationId xmlns:p14="http://schemas.microsoft.com/office/powerpoint/2010/main" val="1851643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smtClean="0">
                <a:latin typeface="Calibri" panose="020F0502020204030204" pitchFamily="34" charset="0"/>
              </a:rPr>
              <a:t>Mappings are keys and their associated values, and they specify conditional parameter values. Mappings allow you to customize the properties of a resource based on certain conditions, which enables you to have fine-grained control over how your templates are launched. For example, an AMI ImageId number is unique to a Region, and the person who received your template might not necessarily know which AMI to use. You can thus provide the AMI lookup list using the Mappings parameter.</a:t>
            </a:r>
          </a:p>
          <a:p>
            <a:endParaRPr lang="en-US" sz="1200" b="0" dirty="0" smtClean="0">
              <a:latin typeface="Calibri" panose="020F0502020204030204" pitchFamily="34" charset="0"/>
            </a:endParaRPr>
          </a:p>
          <a:p>
            <a:r>
              <a:rPr lang="en-US" sz="1200" b="0" dirty="0" smtClean="0">
                <a:latin typeface="Calibri" panose="020F0502020204030204" pitchFamily="34" charset="0"/>
              </a:rPr>
              <a:t>This example contains a map for Regions. The mapping  lists the AMI that should be used, based on the Region that the EC2 instance will launch in.</a:t>
            </a:r>
          </a:p>
          <a:p>
            <a:endParaRPr lang="en-US" sz="1200" b="0" dirty="0" smtClean="0">
              <a:latin typeface="Calibri" panose="020F0502020204030204" pitchFamily="34" charset="0"/>
            </a:endParaRPr>
          </a:p>
          <a:p>
            <a:r>
              <a:rPr lang="en-US" sz="1200" b="0" dirty="0" smtClean="0">
                <a:latin typeface="Calibri" panose="020F0502020204030204" pitchFamily="34" charset="0"/>
              </a:rPr>
              <a:t>For more information, go to the AWS CloudFormation documentation on how to create and use Mappings</a:t>
            </a:r>
            <a:r>
              <a:rPr lang="en-US" sz="1200" b="0" i="0" baseline="0" dirty="0" smtClean="0">
                <a:latin typeface="Calibri" panose="020F0502020204030204" pitchFamily="34" charset="0"/>
              </a:rPr>
              <a:t>. </a:t>
            </a:r>
          </a:p>
          <a:p>
            <a:endParaRPr lang="en-US" sz="1200" b="0" i="0" baseline="0" dirty="0" smtClean="0">
              <a:latin typeface="Calibri" panose="020F0502020204030204" pitchFamily="34" charset="0"/>
              <a:hlinkClick r:id="rId3"/>
            </a:endParaRPr>
          </a:p>
          <a:p>
            <a:r>
              <a:rPr lang="en-US" sz="1200" b="0" i="0" baseline="0" dirty="0" smtClean="0">
                <a:latin typeface="Calibri" panose="020F0502020204030204" pitchFamily="34" charset="0"/>
                <a:hlinkClick r:id="rId3"/>
              </a:rPr>
              <a:t>https://docs.aws.amazon.com/AWSCloudFormation/latest/UserGuide/mappings-section-structure.html</a:t>
            </a:r>
            <a:endParaRPr lang="en-US" sz="1200" b="0" i="0" baseline="0" dirty="0">
              <a:latin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B3AB1682-A8FE-EA42-BA79-DFBEA3F35A1E}" type="slidenum">
              <a:rPr lang="en-US" altLang="en-US" smtClean="0"/>
              <a:pPr>
                <a:defRPr/>
              </a:pPr>
              <a:t>19</a:t>
            </a:fld>
            <a:endParaRPr lang="en-US" altLang="en-US" dirty="0"/>
          </a:p>
        </p:txBody>
      </p:sp>
    </p:spTree>
    <p:extLst>
      <p:ext uri="{BB962C8B-B14F-4D97-AF65-F5344CB8AC3E}">
        <p14:creationId xmlns:p14="http://schemas.microsoft.com/office/powerpoint/2010/main" val="2765932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latin typeface="Calibri" panose="020F0502020204030204" pitchFamily="34" charset="0"/>
              </a:rPr>
              <a:t>The </a:t>
            </a:r>
            <a:r>
              <a:rPr lang="en-US" sz="1200" b="1" dirty="0" smtClean="0">
                <a:latin typeface="Calibri" panose="020F0502020204030204" pitchFamily="34" charset="0"/>
              </a:rPr>
              <a:t>optional Conditions section </a:t>
            </a:r>
            <a:r>
              <a:rPr lang="en-US" sz="1200" dirty="0" smtClean="0">
                <a:latin typeface="Calibri" panose="020F0502020204030204" pitchFamily="34" charset="0"/>
              </a:rPr>
              <a:t>includes statements that control whether certain resources are created, or whether certain properties are assigned a value during the creation or update of a stack. For example, you can compare whether a value is equal to another value. Based on the result of that condition, you can conditionally create resources. If you have multiple conditions, separate them with commas.</a:t>
            </a:r>
          </a:p>
          <a:p>
            <a:endParaRPr lang="en-US" sz="1200" dirty="0" smtClean="0">
              <a:latin typeface="Calibri" panose="020F0502020204030204" pitchFamily="34" charset="0"/>
            </a:endParaRPr>
          </a:p>
          <a:p>
            <a:r>
              <a:rPr lang="en-US" sz="1200" dirty="0" smtClean="0">
                <a:latin typeface="Calibri" panose="020F0502020204030204" pitchFamily="34" charset="0"/>
              </a:rPr>
              <a:t>You might use conditions when you want to reuse a template that can create resources in different contexts, such as a test environment versus a production environment. In your template, you can add an EnvironmentType input parameter, which accepts either “prod” or “test” as inputs. For the production environment, you might include Amazon EC2 instances with certain capabilities; however, for the test environment, you want to use reduced capabilities to save money. With conditions, you can define which resources are created, and how they're configured for each environment type.</a:t>
            </a:r>
          </a:p>
          <a:p>
            <a:endParaRPr lang="en-US" sz="1200" dirty="0" smtClean="0">
              <a:latin typeface="Calibri" panose="020F0502020204030204" pitchFamily="34" charset="0"/>
            </a:endParaRPr>
          </a:p>
          <a:p>
            <a:r>
              <a:rPr lang="en-US" sz="1200" dirty="0" smtClean="0">
                <a:latin typeface="Calibri" panose="020F0502020204030204" pitchFamily="34" charset="0"/>
              </a:rPr>
              <a:t>Conditions are evaluated based on input parameter values that you specify when you create or update a stack. Within each condition, you can reference another condition, a parameter value, or a mapping. After you define all your conditions, you can associate them with resources and resource properties in the Resources and Outputs sections of a template.</a:t>
            </a:r>
          </a:p>
          <a:p>
            <a:endParaRPr lang="en-US" sz="1200" dirty="0" smtClean="0">
              <a:latin typeface="Calibri" panose="020F0502020204030204" pitchFamily="34" charset="0"/>
            </a:endParaRPr>
          </a:p>
          <a:p>
            <a:endParaRPr lang="en-US" sz="1200" dirty="0" smtClean="0">
              <a:latin typeface="Calibri" panose="020F0502020204030204" pitchFamily="34" charset="0"/>
            </a:endParaRPr>
          </a:p>
          <a:p>
            <a:r>
              <a:rPr lang="en-US" sz="1200" dirty="0" smtClean="0">
                <a:latin typeface="Calibri" panose="020F0502020204030204" pitchFamily="34" charset="0"/>
              </a:rPr>
              <a:t>For more information, see the AWS CloudFormation documentation on how to create and use conditions.</a:t>
            </a:r>
          </a:p>
          <a:p>
            <a:r>
              <a:rPr lang="en-US" sz="1200" b="0" i="0" baseline="0" dirty="0" smtClean="0">
                <a:latin typeface="Calibri" panose="020F0502020204030204" pitchFamily="34" charset="0"/>
                <a:hlinkClick r:id="rId3"/>
              </a:rPr>
              <a:t>http://docs.aws.amazon.com/AWSCloudFormation/latest/UserGuide/conditions-section-structure.html</a:t>
            </a:r>
            <a:endParaRPr lang="en-US" sz="1200" dirty="0">
              <a:latin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B3AB1682-A8FE-EA42-BA79-DFBEA3F35A1E}" type="slidenum">
              <a:rPr lang="en-US" altLang="en-US" smtClean="0"/>
              <a:pPr>
                <a:defRPr/>
              </a:pPr>
              <a:t>20</a:t>
            </a:fld>
            <a:endParaRPr lang="en-US" altLang="en-US" dirty="0"/>
          </a:p>
        </p:txBody>
      </p:sp>
    </p:spTree>
    <p:extLst>
      <p:ext uri="{BB962C8B-B14F-4D97-AF65-F5344CB8AC3E}">
        <p14:creationId xmlns:p14="http://schemas.microsoft.com/office/powerpoint/2010/main" val="3031364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Calibri" panose="020F0502020204030204" pitchFamily="34" charset="0"/>
                <a:ea typeface="ＭＳ Ｐゴシック" charset="0"/>
                <a:cs typeface="ＭＳ Ｐゴシック" charset="0"/>
              </a:rPr>
              <a:t>This is an important one to pay attention to because if values or tags have been assigned, the template will do something different based on the assigned value.</a:t>
            </a:r>
          </a:p>
          <a:p>
            <a:endParaRPr lang="en-US" sz="1200" kern="1200" dirty="0" smtClean="0">
              <a:solidFill>
                <a:schemeClr val="tx1"/>
              </a:solidFill>
              <a:effectLst/>
              <a:latin typeface="Calibri" panose="020F0502020204030204" pitchFamily="34" charset="0"/>
              <a:ea typeface="ＭＳ Ｐゴシック" charset="0"/>
              <a:cs typeface="ＭＳ Ｐゴシック" charset="0"/>
            </a:endParaRPr>
          </a:p>
          <a:p>
            <a:r>
              <a:rPr lang="en-US" sz="1200" kern="1200" dirty="0" smtClean="0">
                <a:solidFill>
                  <a:schemeClr val="tx1"/>
                </a:solidFill>
                <a:effectLst/>
                <a:latin typeface="Calibri" panose="020F0502020204030204" pitchFamily="34" charset="0"/>
                <a:ea typeface="ＭＳ Ｐゴシック" charset="0"/>
                <a:cs typeface="ＭＳ Ｐゴシック" charset="0"/>
              </a:rPr>
              <a:t>In this example, the EnvType parameter specifies whether you want to create a Dev environment, a QA—environment, or a Prod environment. Depending on the environment, you might want to specify different configurations, such as which database it points to. You can use “Condition” to evaluate this, and specify appropriate resources for each environment.</a:t>
            </a:r>
          </a:p>
          <a:p>
            <a:endParaRPr lang="en-US" sz="1800" kern="1200" dirty="0" smtClean="0">
              <a:solidFill>
                <a:schemeClr val="tx1"/>
              </a:solidFill>
              <a:effectLst/>
              <a:latin typeface="Arial" charset="0"/>
              <a:ea typeface="ＭＳ Ｐゴシック" charset="0"/>
              <a:cs typeface="ＭＳ Ｐゴシック" charset="0"/>
            </a:endParaRPr>
          </a:p>
          <a:p>
            <a:endParaRPr lang="en-SG" dirty="0"/>
          </a:p>
        </p:txBody>
      </p:sp>
      <p:sp>
        <p:nvSpPr>
          <p:cNvPr id="4" name="Slide Number Placeholder 3"/>
          <p:cNvSpPr>
            <a:spLocks noGrp="1"/>
          </p:cNvSpPr>
          <p:nvPr>
            <p:ph type="sldNum" sz="quarter" idx="10"/>
          </p:nvPr>
        </p:nvSpPr>
        <p:spPr/>
        <p:txBody>
          <a:bodyPr/>
          <a:lstStyle/>
          <a:p>
            <a:pPr>
              <a:defRPr/>
            </a:pPr>
            <a:fld id="{B3AB1682-A8FE-EA42-BA79-DFBEA3F35A1E}" type="slidenum">
              <a:rPr lang="en-US" altLang="en-US" smtClean="0"/>
              <a:pPr>
                <a:defRPr/>
              </a:pPr>
              <a:t>21</a:t>
            </a:fld>
            <a:endParaRPr lang="en-US" altLang="en-US" dirty="0"/>
          </a:p>
        </p:txBody>
      </p:sp>
    </p:spTree>
    <p:extLst>
      <p:ext uri="{BB962C8B-B14F-4D97-AF65-F5344CB8AC3E}">
        <p14:creationId xmlns:p14="http://schemas.microsoft.com/office/powerpoint/2010/main" val="2284247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5E13ECD2-14D7-4265-AF23-95505127F74C}" type="slidenum">
              <a:rPr lang="en-SG" smtClean="0"/>
              <a:pPr/>
              <a:t>2</a:t>
            </a:fld>
            <a:endParaRPr lang="en-SG" dirty="0"/>
          </a:p>
        </p:txBody>
      </p:sp>
    </p:spTree>
    <p:extLst>
      <p:ext uri="{BB962C8B-B14F-4D97-AF65-F5344CB8AC3E}">
        <p14:creationId xmlns:p14="http://schemas.microsoft.com/office/powerpoint/2010/main" val="4771191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smtClean="0">
                <a:latin typeface="Calibri" panose="020F0502020204030204" pitchFamily="34" charset="0"/>
              </a:rPr>
              <a:t>When the previous template is applied to this example, only one set of resources in one Availability Zone is launched when the target environment is development, or DEV. When this template is used in production--or PROD—the solution launches two sets of resources in two different Availability Zones. So, without making a single change, you can get a redundant environment from the same template.</a:t>
            </a:r>
          </a:p>
          <a:p>
            <a:endParaRPr lang="en-US" sz="1200" b="0" dirty="0" smtClean="0">
              <a:latin typeface="Calibri" panose="020F0502020204030204" pitchFamily="34" charset="0"/>
            </a:endParaRPr>
          </a:p>
          <a:p>
            <a:r>
              <a:rPr lang="en-US" sz="1200" b="0" dirty="0" smtClean="0">
                <a:latin typeface="Calibri" panose="020F0502020204030204" pitchFamily="34" charset="0"/>
              </a:rPr>
              <a:t>Your production environment and development environment must have the same stack in order to ensure that your application works the way that it was designed. Your DEV environment and QA environment must have the same stack of applications and the same configuration. You might have several QA environments for functional testing, user acceptance testing, load testing, and so on. The process of creating those environments manually can be error-prone. You can use a Conditions statement in the template to solve this problem.</a:t>
            </a:r>
          </a:p>
          <a:p>
            <a:endParaRPr lang="en-SG" dirty="0"/>
          </a:p>
        </p:txBody>
      </p:sp>
      <p:sp>
        <p:nvSpPr>
          <p:cNvPr id="4" name="Slide Number Placeholder 3"/>
          <p:cNvSpPr>
            <a:spLocks noGrp="1"/>
          </p:cNvSpPr>
          <p:nvPr>
            <p:ph type="sldNum" sz="quarter" idx="10"/>
          </p:nvPr>
        </p:nvSpPr>
        <p:spPr/>
        <p:txBody>
          <a:bodyPr/>
          <a:lstStyle/>
          <a:p>
            <a:pPr>
              <a:defRPr/>
            </a:pPr>
            <a:fld id="{B3AB1682-A8FE-EA42-BA79-DFBEA3F35A1E}" type="slidenum">
              <a:rPr lang="en-US" altLang="en-US" smtClean="0"/>
              <a:pPr>
                <a:defRPr/>
              </a:pPr>
              <a:t>22</a:t>
            </a:fld>
            <a:endParaRPr lang="en-US" altLang="en-US" dirty="0"/>
          </a:p>
        </p:txBody>
      </p:sp>
    </p:spTree>
    <p:extLst>
      <p:ext uri="{BB962C8B-B14F-4D97-AF65-F5344CB8AC3E}">
        <p14:creationId xmlns:p14="http://schemas.microsoft.com/office/powerpoint/2010/main" val="3295903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an AWS </a:t>
            </a:r>
            <a:r>
              <a:rPr lang="en-US" dirty="0" smtClean="0"/>
              <a:t>CloudFormation template</a:t>
            </a:r>
            <a:r>
              <a:rPr lang="en-US" dirty="0" smtClean="0"/>
              <a:t>, you can specify an output. Outputs are values that are returned whenever you view the properties of your stack. For example, if something executes properly, it is helpful to provide an indication that the execution completed and was successful</a:t>
            </a:r>
            <a:r>
              <a:rPr lang="en-US" dirty="0" smtClean="0"/>
              <a:t>.</a:t>
            </a:r>
          </a:p>
          <a:p>
            <a:endParaRPr lang="en-US" dirty="0" smtClean="0"/>
          </a:p>
          <a:p>
            <a:r>
              <a:rPr lang="en-US" dirty="0" smtClean="0"/>
              <a:t>Outputs </a:t>
            </a:r>
            <a:r>
              <a:rPr lang="en-US" dirty="0" smtClean="0"/>
              <a:t>can specify the string output of any logical identifier that is available in the template. It's a convenient way to capture important information about your resources or input parameters.</a:t>
            </a:r>
          </a:p>
          <a:p>
            <a:endParaRPr lang="en-US" dirty="0" smtClean="0"/>
          </a:p>
          <a:p>
            <a:r>
              <a:rPr lang="en-US" dirty="0" smtClean="0"/>
              <a:t>For more information, go to the AWS </a:t>
            </a:r>
            <a:r>
              <a:rPr lang="en-US" dirty="0" smtClean="0"/>
              <a:t>CloudFormation documentation </a:t>
            </a:r>
            <a:r>
              <a:rPr lang="en-US" dirty="0" smtClean="0"/>
              <a:t>on how to create and use outputs</a:t>
            </a:r>
            <a:r>
              <a:rPr lang="en-US" dirty="0" smtClean="0"/>
              <a:t>.</a:t>
            </a:r>
          </a:p>
          <a:p>
            <a:endParaRPr lang="en-US" dirty="0" smtClean="0"/>
          </a:p>
          <a:p>
            <a:r>
              <a:rPr lang="en-US" dirty="0" smtClean="0"/>
              <a:t>http</a:t>
            </a:r>
            <a:r>
              <a:rPr lang="en-US" dirty="0" smtClean="0"/>
              <a:t>://docs.aws.amazon.com/AWSCloudFormation/latest/UserGuide/outputs-section-structure.html</a:t>
            </a:r>
            <a:endParaRPr lang="en-SG" dirty="0"/>
          </a:p>
        </p:txBody>
      </p:sp>
      <p:sp>
        <p:nvSpPr>
          <p:cNvPr id="4" name="Slide Number Placeholder 3"/>
          <p:cNvSpPr>
            <a:spLocks noGrp="1"/>
          </p:cNvSpPr>
          <p:nvPr>
            <p:ph type="sldNum" sz="quarter" idx="10"/>
          </p:nvPr>
        </p:nvSpPr>
        <p:spPr/>
        <p:txBody>
          <a:bodyPr/>
          <a:lstStyle/>
          <a:p>
            <a:pPr>
              <a:defRPr/>
            </a:pPr>
            <a:fld id="{B3AB1682-A8FE-EA42-BA79-DFBEA3F35A1E}" type="slidenum">
              <a:rPr lang="en-US" altLang="en-US" smtClean="0"/>
              <a:pPr>
                <a:defRPr/>
              </a:pPr>
              <a:t>23</a:t>
            </a:fld>
            <a:endParaRPr lang="en-US" altLang="en-US" dirty="0"/>
          </a:p>
        </p:txBody>
      </p:sp>
    </p:spTree>
    <p:extLst>
      <p:ext uri="{BB962C8B-B14F-4D97-AF65-F5344CB8AC3E}">
        <p14:creationId xmlns:p14="http://schemas.microsoft.com/office/powerpoint/2010/main" val="36515862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FCFBA917-D352-2849-9C42-31E1402D8DAE}" type="slidenum">
              <a:rPr lang="en-US" altLang="en-US" smtClean="0"/>
              <a:pPr>
                <a:defRPr/>
              </a:pPr>
              <a:t>24</a:t>
            </a:fld>
            <a:endParaRPr lang="en-US" altLang="en-US" dirty="0"/>
          </a:p>
        </p:txBody>
      </p:sp>
    </p:spTree>
    <p:extLst>
      <p:ext uri="{BB962C8B-B14F-4D97-AF65-F5344CB8AC3E}">
        <p14:creationId xmlns:p14="http://schemas.microsoft.com/office/powerpoint/2010/main" val="1464279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4D7810AE-B43B-F94F-AA4C-0E5E3962AED3}" type="slidenum">
              <a:rPr lang="en-US" altLang="en-US" smtClean="0"/>
              <a:pPr>
                <a:defRPr/>
              </a:pPr>
              <a:t>3</a:t>
            </a:fld>
            <a:endParaRPr lang="en-US" altLang="en-US" dirty="0"/>
          </a:p>
        </p:txBody>
      </p:sp>
    </p:spTree>
    <p:extLst>
      <p:ext uri="{BB962C8B-B14F-4D97-AF65-F5344CB8AC3E}">
        <p14:creationId xmlns:p14="http://schemas.microsoft.com/office/powerpoint/2010/main" val="2360575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SG" sz="1200" dirty="0" smtClean="0"/>
              <a:t>Discuss the possible issues and how to mitigate these </a:t>
            </a:r>
            <a:r>
              <a:rPr lang="en-SG" sz="1200" dirty="0" smtClean="0"/>
              <a:t>issues</a:t>
            </a:r>
          </a:p>
          <a:p>
            <a:pPr marL="171450" indent="-171450">
              <a:buFontTx/>
              <a:buChar char="-"/>
            </a:pPr>
            <a:r>
              <a:rPr lang="en-SG" sz="1200" dirty="0" smtClean="0"/>
              <a:t>Development</a:t>
            </a:r>
            <a:r>
              <a:rPr lang="en-SG" sz="1200" baseline="0" dirty="0" smtClean="0"/>
              <a:t> and testing on local machines</a:t>
            </a:r>
          </a:p>
          <a:p>
            <a:pPr marL="171450" indent="-171450">
              <a:buFontTx/>
              <a:buChar char="-"/>
            </a:pPr>
            <a:r>
              <a:rPr lang="en-SG" sz="1200" dirty="0" smtClean="0"/>
              <a:t>Manual integration</a:t>
            </a:r>
            <a:r>
              <a:rPr lang="en-SG" sz="1200" baseline="0" dirty="0" smtClean="0"/>
              <a:t> and configurations of staging and production environment</a:t>
            </a:r>
          </a:p>
          <a:p>
            <a:pPr marL="171450" indent="-171450">
              <a:buFontTx/>
              <a:buChar char="-"/>
            </a:pPr>
            <a:r>
              <a:rPr lang="en-SG" sz="1200" baseline="0" dirty="0" smtClean="0"/>
              <a:t>Manual testing by Quality assurance.</a:t>
            </a:r>
          </a:p>
          <a:p>
            <a:pPr marL="171450" indent="-171450">
              <a:buFontTx/>
              <a:buChar char="-"/>
            </a:pPr>
            <a:endParaRPr lang="en-SG" sz="1200" baseline="0" dirty="0" smtClean="0"/>
          </a:p>
          <a:p>
            <a:pPr marL="0" indent="0">
              <a:buFontTx/>
              <a:buNone/>
            </a:pPr>
            <a:r>
              <a:rPr lang="en-SG" sz="1200" baseline="0" dirty="0" smtClean="0"/>
              <a:t>Some good points</a:t>
            </a:r>
          </a:p>
          <a:p>
            <a:pPr marL="171450" indent="-171450">
              <a:buFontTx/>
              <a:buChar char="-"/>
            </a:pPr>
            <a:r>
              <a:rPr lang="en-SG" sz="1200" baseline="0" dirty="0" smtClean="0"/>
              <a:t>Quality assurance writes the SIT/UAT test cases not the developers</a:t>
            </a:r>
          </a:p>
          <a:p>
            <a:pPr marL="171450" indent="-171450">
              <a:buFontTx/>
              <a:buChar char="-"/>
            </a:pPr>
            <a:r>
              <a:rPr lang="en-SG" sz="1200" baseline="0" dirty="0" smtClean="0"/>
              <a:t>Some form of issue management is being implemented</a:t>
            </a:r>
          </a:p>
          <a:p>
            <a:pPr marL="171450" indent="-171450">
              <a:buFontTx/>
              <a:buChar char="-"/>
            </a:pPr>
            <a:endParaRPr lang="en-SG" sz="1200" baseline="0" dirty="0" smtClean="0"/>
          </a:p>
          <a:p>
            <a:pPr marL="0" indent="0">
              <a:buFontTx/>
              <a:buNone/>
            </a:pPr>
            <a:r>
              <a:rPr lang="en-SG" sz="1200" baseline="0" dirty="0" smtClean="0"/>
              <a:t>Activity diagram should also include the object flow.</a:t>
            </a:r>
          </a:p>
        </p:txBody>
      </p:sp>
      <p:sp>
        <p:nvSpPr>
          <p:cNvPr id="4" name="Slide Number Placeholder 3"/>
          <p:cNvSpPr>
            <a:spLocks noGrp="1"/>
          </p:cNvSpPr>
          <p:nvPr>
            <p:ph type="sldNum" sz="quarter" idx="10"/>
          </p:nvPr>
        </p:nvSpPr>
        <p:spPr/>
        <p:txBody>
          <a:bodyPr/>
          <a:lstStyle/>
          <a:p>
            <a:pPr>
              <a:defRPr/>
            </a:pPr>
            <a:fld id="{B3AB1682-A8FE-EA42-BA79-DFBEA3F35A1E}" type="slidenum">
              <a:rPr lang="en-US" altLang="en-US" smtClean="0"/>
              <a:pPr>
                <a:defRPr/>
              </a:pPr>
              <a:t>6</a:t>
            </a:fld>
            <a:endParaRPr lang="en-US" altLang="en-US" dirty="0"/>
          </a:p>
        </p:txBody>
      </p:sp>
    </p:spTree>
    <p:extLst>
      <p:ext uri="{BB962C8B-B14F-4D97-AF65-F5344CB8AC3E}">
        <p14:creationId xmlns:p14="http://schemas.microsoft.com/office/powerpoint/2010/main" val="3458273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FCFBA917-D352-2849-9C42-31E1402D8DAE}" type="slidenum">
              <a:rPr lang="en-US" altLang="en-US" smtClean="0"/>
              <a:pPr>
                <a:defRPr/>
              </a:pPr>
              <a:t>7</a:t>
            </a:fld>
            <a:endParaRPr lang="en-US" altLang="en-US" dirty="0"/>
          </a:p>
        </p:txBody>
      </p:sp>
    </p:spTree>
    <p:extLst>
      <p:ext uri="{BB962C8B-B14F-4D97-AF65-F5344CB8AC3E}">
        <p14:creationId xmlns:p14="http://schemas.microsoft.com/office/powerpoint/2010/main" val="2263093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FCFBA917-D352-2849-9C42-31E1402D8DAE}" type="slidenum">
              <a:rPr lang="en-US" altLang="en-US" smtClean="0"/>
              <a:pPr>
                <a:defRPr/>
              </a:pPr>
              <a:t>8</a:t>
            </a:fld>
            <a:endParaRPr lang="en-US" altLang="en-US" dirty="0"/>
          </a:p>
        </p:txBody>
      </p:sp>
    </p:spTree>
    <p:extLst>
      <p:ext uri="{BB962C8B-B14F-4D97-AF65-F5344CB8AC3E}">
        <p14:creationId xmlns:p14="http://schemas.microsoft.com/office/powerpoint/2010/main" val="4142983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charset="0"/>
                <a:ea typeface="ＭＳ Ｐゴシック" charset="0"/>
                <a:cs typeface="ＭＳ Ｐゴシック" charset="0"/>
              </a:rPr>
              <a:t>When we talk about infrastructure as code, what do we mean?</a:t>
            </a:r>
          </a:p>
          <a:p>
            <a:endParaRPr lang="en-US" sz="1200" b="0" i="0" kern="1200" dirty="0" smtClean="0">
              <a:solidFill>
                <a:schemeClr val="tx1"/>
              </a:solidFill>
              <a:effectLst/>
              <a:latin typeface="Arial" charset="0"/>
              <a:ea typeface="ＭＳ Ｐゴシック" charset="0"/>
              <a:cs typeface="ＭＳ Ｐゴシック" charset="0"/>
            </a:endParaRPr>
          </a:p>
          <a:p>
            <a:r>
              <a:rPr lang="en-US" sz="1200" b="0" i="0" kern="1200" dirty="0" smtClean="0">
                <a:solidFill>
                  <a:schemeClr val="tx1"/>
                </a:solidFill>
                <a:effectLst/>
                <a:latin typeface="Arial" charset="0"/>
                <a:ea typeface="ＭＳ Ｐゴシック" charset="0"/>
                <a:cs typeface="ＭＳ Ｐゴシック" charset="0"/>
              </a:rPr>
              <a:t>There </a:t>
            </a:r>
            <a:r>
              <a:rPr lang="en-US" sz="1200" b="0" i="0" kern="1200" dirty="0" smtClean="0">
                <a:solidFill>
                  <a:schemeClr val="tx1"/>
                </a:solidFill>
                <a:effectLst/>
                <a:latin typeface="Arial" charset="0"/>
                <a:ea typeface="ＭＳ Ｐゴシック" charset="0"/>
                <a:cs typeface="ＭＳ Ｐゴシック" charset="0"/>
              </a:rPr>
              <a:t>are many components to automating your infrastructure, but the most critical one is defining </a:t>
            </a:r>
            <a:r>
              <a:rPr lang="en-US" sz="1200" b="0" i="0" kern="1200" dirty="0" smtClean="0">
                <a:solidFill>
                  <a:schemeClr val="tx1"/>
                </a:solidFill>
                <a:effectLst/>
                <a:latin typeface="Arial" charset="0"/>
                <a:ea typeface="ＭＳ Ｐゴシック" charset="0"/>
                <a:cs typeface="ＭＳ Ｐゴシック" charset="0"/>
              </a:rPr>
              <a:t>your </a:t>
            </a:r>
            <a:r>
              <a:rPr lang="en-US" sz="1200" b="0" i="0" kern="1200" dirty="0" smtClean="0">
                <a:solidFill>
                  <a:schemeClr val="tx1"/>
                </a:solidFill>
                <a:effectLst/>
                <a:latin typeface="Arial" charset="0"/>
                <a:ea typeface="ＭＳ Ｐゴシック" charset="0"/>
                <a:cs typeface="ＭＳ Ｐゴシック" charset="0"/>
              </a:rPr>
              <a:t>infrastructure as code, not as bundles of hardware components. Thinking of infrastructure as </a:t>
            </a:r>
            <a:r>
              <a:rPr lang="en-US" sz="1200" b="0" i="0" kern="1200" dirty="0" smtClean="0">
                <a:solidFill>
                  <a:schemeClr val="tx1"/>
                </a:solidFill>
                <a:effectLst/>
                <a:latin typeface="Arial" charset="0"/>
                <a:ea typeface="ＭＳ Ｐゴシック" charset="0"/>
                <a:cs typeface="ＭＳ Ｐゴシック" charset="0"/>
              </a:rPr>
              <a:t>code </a:t>
            </a:r>
            <a:r>
              <a:rPr lang="en-US" sz="1200" b="0" i="0" kern="1200" dirty="0" smtClean="0">
                <a:solidFill>
                  <a:schemeClr val="tx1"/>
                </a:solidFill>
                <a:effectLst/>
                <a:latin typeface="Arial" charset="0"/>
                <a:ea typeface="ＭＳ Ｐゴシック" charset="0"/>
                <a:cs typeface="ＭＳ Ｐゴシック" charset="0"/>
              </a:rPr>
              <a:t>is the process of applying techniques, practices, and tools from software development to create </a:t>
            </a:r>
            <a:r>
              <a:rPr lang="en-US" sz="1200" b="0" i="0" kern="1200" dirty="0" smtClean="0">
                <a:solidFill>
                  <a:schemeClr val="tx1"/>
                </a:solidFill>
                <a:effectLst/>
                <a:latin typeface="Arial" charset="0"/>
                <a:ea typeface="ＭＳ Ｐゴシック" charset="0"/>
                <a:cs typeface="ＭＳ Ｐゴシック" charset="0"/>
              </a:rPr>
              <a:t>reusable</a:t>
            </a:r>
            <a:r>
              <a:rPr lang="en-US" sz="1200" b="0" i="0" kern="1200" dirty="0" smtClean="0">
                <a:solidFill>
                  <a:schemeClr val="tx1"/>
                </a:solidFill>
                <a:effectLst/>
                <a:latin typeface="Arial" charset="0"/>
                <a:ea typeface="ＭＳ Ｐゴシック" charset="0"/>
                <a:cs typeface="ＭＳ Ｐゴシック" charset="0"/>
              </a:rPr>
              <a:t>, maintainable, extensible, and testable infrastructure.</a:t>
            </a:r>
          </a:p>
          <a:p>
            <a:endParaRPr lang="en-SG" dirty="0"/>
          </a:p>
        </p:txBody>
      </p:sp>
      <p:sp>
        <p:nvSpPr>
          <p:cNvPr id="4" name="Slide Number Placeholder 3"/>
          <p:cNvSpPr>
            <a:spLocks noGrp="1"/>
          </p:cNvSpPr>
          <p:nvPr>
            <p:ph type="sldNum" sz="quarter" idx="10"/>
          </p:nvPr>
        </p:nvSpPr>
        <p:spPr/>
        <p:txBody>
          <a:bodyPr/>
          <a:lstStyle/>
          <a:p>
            <a:pPr>
              <a:defRPr/>
            </a:pPr>
            <a:fld id="{B3AB1682-A8FE-EA42-BA79-DFBEA3F35A1E}" type="slidenum">
              <a:rPr lang="en-US" altLang="en-US" smtClean="0"/>
              <a:pPr>
                <a:defRPr/>
              </a:pPr>
              <a:t>9</a:t>
            </a:fld>
            <a:endParaRPr lang="en-US" altLang="en-US" dirty="0"/>
          </a:p>
        </p:txBody>
      </p:sp>
    </p:spTree>
    <p:extLst>
      <p:ext uri="{BB962C8B-B14F-4D97-AF65-F5344CB8AC3E}">
        <p14:creationId xmlns:p14="http://schemas.microsoft.com/office/powerpoint/2010/main" val="932382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effectLst/>
                <a:latin typeface="Arial" charset="0"/>
                <a:ea typeface="ＭＳ Ｐゴシック" charset="0"/>
                <a:cs typeface="ＭＳ Ｐゴシック" charset="0"/>
              </a:rPr>
              <a:t>Code is extensible, changeable, and reusable</a:t>
            </a:r>
            <a:r>
              <a:rPr lang="en-US" sz="1200" kern="1200" dirty="0" smtClean="0">
                <a:solidFill>
                  <a:schemeClr val="tx1"/>
                </a:solidFill>
                <a:effectLst/>
                <a:latin typeface="Arial" charset="0"/>
                <a:ea typeface="ＭＳ Ｐゴシック" charset="0"/>
                <a:cs typeface="ＭＳ Ｐゴシック" charset="0"/>
              </a:rPr>
              <a:t>.</a:t>
            </a:r>
          </a:p>
          <a:p>
            <a:pPr rtl="0"/>
            <a:endParaRPr lang="en-US" sz="1200" kern="1200" dirty="0" smtClean="0">
              <a:solidFill>
                <a:schemeClr val="tx1"/>
              </a:solidFill>
              <a:effectLst/>
              <a:latin typeface="Arial" charset="0"/>
              <a:ea typeface="ＭＳ Ｐゴシック" charset="0"/>
              <a:cs typeface="ＭＳ Ｐゴシック" charset="0"/>
            </a:endParaRPr>
          </a:p>
          <a:p>
            <a:pPr rtl="0"/>
            <a:r>
              <a:rPr lang="en-US" sz="1200" kern="1200" dirty="0" smtClean="0">
                <a:solidFill>
                  <a:schemeClr val="tx1"/>
                </a:solidFill>
                <a:effectLst/>
                <a:latin typeface="Arial" charset="0"/>
                <a:ea typeface="ＭＳ Ｐゴシック" charset="0"/>
                <a:cs typeface="ＭＳ Ｐゴシック" charset="0"/>
              </a:rPr>
              <a:t>Let’s compare software to infrastructure. Software has source code, and infrastructure has an </a:t>
            </a:r>
            <a:r>
              <a:rPr lang="en-US" sz="1200" kern="1200" dirty="0" smtClean="0">
                <a:solidFill>
                  <a:schemeClr val="tx1"/>
                </a:solidFill>
                <a:effectLst/>
                <a:latin typeface="Arial" charset="0"/>
                <a:ea typeface="ＭＳ Ｐゴシック" charset="0"/>
                <a:cs typeface="ＭＳ Ｐゴシック" charset="0"/>
              </a:rPr>
              <a:t>equivalent </a:t>
            </a:r>
            <a:r>
              <a:rPr lang="en-US" sz="1200" kern="1200" dirty="0" smtClean="0">
                <a:solidFill>
                  <a:schemeClr val="tx1"/>
                </a:solidFill>
                <a:effectLst/>
                <a:latin typeface="Arial" charset="0"/>
                <a:ea typeface="ＭＳ Ｐゴシック" charset="0"/>
                <a:cs typeface="ＭＳ Ｐゴシック" charset="0"/>
              </a:rPr>
              <a:t>in JavaScript Object Notation, or JSON. Software has an interpreter, and infrastructure has </a:t>
            </a:r>
            <a:r>
              <a:rPr lang="en-US" sz="1200" kern="1200" dirty="0" smtClean="0">
                <a:solidFill>
                  <a:schemeClr val="tx1"/>
                </a:solidFill>
                <a:effectLst/>
                <a:latin typeface="Arial" charset="0"/>
                <a:ea typeface="ＭＳ Ｐゴシック" charset="0"/>
                <a:cs typeface="ＭＳ Ｐゴシック" charset="0"/>
              </a:rPr>
              <a:t>an </a:t>
            </a:r>
            <a:r>
              <a:rPr lang="en-US" sz="1200" kern="1200" dirty="0" smtClean="0">
                <a:solidFill>
                  <a:schemeClr val="tx1"/>
                </a:solidFill>
                <a:effectLst/>
                <a:latin typeface="Arial" charset="0"/>
                <a:ea typeface="ＭＳ Ｐゴシック" charset="0"/>
                <a:cs typeface="ＭＳ Ｐゴシック" charset="0"/>
              </a:rPr>
              <a:t>equivalent in AWS service application programming interfaces, or APIs. Software has a desired </a:t>
            </a:r>
            <a:r>
              <a:rPr lang="en-US" sz="1200" kern="1200" dirty="0" smtClean="0">
                <a:solidFill>
                  <a:schemeClr val="tx1"/>
                </a:solidFill>
                <a:effectLst/>
                <a:latin typeface="Arial" charset="0"/>
                <a:ea typeface="ＭＳ Ｐゴシック" charset="0"/>
                <a:cs typeface="ＭＳ Ｐゴシック" charset="0"/>
              </a:rPr>
              <a:t>application </a:t>
            </a:r>
            <a:r>
              <a:rPr lang="en-US" sz="1200" kern="1200" dirty="0" smtClean="0">
                <a:solidFill>
                  <a:schemeClr val="tx1"/>
                </a:solidFill>
                <a:effectLst/>
                <a:latin typeface="Arial" charset="0"/>
                <a:ea typeface="ＭＳ Ｐゴシック" charset="0"/>
                <a:cs typeface="ＭＳ Ｐゴシック" charset="0"/>
              </a:rPr>
              <a:t>state, and infrastructure has a desired infrastructure state. </a:t>
            </a:r>
          </a:p>
          <a:p>
            <a:endParaRPr lang="en-US" sz="1200" b="0" i="0" kern="1200" dirty="0" smtClean="0">
              <a:solidFill>
                <a:schemeClr val="tx1"/>
              </a:solidFill>
              <a:effectLst/>
              <a:latin typeface="Arial" charset="0"/>
              <a:ea typeface="ＭＳ Ｐゴシック" charset="0"/>
              <a:cs typeface="ＭＳ Ｐゴシック" charset="0"/>
            </a:endParaRPr>
          </a:p>
          <a:p>
            <a:pPr rtl="0"/>
            <a:r>
              <a:rPr lang="en-US" sz="1200" kern="1200" dirty="0" smtClean="0">
                <a:solidFill>
                  <a:schemeClr val="tx1"/>
                </a:solidFill>
                <a:effectLst/>
                <a:latin typeface="Arial" charset="0"/>
                <a:ea typeface="ＭＳ Ｐゴシック" charset="0"/>
                <a:cs typeface="ＭＳ Ｐゴシック" charset="0"/>
              </a:rPr>
              <a:t>Repeatability is a big advantage when you treat infrastructure as code. For example, you can take an </a:t>
            </a:r>
            <a:r>
              <a:rPr lang="en-US" sz="1200" kern="1200" dirty="0" smtClean="0">
                <a:solidFill>
                  <a:schemeClr val="tx1"/>
                </a:solidFill>
                <a:effectLst/>
                <a:latin typeface="Arial" charset="0"/>
                <a:ea typeface="ＭＳ Ｐゴシック" charset="0"/>
                <a:cs typeface="ＭＳ Ｐゴシック" charset="0"/>
              </a:rPr>
              <a:t>AWS  </a:t>
            </a:r>
            <a:r>
              <a:rPr lang="en-US" sz="1200" kern="1200" dirty="0" smtClean="0">
                <a:solidFill>
                  <a:schemeClr val="tx1"/>
                </a:solidFill>
                <a:effectLst/>
                <a:latin typeface="Arial" charset="0"/>
                <a:ea typeface="ＭＳ Ｐゴシック" charset="0"/>
                <a:cs typeface="ＭＳ Ｐゴシック" charset="0"/>
              </a:rPr>
              <a:t>CloudFormation</a:t>
            </a:r>
            <a:r>
              <a:rPr lang="en-US" sz="1200" kern="1200" baseline="0" dirty="0" smtClean="0">
                <a:solidFill>
                  <a:schemeClr val="tx1"/>
                </a:solidFill>
                <a:effectLst/>
                <a:latin typeface="Arial" charset="0"/>
                <a:ea typeface="ＭＳ Ｐゴシック" charset="0"/>
                <a:cs typeface="ＭＳ Ｐゴシック" charset="0"/>
              </a:rPr>
              <a:t> </a:t>
            </a:r>
            <a:r>
              <a:rPr lang="en-US" sz="1200" kern="1200" dirty="0" smtClean="0">
                <a:solidFill>
                  <a:schemeClr val="tx1"/>
                </a:solidFill>
                <a:effectLst/>
                <a:latin typeface="Arial" charset="0"/>
                <a:ea typeface="ＭＳ Ｐゴシック" charset="0"/>
                <a:cs typeface="ＭＳ Ｐゴシック" charset="0"/>
              </a:rPr>
              <a:t>template and roll out the development environment. You can test automatic </a:t>
            </a:r>
            <a:r>
              <a:rPr lang="en-US" sz="1200" kern="1200" dirty="0" smtClean="0">
                <a:solidFill>
                  <a:schemeClr val="tx1"/>
                </a:solidFill>
                <a:effectLst/>
                <a:latin typeface="Arial" charset="0"/>
                <a:ea typeface="ＭＳ Ｐゴシック" charset="0"/>
                <a:cs typeface="ＭＳ Ｐゴシック" charset="0"/>
              </a:rPr>
              <a:t>scaling </a:t>
            </a:r>
            <a:r>
              <a:rPr lang="en-US" sz="1200" kern="1200" dirty="0" smtClean="0">
                <a:solidFill>
                  <a:schemeClr val="tx1"/>
                </a:solidFill>
                <a:effectLst/>
                <a:latin typeface="Arial" charset="0"/>
                <a:ea typeface="ＭＳ Ｐゴシック" charset="0"/>
                <a:cs typeface="ＭＳ Ｐゴシック" charset="0"/>
              </a:rPr>
              <a:t>and the applications. When the test is successful, that exact template can be reused to launch </a:t>
            </a:r>
            <a:r>
              <a:rPr lang="en-US" sz="1200" kern="1200" dirty="0" smtClean="0">
                <a:solidFill>
                  <a:schemeClr val="tx1"/>
                </a:solidFill>
                <a:effectLst/>
                <a:latin typeface="Arial" charset="0"/>
                <a:ea typeface="ＭＳ Ｐゴシック" charset="0"/>
                <a:cs typeface="ＭＳ Ｐゴシック" charset="0"/>
              </a:rPr>
              <a:t>resources </a:t>
            </a:r>
            <a:r>
              <a:rPr lang="en-US" sz="1200" kern="1200" dirty="0" smtClean="0">
                <a:solidFill>
                  <a:schemeClr val="tx1"/>
                </a:solidFill>
                <a:effectLst/>
                <a:latin typeface="Arial" charset="0"/>
                <a:ea typeface="ＭＳ Ｐゴシック" charset="0"/>
                <a:cs typeface="ＭＳ Ｐゴシック" charset="0"/>
              </a:rPr>
              <a:t>that have been thoroughly tested in the development environment into production.</a:t>
            </a:r>
          </a:p>
          <a:p>
            <a:pPr rtl="0"/>
            <a:endParaRPr lang="en-US" sz="1200" kern="1200" dirty="0" smtClean="0">
              <a:solidFill>
                <a:schemeClr val="tx1"/>
              </a:solidFill>
              <a:effectLst/>
              <a:latin typeface="Arial" charset="0"/>
              <a:ea typeface="ＭＳ Ｐゴシック" charset="0"/>
              <a:cs typeface="ＭＳ Ｐゴシック" charset="0"/>
            </a:endParaRPr>
          </a:p>
          <a:p>
            <a:pPr rtl="0"/>
            <a:r>
              <a:rPr lang="en-US" sz="1200" kern="1200" dirty="0" smtClean="0">
                <a:solidFill>
                  <a:schemeClr val="tx1"/>
                </a:solidFill>
                <a:effectLst/>
                <a:latin typeface="Arial" charset="0"/>
                <a:ea typeface="ＭＳ Ｐゴシック" charset="0"/>
                <a:cs typeface="ＭＳ Ｐゴシック" charset="0"/>
              </a:rPr>
              <a:t>If </a:t>
            </a:r>
            <a:r>
              <a:rPr lang="en-US" sz="1200" kern="1200" dirty="0" smtClean="0">
                <a:solidFill>
                  <a:schemeClr val="tx1"/>
                </a:solidFill>
                <a:effectLst/>
                <a:latin typeface="Arial" charset="0"/>
                <a:ea typeface="ＭＳ Ｐゴシック" charset="0"/>
                <a:cs typeface="ＭＳ Ｐゴシック" charset="0"/>
              </a:rPr>
              <a:t>you build infrastructure with code, you gain the benefits of repeatability and reusability while you </a:t>
            </a:r>
            <a:r>
              <a:rPr lang="en-US" sz="1200" kern="1200" dirty="0" smtClean="0">
                <a:solidFill>
                  <a:schemeClr val="tx1"/>
                </a:solidFill>
                <a:effectLst/>
                <a:latin typeface="Arial" charset="0"/>
                <a:ea typeface="ＭＳ Ｐゴシック" charset="0"/>
                <a:cs typeface="ＭＳ Ｐゴシック" charset="0"/>
              </a:rPr>
              <a:t>build </a:t>
            </a:r>
            <a:r>
              <a:rPr lang="en-US" sz="1200" kern="1200" dirty="0" smtClean="0">
                <a:solidFill>
                  <a:schemeClr val="tx1"/>
                </a:solidFill>
                <a:effectLst/>
                <a:latin typeface="Arial" charset="0"/>
                <a:ea typeface="ＭＳ Ｐゴシック" charset="0"/>
                <a:cs typeface="ＭＳ Ｐゴシック" charset="0"/>
              </a:rPr>
              <a:t>your environments. With one </a:t>
            </a:r>
            <a:r>
              <a:rPr lang="en-US" sz="1200" kern="1200" dirty="0" smtClean="0">
                <a:solidFill>
                  <a:schemeClr val="tx1"/>
                </a:solidFill>
                <a:effectLst/>
                <a:latin typeface="Arial" charset="0"/>
                <a:ea typeface="ＭＳ Ｐゴシック" charset="0"/>
                <a:cs typeface="ＭＳ Ｐゴシック" charset="0"/>
              </a:rPr>
              <a:t>template or </a:t>
            </a:r>
            <a:r>
              <a:rPr lang="en-US" sz="1200" kern="1200" dirty="0" smtClean="0">
                <a:solidFill>
                  <a:schemeClr val="tx1"/>
                </a:solidFill>
                <a:effectLst/>
                <a:latin typeface="Arial" charset="0"/>
                <a:ea typeface="ＭＳ Ｐゴシック" charset="0"/>
                <a:cs typeface="ＭＳ Ｐゴシック" charset="0"/>
              </a:rPr>
              <a:t>a combination of </a:t>
            </a:r>
            <a:r>
              <a:rPr lang="en-US" sz="1200" kern="1200" dirty="0" smtClean="0">
                <a:solidFill>
                  <a:schemeClr val="tx1"/>
                </a:solidFill>
                <a:effectLst/>
                <a:latin typeface="Arial" charset="0"/>
                <a:ea typeface="ＭＳ Ｐゴシック" charset="0"/>
                <a:cs typeface="ＭＳ Ｐゴシック" charset="0"/>
              </a:rPr>
              <a:t>templates, you </a:t>
            </a:r>
            <a:r>
              <a:rPr lang="en-US" sz="1200" kern="1200" dirty="0" smtClean="0">
                <a:solidFill>
                  <a:schemeClr val="tx1"/>
                </a:solidFill>
                <a:effectLst/>
                <a:latin typeface="Arial" charset="0"/>
                <a:ea typeface="ＭＳ Ｐゴシック" charset="0"/>
                <a:cs typeface="ＭＳ Ｐゴシック" charset="0"/>
              </a:rPr>
              <a:t>can build the </a:t>
            </a:r>
            <a:r>
              <a:rPr lang="en-US" sz="1200" kern="1200" dirty="0" smtClean="0">
                <a:solidFill>
                  <a:schemeClr val="tx1"/>
                </a:solidFill>
                <a:effectLst/>
                <a:latin typeface="Arial" charset="0"/>
                <a:ea typeface="ＭＳ Ｐゴシック" charset="0"/>
                <a:cs typeface="ＭＳ Ｐゴシック" charset="0"/>
              </a:rPr>
              <a:t>same </a:t>
            </a:r>
            <a:r>
              <a:rPr lang="en-US" sz="1200" kern="1200" dirty="0" smtClean="0">
                <a:solidFill>
                  <a:schemeClr val="tx1"/>
                </a:solidFill>
                <a:effectLst/>
                <a:latin typeface="Arial" charset="0"/>
                <a:ea typeface="ＭＳ Ｐゴシック" charset="0"/>
                <a:cs typeface="ＭＳ Ｐゴシック" charset="0"/>
              </a:rPr>
              <a:t>complex environments over and over again. When you do this with AWS, you can even create </a:t>
            </a:r>
            <a:r>
              <a:rPr lang="en-US" sz="1200" kern="1200" dirty="0" smtClean="0">
                <a:solidFill>
                  <a:schemeClr val="tx1"/>
                </a:solidFill>
                <a:effectLst/>
                <a:latin typeface="Arial" charset="0"/>
                <a:ea typeface="ＭＳ Ｐゴシック" charset="0"/>
                <a:cs typeface="ＭＳ Ｐゴシック" charset="0"/>
              </a:rPr>
              <a:t>environments </a:t>
            </a:r>
            <a:r>
              <a:rPr lang="en-US" sz="1200" kern="1200" dirty="0" smtClean="0">
                <a:solidFill>
                  <a:schemeClr val="tx1"/>
                </a:solidFill>
                <a:effectLst/>
                <a:latin typeface="Arial" charset="0"/>
                <a:ea typeface="ＭＳ Ｐゴシック" charset="0"/>
                <a:cs typeface="ＭＳ Ｐゴシック" charset="0"/>
              </a:rPr>
              <a:t>that depend on conditions, so that what you build is specific to the context where you </a:t>
            </a:r>
            <a:r>
              <a:rPr lang="en-US" sz="1200" kern="1200" dirty="0" smtClean="0">
                <a:solidFill>
                  <a:schemeClr val="tx1"/>
                </a:solidFill>
                <a:effectLst/>
                <a:latin typeface="Arial" charset="0"/>
                <a:ea typeface="ＭＳ Ｐゴシック" charset="0"/>
                <a:cs typeface="ＭＳ Ｐゴシック" charset="0"/>
              </a:rPr>
              <a:t>created </a:t>
            </a:r>
            <a:r>
              <a:rPr lang="en-US" sz="1200" kern="1200" dirty="0" smtClean="0">
                <a:solidFill>
                  <a:schemeClr val="tx1"/>
                </a:solidFill>
                <a:effectLst/>
                <a:latin typeface="Arial" charset="0"/>
                <a:ea typeface="ＭＳ Ｐゴシック" charset="0"/>
                <a:cs typeface="ＭＳ Ｐゴシック" charset="0"/>
              </a:rPr>
              <a:t>it. For instance, a template can be designed so that different Amazon Machine Images (AMIs) </a:t>
            </a:r>
            <a:r>
              <a:rPr lang="en-US" sz="1200" kern="1200" dirty="0" smtClean="0">
                <a:solidFill>
                  <a:schemeClr val="tx1"/>
                </a:solidFill>
                <a:effectLst/>
                <a:latin typeface="Arial" charset="0"/>
                <a:ea typeface="ＭＳ Ｐゴシック" charset="0"/>
                <a:cs typeface="ＭＳ Ｐゴシック" charset="0"/>
              </a:rPr>
              <a:t>are </a:t>
            </a:r>
            <a:r>
              <a:rPr lang="en-US" sz="1200" kern="1200" dirty="0" smtClean="0">
                <a:solidFill>
                  <a:schemeClr val="tx1"/>
                </a:solidFill>
                <a:effectLst/>
                <a:latin typeface="Arial" charset="0"/>
                <a:ea typeface="ＭＳ Ｐゴシック" charset="0"/>
                <a:cs typeface="ＭＳ Ｐゴシック" charset="0"/>
              </a:rPr>
              <a:t>used, based on whether this template was launched into the development environment or the </a:t>
            </a:r>
            <a:r>
              <a:rPr lang="en-US" sz="1200" kern="1200" dirty="0" smtClean="0">
                <a:solidFill>
                  <a:schemeClr val="tx1"/>
                </a:solidFill>
                <a:effectLst/>
                <a:latin typeface="Arial" charset="0"/>
                <a:ea typeface="ＭＳ Ｐゴシック" charset="0"/>
                <a:cs typeface="ＭＳ Ｐゴシック" charset="0"/>
              </a:rPr>
              <a:t>production environment</a:t>
            </a:r>
            <a:r>
              <a:rPr lang="en-US" sz="1200" kern="1200" baseline="0" dirty="0" smtClean="0">
                <a:solidFill>
                  <a:schemeClr val="tx1"/>
                </a:solidFill>
                <a:effectLst/>
                <a:latin typeface="Arial" charset="0"/>
                <a:ea typeface="ＭＳ Ｐゴシック" charset="0"/>
                <a:cs typeface="ＭＳ Ｐゴシック" charset="0"/>
              </a:rPr>
              <a:t>.</a:t>
            </a:r>
            <a:endParaRPr lang="en-US" sz="1200" kern="1200" dirty="0" smtClean="0">
              <a:solidFill>
                <a:schemeClr val="tx1"/>
              </a:solidFill>
              <a:effectLst/>
              <a:latin typeface="Arial" charset="0"/>
              <a:ea typeface="ＭＳ Ｐゴシック" charset="0"/>
              <a:cs typeface="ＭＳ Ｐゴシック" charset="0"/>
            </a:endParaRPr>
          </a:p>
          <a:p>
            <a:r>
              <a:rPr lang="en-US" sz="1200" b="0" i="0" kern="1200" dirty="0" smtClean="0">
                <a:solidFill>
                  <a:schemeClr val="tx1"/>
                </a:solidFill>
                <a:effectLst/>
                <a:latin typeface="Arial" charset="0"/>
                <a:ea typeface="ＭＳ Ｐゴシック" charset="0"/>
                <a:cs typeface="ＭＳ Ｐゴシック" charset="0"/>
              </a:rPr>
              <a:t/>
            </a:r>
            <a:br>
              <a:rPr lang="en-US" sz="1200" b="0" i="0" kern="1200" dirty="0" smtClean="0">
                <a:solidFill>
                  <a:schemeClr val="tx1"/>
                </a:solidFill>
                <a:effectLst/>
                <a:latin typeface="Arial" charset="0"/>
                <a:ea typeface="ＭＳ Ｐゴシック" charset="0"/>
                <a:cs typeface="ＭＳ Ｐゴシック" charset="0"/>
              </a:rPr>
            </a:br>
            <a:r>
              <a:rPr lang="en-US" sz="1200" b="0" i="0" kern="1200" dirty="0" smtClean="0">
                <a:solidFill>
                  <a:schemeClr val="tx1"/>
                </a:solidFill>
                <a:effectLst/>
                <a:latin typeface="Arial" charset="0"/>
                <a:ea typeface="ＭＳ Ｐゴシック" charset="0"/>
                <a:cs typeface="ＭＳ Ｐゴシック" charset="0"/>
              </a:rPr>
              <a:t/>
            </a:r>
            <a:br>
              <a:rPr lang="en-US" sz="1200" b="0" i="0" kern="1200" dirty="0" smtClean="0">
                <a:solidFill>
                  <a:schemeClr val="tx1"/>
                </a:solidFill>
                <a:effectLst/>
                <a:latin typeface="Arial" charset="0"/>
                <a:ea typeface="ＭＳ Ｐゴシック" charset="0"/>
                <a:cs typeface="ＭＳ Ｐゴシック" charset="0"/>
              </a:rPr>
            </a:br>
            <a:endParaRPr lang="en-SG" dirty="0"/>
          </a:p>
        </p:txBody>
      </p:sp>
      <p:sp>
        <p:nvSpPr>
          <p:cNvPr id="4" name="Slide Number Placeholder 3"/>
          <p:cNvSpPr>
            <a:spLocks noGrp="1"/>
          </p:cNvSpPr>
          <p:nvPr>
            <p:ph type="sldNum" sz="quarter" idx="10"/>
          </p:nvPr>
        </p:nvSpPr>
        <p:spPr/>
        <p:txBody>
          <a:bodyPr/>
          <a:lstStyle/>
          <a:p>
            <a:pPr>
              <a:defRPr/>
            </a:pPr>
            <a:fld id="{B3AB1682-A8FE-EA42-BA79-DFBEA3F35A1E}" type="slidenum">
              <a:rPr lang="en-US" altLang="en-US" smtClean="0"/>
              <a:pPr>
                <a:defRPr/>
              </a:pPr>
              <a:t>10</a:t>
            </a:fld>
            <a:endParaRPr lang="en-US" altLang="en-US" dirty="0"/>
          </a:p>
        </p:txBody>
      </p:sp>
    </p:spTree>
    <p:extLst>
      <p:ext uri="{BB962C8B-B14F-4D97-AF65-F5344CB8AC3E}">
        <p14:creationId xmlns:p14="http://schemas.microsoft.com/office/powerpoint/2010/main" val="4115070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charset="0"/>
                <a:ea typeface="ＭＳ Ｐゴシック" charset="0"/>
                <a:cs typeface="ＭＳ Ｐゴシック" charset="0"/>
              </a:rPr>
              <a:t>With AWS CloudFormation, you can treat infrastructure as code. AWS </a:t>
            </a:r>
            <a:r>
              <a:rPr lang="en-US" sz="1200" b="0" i="0" kern="1200" dirty="0" smtClean="0">
                <a:solidFill>
                  <a:schemeClr val="tx1"/>
                </a:solidFill>
                <a:effectLst/>
                <a:latin typeface="Arial" charset="0"/>
                <a:ea typeface="ＭＳ Ｐゴシック" charset="0"/>
                <a:cs typeface="ＭＳ Ｐゴシック" charset="0"/>
              </a:rPr>
              <a:t>CloudFormation allows </a:t>
            </a:r>
            <a:r>
              <a:rPr lang="en-US" sz="1200" b="0" i="0" kern="1200" dirty="0" smtClean="0">
                <a:solidFill>
                  <a:schemeClr val="tx1"/>
                </a:solidFill>
                <a:effectLst/>
                <a:latin typeface="Arial" charset="0"/>
                <a:ea typeface="ＭＳ Ｐゴシック" charset="0"/>
                <a:cs typeface="ＭＳ Ｐゴシック" charset="0"/>
              </a:rPr>
              <a:t>you to create templates that can be used to launch, configure, and connect AWS resources with JavaScript Object Notation (JSON) or YAML-formatted templates.  </a:t>
            </a:r>
          </a:p>
          <a:p>
            <a:endParaRPr lang="en-US" sz="1200" b="0" i="0" kern="1200" dirty="0" smtClean="0">
              <a:solidFill>
                <a:schemeClr val="tx1"/>
              </a:solidFill>
              <a:effectLst/>
              <a:latin typeface="Arial" charset="0"/>
              <a:ea typeface="ＭＳ Ｐゴシック" charset="0"/>
              <a:cs typeface="ＭＳ Ｐゴシック" charset="0"/>
            </a:endParaRPr>
          </a:p>
          <a:p>
            <a:r>
              <a:rPr lang="en-US" sz="1200" b="0" i="0" kern="1200" dirty="0" smtClean="0">
                <a:solidFill>
                  <a:schemeClr val="tx1"/>
                </a:solidFill>
                <a:effectLst/>
                <a:latin typeface="Arial" charset="0"/>
                <a:ea typeface="ＭＳ Ｐゴシック" charset="0"/>
                <a:cs typeface="ＭＳ Ｐゴシック" charset="0"/>
              </a:rPr>
              <a:t>An </a:t>
            </a:r>
            <a:r>
              <a:rPr lang="en-US" sz="1200" b="0" i="0" kern="1200" dirty="0" smtClean="0">
                <a:solidFill>
                  <a:schemeClr val="tx1"/>
                </a:solidFill>
                <a:effectLst/>
                <a:latin typeface="Arial" charset="0"/>
                <a:ea typeface="ＭＳ Ｐゴシック" charset="0"/>
                <a:cs typeface="ＭＳ Ｐゴシック" charset="0"/>
              </a:rPr>
              <a:t>AWS </a:t>
            </a:r>
            <a:r>
              <a:rPr lang="en-US" sz="1200" b="0" i="0" kern="1200" dirty="0" smtClean="0">
                <a:solidFill>
                  <a:schemeClr val="tx1"/>
                </a:solidFill>
                <a:effectLst/>
                <a:latin typeface="Arial" charset="0"/>
                <a:ea typeface="ＭＳ Ｐゴシック" charset="0"/>
                <a:cs typeface="ＭＳ Ｐゴシック" charset="0"/>
              </a:rPr>
              <a:t>CloudFormation template </a:t>
            </a:r>
            <a:r>
              <a:rPr lang="en-US" sz="1200" b="0" i="0" kern="1200" dirty="0" smtClean="0">
                <a:solidFill>
                  <a:schemeClr val="tx1"/>
                </a:solidFill>
                <a:effectLst/>
                <a:latin typeface="Arial" charset="0"/>
                <a:ea typeface="ＭＳ Ｐゴシック" charset="0"/>
                <a:cs typeface="ＭＳ Ｐゴシック" charset="0"/>
              </a:rPr>
              <a:t>allows you to:</a:t>
            </a:r>
          </a:p>
          <a:p>
            <a:r>
              <a:rPr lang="en-US" sz="1200" b="0" i="0" kern="1200" dirty="0" smtClean="0">
                <a:solidFill>
                  <a:schemeClr val="tx1"/>
                </a:solidFill>
                <a:effectLst/>
                <a:latin typeface="Arial" charset="0"/>
                <a:ea typeface="ＭＳ Ｐゴシック" charset="0"/>
                <a:cs typeface="ＭＳ Ｐゴシック" charset="0"/>
              </a:rPr>
              <a:t>•Treat it as code, and manage it by using your choice of version control, such as  </a:t>
            </a:r>
            <a:r>
              <a:rPr lang="en-US" sz="1200" b="0" i="0" kern="1200" dirty="0" smtClean="0">
                <a:solidFill>
                  <a:schemeClr val="tx1"/>
                </a:solidFill>
                <a:effectLst/>
                <a:latin typeface="Arial" charset="0"/>
                <a:ea typeface="ＭＳ Ｐゴシック" charset="0"/>
                <a:cs typeface="ＭＳ Ｐゴシック" charset="0"/>
              </a:rPr>
              <a:t>Git or </a:t>
            </a:r>
            <a:r>
              <a:rPr lang="en-US" sz="1200" b="0" i="0" kern="1200" dirty="0" smtClean="0">
                <a:solidFill>
                  <a:schemeClr val="tx1"/>
                </a:solidFill>
                <a:effectLst/>
                <a:latin typeface="Arial" charset="0"/>
                <a:ea typeface="ＭＳ Ｐゴシック" charset="0"/>
                <a:cs typeface="ＭＳ Ｐゴシック" charset="0"/>
              </a:rPr>
              <a:t>Subversion.</a:t>
            </a:r>
          </a:p>
          <a:p>
            <a:r>
              <a:rPr lang="en-US" sz="1200" b="0" i="0" kern="1200" dirty="0" smtClean="0">
                <a:solidFill>
                  <a:schemeClr val="tx1"/>
                </a:solidFill>
                <a:effectLst/>
                <a:latin typeface="Arial" charset="0"/>
                <a:ea typeface="ＭＳ Ｐゴシック" charset="0"/>
                <a:cs typeface="ＭＳ Ｐゴシック" charset="0"/>
              </a:rPr>
              <a:t>•Define an entire application stack—which is all the resources required for your application—in a JSON  template file.</a:t>
            </a:r>
          </a:p>
          <a:p>
            <a:r>
              <a:rPr lang="en-US" sz="1200" b="0" i="0" kern="1200" dirty="0" smtClean="0">
                <a:solidFill>
                  <a:schemeClr val="tx1"/>
                </a:solidFill>
                <a:effectLst/>
                <a:latin typeface="Arial" charset="0"/>
                <a:ea typeface="ＭＳ Ｐゴシック" charset="0"/>
                <a:cs typeface="ＭＳ Ｐゴシック" charset="0"/>
              </a:rPr>
              <a:t>•Define runtime parameters for a template, such as Amazon Elastic Compute Cloud—or Amazon EC2—Instance Size, Amazon EC2 Key Pair, etc.</a:t>
            </a:r>
          </a:p>
          <a:p>
            <a:endParaRPr lang="en-US" sz="1200" b="0" i="0" kern="1200" dirty="0" smtClean="0">
              <a:solidFill>
                <a:schemeClr val="tx1"/>
              </a:solidFill>
              <a:effectLst/>
              <a:latin typeface="Arial" charset="0"/>
              <a:ea typeface="ＭＳ Ｐゴシック" charset="0"/>
              <a:cs typeface="ＭＳ Ｐゴシック" charset="0"/>
            </a:endParaRPr>
          </a:p>
          <a:p>
            <a:r>
              <a:rPr lang="en-US" sz="1200" b="0" i="0" kern="1200" dirty="0" smtClean="0">
                <a:solidFill>
                  <a:schemeClr val="tx1"/>
                </a:solidFill>
                <a:effectLst/>
                <a:latin typeface="Arial" charset="0"/>
                <a:ea typeface="ＭＳ Ｐゴシック" charset="0"/>
                <a:cs typeface="ＭＳ Ｐゴシック" charset="0"/>
              </a:rPr>
              <a:t>You can now create YAML-formatted templates to describe your AWS resources and properties in AWS CloudFormation. You can use either YAML-formatted templates or JSON-formatted templates to model and describe the resources and properties in your AWS infrastructure. Both YAML-formatted and JSON-formatted AWS </a:t>
            </a:r>
            <a:r>
              <a:rPr lang="en-US" sz="1200" b="0" i="0" kern="1200" dirty="0" smtClean="0">
                <a:solidFill>
                  <a:schemeClr val="tx1"/>
                </a:solidFill>
                <a:effectLst/>
                <a:latin typeface="Arial" charset="0"/>
                <a:ea typeface="ＭＳ Ｐゴシック" charset="0"/>
                <a:cs typeface="ＭＳ Ｐゴシック" charset="0"/>
              </a:rPr>
              <a:t>CloudFormation templates </a:t>
            </a:r>
            <a:r>
              <a:rPr lang="en-US" sz="1200" b="0" i="0" kern="1200" dirty="0" smtClean="0">
                <a:solidFill>
                  <a:schemeClr val="tx1"/>
                </a:solidFill>
                <a:effectLst/>
                <a:latin typeface="Arial" charset="0"/>
                <a:ea typeface="ＭＳ Ｐゴシック" charset="0"/>
                <a:cs typeface="ＭＳ Ｐゴシック" charset="0"/>
              </a:rPr>
              <a:t>have the same structure, and they both support all the same features</a:t>
            </a:r>
            <a:r>
              <a:rPr lang="en-US" sz="1200" b="0" i="0" kern="1200" dirty="0" smtClean="0">
                <a:solidFill>
                  <a:schemeClr val="tx1"/>
                </a:solidFill>
                <a:effectLst/>
                <a:latin typeface="Arial" charset="0"/>
                <a:ea typeface="ＭＳ Ｐゴシック" charset="0"/>
                <a:cs typeface="ＭＳ Ｐゴシック" charset="0"/>
              </a:rPr>
              <a:t>. You </a:t>
            </a:r>
            <a:r>
              <a:rPr lang="en-US" sz="1200" b="0" i="0" kern="1200" dirty="0" smtClean="0">
                <a:solidFill>
                  <a:schemeClr val="tx1"/>
                </a:solidFill>
                <a:effectLst/>
                <a:latin typeface="Arial" charset="0"/>
                <a:ea typeface="ＭＳ Ｐゴシック" charset="0"/>
                <a:cs typeface="ＭＳ Ｐゴシック" charset="0"/>
              </a:rPr>
              <a:t>can now also create cross stack references that let you share outputs from one stack with another stack. This feature lets you share things like AWS Identity and Access Management—or IAM—roles, virtual private cloud—or VPC—information, and security groups. Previously, you needed to use AWS </a:t>
            </a:r>
            <a:r>
              <a:rPr lang="en-US" sz="1200" b="0" i="0" kern="1200" dirty="0" smtClean="0">
                <a:solidFill>
                  <a:schemeClr val="tx1"/>
                </a:solidFill>
                <a:effectLst/>
                <a:latin typeface="Arial" charset="0"/>
                <a:ea typeface="ＭＳ Ｐゴシック" charset="0"/>
                <a:cs typeface="ＭＳ Ｐゴシック" charset="0"/>
              </a:rPr>
              <a:t>CloudFormation custom </a:t>
            </a:r>
            <a:r>
              <a:rPr lang="en-US" sz="1200" b="0" i="0" kern="1200" dirty="0" smtClean="0">
                <a:solidFill>
                  <a:schemeClr val="tx1"/>
                </a:solidFill>
                <a:effectLst/>
                <a:latin typeface="Arial" charset="0"/>
                <a:ea typeface="ＭＳ Ｐゴシック" charset="0"/>
                <a:cs typeface="ＭＳ Ｐゴシック" charset="0"/>
              </a:rPr>
              <a:t>resources to accomplish these tasks. Now, you can export values from one stack and import them to another stack by using the new </a:t>
            </a:r>
            <a:r>
              <a:rPr lang="en-US" sz="1200" b="0" i="0" kern="1200" dirty="0" smtClean="0">
                <a:solidFill>
                  <a:schemeClr val="tx1"/>
                </a:solidFill>
                <a:effectLst/>
                <a:latin typeface="Arial" charset="0"/>
                <a:ea typeface="ＭＳ Ｐゴシック" charset="0"/>
                <a:cs typeface="ＭＳ Ｐゴシック" charset="0"/>
              </a:rPr>
              <a:t>ImportValue intrinsic </a:t>
            </a:r>
            <a:r>
              <a:rPr lang="en-US" sz="1200" b="0" i="0" kern="1200" dirty="0" smtClean="0">
                <a:solidFill>
                  <a:schemeClr val="tx1"/>
                </a:solidFill>
                <a:effectLst/>
                <a:latin typeface="Arial" charset="0"/>
                <a:ea typeface="ＭＳ Ｐゴシック" charset="0"/>
                <a:cs typeface="ＭＳ Ｐゴシック" charset="0"/>
              </a:rPr>
              <a:t>function</a:t>
            </a:r>
            <a:r>
              <a:rPr lang="en-US" sz="1200" b="0" i="0" kern="1200" dirty="0" smtClean="0">
                <a:solidFill>
                  <a:schemeClr val="tx1"/>
                </a:solidFill>
                <a:effectLst/>
                <a:latin typeface="Arial" charset="0"/>
                <a:ea typeface="ＭＳ Ｐゴシック" charset="0"/>
                <a:cs typeface="ＭＳ Ｐゴシック" charset="0"/>
              </a:rPr>
              <a:t>.</a:t>
            </a:r>
          </a:p>
          <a:p>
            <a:r>
              <a:rPr lang="en-US" sz="1200" b="0" i="0" kern="1200" dirty="0" smtClean="0">
                <a:solidFill>
                  <a:schemeClr val="tx1"/>
                </a:solidFill>
                <a:effectLst/>
                <a:latin typeface="Arial" charset="0"/>
                <a:ea typeface="ＭＳ Ｐゴシック" charset="0"/>
                <a:cs typeface="ＭＳ Ｐゴシック" charset="0"/>
              </a:rPr>
              <a:t>Cross-stack </a:t>
            </a:r>
            <a:r>
              <a:rPr lang="en-US" sz="1200" b="0" i="0" kern="1200" dirty="0" smtClean="0">
                <a:solidFill>
                  <a:schemeClr val="tx1"/>
                </a:solidFill>
                <a:effectLst/>
                <a:latin typeface="Arial" charset="0"/>
                <a:ea typeface="ＭＳ Ｐゴシック" charset="0"/>
                <a:cs typeface="ＭＳ Ｐゴシック" charset="0"/>
              </a:rPr>
              <a:t>references are useful for customers who separate their AWS infrastructure into logical components that grouped by stack—such as a network stack, an application stack, etc.—and who need a way to loosely couple stacks together as an alternative to nested stacks.</a:t>
            </a:r>
            <a:endParaRPr lang="en-SG" dirty="0"/>
          </a:p>
        </p:txBody>
      </p:sp>
      <p:sp>
        <p:nvSpPr>
          <p:cNvPr id="4" name="Slide Number Placeholder 3"/>
          <p:cNvSpPr>
            <a:spLocks noGrp="1"/>
          </p:cNvSpPr>
          <p:nvPr>
            <p:ph type="sldNum" sz="quarter" idx="10"/>
          </p:nvPr>
        </p:nvSpPr>
        <p:spPr/>
        <p:txBody>
          <a:bodyPr/>
          <a:lstStyle/>
          <a:p>
            <a:pPr>
              <a:defRPr/>
            </a:pPr>
            <a:fld id="{B3AB1682-A8FE-EA42-BA79-DFBEA3F35A1E}" type="slidenum">
              <a:rPr lang="en-US" altLang="en-US" smtClean="0"/>
              <a:pPr>
                <a:defRPr/>
              </a:pPr>
              <a:t>11</a:t>
            </a:fld>
            <a:endParaRPr lang="en-US" altLang="en-US" dirty="0"/>
          </a:p>
        </p:txBody>
      </p:sp>
    </p:spTree>
    <p:extLst>
      <p:ext uri="{BB962C8B-B14F-4D97-AF65-F5344CB8AC3E}">
        <p14:creationId xmlns:p14="http://schemas.microsoft.com/office/powerpoint/2010/main" val="27610866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descr="FOS_H"/>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073900" y="104775"/>
            <a:ext cx="19050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2" descr="si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8600" y="330200"/>
            <a:ext cx="1828800"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685800" y="2514600"/>
            <a:ext cx="7772400" cy="701675"/>
          </a:xfrm>
        </p:spPr>
        <p:txBody>
          <a:bodyPr/>
          <a:lstStyle>
            <a:lvl1pPr algn="ctr">
              <a:defRPr sz="4000"/>
            </a:lvl1pPr>
          </a:lstStyle>
          <a:p>
            <a:r>
              <a:rPr lang="en-US"/>
              <a:t>Click to edit Master title style</a:t>
            </a:r>
          </a:p>
        </p:txBody>
      </p:sp>
      <p:sp>
        <p:nvSpPr>
          <p:cNvPr id="5123" name="Rectangle 3"/>
          <p:cNvSpPr>
            <a:spLocks noGrp="1" noChangeArrowheads="1"/>
          </p:cNvSpPr>
          <p:nvPr>
            <p:ph type="subTitle" idx="1"/>
          </p:nvPr>
        </p:nvSpPr>
        <p:spPr>
          <a:xfrm>
            <a:off x="1371600" y="3886200"/>
            <a:ext cx="6400800" cy="519113"/>
          </a:xfrm>
        </p:spPr>
        <p:txBody>
          <a:bodyPr/>
          <a:lstStyle>
            <a:lvl1pPr marL="0" indent="0" algn="ctr">
              <a:buFontTx/>
              <a:buNone/>
              <a:defRPr sz="2800" b="1"/>
            </a:lvl1pPr>
          </a:lstStyle>
          <a:p>
            <a:r>
              <a:rPr lang="en-US"/>
              <a:t>Click to edit Master subtitle style</a:t>
            </a:r>
          </a:p>
        </p:txBody>
      </p:sp>
      <p:sp>
        <p:nvSpPr>
          <p:cNvPr id="6" name="Rectangle 4">
            <a:extLst/>
          </p:cNvPr>
          <p:cNvSpPr>
            <a:spLocks noGrp="1" noChangeArrowheads="1"/>
          </p:cNvSpPr>
          <p:nvPr>
            <p:ph type="dt" sz="half" idx="10"/>
          </p:nvPr>
        </p:nvSpPr>
        <p:spPr>
          <a:xfrm>
            <a:off x="457200" y="6477000"/>
            <a:ext cx="1295400" cy="381000"/>
          </a:xfrm>
        </p:spPr>
        <p:txBody>
          <a:bodyPr/>
          <a:lstStyle>
            <a:lvl1pPr>
              <a:defRPr/>
            </a:lvl1pPr>
          </a:lstStyle>
          <a:p>
            <a:pPr>
              <a:defRPr/>
            </a:pPr>
            <a:endParaRPr lang="en-US" dirty="0"/>
          </a:p>
        </p:txBody>
      </p:sp>
      <p:sp>
        <p:nvSpPr>
          <p:cNvPr id="7" name="Rectangle 5">
            <a:extLst/>
          </p:cNvPr>
          <p:cNvSpPr>
            <a:spLocks noGrp="1" noChangeArrowheads="1"/>
          </p:cNvSpPr>
          <p:nvPr>
            <p:ph type="ftr" sz="quarter" idx="11"/>
          </p:nvPr>
        </p:nvSpPr>
        <p:spPr>
          <a:xfrm>
            <a:off x="1752600" y="6477000"/>
            <a:ext cx="4419600" cy="381000"/>
          </a:xfrm>
        </p:spPr>
        <p:txBody>
          <a:bodyPr/>
          <a:lstStyle>
            <a:lvl1pPr>
              <a:defRPr/>
            </a:lvl1pPr>
          </a:lstStyle>
          <a:p>
            <a:pPr>
              <a:defRPr/>
            </a:pPr>
            <a:endParaRPr lang="en-US" dirty="0"/>
          </a:p>
        </p:txBody>
      </p:sp>
      <p:sp>
        <p:nvSpPr>
          <p:cNvPr id="8" name="Rectangle 6">
            <a:extLst/>
          </p:cNvPr>
          <p:cNvSpPr>
            <a:spLocks noGrp="1" noChangeArrowheads="1"/>
          </p:cNvSpPr>
          <p:nvPr>
            <p:ph type="sldNum" sz="quarter" idx="12"/>
          </p:nvPr>
        </p:nvSpPr>
        <p:spPr>
          <a:xfrm>
            <a:off x="6553200" y="6477000"/>
            <a:ext cx="2133600" cy="381000"/>
          </a:xfrm>
        </p:spPr>
        <p:txBody>
          <a:bodyPr/>
          <a:lstStyle>
            <a:lvl1pPr>
              <a:defRPr sz="1400"/>
            </a:lvl1pPr>
          </a:lstStyle>
          <a:p>
            <a:pPr>
              <a:defRPr/>
            </a:pPr>
            <a:fld id="{4F6F5900-A9B5-E743-A251-EA9BA88D3B62}" type="slidenum">
              <a:rPr lang="en-US" altLang="en-US"/>
              <a:pPr>
                <a:defRPr/>
              </a:pPr>
              <a:t>‹#›</a:t>
            </a:fld>
            <a:endParaRPr lang="en-US" altLang="en-US" dirty="0"/>
          </a:p>
        </p:txBody>
      </p:sp>
    </p:spTree>
    <p:extLst>
      <p:ext uri="{BB962C8B-B14F-4D97-AF65-F5344CB8AC3E}">
        <p14:creationId xmlns:p14="http://schemas.microsoft.com/office/powerpoint/2010/main" val="1318971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7229594" y="-3175"/>
            <a:ext cx="191294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8651" y="250833"/>
            <a:ext cx="6600413" cy="545561"/>
          </a:xfrm>
        </p:spPr>
        <p:txBody>
          <a:bodyPr>
            <a:normAutofit/>
          </a:bodyPr>
          <a:lstStyle>
            <a:lvl1pPr>
              <a:defRPr sz="2955" b="1" cap="none" baseline="0">
                <a:solidFill>
                  <a:srgbClr val="173F7E"/>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8" name="Content Placeholder 7"/>
          <p:cNvSpPr>
            <a:spLocks noGrp="1"/>
          </p:cNvSpPr>
          <p:nvPr>
            <p:ph sz="quarter" idx="13"/>
          </p:nvPr>
        </p:nvSpPr>
        <p:spPr>
          <a:xfrm>
            <a:off x="628650" y="1182205"/>
            <a:ext cx="7886700" cy="2234458"/>
          </a:xfrm>
        </p:spPr>
        <p:txBody>
          <a:bodyPr/>
          <a:lstStyle>
            <a:lvl1pPr marL="329827" indent="-329827">
              <a:lnSpc>
                <a:spcPct val="120000"/>
              </a:lnSpc>
              <a:defRPr b="0">
                <a:solidFill>
                  <a:schemeClr val="tx1"/>
                </a:solidFill>
              </a:defRPr>
            </a:lvl1pPr>
            <a:lvl2pPr marL="743210" indent="-413383">
              <a:lnSpc>
                <a:spcPct val="120000"/>
              </a:lnSpc>
              <a:defRPr>
                <a:solidFill>
                  <a:schemeClr val="tx1">
                    <a:lumMod val="75000"/>
                    <a:lumOff val="25000"/>
                  </a:schemeClr>
                </a:solidFill>
              </a:defRPr>
            </a:lvl2pPr>
            <a:lvl3pPr marL="1074503" indent="-331293">
              <a:lnSpc>
                <a:spcPct val="120000"/>
              </a:lnSpc>
              <a:defRPr>
                <a:solidFill>
                  <a:schemeClr val="tx1">
                    <a:lumMod val="75000"/>
                    <a:lumOff val="25000"/>
                  </a:schemeClr>
                </a:solidFill>
              </a:defRPr>
            </a:lvl3pPr>
            <a:lvl4pPr marL="1404330" indent="-329827">
              <a:lnSpc>
                <a:spcPct val="120000"/>
              </a:lnSpc>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Date Placeholder 2"/>
          <p:cNvSpPr>
            <a:spLocks noGrp="1"/>
          </p:cNvSpPr>
          <p:nvPr>
            <p:ph type="dt" sz="half" idx="14"/>
          </p:nvPr>
        </p:nvSpPr>
        <p:spPr/>
        <p:txBody>
          <a:bodyPr/>
          <a:lstStyle>
            <a:lvl1pPr>
              <a:defRPr smtClean="0"/>
            </a:lvl1pPr>
          </a:lstStyle>
          <a:p>
            <a:pPr>
              <a:defRPr/>
            </a:pPr>
            <a:endParaRPr lang="en-SG" dirty="0"/>
          </a:p>
        </p:txBody>
      </p:sp>
      <p:sp>
        <p:nvSpPr>
          <p:cNvPr id="9" name="Footer Placeholder 3"/>
          <p:cNvSpPr>
            <a:spLocks noGrp="1"/>
          </p:cNvSpPr>
          <p:nvPr>
            <p:ph type="ftr" sz="quarter" idx="15"/>
          </p:nvPr>
        </p:nvSpPr>
        <p:spPr/>
        <p:txBody>
          <a:bodyPr/>
          <a:lstStyle>
            <a:lvl1pPr>
              <a:defRPr smtClean="0"/>
            </a:lvl1pPr>
          </a:lstStyle>
          <a:p>
            <a:pPr>
              <a:defRPr/>
            </a:pPr>
            <a:endParaRPr lang="en-SG" dirty="0"/>
          </a:p>
        </p:txBody>
      </p:sp>
      <p:sp>
        <p:nvSpPr>
          <p:cNvPr id="10" name="Slide Number Placeholder 4"/>
          <p:cNvSpPr>
            <a:spLocks noGrp="1"/>
          </p:cNvSpPr>
          <p:nvPr>
            <p:ph type="sldNum" sz="quarter" idx="16"/>
          </p:nvPr>
        </p:nvSpPr>
        <p:spPr/>
        <p:txBody>
          <a:bodyPr/>
          <a:lstStyle>
            <a:lvl1pPr>
              <a:defRPr/>
            </a:lvl1pPr>
          </a:lstStyle>
          <a:p>
            <a:pPr>
              <a:defRPr/>
            </a:pPr>
            <a:fld id="{82D1BCF4-13A3-4019-96D1-9981FA12AF5C}" type="slidenum">
              <a:rPr lang="en-SG"/>
              <a:pPr>
                <a:defRPr/>
              </a:pPr>
              <a:t>‹#›</a:t>
            </a:fld>
            <a:endParaRPr lang="en-SG" dirty="0"/>
          </a:p>
        </p:txBody>
      </p:sp>
    </p:spTree>
    <p:extLst>
      <p:ext uri="{BB962C8B-B14F-4D97-AF65-F5344CB8AC3E}">
        <p14:creationId xmlns:p14="http://schemas.microsoft.com/office/powerpoint/2010/main" val="227606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7229594" y="-3175"/>
            <a:ext cx="191294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8651" y="250833"/>
            <a:ext cx="6600413" cy="545561"/>
          </a:xfrm>
        </p:spPr>
        <p:txBody>
          <a:bodyPr>
            <a:normAutofit/>
          </a:bodyPr>
          <a:lstStyle>
            <a:lvl1pPr>
              <a:defRPr sz="2955" b="1" cap="none" baseline="0">
                <a:solidFill>
                  <a:srgbClr val="173F7E"/>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8" name="Content Placeholder 7"/>
          <p:cNvSpPr>
            <a:spLocks noGrp="1"/>
          </p:cNvSpPr>
          <p:nvPr>
            <p:ph sz="quarter" idx="13"/>
          </p:nvPr>
        </p:nvSpPr>
        <p:spPr>
          <a:xfrm>
            <a:off x="628650" y="1182205"/>
            <a:ext cx="7886700" cy="2234458"/>
          </a:xfrm>
        </p:spPr>
        <p:txBody>
          <a:bodyPr/>
          <a:lstStyle>
            <a:lvl1pPr marL="329827" indent="-329827">
              <a:lnSpc>
                <a:spcPct val="120000"/>
              </a:lnSpc>
              <a:defRPr b="0">
                <a:solidFill>
                  <a:schemeClr val="tx1"/>
                </a:solidFill>
              </a:defRPr>
            </a:lvl1pPr>
            <a:lvl2pPr marL="743210" indent="-413383">
              <a:lnSpc>
                <a:spcPct val="120000"/>
              </a:lnSpc>
              <a:defRPr>
                <a:solidFill>
                  <a:schemeClr val="tx1">
                    <a:lumMod val="75000"/>
                    <a:lumOff val="25000"/>
                  </a:schemeClr>
                </a:solidFill>
              </a:defRPr>
            </a:lvl2pPr>
            <a:lvl3pPr marL="1074503" indent="-331293">
              <a:lnSpc>
                <a:spcPct val="120000"/>
              </a:lnSpc>
              <a:defRPr>
                <a:solidFill>
                  <a:schemeClr val="tx1">
                    <a:lumMod val="75000"/>
                    <a:lumOff val="25000"/>
                  </a:schemeClr>
                </a:solidFill>
              </a:defRPr>
            </a:lvl3pPr>
            <a:lvl4pPr marL="1404330" indent="-329827">
              <a:lnSpc>
                <a:spcPct val="120000"/>
              </a:lnSpc>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Date Placeholder 2"/>
          <p:cNvSpPr>
            <a:spLocks noGrp="1"/>
          </p:cNvSpPr>
          <p:nvPr>
            <p:ph type="dt" sz="half" idx="14"/>
          </p:nvPr>
        </p:nvSpPr>
        <p:spPr/>
        <p:txBody>
          <a:bodyPr/>
          <a:lstStyle>
            <a:lvl1pPr>
              <a:defRPr smtClean="0"/>
            </a:lvl1pPr>
          </a:lstStyle>
          <a:p>
            <a:pPr>
              <a:defRPr/>
            </a:pPr>
            <a:endParaRPr lang="en-SG" dirty="0"/>
          </a:p>
        </p:txBody>
      </p:sp>
      <p:sp>
        <p:nvSpPr>
          <p:cNvPr id="9" name="Footer Placeholder 3"/>
          <p:cNvSpPr>
            <a:spLocks noGrp="1"/>
          </p:cNvSpPr>
          <p:nvPr>
            <p:ph type="ftr" sz="quarter" idx="15"/>
          </p:nvPr>
        </p:nvSpPr>
        <p:spPr/>
        <p:txBody>
          <a:bodyPr/>
          <a:lstStyle>
            <a:lvl1pPr>
              <a:defRPr smtClean="0"/>
            </a:lvl1pPr>
          </a:lstStyle>
          <a:p>
            <a:pPr>
              <a:defRPr/>
            </a:pPr>
            <a:endParaRPr lang="en-SG" dirty="0"/>
          </a:p>
        </p:txBody>
      </p:sp>
      <p:sp>
        <p:nvSpPr>
          <p:cNvPr id="10" name="Slide Number Placeholder 4"/>
          <p:cNvSpPr>
            <a:spLocks noGrp="1"/>
          </p:cNvSpPr>
          <p:nvPr>
            <p:ph type="sldNum" sz="quarter" idx="16"/>
          </p:nvPr>
        </p:nvSpPr>
        <p:spPr/>
        <p:txBody>
          <a:bodyPr/>
          <a:lstStyle>
            <a:lvl1pPr>
              <a:defRPr/>
            </a:lvl1pPr>
          </a:lstStyle>
          <a:p>
            <a:pPr>
              <a:defRPr/>
            </a:pPr>
            <a:fld id="{82D1BCF4-13A3-4019-96D1-9981FA12AF5C}" type="slidenum">
              <a:rPr lang="en-SG"/>
              <a:pPr>
                <a:defRPr/>
              </a:pPr>
              <a:t>‹#›</a:t>
            </a:fld>
            <a:endParaRPr lang="en-SG" dirty="0"/>
          </a:p>
        </p:txBody>
      </p:sp>
    </p:spTree>
    <p:extLst>
      <p:ext uri="{BB962C8B-B14F-4D97-AF65-F5344CB8AC3E}">
        <p14:creationId xmlns:p14="http://schemas.microsoft.com/office/powerpoint/2010/main" val="3423783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7229594" y="-3175"/>
            <a:ext cx="191294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8651" y="250833"/>
            <a:ext cx="6600413" cy="545561"/>
          </a:xfrm>
        </p:spPr>
        <p:txBody>
          <a:bodyPr>
            <a:normAutofit/>
          </a:bodyPr>
          <a:lstStyle>
            <a:lvl1pPr>
              <a:defRPr sz="2955" b="1" cap="none" baseline="0">
                <a:solidFill>
                  <a:srgbClr val="173F7E"/>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8" name="Content Placeholder 7"/>
          <p:cNvSpPr>
            <a:spLocks noGrp="1"/>
          </p:cNvSpPr>
          <p:nvPr>
            <p:ph sz="quarter" idx="13"/>
          </p:nvPr>
        </p:nvSpPr>
        <p:spPr>
          <a:xfrm>
            <a:off x="628650" y="1182205"/>
            <a:ext cx="7886700" cy="2234458"/>
          </a:xfrm>
        </p:spPr>
        <p:txBody>
          <a:bodyPr/>
          <a:lstStyle>
            <a:lvl1pPr marL="329827" indent="-329827">
              <a:lnSpc>
                <a:spcPct val="120000"/>
              </a:lnSpc>
              <a:defRPr b="0">
                <a:solidFill>
                  <a:schemeClr val="tx1"/>
                </a:solidFill>
              </a:defRPr>
            </a:lvl1pPr>
            <a:lvl2pPr marL="743210" indent="-413383">
              <a:lnSpc>
                <a:spcPct val="120000"/>
              </a:lnSpc>
              <a:defRPr>
                <a:solidFill>
                  <a:schemeClr val="tx1">
                    <a:lumMod val="75000"/>
                    <a:lumOff val="25000"/>
                  </a:schemeClr>
                </a:solidFill>
              </a:defRPr>
            </a:lvl2pPr>
            <a:lvl3pPr marL="1074503" indent="-331293">
              <a:lnSpc>
                <a:spcPct val="120000"/>
              </a:lnSpc>
              <a:defRPr>
                <a:solidFill>
                  <a:schemeClr val="tx1">
                    <a:lumMod val="75000"/>
                    <a:lumOff val="25000"/>
                  </a:schemeClr>
                </a:solidFill>
              </a:defRPr>
            </a:lvl3pPr>
            <a:lvl4pPr marL="1404330" indent="-329827">
              <a:lnSpc>
                <a:spcPct val="120000"/>
              </a:lnSpc>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Date Placeholder 2"/>
          <p:cNvSpPr>
            <a:spLocks noGrp="1"/>
          </p:cNvSpPr>
          <p:nvPr>
            <p:ph type="dt" sz="half" idx="14"/>
          </p:nvPr>
        </p:nvSpPr>
        <p:spPr/>
        <p:txBody>
          <a:bodyPr/>
          <a:lstStyle>
            <a:lvl1pPr>
              <a:defRPr smtClean="0"/>
            </a:lvl1pPr>
          </a:lstStyle>
          <a:p>
            <a:pPr>
              <a:defRPr/>
            </a:pPr>
            <a:endParaRPr lang="en-SG" dirty="0"/>
          </a:p>
        </p:txBody>
      </p:sp>
      <p:sp>
        <p:nvSpPr>
          <p:cNvPr id="9" name="Footer Placeholder 3"/>
          <p:cNvSpPr>
            <a:spLocks noGrp="1"/>
          </p:cNvSpPr>
          <p:nvPr>
            <p:ph type="ftr" sz="quarter" idx="15"/>
          </p:nvPr>
        </p:nvSpPr>
        <p:spPr/>
        <p:txBody>
          <a:bodyPr/>
          <a:lstStyle>
            <a:lvl1pPr>
              <a:defRPr smtClean="0"/>
            </a:lvl1pPr>
          </a:lstStyle>
          <a:p>
            <a:pPr>
              <a:defRPr/>
            </a:pPr>
            <a:endParaRPr lang="en-SG" dirty="0"/>
          </a:p>
        </p:txBody>
      </p:sp>
      <p:sp>
        <p:nvSpPr>
          <p:cNvPr id="10" name="Slide Number Placeholder 4"/>
          <p:cNvSpPr>
            <a:spLocks noGrp="1"/>
          </p:cNvSpPr>
          <p:nvPr>
            <p:ph type="sldNum" sz="quarter" idx="16"/>
          </p:nvPr>
        </p:nvSpPr>
        <p:spPr/>
        <p:txBody>
          <a:bodyPr/>
          <a:lstStyle>
            <a:lvl1pPr>
              <a:defRPr/>
            </a:lvl1pPr>
          </a:lstStyle>
          <a:p>
            <a:pPr>
              <a:defRPr/>
            </a:pPr>
            <a:fld id="{82D1BCF4-13A3-4019-96D1-9981FA12AF5C}" type="slidenum">
              <a:rPr lang="en-SG"/>
              <a:pPr>
                <a:defRPr/>
              </a:pPr>
              <a:t>‹#›</a:t>
            </a:fld>
            <a:endParaRPr lang="en-SG" dirty="0"/>
          </a:p>
        </p:txBody>
      </p:sp>
    </p:spTree>
    <p:extLst>
      <p:ext uri="{BB962C8B-B14F-4D97-AF65-F5344CB8AC3E}">
        <p14:creationId xmlns:p14="http://schemas.microsoft.com/office/powerpoint/2010/main" val="218692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7229594" y="-3175"/>
            <a:ext cx="191294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8651" y="250833"/>
            <a:ext cx="6600413" cy="545561"/>
          </a:xfrm>
        </p:spPr>
        <p:txBody>
          <a:bodyPr>
            <a:normAutofit/>
          </a:bodyPr>
          <a:lstStyle>
            <a:lvl1pPr>
              <a:defRPr sz="2955" b="1" cap="none" baseline="0">
                <a:solidFill>
                  <a:srgbClr val="173F7E"/>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8" name="Content Placeholder 7"/>
          <p:cNvSpPr>
            <a:spLocks noGrp="1"/>
          </p:cNvSpPr>
          <p:nvPr>
            <p:ph sz="quarter" idx="13"/>
          </p:nvPr>
        </p:nvSpPr>
        <p:spPr>
          <a:xfrm>
            <a:off x="628650" y="1182205"/>
            <a:ext cx="7886700" cy="2234458"/>
          </a:xfrm>
        </p:spPr>
        <p:txBody>
          <a:bodyPr/>
          <a:lstStyle>
            <a:lvl1pPr marL="329827" indent="-329827">
              <a:lnSpc>
                <a:spcPct val="120000"/>
              </a:lnSpc>
              <a:defRPr b="0">
                <a:solidFill>
                  <a:schemeClr val="tx1"/>
                </a:solidFill>
              </a:defRPr>
            </a:lvl1pPr>
            <a:lvl2pPr marL="743210" indent="-413383">
              <a:lnSpc>
                <a:spcPct val="120000"/>
              </a:lnSpc>
              <a:defRPr>
                <a:solidFill>
                  <a:schemeClr val="tx1">
                    <a:lumMod val="75000"/>
                    <a:lumOff val="25000"/>
                  </a:schemeClr>
                </a:solidFill>
              </a:defRPr>
            </a:lvl2pPr>
            <a:lvl3pPr marL="1074503" indent="-331293">
              <a:lnSpc>
                <a:spcPct val="120000"/>
              </a:lnSpc>
              <a:defRPr>
                <a:solidFill>
                  <a:schemeClr val="tx1">
                    <a:lumMod val="75000"/>
                    <a:lumOff val="25000"/>
                  </a:schemeClr>
                </a:solidFill>
              </a:defRPr>
            </a:lvl3pPr>
            <a:lvl4pPr marL="1404330" indent="-329827">
              <a:lnSpc>
                <a:spcPct val="120000"/>
              </a:lnSpc>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Date Placeholder 2"/>
          <p:cNvSpPr>
            <a:spLocks noGrp="1"/>
          </p:cNvSpPr>
          <p:nvPr>
            <p:ph type="dt" sz="half" idx="14"/>
          </p:nvPr>
        </p:nvSpPr>
        <p:spPr/>
        <p:txBody>
          <a:bodyPr/>
          <a:lstStyle>
            <a:lvl1pPr>
              <a:defRPr smtClean="0"/>
            </a:lvl1pPr>
          </a:lstStyle>
          <a:p>
            <a:pPr>
              <a:defRPr/>
            </a:pPr>
            <a:endParaRPr lang="en-SG" dirty="0"/>
          </a:p>
        </p:txBody>
      </p:sp>
      <p:sp>
        <p:nvSpPr>
          <p:cNvPr id="9" name="Footer Placeholder 3"/>
          <p:cNvSpPr>
            <a:spLocks noGrp="1"/>
          </p:cNvSpPr>
          <p:nvPr>
            <p:ph type="ftr" sz="quarter" idx="15"/>
          </p:nvPr>
        </p:nvSpPr>
        <p:spPr/>
        <p:txBody>
          <a:bodyPr/>
          <a:lstStyle>
            <a:lvl1pPr>
              <a:defRPr smtClean="0"/>
            </a:lvl1pPr>
          </a:lstStyle>
          <a:p>
            <a:pPr>
              <a:defRPr/>
            </a:pPr>
            <a:endParaRPr lang="en-SG" dirty="0"/>
          </a:p>
        </p:txBody>
      </p:sp>
      <p:sp>
        <p:nvSpPr>
          <p:cNvPr id="10" name="Slide Number Placeholder 4"/>
          <p:cNvSpPr>
            <a:spLocks noGrp="1"/>
          </p:cNvSpPr>
          <p:nvPr>
            <p:ph type="sldNum" sz="quarter" idx="16"/>
          </p:nvPr>
        </p:nvSpPr>
        <p:spPr/>
        <p:txBody>
          <a:bodyPr/>
          <a:lstStyle>
            <a:lvl1pPr>
              <a:defRPr/>
            </a:lvl1pPr>
          </a:lstStyle>
          <a:p>
            <a:pPr>
              <a:defRPr/>
            </a:pPr>
            <a:fld id="{82D1BCF4-13A3-4019-96D1-9981FA12AF5C}" type="slidenum">
              <a:rPr lang="en-SG"/>
              <a:pPr>
                <a:defRPr/>
              </a:pPr>
              <a:t>‹#›</a:t>
            </a:fld>
            <a:endParaRPr lang="en-SG" dirty="0"/>
          </a:p>
        </p:txBody>
      </p:sp>
    </p:spTree>
    <p:extLst>
      <p:ext uri="{BB962C8B-B14F-4D97-AF65-F5344CB8AC3E}">
        <p14:creationId xmlns:p14="http://schemas.microsoft.com/office/powerpoint/2010/main" val="3064099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7229594" y="-3175"/>
            <a:ext cx="191294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8651" y="250833"/>
            <a:ext cx="6600413" cy="545561"/>
          </a:xfrm>
        </p:spPr>
        <p:txBody>
          <a:bodyPr>
            <a:normAutofit/>
          </a:bodyPr>
          <a:lstStyle>
            <a:lvl1pPr>
              <a:defRPr sz="2955" b="1" cap="none" baseline="0">
                <a:solidFill>
                  <a:srgbClr val="173F7E"/>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8" name="Content Placeholder 7"/>
          <p:cNvSpPr>
            <a:spLocks noGrp="1"/>
          </p:cNvSpPr>
          <p:nvPr>
            <p:ph sz="quarter" idx="13"/>
          </p:nvPr>
        </p:nvSpPr>
        <p:spPr>
          <a:xfrm>
            <a:off x="628650" y="1182205"/>
            <a:ext cx="7886700" cy="2234458"/>
          </a:xfrm>
        </p:spPr>
        <p:txBody>
          <a:bodyPr/>
          <a:lstStyle>
            <a:lvl1pPr marL="329827" indent="-329827">
              <a:lnSpc>
                <a:spcPct val="120000"/>
              </a:lnSpc>
              <a:defRPr b="0">
                <a:solidFill>
                  <a:schemeClr val="tx1"/>
                </a:solidFill>
              </a:defRPr>
            </a:lvl1pPr>
            <a:lvl2pPr marL="743210" indent="-413383">
              <a:lnSpc>
                <a:spcPct val="120000"/>
              </a:lnSpc>
              <a:defRPr>
                <a:solidFill>
                  <a:schemeClr val="tx1">
                    <a:lumMod val="75000"/>
                    <a:lumOff val="25000"/>
                  </a:schemeClr>
                </a:solidFill>
              </a:defRPr>
            </a:lvl2pPr>
            <a:lvl3pPr marL="1074503" indent="-331293">
              <a:lnSpc>
                <a:spcPct val="120000"/>
              </a:lnSpc>
              <a:defRPr>
                <a:solidFill>
                  <a:schemeClr val="tx1">
                    <a:lumMod val="75000"/>
                    <a:lumOff val="25000"/>
                  </a:schemeClr>
                </a:solidFill>
              </a:defRPr>
            </a:lvl3pPr>
            <a:lvl4pPr marL="1404330" indent="-329827">
              <a:lnSpc>
                <a:spcPct val="120000"/>
              </a:lnSpc>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Date Placeholder 2"/>
          <p:cNvSpPr>
            <a:spLocks noGrp="1"/>
          </p:cNvSpPr>
          <p:nvPr>
            <p:ph type="dt" sz="half" idx="14"/>
          </p:nvPr>
        </p:nvSpPr>
        <p:spPr/>
        <p:txBody>
          <a:bodyPr/>
          <a:lstStyle>
            <a:lvl1pPr>
              <a:defRPr smtClean="0"/>
            </a:lvl1pPr>
          </a:lstStyle>
          <a:p>
            <a:pPr>
              <a:defRPr/>
            </a:pPr>
            <a:endParaRPr lang="en-SG" dirty="0"/>
          </a:p>
        </p:txBody>
      </p:sp>
      <p:sp>
        <p:nvSpPr>
          <p:cNvPr id="9" name="Footer Placeholder 3"/>
          <p:cNvSpPr>
            <a:spLocks noGrp="1"/>
          </p:cNvSpPr>
          <p:nvPr>
            <p:ph type="ftr" sz="quarter" idx="15"/>
          </p:nvPr>
        </p:nvSpPr>
        <p:spPr/>
        <p:txBody>
          <a:bodyPr/>
          <a:lstStyle>
            <a:lvl1pPr>
              <a:defRPr smtClean="0"/>
            </a:lvl1pPr>
          </a:lstStyle>
          <a:p>
            <a:pPr>
              <a:defRPr/>
            </a:pPr>
            <a:endParaRPr lang="en-SG" dirty="0"/>
          </a:p>
        </p:txBody>
      </p:sp>
      <p:sp>
        <p:nvSpPr>
          <p:cNvPr id="10" name="Slide Number Placeholder 4"/>
          <p:cNvSpPr>
            <a:spLocks noGrp="1"/>
          </p:cNvSpPr>
          <p:nvPr>
            <p:ph type="sldNum" sz="quarter" idx="16"/>
          </p:nvPr>
        </p:nvSpPr>
        <p:spPr/>
        <p:txBody>
          <a:bodyPr/>
          <a:lstStyle>
            <a:lvl1pPr>
              <a:defRPr/>
            </a:lvl1pPr>
          </a:lstStyle>
          <a:p>
            <a:pPr>
              <a:defRPr/>
            </a:pPr>
            <a:fld id="{82D1BCF4-13A3-4019-96D1-9981FA12AF5C}" type="slidenum">
              <a:rPr lang="en-SG"/>
              <a:pPr>
                <a:defRPr/>
              </a:pPr>
              <a:t>‹#›</a:t>
            </a:fld>
            <a:endParaRPr lang="en-SG" dirty="0"/>
          </a:p>
        </p:txBody>
      </p:sp>
    </p:spTree>
    <p:extLst>
      <p:ext uri="{BB962C8B-B14F-4D97-AF65-F5344CB8AC3E}">
        <p14:creationId xmlns:p14="http://schemas.microsoft.com/office/powerpoint/2010/main" val="939445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7229594" y="-3175"/>
            <a:ext cx="191294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8651" y="250833"/>
            <a:ext cx="6600413" cy="545561"/>
          </a:xfrm>
        </p:spPr>
        <p:txBody>
          <a:bodyPr>
            <a:normAutofit/>
          </a:bodyPr>
          <a:lstStyle>
            <a:lvl1pPr>
              <a:defRPr sz="2955" b="1" cap="none" baseline="0">
                <a:solidFill>
                  <a:srgbClr val="173F7E"/>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8" name="Content Placeholder 7"/>
          <p:cNvSpPr>
            <a:spLocks noGrp="1"/>
          </p:cNvSpPr>
          <p:nvPr>
            <p:ph sz="quarter" idx="13"/>
          </p:nvPr>
        </p:nvSpPr>
        <p:spPr>
          <a:xfrm>
            <a:off x="628650" y="1182205"/>
            <a:ext cx="7886700" cy="2234458"/>
          </a:xfrm>
        </p:spPr>
        <p:txBody>
          <a:bodyPr/>
          <a:lstStyle>
            <a:lvl1pPr marL="329827" indent="-329827">
              <a:lnSpc>
                <a:spcPct val="120000"/>
              </a:lnSpc>
              <a:defRPr b="0">
                <a:solidFill>
                  <a:schemeClr val="tx1"/>
                </a:solidFill>
              </a:defRPr>
            </a:lvl1pPr>
            <a:lvl2pPr marL="743210" indent="-413383">
              <a:lnSpc>
                <a:spcPct val="120000"/>
              </a:lnSpc>
              <a:defRPr>
                <a:solidFill>
                  <a:schemeClr val="tx1">
                    <a:lumMod val="75000"/>
                    <a:lumOff val="25000"/>
                  </a:schemeClr>
                </a:solidFill>
              </a:defRPr>
            </a:lvl2pPr>
            <a:lvl3pPr marL="1074503" indent="-331293">
              <a:lnSpc>
                <a:spcPct val="120000"/>
              </a:lnSpc>
              <a:defRPr>
                <a:solidFill>
                  <a:schemeClr val="tx1">
                    <a:lumMod val="75000"/>
                    <a:lumOff val="25000"/>
                  </a:schemeClr>
                </a:solidFill>
              </a:defRPr>
            </a:lvl3pPr>
            <a:lvl4pPr marL="1404330" indent="-329827">
              <a:lnSpc>
                <a:spcPct val="120000"/>
              </a:lnSpc>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Date Placeholder 2"/>
          <p:cNvSpPr>
            <a:spLocks noGrp="1"/>
          </p:cNvSpPr>
          <p:nvPr>
            <p:ph type="dt" sz="half" idx="14"/>
          </p:nvPr>
        </p:nvSpPr>
        <p:spPr/>
        <p:txBody>
          <a:bodyPr/>
          <a:lstStyle>
            <a:lvl1pPr>
              <a:defRPr smtClean="0"/>
            </a:lvl1pPr>
          </a:lstStyle>
          <a:p>
            <a:pPr>
              <a:defRPr/>
            </a:pPr>
            <a:endParaRPr lang="en-SG" dirty="0"/>
          </a:p>
        </p:txBody>
      </p:sp>
      <p:sp>
        <p:nvSpPr>
          <p:cNvPr id="9" name="Footer Placeholder 3"/>
          <p:cNvSpPr>
            <a:spLocks noGrp="1"/>
          </p:cNvSpPr>
          <p:nvPr>
            <p:ph type="ftr" sz="quarter" idx="15"/>
          </p:nvPr>
        </p:nvSpPr>
        <p:spPr/>
        <p:txBody>
          <a:bodyPr/>
          <a:lstStyle>
            <a:lvl1pPr>
              <a:defRPr smtClean="0"/>
            </a:lvl1pPr>
          </a:lstStyle>
          <a:p>
            <a:pPr>
              <a:defRPr/>
            </a:pPr>
            <a:endParaRPr lang="en-SG" dirty="0"/>
          </a:p>
        </p:txBody>
      </p:sp>
      <p:sp>
        <p:nvSpPr>
          <p:cNvPr id="10" name="Slide Number Placeholder 4"/>
          <p:cNvSpPr>
            <a:spLocks noGrp="1"/>
          </p:cNvSpPr>
          <p:nvPr>
            <p:ph type="sldNum" sz="quarter" idx="16"/>
          </p:nvPr>
        </p:nvSpPr>
        <p:spPr/>
        <p:txBody>
          <a:bodyPr/>
          <a:lstStyle>
            <a:lvl1pPr>
              <a:defRPr/>
            </a:lvl1pPr>
          </a:lstStyle>
          <a:p>
            <a:pPr>
              <a:defRPr/>
            </a:pPr>
            <a:fld id="{82D1BCF4-13A3-4019-96D1-9981FA12AF5C}" type="slidenum">
              <a:rPr lang="en-SG"/>
              <a:pPr>
                <a:defRPr/>
              </a:pPr>
              <a:t>‹#›</a:t>
            </a:fld>
            <a:endParaRPr lang="en-SG" dirty="0"/>
          </a:p>
        </p:txBody>
      </p:sp>
    </p:spTree>
    <p:extLst>
      <p:ext uri="{BB962C8B-B14F-4D97-AF65-F5344CB8AC3E}">
        <p14:creationId xmlns:p14="http://schemas.microsoft.com/office/powerpoint/2010/main" val="271582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p:cNvPr>
          <p:cNvSpPr>
            <a:spLocks noGrp="1" noChangeArrowheads="1"/>
          </p:cNvSpPr>
          <p:nvPr>
            <p:ph type="sldNum" sz="quarter" idx="12"/>
          </p:nvPr>
        </p:nvSpPr>
        <p:spPr>
          <a:ln/>
        </p:spPr>
        <p:txBody>
          <a:bodyPr/>
          <a:lstStyle>
            <a:lvl1pPr>
              <a:defRPr/>
            </a:lvl1pPr>
          </a:lstStyle>
          <a:p>
            <a:pPr>
              <a:defRPr/>
            </a:pPr>
            <a:fld id="{1F4753C1-9E3E-174B-A803-6BA638FFD30B}" type="slidenum">
              <a:rPr lang="en-US" altLang="en-US"/>
              <a:pPr>
                <a:defRPr/>
              </a:pPr>
              <a:t>‹#›</a:t>
            </a:fld>
            <a:endParaRPr lang="en-US" altLang="en-US" dirty="0"/>
          </a:p>
        </p:txBody>
      </p:sp>
    </p:spTree>
    <p:extLst>
      <p:ext uri="{BB962C8B-B14F-4D97-AF65-F5344CB8AC3E}">
        <p14:creationId xmlns:p14="http://schemas.microsoft.com/office/powerpoint/2010/main" val="854568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p:cNvPr>
          <p:cNvSpPr>
            <a:spLocks noGrp="1" noChangeArrowheads="1"/>
          </p:cNvSpPr>
          <p:nvPr>
            <p:ph type="sldNum" sz="quarter" idx="12"/>
          </p:nvPr>
        </p:nvSpPr>
        <p:spPr>
          <a:ln/>
        </p:spPr>
        <p:txBody>
          <a:bodyPr/>
          <a:lstStyle>
            <a:lvl1pPr>
              <a:defRPr/>
            </a:lvl1pPr>
          </a:lstStyle>
          <a:p>
            <a:pPr>
              <a:defRPr/>
            </a:pPr>
            <a:fld id="{479CCCAC-F296-4D41-8218-42C8879B6D3F}" type="slidenum">
              <a:rPr lang="en-US" altLang="en-US"/>
              <a:pPr>
                <a:defRPr/>
              </a:pPr>
              <a:t>‹#›</a:t>
            </a:fld>
            <a:endParaRPr lang="en-US" altLang="en-US" dirty="0"/>
          </a:p>
        </p:txBody>
      </p:sp>
    </p:spTree>
    <p:extLst>
      <p:ext uri="{BB962C8B-B14F-4D97-AF65-F5344CB8AC3E}">
        <p14:creationId xmlns:p14="http://schemas.microsoft.com/office/powerpoint/2010/main" val="1233573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565" y="89620"/>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a:t>Title</a:t>
            </a:r>
          </a:p>
        </p:txBody>
      </p:sp>
      <p:sp>
        <p:nvSpPr>
          <p:cNvPr id="8" name="Content Placeholder 7"/>
          <p:cNvSpPr>
            <a:spLocks noGrp="1"/>
          </p:cNvSpPr>
          <p:nvPr>
            <p:ph sz="quarter" idx="13" hasCustomPrompt="1"/>
          </p:nvPr>
        </p:nvSpPr>
        <p:spPr>
          <a:xfrm>
            <a:off x="628650" y="1182205"/>
            <a:ext cx="7886700" cy="5243088"/>
          </a:xfrm>
        </p:spPr>
        <p:txBody>
          <a:bodyPr/>
          <a:lstStyle>
            <a:lvl1pPr marL="357188" indent="-357188">
              <a:lnSpc>
                <a:spcPct val="120000"/>
              </a:lnSpc>
              <a:defRPr b="0">
                <a:solidFill>
                  <a:schemeClr val="tx1"/>
                </a:solidFill>
                <a:latin typeface="+mn-lt"/>
              </a:defRPr>
            </a:lvl1pPr>
            <a:lvl2pPr marL="804863" indent="-447675">
              <a:lnSpc>
                <a:spcPct val="120000"/>
              </a:lnSpc>
              <a:defRPr>
                <a:solidFill>
                  <a:schemeClr val="tx1">
                    <a:lumMod val="75000"/>
                    <a:lumOff val="25000"/>
                  </a:schemeClr>
                </a:solidFill>
                <a:latin typeface="+mn-lt"/>
              </a:defRPr>
            </a:lvl2pPr>
            <a:lvl3pPr marL="1163638" indent="-358775">
              <a:lnSpc>
                <a:spcPct val="120000"/>
              </a:lnSpc>
              <a:defRPr>
                <a:solidFill>
                  <a:schemeClr val="tx1">
                    <a:lumMod val="75000"/>
                    <a:lumOff val="25000"/>
                  </a:schemeClr>
                </a:solidFill>
                <a:latin typeface="+mn-lt"/>
              </a:defRPr>
            </a:lvl3pPr>
            <a:lvl4pPr marL="1520825" indent="-357188">
              <a:lnSpc>
                <a:spcPct val="120000"/>
              </a:lnSpc>
              <a:buFont typeface="Arial" panose="020B0604020202020204" pitchFamily="34" charset="0"/>
              <a:buChar char="─"/>
              <a:defRPr>
                <a:solidFill>
                  <a:schemeClr val="tx1">
                    <a:lumMod val="75000"/>
                    <a:lumOff val="25000"/>
                  </a:schemeClr>
                </a:solidFill>
                <a:latin typeface="+mn-lt"/>
              </a:defRPr>
            </a:lvl4pPr>
            <a:lvl5pPr>
              <a:defRPr>
                <a:solidFill>
                  <a:schemeClr val="tx1">
                    <a:lumMod val="75000"/>
                    <a:lumOff val="25000"/>
                  </a:schemeClr>
                </a:solidFill>
              </a:defRPr>
            </a:lvl5pPr>
          </a:lstStyle>
          <a:p>
            <a:pPr lvl="0"/>
            <a:r>
              <a:rPr lang="en-US" dirty="0"/>
              <a:t>Level 1</a:t>
            </a:r>
          </a:p>
          <a:p>
            <a:pPr lvl="1"/>
            <a:r>
              <a:rPr lang="en-US" dirty="0"/>
              <a:t>Level 2</a:t>
            </a:r>
          </a:p>
          <a:p>
            <a:pPr lvl="2"/>
            <a:r>
              <a:rPr lang="en-US" dirty="0"/>
              <a:t>Level 3</a:t>
            </a:r>
          </a:p>
          <a:p>
            <a:pPr lvl="3"/>
            <a:r>
              <a:rPr lang="en-US" dirty="0"/>
              <a:t>Level 4</a:t>
            </a:r>
          </a:p>
        </p:txBody>
      </p:sp>
      <p:sp>
        <p:nvSpPr>
          <p:cNvPr id="6" name="Date Placeholder 5"/>
          <p:cNvSpPr>
            <a:spLocks noGrp="1"/>
          </p:cNvSpPr>
          <p:nvPr>
            <p:ph type="dt" sz="half" idx="14"/>
          </p:nvPr>
        </p:nvSpPr>
        <p:spPr/>
        <p:txBody>
          <a:bodyPr/>
          <a:lstStyle/>
          <a:p>
            <a:endParaRPr lang="en-SG" dirty="0"/>
          </a:p>
        </p:txBody>
      </p:sp>
      <p:sp>
        <p:nvSpPr>
          <p:cNvPr id="12" name="Slide Number Placeholder 11"/>
          <p:cNvSpPr>
            <a:spLocks noGrp="1"/>
          </p:cNvSpPr>
          <p:nvPr>
            <p:ph type="sldNum" sz="quarter" idx="16"/>
          </p:nvPr>
        </p:nvSpPr>
        <p:spPr/>
        <p:txBody>
          <a:bodyPr/>
          <a:lstStyle/>
          <a:p>
            <a:fld id="{2F63C605-4FC6-46DE-BC90-871762EA3F52}" type="slidenum">
              <a:rPr lang="en-SG" smtClean="0"/>
              <a:pPr/>
              <a:t>‹#›</a:t>
            </a:fld>
            <a:endParaRPr lang="en-SG" dirty="0"/>
          </a:p>
        </p:txBody>
      </p:sp>
      <p:sp>
        <p:nvSpPr>
          <p:cNvPr id="13" name="Footer Placeholder 7"/>
          <p:cNvSpPr>
            <a:spLocks noGrp="1"/>
          </p:cNvSpPr>
          <p:nvPr>
            <p:ph type="ftr" sz="quarter" idx="15"/>
          </p:nvPr>
        </p:nvSpPr>
        <p:spPr>
          <a:xfrm>
            <a:off x="4788977" y="6492874"/>
            <a:ext cx="3726374" cy="416056"/>
          </a:xfrm>
        </p:spPr>
        <p:txBody>
          <a:bodyPr/>
          <a:lstStyle/>
          <a:p>
            <a:pPr algn="l"/>
            <a:endParaRPr lang="en-SG" dirty="0"/>
          </a:p>
        </p:txBody>
      </p:sp>
    </p:spTree>
    <p:extLst>
      <p:ext uri="{BB962C8B-B14F-4D97-AF65-F5344CB8AC3E}">
        <p14:creationId xmlns:p14="http://schemas.microsoft.com/office/powerpoint/2010/main" val="2009131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a:extLst/>
          </p:cNvPr>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a:extLst/>
          </p:cNvPr>
          <p:cNvSpPr>
            <a:spLocks noGrp="1" noChangeArrowheads="1"/>
          </p:cNvSpPr>
          <p:nvPr>
            <p:ph type="sldNum" sz="quarter" idx="12"/>
          </p:nvPr>
        </p:nvSpPr>
        <p:spPr>
          <a:ln/>
        </p:spPr>
        <p:txBody>
          <a:bodyPr/>
          <a:lstStyle>
            <a:lvl1pPr>
              <a:defRPr/>
            </a:lvl1pPr>
          </a:lstStyle>
          <a:p>
            <a:pPr>
              <a:defRPr/>
            </a:pPr>
            <a:fld id="{774B7F4E-96B9-6043-9DD0-9717AF9E6981}" type="slidenum">
              <a:rPr lang="en-US" altLang="en-US"/>
              <a:pPr>
                <a:defRPr/>
              </a:pPr>
              <a:t>‹#›</a:t>
            </a:fld>
            <a:endParaRPr lang="en-US" altLang="en-US" dirty="0"/>
          </a:p>
        </p:txBody>
      </p:sp>
    </p:spTree>
    <p:extLst>
      <p:ext uri="{BB962C8B-B14F-4D97-AF65-F5344CB8AC3E}">
        <p14:creationId xmlns:p14="http://schemas.microsoft.com/office/powerpoint/2010/main" val="2113676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6" name="Rectangle 4">
            <a:extLst/>
          </p:cNvPr>
          <p:cNvSpPr>
            <a:spLocks noGrp="1" noChangeArrowheads="1"/>
          </p:cNvSpPr>
          <p:nvPr>
            <p:ph type="dt" sz="half" idx="10"/>
          </p:nvPr>
        </p:nvSpPr>
        <p:spPr>
          <a:xfrm>
            <a:off x="457200" y="6477000"/>
            <a:ext cx="1295400" cy="381000"/>
          </a:xfrm>
        </p:spPr>
        <p:txBody>
          <a:bodyPr/>
          <a:lstStyle>
            <a:lvl1pPr>
              <a:defRPr/>
            </a:lvl1pPr>
          </a:lstStyle>
          <a:p>
            <a:pPr>
              <a:defRPr/>
            </a:pPr>
            <a:endParaRPr lang="en-US" dirty="0"/>
          </a:p>
        </p:txBody>
      </p:sp>
      <p:sp>
        <p:nvSpPr>
          <p:cNvPr id="7" name="Rectangle 5">
            <a:extLst/>
          </p:cNvPr>
          <p:cNvSpPr>
            <a:spLocks noGrp="1" noChangeArrowheads="1"/>
          </p:cNvSpPr>
          <p:nvPr>
            <p:ph type="ftr" sz="quarter" idx="11"/>
          </p:nvPr>
        </p:nvSpPr>
        <p:spPr>
          <a:xfrm>
            <a:off x="1752600" y="6477000"/>
            <a:ext cx="4419600" cy="381000"/>
          </a:xfrm>
        </p:spPr>
        <p:txBody>
          <a:bodyPr/>
          <a:lstStyle>
            <a:lvl1pPr>
              <a:defRPr/>
            </a:lvl1pPr>
          </a:lstStyle>
          <a:p>
            <a:pPr>
              <a:defRPr/>
            </a:pPr>
            <a:endParaRPr lang="en-US" dirty="0"/>
          </a:p>
        </p:txBody>
      </p:sp>
      <p:sp>
        <p:nvSpPr>
          <p:cNvPr id="8" name="Rectangle 6">
            <a:extLst/>
          </p:cNvPr>
          <p:cNvSpPr>
            <a:spLocks noGrp="1" noChangeArrowheads="1"/>
          </p:cNvSpPr>
          <p:nvPr>
            <p:ph type="sldNum" sz="quarter" idx="12"/>
          </p:nvPr>
        </p:nvSpPr>
        <p:spPr>
          <a:xfrm>
            <a:off x="6553200" y="6477000"/>
            <a:ext cx="2133600" cy="381000"/>
          </a:xfrm>
        </p:spPr>
        <p:txBody>
          <a:bodyPr/>
          <a:lstStyle>
            <a:lvl1pPr>
              <a:defRPr sz="1400"/>
            </a:lvl1pPr>
          </a:lstStyle>
          <a:p>
            <a:pPr>
              <a:defRPr/>
            </a:pPr>
            <a:fld id="{4F6F5900-A9B5-E743-A251-EA9BA88D3B62}" type="slidenum">
              <a:rPr lang="en-US" altLang="en-US"/>
              <a:pPr>
                <a:defRPr/>
              </a:pPr>
              <a:t>‹#›</a:t>
            </a:fld>
            <a:endParaRPr lang="en-US" altLang="en-US" dirty="0"/>
          </a:p>
        </p:txBody>
      </p:sp>
      <p:sp>
        <p:nvSpPr>
          <p:cNvPr id="9" name="MSIPCMd8744867a58ff9cf1be0453b" descr="{&quot;HashCode&quot;:-1168360584,&quot;Placement&quot;:&quot;Header&quot;,&quot;Top&quot;:0.0,&quot;Left&quot;:301.1819,&quot;SlideWidth&quot;:720,&quot;SlideHeight&quot;:540}">
            <a:extLst>
              <a:ext uri="{FF2B5EF4-FFF2-40B4-BE49-F238E27FC236}">
                <a16:creationId xmlns:a16="http://schemas.microsoft.com/office/drawing/2014/main" id="{016F1925-6D8F-2745-A4CC-C43FEC9CB24F}"/>
              </a:ext>
            </a:extLst>
          </p:cNvPr>
          <p:cNvSpPr txBox="1"/>
          <p:nvPr userDrawn="1"/>
        </p:nvSpPr>
        <p:spPr>
          <a:xfrm>
            <a:off x="3825010" y="0"/>
            <a:ext cx="1493980" cy="228163"/>
          </a:xfrm>
          <a:prstGeom prst="rect">
            <a:avLst/>
          </a:prstGeom>
          <a:noFill/>
        </p:spPr>
        <p:txBody>
          <a:bodyPr vert="horz" wrap="square" lIns="0" tIns="0" rIns="0" bIns="0" rtlCol="0" anchor="ctr" anchorCtr="1">
            <a:spAutoFit/>
          </a:bodyPr>
          <a:lstStyle/>
          <a:p>
            <a:pPr algn="ctr">
              <a:spcBef>
                <a:spcPct val="0"/>
              </a:spcBef>
              <a:spcAft>
                <a:spcPct val="0"/>
              </a:spcAft>
            </a:pPr>
            <a:r>
              <a:rPr lang="en-SG" sz="800" dirty="0">
                <a:solidFill>
                  <a:srgbClr val="333333"/>
                </a:solidFill>
                <a:latin typeface="Calibri" panose="020F0502020204030204" pitchFamily="34" charset="0"/>
              </a:rPr>
              <a:t>SMU Classification: Restricted</a:t>
            </a:r>
          </a:p>
        </p:txBody>
      </p:sp>
      <p:pic>
        <p:nvPicPr>
          <p:cNvPr id="10" name="Picture 24" descr="FOS_H">
            <a:extLst>
              <a:ext uri="{FF2B5EF4-FFF2-40B4-BE49-F238E27FC236}">
                <a16:creationId xmlns:a16="http://schemas.microsoft.com/office/drawing/2014/main" id="{ED191B13-E7CC-6A49-A69A-C0B97EA6412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59700" y="6189663"/>
            <a:ext cx="12954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7" descr="sis">
            <a:extLst>
              <a:ext uri="{FF2B5EF4-FFF2-40B4-BE49-F238E27FC236}">
                <a16:creationId xmlns:a16="http://schemas.microsoft.com/office/drawing/2014/main" id="{017EF9EC-6F6A-E546-9B01-DAD3BE6A5A7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0800" y="6300788"/>
            <a:ext cx="12192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130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26FF25E-B6B5-4E91-8022-5C26E0E00401}" type="slidenum">
              <a:rPr lang="en-US" smtClean="0"/>
              <a:t>‹#›</a:t>
            </a:fld>
            <a:endParaRPr lang="en-US" dirty="0"/>
          </a:p>
        </p:txBody>
      </p:sp>
    </p:spTree>
    <p:extLst>
      <p:ext uri="{BB962C8B-B14F-4D97-AF65-F5344CB8AC3E}">
        <p14:creationId xmlns:p14="http://schemas.microsoft.com/office/powerpoint/2010/main" val="3566761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7229594" y="-3175"/>
            <a:ext cx="191294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8651" y="250833"/>
            <a:ext cx="6600413" cy="545561"/>
          </a:xfrm>
        </p:spPr>
        <p:txBody>
          <a:bodyPr>
            <a:normAutofit/>
          </a:bodyPr>
          <a:lstStyle>
            <a:lvl1pPr>
              <a:defRPr sz="2955" b="1" cap="none" baseline="0">
                <a:solidFill>
                  <a:srgbClr val="173F7E"/>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8" name="Content Placeholder 7"/>
          <p:cNvSpPr>
            <a:spLocks noGrp="1"/>
          </p:cNvSpPr>
          <p:nvPr>
            <p:ph sz="quarter" idx="13"/>
          </p:nvPr>
        </p:nvSpPr>
        <p:spPr>
          <a:xfrm>
            <a:off x="628650" y="1182205"/>
            <a:ext cx="7886700" cy="2234458"/>
          </a:xfrm>
        </p:spPr>
        <p:txBody>
          <a:bodyPr/>
          <a:lstStyle>
            <a:lvl1pPr marL="329827" indent="-329827">
              <a:lnSpc>
                <a:spcPct val="120000"/>
              </a:lnSpc>
              <a:defRPr b="0">
                <a:solidFill>
                  <a:schemeClr val="tx1"/>
                </a:solidFill>
              </a:defRPr>
            </a:lvl1pPr>
            <a:lvl2pPr marL="743210" indent="-413383">
              <a:lnSpc>
                <a:spcPct val="120000"/>
              </a:lnSpc>
              <a:defRPr>
                <a:solidFill>
                  <a:schemeClr val="tx1">
                    <a:lumMod val="75000"/>
                    <a:lumOff val="25000"/>
                  </a:schemeClr>
                </a:solidFill>
              </a:defRPr>
            </a:lvl2pPr>
            <a:lvl3pPr marL="1074503" indent="-331293">
              <a:lnSpc>
                <a:spcPct val="120000"/>
              </a:lnSpc>
              <a:defRPr>
                <a:solidFill>
                  <a:schemeClr val="tx1">
                    <a:lumMod val="75000"/>
                    <a:lumOff val="25000"/>
                  </a:schemeClr>
                </a:solidFill>
              </a:defRPr>
            </a:lvl3pPr>
            <a:lvl4pPr marL="1404330" indent="-329827">
              <a:lnSpc>
                <a:spcPct val="120000"/>
              </a:lnSpc>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Date Placeholder 2"/>
          <p:cNvSpPr>
            <a:spLocks noGrp="1"/>
          </p:cNvSpPr>
          <p:nvPr>
            <p:ph type="dt" sz="half" idx="14"/>
          </p:nvPr>
        </p:nvSpPr>
        <p:spPr/>
        <p:txBody>
          <a:bodyPr/>
          <a:lstStyle>
            <a:lvl1pPr>
              <a:defRPr smtClean="0"/>
            </a:lvl1pPr>
          </a:lstStyle>
          <a:p>
            <a:pPr>
              <a:defRPr/>
            </a:pPr>
            <a:endParaRPr lang="en-SG" dirty="0"/>
          </a:p>
        </p:txBody>
      </p:sp>
      <p:sp>
        <p:nvSpPr>
          <p:cNvPr id="9" name="Footer Placeholder 3"/>
          <p:cNvSpPr>
            <a:spLocks noGrp="1"/>
          </p:cNvSpPr>
          <p:nvPr>
            <p:ph type="ftr" sz="quarter" idx="15"/>
          </p:nvPr>
        </p:nvSpPr>
        <p:spPr/>
        <p:txBody>
          <a:bodyPr/>
          <a:lstStyle>
            <a:lvl1pPr>
              <a:defRPr smtClean="0"/>
            </a:lvl1pPr>
          </a:lstStyle>
          <a:p>
            <a:pPr>
              <a:defRPr/>
            </a:pPr>
            <a:endParaRPr lang="en-SG" dirty="0"/>
          </a:p>
        </p:txBody>
      </p:sp>
      <p:sp>
        <p:nvSpPr>
          <p:cNvPr id="10" name="Slide Number Placeholder 4"/>
          <p:cNvSpPr>
            <a:spLocks noGrp="1"/>
          </p:cNvSpPr>
          <p:nvPr>
            <p:ph type="sldNum" sz="quarter" idx="16"/>
          </p:nvPr>
        </p:nvSpPr>
        <p:spPr/>
        <p:txBody>
          <a:bodyPr/>
          <a:lstStyle>
            <a:lvl1pPr>
              <a:defRPr/>
            </a:lvl1pPr>
          </a:lstStyle>
          <a:p>
            <a:pPr>
              <a:defRPr/>
            </a:pPr>
            <a:fld id="{82D1BCF4-13A3-4019-96D1-9981FA12AF5C}" type="slidenum">
              <a:rPr lang="en-SG"/>
              <a:pPr>
                <a:defRPr/>
              </a:pPr>
              <a:t>‹#›</a:t>
            </a:fld>
            <a:endParaRPr lang="en-SG" dirty="0"/>
          </a:p>
        </p:txBody>
      </p:sp>
    </p:spTree>
    <p:extLst>
      <p:ext uri="{BB962C8B-B14F-4D97-AF65-F5344CB8AC3E}">
        <p14:creationId xmlns:p14="http://schemas.microsoft.com/office/powerpoint/2010/main" val="3699152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7229594" y="-3175"/>
            <a:ext cx="191294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8651" y="250833"/>
            <a:ext cx="6600413" cy="545561"/>
          </a:xfrm>
        </p:spPr>
        <p:txBody>
          <a:bodyPr>
            <a:normAutofit/>
          </a:bodyPr>
          <a:lstStyle>
            <a:lvl1pPr>
              <a:defRPr sz="2955" b="1" cap="none" baseline="0">
                <a:solidFill>
                  <a:srgbClr val="173F7E"/>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8" name="Content Placeholder 7"/>
          <p:cNvSpPr>
            <a:spLocks noGrp="1"/>
          </p:cNvSpPr>
          <p:nvPr>
            <p:ph sz="quarter" idx="13"/>
          </p:nvPr>
        </p:nvSpPr>
        <p:spPr>
          <a:xfrm>
            <a:off x="628650" y="1182205"/>
            <a:ext cx="7886700" cy="2234458"/>
          </a:xfrm>
        </p:spPr>
        <p:txBody>
          <a:bodyPr/>
          <a:lstStyle>
            <a:lvl1pPr marL="329827" indent="-329827">
              <a:lnSpc>
                <a:spcPct val="120000"/>
              </a:lnSpc>
              <a:defRPr b="0">
                <a:solidFill>
                  <a:schemeClr val="tx1"/>
                </a:solidFill>
              </a:defRPr>
            </a:lvl1pPr>
            <a:lvl2pPr marL="743210" indent="-413383">
              <a:lnSpc>
                <a:spcPct val="120000"/>
              </a:lnSpc>
              <a:defRPr>
                <a:solidFill>
                  <a:schemeClr val="tx1">
                    <a:lumMod val="75000"/>
                    <a:lumOff val="25000"/>
                  </a:schemeClr>
                </a:solidFill>
              </a:defRPr>
            </a:lvl2pPr>
            <a:lvl3pPr marL="1074503" indent="-331293">
              <a:lnSpc>
                <a:spcPct val="120000"/>
              </a:lnSpc>
              <a:defRPr>
                <a:solidFill>
                  <a:schemeClr val="tx1">
                    <a:lumMod val="75000"/>
                    <a:lumOff val="25000"/>
                  </a:schemeClr>
                </a:solidFill>
              </a:defRPr>
            </a:lvl3pPr>
            <a:lvl4pPr marL="1404330" indent="-329827">
              <a:lnSpc>
                <a:spcPct val="120000"/>
              </a:lnSpc>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Date Placeholder 2"/>
          <p:cNvSpPr>
            <a:spLocks noGrp="1"/>
          </p:cNvSpPr>
          <p:nvPr>
            <p:ph type="dt" sz="half" idx="14"/>
          </p:nvPr>
        </p:nvSpPr>
        <p:spPr/>
        <p:txBody>
          <a:bodyPr/>
          <a:lstStyle>
            <a:lvl1pPr>
              <a:defRPr smtClean="0"/>
            </a:lvl1pPr>
          </a:lstStyle>
          <a:p>
            <a:pPr>
              <a:defRPr/>
            </a:pPr>
            <a:endParaRPr lang="en-SG" dirty="0"/>
          </a:p>
        </p:txBody>
      </p:sp>
      <p:sp>
        <p:nvSpPr>
          <p:cNvPr id="9" name="Footer Placeholder 3"/>
          <p:cNvSpPr>
            <a:spLocks noGrp="1"/>
          </p:cNvSpPr>
          <p:nvPr>
            <p:ph type="ftr" sz="quarter" idx="15"/>
          </p:nvPr>
        </p:nvSpPr>
        <p:spPr/>
        <p:txBody>
          <a:bodyPr/>
          <a:lstStyle>
            <a:lvl1pPr>
              <a:defRPr smtClean="0"/>
            </a:lvl1pPr>
          </a:lstStyle>
          <a:p>
            <a:pPr>
              <a:defRPr/>
            </a:pPr>
            <a:endParaRPr lang="en-SG" dirty="0"/>
          </a:p>
        </p:txBody>
      </p:sp>
      <p:sp>
        <p:nvSpPr>
          <p:cNvPr id="10" name="Slide Number Placeholder 4"/>
          <p:cNvSpPr>
            <a:spLocks noGrp="1"/>
          </p:cNvSpPr>
          <p:nvPr>
            <p:ph type="sldNum" sz="quarter" idx="16"/>
          </p:nvPr>
        </p:nvSpPr>
        <p:spPr/>
        <p:txBody>
          <a:bodyPr/>
          <a:lstStyle>
            <a:lvl1pPr>
              <a:defRPr/>
            </a:lvl1pPr>
          </a:lstStyle>
          <a:p>
            <a:pPr>
              <a:defRPr/>
            </a:pPr>
            <a:fld id="{82D1BCF4-13A3-4019-96D1-9981FA12AF5C}" type="slidenum">
              <a:rPr lang="en-SG"/>
              <a:pPr>
                <a:defRPr/>
              </a:pPr>
              <a:t>‹#›</a:t>
            </a:fld>
            <a:endParaRPr lang="en-SG" dirty="0"/>
          </a:p>
        </p:txBody>
      </p:sp>
    </p:spTree>
    <p:extLst>
      <p:ext uri="{BB962C8B-B14F-4D97-AF65-F5344CB8AC3E}">
        <p14:creationId xmlns:p14="http://schemas.microsoft.com/office/powerpoint/2010/main" val="3292822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4" descr="FOS_H"/>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7759700" y="6189663"/>
            <a:ext cx="12954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7">
            <a:extLst/>
          </p:cNvPr>
          <p:cNvSpPr>
            <a:spLocks noChangeArrowheads="1"/>
          </p:cNvSpPr>
          <p:nvPr userDrawn="1"/>
        </p:nvSpPr>
        <p:spPr bwMode="auto">
          <a:xfrm>
            <a:off x="-6350" y="695325"/>
            <a:ext cx="9144000" cy="228600"/>
          </a:xfrm>
          <a:prstGeom prst="rect">
            <a:avLst/>
          </a:prstGeom>
          <a:solidFill>
            <a:srgbClr val="C692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lang="en-US" altLang="en-US" dirty="0">
              <a:solidFill>
                <a:srgbClr val="115DA3"/>
              </a:solidFill>
            </a:endParaRPr>
          </a:p>
        </p:txBody>
      </p:sp>
      <p:sp>
        <p:nvSpPr>
          <p:cNvPr id="1028" name="Rectangle 2"/>
          <p:cNvSpPr>
            <a:spLocks noGrp="1" noChangeArrowheads="1"/>
          </p:cNvSpPr>
          <p:nvPr>
            <p:ph type="title"/>
          </p:nvPr>
        </p:nvSpPr>
        <p:spPr bwMode="auto">
          <a:xfrm>
            <a:off x="381000" y="14288"/>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spAutoFit/>
          </a:bodyPr>
          <a:lstStyle/>
          <a:p>
            <a:pPr lvl="0"/>
            <a:r>
              <a:rPr lang="en-US" altLang="en-US"/>
              <a:t>Click to edit Master title style</a:t>
            </a:r>
          </a:p>
        </p:txBody>
      </p:sp>
      <p:sp>
        <p:nvSpPr>
          <p:cNvPr id="1029" name="Rectangle 3"/>
          <p:cNvSpPr>
            <a:spLocks noGrp="1" noChangeArrowheads="1"/>
          </p:cNvSpPr>
          <p:nvPr>
            <p:ph type="body" idx="1"/>
          </p:nvPr>
        </p:nvSpPr>
        <p:spPr bwMode="auto">
          <a:xfrm>
            <a:off x="398463" y="1016000"/>
            <a:ext cx="8229600"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sp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a:extLst/>
          </p:cNvPr>
          <p:cNvSpPr>
            <a:spLocks noGrp="1" noChangeArrowheads="1"/>
          </p:cNvSpPr>
          <p:nvPr>
            <p:ph type="dt" sz="half" idx="2"/>
          </p:nvPr>
        </p:nvSpPr>
        <p:spPr bwMode="auto">
          <a:xfrm>
            <a:off x="457200" y="6553200"/>
            <a:ext cx="1143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800">
                <a:latin typeface="Arial" charset="0"/>
                <a:ea typeface="ＭＳ Ｐゴシック" charset="0"/>
                <a:cs typeface="ＭＳ Ｐゴシック" charset="0"/>
              </a:defRPr>
            </a:lvl1pPr>
          </a:lstStyle>
          <a:p>
            <a:pPr>
              <a:defRPr/>
            </a:pPr>
            <a:endParaRPr lang="en-US" dirty="0"/>
          </a:p>
        </p:txBody>
      </p:sp>
      <p:sp>
        <p:nvSpPr>
          <p:cNvPr id="3" name="Rectangle 5">
            <a:extLst/>
          </p:cNvPr>
          <p:cNvSpPr>
            <a:spLocks noGrp="1" noChangeArrowheads="1"/>
          </p:cNvSpPr>
          <p:nvPr>
            <p:ph type="ftr" sz="quarter" idx="3"/>
          </p:nvPr>
        </p:nvSpPr>
        <p:spPr bwMode="auto">
          <a:xfrm>
            <a:off x="1676400" y="6553200"/>
            <a:ext cx="5257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800">
                <a:latin typeface="Arial" charset="0"/>
                <a:ea typeface="ＭＳ Ｐゴシック" charset="0"/>
                <a:cs typeface="ＭＳ Ｐゴシック" charset="0"/>
              </a:defRPr>
            </a:lvl1pPr>
          </a:lstStyle>
          <a:p>
            <a:pPr>
              <a:defRPr/>
            </a:pPr>
            <a:endParaRPr lang="en-US" dirty="0"/>
          </a:p>
        </p:txBody>
      </p:sp>
      <p:sp>
        <p:nvSpPr>
          <p:cNvPr id="1030" name="Rectangle 6">
            <a:extLst/>
          </p:cNvPr>
          <p:cNvSpPr>
            <a:spLocks noGrp="1" noChangeArrowheads="1"/>
          </p:cNvSpPr>
          <p:nvPr>
            <p:ph type="sldNum" sz="quarter" idx="4"/>
          </p:nvPr>
        </p:nvSpPr>
        <p:spPr bwMode="auto">
          <a:xfrm>
            <a:off x="7708900" y="6629400"/>
            <a:ext cx="1295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800">
                <a:latin typeface="Arial" charset="0"/>
                <a:ea typeface="ＭＳ Ｐゴシック" charset="-128"/>
              </a:defRPr>
            </a:lvl1pPr>
          </a:lstStyle>
          <a:p>
            <a:pPr>
              <a:defRPr/>
            </a:pPr>
            <a:fld id="{5506F80D-B900-054F-AE24-DA0EBFA2781B}" type="slidenum">
              <a:rPr lang="en-US" altLang="en-US"/>
              <a:pPr>
                <a:defRPr/>
              </a:pPr>
              <a:t>‹#›</a:t>
            </a:fld>
            <a:endParaRPr lang="en-US" altLang="en-US" dirty="0"/>
          </a:p>
        </p:txBody>
      </p:sp>
      <p:pic>
        <p:nvPicPr>
          <p:cNvPr id="1033" name="Picture 27" descr="sis"/>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50800" y="6300788"/>
            <a:ext cx="12192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MSIPCMd8744867a58ff9cf1be0453b" descr="{&quot;HashCode&quot;:-1168360584,&quot;Placement&quot;:&quot;Header&quot;,&quot;Top&quot;:0.0,&quot;Left&quot;:301.1819,&quot;SlideWidth&quot;:720,&quot;SlideHeight&quot;:540}"/>
          <p:cNvSpPr txBox="1"/>
          <p:nvPr userDrawn="1"/>
        </p:nvSpPr>
        <p:spPr>
          <a:xfrm>
            <a:off x="3825010" y="0"/>
            <a:ext cx="1493980" cy="228163"/>
          </a:xfrm>
          <a:prstGeom prst="rect">
            <a:avLst/>
          </a:prstGeom>
          <a:noFill/>
        </p:spPr>
        <p:txBody>
          <a:bodyPr vert="horz" wrap="square" lIns="0" tIns="0" rIns="0" bIns="0" rtlCol="0" anchor="ctr" anchorCtr="1">
            <a:spAutoFit/>
          </a:bodyPr>
          <a:lstStyle/>
          <a:p>
            <a:pPr algn="ctr">
              <a:spcBef>
                <a:spcPct val="0"/>
              </a:spcBef>
              <a:spcAft>
                <a:spcPct val="0"/>
              </a:spcAft>
            </a:pPr>
            <a:r>
              <a:rPr lang="en-SG" sz="800" dirty="0">
                <a:solidFill>
                  <a:srgbClr val="333333"/>
                </a:solidFill>
                <a:latin typeface="Calibri" panose="020F0502020204030204" pitchFamily="34" charset="0"/>
              </a:rPr>
              <a:t>SMU Classification: Restricted</a:t>
            </a:r>
          </a:p>
        </p:txBody>
      </p:sp>
    </p:spTree>
  </p:cSld>
  <p:clrMap bg1="lt1" tx1="dk1" bg2="lt2" tx2="dk2" accent1="accent1" accent2="accent2" accent3="accent3" accent4="accent4" accent5="accent5" accent6="accent6" hlink="hlink" folHlink="folHlink"/>
  <p:sldLayoutIdLst>
    <p:sldLayoutId id="2147484293" r:id="rId1"/>
    <p:sldLayoutId id="2147484284" r:id="rId2"/>
    <p:sldLayoutId id="2147484283" r:id="rId3"/>
    <p:sldLayoutId id="2147484296" r:id="rId4"/>
    <p:sldLayoutId id="2147484287" r:id="rId5"/>
    <p:sldLayoutId id="2147484298" r:id="rId6"/>
    <p:sldLayoutId id="2147484299" r:id="rId7"/>
    <p:sldLayoutId id="2147484300" r:id="rId8"/>
    <p:sldLayoutId id="2147484301" r:id="rId9"/>
    <p:sldLayoutId id="2147484302" r:id="rId10"/>
    <p:sldLayoutId id="2147484303" r:id="rId11"/>
    <p:sldLayoutId id="2147484304" r:id="rId12"/>
    <p:sldLayoutId id="2147484305" r:id="rId13"/>
    <p:sldLayoutId id="2147484306" r:id="rId14"/>
    <p:sldLayoutId id="2147484307" r:id="rId15"/>
  </p:sldLayoutIdLst>
  <p:hf hdr="0" ftr="0" dt="0"/>
  <p:txStyles>
    <p:titleStyle>
      <a:lvl1pPr algn="l" rtl="0" eaLnBrk="0" fontAlgn="base" hangingPunct="0">
        <a:spcBef>
          <a:spcPct val="0"/>
        </a:spcBef>
        <a:spcAft>
          <a:spcPct val="0"/>
        </a:spcAft>
        <a:defRPr sz="3600" b="1">
          <a:solidFill>
            <a:srgbClr val="C69200"/>
          </a:solidFill>
          <a:latin typeface="+mj-lt"/>
          <a:ea typeface="ＭＳ Ｐゴシック" charset="0"/>
          <a:cs typeface="ＭＳ Ｐゴシック" charset="0"/>
        </a:defRPr>
      </a:lvl1pPr>
      <a:lvl2pPr algn="l" rtl="0" eaLnBrk="0" fontAlgn="base" hangingPunct="0">
        <a:spcBef>
          <a:spcPct val="0"/>
        </a:spcBef>
        <a:spcAft>
          <a:spcPct val="0"/>
        </a:spcAft>
        <a:defRPr sz="3600" b="1">
          <a:solidFill>
            <a:srgbClr val="C69200"/>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C69200"/>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C69200"/>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C69200"/>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C69200"/>
          </a:solidFill>
          <a:latin typeface="Arial" charset="0"/>
        </a:defRPr>
      </a:lvl6pPr>
      <a:lvl7pPr marL="914400" algn="l" rtl="0" fontAlgn="base">
        <a:spcBef>
          <a:spcPct val="0"/>
        </a:spcBef>
        <a:spcAft>
          <a:spcPct val="0"/>
        </a:spcAft>
        <a:defRPr sz="3600" b="1">
          <a:solidFill>
            <a:srgbClr val="C69200"/>
          </a:solidFill>
          <a:latin typeface="Arial" charset="0"/>
        </a:defRPr>
      </a:lvl7pPr>
      <a:lvl8pPr marL="1371600" algn="l" rtl="0" fontAlgn="base">
        <a:spcBef>
          <a:spcPct val="0"/>
        </a:spcBef>
        <a:spcAft>
          <a:spcPct val="0"/>
        </a:spcAft>
        <a:defRPr sz="3600" b="1">
          <a:solidFill>
            <a:srgbClr val="C69200"/>
          </a:solidFill>
          <a:latin typeface="Arial" charset="0"/>
        </a:defRPr>
      </a:lvl8pPr>
      <a:lvl9pPr marL="1828800" algn="l" rtl="0" fontAlgn="base">
        <a:spcBef>
          <a:spcPct val="0"/>
        </a:spcBef>
        <a:spcAft>
          <a:spcPct val="0"/>
        </a:spcAft>
        <a:defRPr sz="3600" b="1">
          <a:solidFill>
            <a:srgbClr val="C692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accent2"/>
          </a:solidFill>
          <a:latin typeface="+mn-lt"/>
          <a:ea typeface="ＭＳ Ｐゴシック" charset="0"/>
        </a:defRPr>
      </a:lvl2pPr>
      <a:lvl3pPr marL="1143000" indent="-228600" algn="l" rtl="0" eaLnBrk="0" fontAlgn="base" hangingPunct="0">
        <a:spcBef>
          <a:spcPct val="20000"/>
        </a:spcBef>
        <a:spcAft>
          <a:spcPct val="0"/>
        </a:spcAft>
        <a:buChar char="•"/>
        <a:defRPr sz="2400">
          <a:solidFill>
            <a:srgbClr val="CC0000"/>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www.uml-diagrams.org/activity-diagrams.html" TargetMode="External"/><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18" Type="http://schemas.openxmlformats.org/officeDocument/2006/relationships/image" Target="../media/image30.png"/><Relationship Id="rId3" Type="http://schemas.openxmlformats.org/officeDocument/2006/relationships/image" Target="../media/image15.png"/><Relationship Id="rId21" Type="http://schemas.openxmlformats.org/officeDocument/2006/relationships/image" Target="../media/image33.png"/><Relationship Id="rId7" Type="http://schemas.openxmlformats.org/officeDocument/2006/relationships/image" Target="../media/image19.png"/><Relationship Id="rId12" Type="http://schemas.openxmlformats.org/officeDocument/2006/relationships/image" Target="../media/image24.jpg"/><Relationship Id="rId17" Type="http://schemas.openxmlformats.org/officeDocument/2006/relationships/image" Target="../media/image29.png"/><Relationship Id="rId2" Type="http://schemas.openxmlformats.org/officeDocument/2006/relationships/notesSlide" Target="../notesSlides/notesSlide6.xml"/><Relationship Id="rId16" Type="http://schemas.openxmlformats.org/officeDocument/2006/relationships/image" Target="../media/image28.png"/><Relationship Id="rId20" Type="http://schemas.openxmlformats.org/officeDocument/2006/relationships/image" Target="../media/image32.png"/><Relationship Id="rId1" Type="http://schemas.openxmlformats.org/officeDocument/2006/relationships/slideLayout" Target="../slideLayouts/slideLayout3.xml"/><Relationship Id="rId6" Type="http://schemas.openxmlformats.org/officeDocument/2006/relationships/image" Target="../media/image18.jp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23" Type="http://schemas.openxmlformats.org/officeDocument/2006/relationships/image" Target="../media/image35.png"/><Relationship Id="rId10" Type="http://schemas.openxmlformats.org/officeDocument/2006/relationships/image" Target="../media/image22.png"/><Relationship Id="rId19" Type="http://schemas.openxmlformats.org/officeDocument/2006/relationships/image" Target="../media/image31.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 Id="rId22" Type="http://schemas.openxmlformats.org/officeDocument/2006/relationships/image" Target="../media/image34.jpg"/></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ctrTitle"/>
          </p:nvPr>
        </p:nvSpPr>
        <p:spPr>
          <a:xfrm>
            <a:off x="276155" y="2214680"/>
            <a:ext cx="8591690" cy="1323439"/>
          </a:xfrm>
          <a:noFill/>
        </p:spPr>
        <p:txBody>
          <a:bodyPr/>
          <a:lstStyle/>
          <a:p>
            <a:r>
              <a:rPr lang="en-US" dirty="0" smtClean="0">
                <a:ea typeface="ＭＳ Ｐゴシック" charset="-128"/>
              </a:rPr>
              <a:t>Maintainability Design III</a:t>
            </a:r>
            <a:br>
              <a:rPr lang="en-US" dirty="0" smtClean="0">
                <a:ea typeface="ＭＳ Ｐゴシック" charset="-128"/>
              </a:rPr>
            </a:br>
            <a:r>
              <a:rPr lang="en-US" dirty="0" smtClean="0">
                <a:ea typeface="ＭＳ Ｐゴシック" charset="-128"/>
              </a:rPr>
              <a:t>Development Strategy</a:t>
            </a:r>
            <a:endParaRPr lang="en-US" altLang="en-US" dirty="0">
              <a:ea typeface="ＭＳ Ｐゴシック" charset="-128"/>
            </a:endParaRPr>
          </a:p>
        </p:txBody>
      </p:sp>
      <p:sp>
        <p:nvSpPr>
          <p:cNvPr id="3" name="Rectangle 3"/>
          <p:cNvSpPr>
            <a:spLocks noGrp="1" noChangeArrowheads="1"/>
          </p:cNvSpPr>
          <p:nvPr>
            <p:ph type="subTitle" idx="1"/>
          </p:nvPr>
        </p:nvSpPr>
        <p:spPr>
          <a:xfrm>
            <a:off x="1371600" y="4187950"/>
            <a:ext cx="6400800" cy="1557338"/>
          </a:xfrm>
          <a:noFill/>
        </p:spPr>
        <p:txBody>
          <a:bodyPr/>
          <a:lstStyle/>
          <a:p>
            <a:pPr eaLnBrk="1" hangingPunct="1"/>
            <a:r>
              <a:rPr lang="en-US" altLang="en-US" dirty="0">
                <a:ea typeface="ＭＳ Ｐゴシック" charset="-128"/>
              </a:rPr>
              <a:t>C</a:t>
            </a:r>
            <a:r>
              <a:rPr lang="en-US" altLang="en-US" dirty="0" smtClean="0">
                <a:ea typeface="ＭＳ Ｐゴシック" charset="-128"/>
              </a:rPr>
              <a:t>S 301: IT Solution Architecture</a:t>
            </a:r>
            <a:endParaRPr lang="en-US" altLang="en-US" dirty="0">
              <a:ea typeface="ＭＳ Ｐゴシック" charset="-128"/>
            </a:endParaRPr>
          </a:p>
          <a:p>
            <a:pPr eaLnBrk="1" hangingPunct="1"/>
            <a:endParaRPr lang="en-US" altLang="en-US" dirty="0">
              <a:ea typeface="ＭＳ Ｐゴシック" charset="-128"/>
            </a:endParaRPr>
          </a:p>
          <a:p>
            <a:pPr eaLnBrk="1" hangingPunct="1"/>
            <a:r>
              <a:rPr lang="en-US" altLang="en-US" dirty="0" smtClean="0">
                <a:ea typeface="ＭＳ Ｐゴシック" charset="-128"/>
              </a:rPr>
              <a:t>Week 6</a:t>
            </a:r>
            <a:endParaRPr lang="en-US" altLang="en-US" dirty="0">
              <a:ea typeface="ＭＳ Ｐゴシック"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99" y="-265201"/>
            <a:ext cx="8668805" cy="1200329"/>
          </a:xfrm>
        </p:spPr>
        <p:txBody>
          <a:bodyPr/>
          <a:lstStyle/>
          <a:p>
            <a:r>
              <a:rPr lang="en-SG" dirty="0" smtClean="0"/>
              <a:t>Build your Infrastructure like Software</a:t>
            </a:r>
            <a:endParaRPr lang="en-SG" dirty="0"/>
          </a:p>
        </p:txBody>
      </p:sp>
      <p:sp>
        <p:nvSpPr>
          <p:cNvPr id="3" name="Slide Number Placeholder 2"/>
          <p:cNvSpPr>
            <a:spLocks noGrp="1"/>
          </p:cNvSpPr>
          <p:nvPr>
            <p:ph type="sldNum" sz="quarter" idx="12"/>
          </p:nvPr>
        </p:nvSpPr>
        <p:spPr/>
        <p:txBody>
          <a:bodyPr/>
          <a:lstStyle/>
          <a:p>
            <a:pPr>
              <a:defRPr/>
            </a:pPr>
            <a:fld id="{774B7F4E-96B9-6043-9DD0-9717AF9E6981}" type="slidenum">
              <a:rPr lang="en-US" altLang="en-US" smtClean="0"/>
              <a:pPr>
                <a:defRPr/>
              </a:pPr>
              <a:t>10</a:t>
            </a:fld>
            <a:endParaRPr lang="en-US" altLang="en-US" dirty="0"/>
          </a:p>
        </p:txBody>
      </p:sp>
      <p:pic>
        <p:nvPicPr>
          <p:cNvPr id="5" name="Picture 4"/>
          <p:cNvPicPr>
            <a:picLocks noChangeAspect="1"/>
          </p:cNvPicPr>
          <p:nvPr/>
        </p:nvPicPr>
        <p:blipFill>
          <a:blip r:embed="rId3"/>
          <a:stretch>
            <a:fillRect/>
          </a:stretch>
        </p:blipFill>
        <p:spPr>
          <a:xfrm>
            <a:off x="2067465" y="1379835"/>
            <a:ext cx="4991100" cy="5095875"/>
          </a:xfrm>
          <a:prstGeom prst="rect">
            <a:avLst/>
          </a:prstGeom>
        </p:spPr>
      </p:pic>
    </p:spTree>
    <p:extLst>
      <p:ext uri="{BB962C8B-B14F-4D97-AF65-F5344CB8AC3E}">
        <p14:creationId xmlns:p14="http://schemas.microsoft.com/office/powerpoint/2010/main" val="488229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AWS CloudFormation</a:t>
            </a:r>
            <a:endParaRPr lang="en-SG" dirty="0"/>
          </a:p>
        </p:txBody>
      </p:sp>
      <p:sp>
        <p:nvSpPr>
          <p:cNvPr id="3" name="Slide Number Placeholder 2"/>
          <p:cNvSpPr>
            <a:spLocks noGrp="1"/>
          </p:cNvSpPr>
          <p:nvPr>
            <p:ph type="sldNum" sz="quarter" idx="12"/>
          </p:nvPr>
        </p:nvSpPr>
        <p:spPr/>
        <p:txBody>
          <a:bodyPr/>
          <a:lstStyle/>
          <a:p>
            <a:pPr>
              <a:defRPr/>
            </a:pPr>
            <a:fld id="{774B7F4E-96B9-6043-9DD0-9717AF9E6981}" type="slidenum">
              <a:rPr lang="en-US" altLang="en-US" smtClean="0"/>
              <a:pPr>
                <a:defRPr/>
              </a:pPr>
              <a:t>11</a:t>
            </a:fld>
            <a:endParaRPr lang="en-US" altLang="en-US" dirty="0"/>
          </a:p>
        </p:txBody>
      </p:sp>
      <p:pic>
        <p:nvPicPr>
          <p:cNvPr id="5" name="Picture 4"/>
          <p:cNvPicPr>
            <a:picLocks noChangeAspect="1"/>
          </p:cNvPicPr>
          <p:nvPr/>
        </p:nvPicPr>
        <p:blipFill>
          <a:blip r:embed="rId3"/>
          <a:stretch>
            <a:fillRect/>
          </a:stretch>
        </p:blipFill>
        <p:spPr>
          <a:xfrm>
            <a:off x="256003" y="1531625"/>
            <a:ext cx="8887997" cy="3951057"/>
          </a:xfrm>
          <a:prstGeom prst="rect">
            <a:avLst/>
          </a:prstGeom>
        </p:spPr>
      </p:pic>
    </p:spTree>
    <p:extLst>
      <p:ext uri="{BB962C8B-B14F-4D97-AF65-F5344CB8AC3E}">
        <p14:creationId xmlns:p14="http://schemas.microsoft.com/office/powerpoint/2010/main" val="2802332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AWS CloudFormation - Grouping</a:t>
            </a:r>
            <a:endParaRPr lang="en-SG" dirty="0"/>
          </a:p>
        </p:txBody>
      </p:sp>
      <p:sp>
        <p:nvSpPr>
          <p:cNvPr id="3" name="Slide Number Placeholder 2"/>
          <p:cNvSpPr>
            <a:spLocks noGrp="1"/>
          </p:cNvSpPr>
          <p:nvPr>
            <p:ph type="sldNum" sz="quarter" idx="12"/>
          </p:nvPr>
        </p:nvSpPr>
        <p:spPr/>
        <p:txBody>
          <a:bodyPr/>
          <a:lstStyle/>
          <a:p>
            <a:pPr>
              <a:defRPr/>
            </a:pPr>
            <a:fld id="{774B7F4E-96B9-6043-9DD0-9717AF9E6981}" type="slidenum">
              <a:rPr lang="en-US" altLang="en-US" smtClean="0"/>
              <a:pPr>
                <a:defRPr/>
              </a:pPr>
              <a:t>12</a:t>
            </a:fld>
            <a:endParaRPr lang="en-US" altLang="en-US" dirty="0"/>
          </a:p>
        </p:txBody>
      </p:sp>
      <p:pic>
        <p:nvPicPr>
          <p:cNvPr id="5" name="Picture 4"/>
          <p:cNvPicPr>
            <a:picLocks noChangeAspect="1"/>
          </p:cNvPicPr>
          <p:nvPr/>
        </p:nvPicPr>
        <p:blipFill>
          <a:blip r:embed="rId3"/>
          <a:stretch>
            <a:fillRect/>
          </a:stretch>
        </p:blipFill>
        <p:spPr>
          <a:xfrm>
            <a:off x="122096" y="1455730"/>
            <a:ext cx="9004620" cy="4326895"/>
          </a:xfrm>
          <a:prstGeom prst="rect">
            <a:avLst/>
          </a:prstGeom>
        </p:spPr>
      </p:pic>
    </p:spTree>
    <p:extLst>
      <p:ext uri="{BB962C8B-B14F-4D97-AF65-F5344CB8AC3E}">
        <p14:creationId xmlns:p14="http://schemas.microsoft.com/office/powerpoint/2010/main" val="2991283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2576"/>
            <a:ext cx="8763000" cy="584775"/>
          </a:xfrm>
        </p:spPr>
        <p:txBody>
          <a:bodyPr/>
          <a:lstStyle/>
          <a:p>
            <a:r>
              <a:rPr lang="en-SG" sz="3200" dirty="0"/>
              <a:t>AWS CloudFormation template structure</a:t>
            </a:r>
          </a:p>
        </p:txBody>
      </p:sp>
      <p:sp>
        <p:nvSpPr>
          <p:cNvPr id="3" name="Slide Number Placeholder 2"/>
          <p:cNvSpPr>
            <a:spLocks noGrp="1"/>
          </p:cNvSpPr>
          <p:nvPr>
            <p:ph type="sldNum" sz="quarter" idx="12"/>
          </p:nvPr>
        </p:nvSpPr>
        <p:spPr/>
        <p:txBody>
          <a:bodyPr/>
          <a:lstStyle/>
          <a:p>
            <a:pPr>
              <a:defRPr/>
            </a:pPr>
            <a:fld id="{774B7F4E-96B9-6043-9DD0-9717AF9E6981}" type="slidenum">
              <a:rPr lang="en-US" altLang="en-US" smtClean="0"/>
              <a:pPr>
                <a:defRPr/>
              </a:pPr>
              <a:t>13</a:t>
            </a:fld>
            <a:endParaRPr lang="en-US" altLang="en-US" dirty="0"/>
          </a:p>
        </p:txBody>
      </p:sp>
      <p:cxnSp>
        <p:nvCxnSpPr>
          <p:cNvPr id="5" name="Straight Connector 4"/>
          <p:cNvCxnSpPr/>
          <p:nvPr/>
        </p:nvCxnSpPr>
        <p:spPr>
          <a:xfrm>
            <a:off x="2968010" y="1607520"/>
            <a:ext cx="5625866" cy="458802"/>
          </a:xfrm>
          <a:prstGeom prst="line">
            <a:avLst/>
          </a:prstGeom>
          <a:noFill/>
          <a:ln w="25400" cap="flat" cmpd="sng" algn="ctr">
            <a:solidFill>
              <a:srgbClr val="0C67AE">
                <a:lumMod val="75000"/>
              </a:srgbClr>
            </a:solidFill>
            <a:prstDash val="dash"/>
          </a:ln>
          <a:effectLst>
            <a:outerShdw blurRad="40000" dist="20000" dir="5400000" rotWithShape="0">
              <a:srgbClr val="000000">
                <a:alpha val="38000"/>
              </a:srgbClr>
            </a:outerShdw>
          </a:effectLst>
        </p:spPr>
      </p:cxnSp>
      <p:cxnSp>
        <p:nvCxnSpPr>
          <p:cNvPr id="6" name="Straight Connector 5"/>
          <p:cNvCxnSpPr/>
          <p:nvPr/>
        </p:nvCxnSpPr>
        <p:spPr>
          <a:xfrm>
            <a:off x="2968386" y="2066322"/>
            <a:ext cx="646141" cy="1789024"/>
          </a:xfrm>
          <a:prstGeom prst="line">
            <a:avLst/>
          </a:prstGeom>
          <a:noFill/>
          <a:ln w="25400" cap="flat" cmpd="sng" algn="ctr">
            <a:solidFill>
              <a:srgbClr val="0C67AE">
                <a:lumMod val="75000"/>
              </a:srgbClr>
            </a:solidFill>
            <a:prstDash val="dash"/>
          </a:ln>
          <a:effectLst>
            <a:outerShdw blurRad="40000" dist="20000" dir="5400000" rotWithShape="0">
              <a:srgbClr val="000000">
                <a:alpha val="38000"/>
              </a:srgbClr>
            </a:outerShdw>
          </a:effectLst>
        </p:spPr>
      </p:cxnSp>
      <p:sp>
        <p:nvSpPr>
          <p:cNvPr id="7" name="Rectangle 6"/>
          <p:cNvSpPr/>
          <p:nvPr/>
        </p:nvSpPr>
        <p:spPr>
          <a:xfrm>
            <a:off x="379047" y="1607520"/>
            <a:ext cx="2588963" cy="3576876"/>
          </a:xfrm>
          <a:prstGeom prst="rect">
            <a:avLst/>
          </a:prstGeom>
          <a:gradFill rotWithShape="1">
            <a:gsLst>
              <a:gs pos="0">
                <a:srgbClr val="999A98">
                  <a:tint val="50000"/>
                  <a:satMod val="300000"/>
                </a:srgbClr>
              </a:gs>
              <a:gs pos="35000">
                <a:srgbClr val="999A98">
                  <a:tint val="37000"/>
                  <a:satMod val="300000"/>
                </a:srgbClr>
              </a:gs>
              <a:gs pos="100000">
                <a:srgbClr val="999A98">
                  <a:tint val="15000"/>
                  <a:satMod val="350000"/>
                </a:srgbClr>
              </a:gs>
            </a:gsLst>
            <a:lin ang="16200000" scaled="1"/>
          </a:gradFill>
          <a:ln w="9525" cap="flat" cmpd="sng" algn="ctr">
            <a:solidFill>
              <a:srgbClr val="999A98">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mn-cs"/>
            </a:endParaRPr>
          </a:p>
        </p:txBody>
      </p:sp>
      <p:sp>
        <p:nvSpPr>
          <p:cNvPr id="8" name="Rectangle 7"/>
          <p:cNvSpPr/>
          <p:nvPr/>
        </p:nvSpPr>
        <p:spPr>
          <a:xfrm>
            <a:off x="388572" y="1607520"/>
            <a:ext cx="2581272" cy="511663"/>
          </a:xfrm>
          <a:prstGeom prst="rect">
            <a:avLst/>
          </a:prstGeom>
          <a:gradFill flip="none" rotWithShape="1">
            <a:gsLst>
              <a:gs pos="0">
                <a:srgbClr val="4F81BD">
                  <a:tint val="66000"/>
                  <a:satMod val="160000"/>
                </a:srgbClr>
              </a:gs>
              <a:gs pos="50000">
                <a:srgbClr val="4F81BD">
                  <a:tint val="44500"/>
                  <a:satMod val="160000"/>
                </a:srgbClr>
              </a:gs>
              <a:gs pos="100000">
                <a:srgbClr val="4F81BD">
                  <a:tint val="23500"/>
                  <a:satMod val="160000"/>
                </a:srgbClr>
              </a:gs>
            </a:gsLst>
            <a:lin ang="16200000" scaled="1"/>
            <a:tileRect/>
          </a:gradFill>
          <a:ln w="28575" cap="flat" cmpd="sng" algn="ctr">
            <a:solidFill>
              <a:srgbClr val="0C67AE">
                <a:lumMod val="75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mn-cs"/>
            </a:endParaRPr>
          </a:p>
        </p:txBody>
      </p:sp>
      <p:sp>
        <p:nvSpPr>
          <p:cNvPr id="9" name="Rectangle 8"/>
          <p:cNvSpPr/>
          <p:nvPr/>
        </p:nvSpPr>
        <p:spPr>
          <a:xfrm>
            <a:off x="381000" y="1607520"/>
            <a:ext cx="2587386" cy="3570208"/>
          </a:xfrm>
          <a:prstGeom prst="rect">
            <a:avLst/>
          </a:prstGeom>
          <a:noFill/>
          <a:ln w="9525" cap="flat" cmpd="sng" algn="ctr">
            <a:solidFill>
              <a:srgbClr val="999A98">
                <a:shade val="95000"/>
                <a:satMod val="105000"/>
              </a:srgbClr>
            </a:solidFill>
            <a:prstDash val="solid"/>
          </a:ln>
          <a:effectLst/>
        </p:spPr>
        <p:txBody>
          <a:bodyPr wrap="square" numCol="1" spc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Description</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 "</a:t>
            </a:r>
            <a:r>
              <a:rPr kumimoji="0" lang="en-US" sz="1400" b="0" i="0"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JSON string</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"Metadata"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template metadata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"Parameters"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set of parameters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"Mappings"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set of mappings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"Conditions"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set of conditions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"Resources"</a:t>
            </a:r>
            <a:r>
              <a:rPr kumimoji="0" lang="en-US" sz="1400" b="0"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set of resources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"Outputs"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set of outputs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p:txBody>
      </p:sp>
      <p:sp>
        <p:nvSpPr>
          <p:cNvPr id="10" name="Content Placeholder 2"/>
          <p:cNvSpPr txBox="1">
            <a:spLocks/>
          </p:cNvSpPr>
          <p:nvPr/>
        </p:nvSpPr>
        <p:spPr>
          <a:xfrm>
            <a:off x="3614527" y="2066322"/>
            <a:ext cx="5382298" cy="1789024"/>
          </a:xfrm>
          <a:prstGeom prst="rect">
            <a:avLst/>
          </a:prstGeom>
          <a:solidFill>
            <a:sysClr val="window" lastClr="FFFFFF"/>
          </a:solidFill>
          <a:ln w="12700" cap="flat" cmpd="sng" algn="ctr">
            <a:solidFill>
              <a:srgbClr val="6D6E6D"/>
            </a:solidFill>
            <a:prstDash val="solid"/>
            <a:miter lim="800000"/>
          </a:ln>
          <a:effectLst/>
        </p:spPr>
        <p:txBody>
          <a:bodyPr vert="horz" lIns="182880" tIns="91440" rIns="182880" bIns="91440" rtlCol="0">
            <a:normAutofit fontScale="92500" lnSpcReduction="20000"/>
          </a:bodyPr>
          <a:lstStyle>
            <a:lvl1pPr marL="0" indent="0" algn="l" defTabSz="457200" rtl="0" eaLnBrk="1" latinLnBrk="0" hangingPunct="1">
              <a:spcBef>
                <a:spcPct val="20000"/>
              </a:spcBef>
              <a:buFontTx/>
              <a:buNone/>
              <a:defRPr sz="2400" b="0" i="0" kern="1200">
                <a:solidFill>
                  <a:srgbClr val="4D4D4C"/>
                </a:solidFill>
                <a:latin typeface="+mn-lt"/>
                <a:ea typeface="+mn-ea"/>
                <a:cs typeface="+mn-cs"/>
              </a:defRPr>
            </a:lvl1pPr>
            <a:lvl2pPr marL="742950" indent="-285750" algn="l" defTabSz="457200" rtl="0" eaLnBrk="1" latinLnBrk="0" hangingPunct="1">
              <a:spcBef>
                <a:spcPct val="20000"/>
              </a:spcBef>
              <a:buFont typeface="Arial"/>
              <a:buChar char="•"/>
              <a:defRPr sz="2000" b="0" i="0" kern="1200">
                <a:solidFill>
                  <a:srgbClr val="4D4D4C"/>
                </a:solidFill>
                <a:latin typeface="+mn-lt"/>
                <a:ea typeface="+mn-ea"/>
                <a:cs typeface="+mn-cs"/>
              </a:defRPr>
            </a:lvl2pPr>
            <a:lvl3pPr marL="1143000" indent="-228600" algn="l" defTabSz="457200" rtl="0" eaLnBrk="1" latinLnBrk="0" hangingPunct="1">
              <a:spcBef>
                <a:spcPct val="20000"/>
              </a:spcBef>
              <a:buFont typeface="Arial"/>
              <a:buChar char="•"/>
              <a:defRPr sz="1800" b="0" i="0" kern="1200">
                <a:solidFill>
                  <a:srgbClr val="4D4D4C"/>
                </a:solidFill>
                <a:latin typeface="+mn-lt"/>
                <a:ea typeface="+mn-ea"/>
                <a:cs typeface="+mn-cs"/>
              </a:defRPr>
            </a:lvl3pPr>
            <a:lvl4pPr marL="1600200" indent="-228600" algn="l" defTabSz="457200" rtl="0" eaLnBrk="1" latinLnBrk="0" hangingPunct="1">
              <a:spcBef>
                <a:spcPct val="20000"/>
              </a:spcBef>
              <a:buFont typeface="Arial"/>
              <a:buChar char="–"/>
              <a:defRPr sz="1600" b="0" i="0" kern="1200">
                <a:solidFill>
                  <a:srgbClr val="4D4D4C"/>
                </a:solidFill>
                <a:latin typeface="+mn-lt"/>
                <a:ea typeface="+mn-ea"/>
                <a:cs typeface="+mn-cs"/>
              </a:defRPr>
            </a:lvl4pPr>
            <a:lvl5pPr marL="2057400" indent="-228600" algn="l" defTabSz="457200" rtl="0" eaLnBrk="1" latinLnBrk="0" hangingPunct="1">
              <a:spcBef>
                <a:spcPct val="20000"/>
              </a:spcBef>
              <a:buFont typeface="Arial"/>
              <a:buChar char="»"/>
              <a:defRPr sz="1600" b="0" i="0" kern="1200">
                <a:solidFill>
                  <a:srgbClr val="4D4D4C"/>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Tx/>
              <a:buNone/>
              <a:tabLst/>
              <a:defRPr/>
            </a:pPr>
            <a:r>
              <a:rPr kumimoji="0" lang="en-US" sz="1800" b="1" i="0" u="none" strike="noStrike" kern="1200" cap="none" spc="0" normalizeH="0" baseline="0" noProof="0" dirty="0">
                <a:ln>
                  <a:noFill/>
                </a:ln>
                <a:solidFill>
                  <a:srgbClr val="0C67AE">
                    <a:lumMod val="75000"/>
                  </a:srgbClr>
                </a:solidFill>
                <a:effectLst/>
                <a:uLnTx/>
                <a:uFillTx/>
                <a:latin typeface="Amazon Ember" panose="020B0603020204020204" pitchFamily="34" charset="0"/>
                <a:ea typeface="Amazon Ember" panose="020B0603020204020204" pitchFamily="34" charset="0"/>
                <a:cs typeface="Amazon Ember" panose="020B0603020204020204" pitchFamily="34" charset="0"/>
              </a:rPr>
              <a:t>Description:</a:t>
            </a:r>
          </a:p>
          <a:p>
            <a:pPr marL="0" marR="0" lvl="0" indent="0" algn="l" defTabSz="457200" rtl="0" eaLnBrk="1" fontAlgn="auto" latinLnBrk="0" hangingPunct="1">
              <a:lnSpc>
                <a:spcPct val="100000"/>
              </a:lnSpc>
              <a:spcBef>
                <a:spcPct val="2000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Text string that describes the template.</a:t>
            </a:r>
          </a:p>
          <a:p>
            <a:pPr marL="45720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1900" b="0" i="0" u="none" strike="noStrike" kern="1200" cap="none" spc="0" normalizeH="0" baseline="0" noProof="0" dirty="0">
                <a:ln>
                  <a:noFill/>
                </a:ln>
                <a:solidFill>
                  <a:schemeClr val="tx1"/>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Literal string between 0 and 1024 bytes long</a:t>
            </a:r>
          </a:p>
          <a:p>
            <a:pPr marL="45720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1900" b="0" i="0" u="none" strike="noStrike" kern="1200" cap="none" spc="0" normalizeH="0" baseline="0" noProof="0" dirty="0">
                <a:ln>
                  <a:noFill/>
                </a:ln>
                <a:solidFill>
                  <a:schemeClr val="tx1"/>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Cannot use a parameter or function to specify it</a:t>
            </a:r>
          </a:p>
        </p:txBody>
      </p:sp>
      <p:sp>
        <p:nvSpPr>
          <p:cNvPr id="11" name="Rectangle 10"/>
          <p:cNvSpPr/>
          <p:nvPr/>
        </p:nvSpPr>
        <p:spPr>
          <a:xfrm>
            <a:off x="3929519" y="4090643"/>
            <a:ext cx="4524599" cy="738664"/>
          </a:xfrm>
          <a:prstGeom prst="rect">
            <a:avLst/>
          </a:prstGeom>
          <a:gradFill rotWithShape="1">
            <a:gsLst>
              <a:gs pos="0">
                <a:srgbClr val="999A98">
                  <a:tint val="50000"/>
                  <a:satMod val="300000"/>
                </a:srgbClr>
              </a:gs>
              <a:gs pos="35000">
                <a:srgbClr val="999A98">
                  <a:tint val="37000"/>
                  <a:satMod val="300000"/>
                </a:srgbClr>
              </a:gs>
              <a:gs pos="100000">
                <a:srgbClr val="999A98">
                  <a:tint val="15000"/>
                  <a:satMod val="350000"/>
                </a:srgbClr>
              </a:gs>
            </a:gsLst>
            <a:lin ang="16200000" scaled="1"/>
          </a:gradFill>
          <a:ln w="9525" cap="flat" cmpd="sng" algn="ctr">
            <a:solidFill>
              <a:srgbClr val="999A98">
                <a:shade val="95000"/>
                <a:satMod val="105000"/>
              </a:srgbClr>
            </a:solidFill>
            <a:prstDash val="solid"/>
          </a:ln>
          <a:effectLst>
            <a:outerShdw blurRad="40000" dist="20000" dir="5400000" rotWithShape="0">
              <a:srgbClr val="000000">
                <a:alpha val="38000"/>
              </a:srgbClr>
            </a:outerShdw>
          </a:effectLst>
        </p:spPr>
        <p:txBody>
          <a:bodyPr wrap="square" numCol="1" spc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Description</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 "</a:t>
            </a:r>
            <a:r>
              <a:rPr kumimoji="0" lang="en-US" sz="1400" b="0" i="0"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This template builds a VPC with one public and one private subnet</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p:txBody>
      </p:sp>
      <p:sp>
        <p:nvSpPr>
          <p:cNvPr id="12" name="TextBox 11"/>
          <p:cNvSpPr txBox="1"/>
          <p:nvPr/>
        </p:nvSpPr>
        <p:spPr>
          <a:xfrm>
            <a:off x="883062" y="5170486"/>
            <a:ext cx="1499128" cy="338554"/>
          </a:xfrm>
          <a:prstGeom prst="rect">
            <a:avLst/>
          </a:prstGeom>
          <a:noFill/>
        </p:spPr>
        <p:txBody>
          <a:bodyPr wrap="none" rtlCol="0">
            <a:spAutoFit/>
          </a:bodyPr>
          <a:lstStyle>
            <a:defPPr>
              <a:defRPr lang="en-US"/>
            </a:defPPr>
            <a:lvl1pPr>
              <a:defRPr sz="1600" b="1">
                <a:solidFill>
                  <a:schemeClr val="tx1">
                    <a:lumMod val="65000"/>
                    <a:lumOff val="3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JSON example</a:t>
            </a:r>
          </a:p>
        </p:txBody>
      </p:sp>
    </p:spTree>
    <p:extLst>
      <p:ext uri="{BB962C8B-B14F-4D97-AF65-F5344CB8AC3E}">
        <p14:creationId xmlns:p14="http://schemas.microsoft.com/office/powerpoint/2010/main" val="3922855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Metadata</a:t>
            </a:r>
            <a:endParaRPr lang="en-SG" dirty="0"/>
          </a:p>
        </p:txBody>
      </p:sp>
      <p:sp>
        <p:nvSpPr>
          <p:cNvPr id="3" name="Slide Number Placeholder 2"/>
          <p:cNvSpPr>
            <a:spLocks noGrp="1"/>
          </p:cNvSpPr>
          <p:nvPr>
            <p:ph type="sldNum" sz="quarter" idx="12"/>
          </p:nvPr>
        </p:nvSpPr>
        <p:spPr/>
        <p:txBody>
          <a:bodyPr/>
          <a:lstStyle/>
          <a:p>
            <a:pPr>
              <a:defRPr/>
            </a:pPr>
            <a:fld id="{774B7F4E-96B9-6043-9DD0-9717AF9E6981}" type="slidenum">
              <a:rPr lang="en-US" altLang="en-US" smtClean="0"/>
              <a:pPr>
                <a:defRPr/>
              </a:pPr>
              <a:t>14</a:t>
            </a:fld>
            <a:endParaRPr lang="en-US" altLang="en-US" dirty="0"/>
          </a:p>
        </p:txBody>
      </p:sp>
      <p:cxnSp>
        <p:nvCxnSpPr>
          <p:cNvPr id="6" name="Straight Connector 5"/>
          <p:cNvCxnSpPr/>
          <p:nvPr/>
        </p:nvCxnSpPr>
        <p:spPr>
          <a:xfrm flipV="1">
            <a:off x="2966236" y="1521025"/>
            <a:ext cx="219452" cy="534476"/>
          </a:xfrm>
          <a:prstGeom prst="line">
            <a:avLst/>
          </a:prstGeom>
          <a:noFill/>
          <a:ln w="25400" cap="flat" cmpd="sng" algn="ctr">
            <a:solidFill>
              <a:srgbClr val="0C67AE">
                <a:lumMod val="75000"/>
              </a:srgbClr>
            </a:solidFill>
            <a:prstDash val="dash"/>
          </a:ln>
          <a:effectLst>
            <a:outerShdw blurRad="40000" dist="20000" dir="5400000" rotWithShape="0">
              <a:srgbClr val="000000">
                <a:alpha val="38000"/>
              </a:srgbClr>
            </a:outerShdw>
          </a:effectLst>
        </p:spPr>
      </p:cxnSp>
      <p:cxnSp>
        <p:nvCxnSpPr>
          <p:cNvPr id="7" name="Straight Connector 6"/>
          <p:cNvCxnSpPr/>
          <p:nvPr/>
        </p:nvCxnSpPr>
        <p:spPr>
          <a:xfrm>
            <a:off x="2966236" y="2567163"/>
            <a:ext cx="219452" cy="1064583"/>
          </a:xfrm>
          <a:prstGeom prst="line">
            <a:avLst/>
          </a:prstGeom>
          <a:noFill/>
          <a:ln w="25400" cap="flat" cmpd="sng" algn="ctr">
            <a:solidFill>
              <a:srgbClr val="0C67AE">
                <a:lumMod val="75000"/>
              </a:srgbClr>
            </a:solidFill>
            <a:prstDash val="dash"/>
          </a:ln>
          <a:effectLst>
            <a:outerShdw blurRad="40000" dist="20000" dir="5400000" rotWithShape="0">
              <a:srgbClr val="000000">
                <a:alpha val="38000"/>
              </a:srgbClr>
            </a:outerShdw>
          </a:effectLst>
        </p:spPr>
      </p:cxnSp>
      <p:sp>
        <p:nvSpPr>
          <p:cNvPr id="8" name="Rectangle 7"/>
          <p:cNvSpPr/>
          <p:nvPr/>
        </p:nvSpPr>
        <p:spPr>
          <a:xfrm>
            <a:off x="377273" y="1531625"/>
            <a:ext cx="2588963" cy="3576876"/>
          </a:xfrm>
          <a:prstGeom prst="rect">
            <a:avLst/>
          </a:prstGeom>
          <a:gradFill rotWithShape="1">
            <a:gsLst>
              <a:gs pos="0">
                <a:srgbClr val="999A98">
                  <a:tint val="50000"/>
                  <a:satMod val="300000"/>
                </a:srgbClr>
              </a:gs>
              <a:gs pos="35000">
                <a:srgbClr val="999A98">
                  <a:tint val="37000"/>
                  <a:satMod val="300000"/>
                </a:srgbClr>
              </a:gs>
              <a:gs pos="100000">
                <a:srgbClr val="999A98">
                  <a:tint val="15000"/>
                  <a:satMod val="350000"/>
                </a:srgbClr>
              </a:gs>
            </a:gsLst>
            <a:lin ang="16200000" scaled="1"/>
          </a:gradFill>
          <a:ln w="9525" cap="flat" cmpd="sng" algn="ctr">
            <a:solidFill>
              <a:srgbClr val="999A98">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mn-cs"/>
            </a:endParaRPr>
          </a:p>
        </p:txBody>
      </p:sp>
      <p:sp>
        <p:nvSpPr>
          <p:cNvPr id="9" name="Rectangle 8"/>
          <p:cNvSpPr/>
          <p:nvPr/>
        </p:nvSpPr>
        <p:spPr>
          <a:xfrm>
            <a:off x="386798" y="2055500"/>
            <a:ext cx="2581272" cy="511663"/>
          </a:xfrm>
          <a:prstGeom prst="rect">
            <a:avLst/>
          </a:prstGeom>
          <a:gradFill flip="none" rotWithShape="1">
            <a:gsLst>
              <a:gs pos="0">
                <a:srgbClr val="4F81BD">
                  <a:tint val="66000"/>
                  <a:satMod val="160000"/>
                </a:srgbClr>
              </a:gs>
              <a:gs pos="50000">
                <a:srgbClr val="4F81BD">
                  <a:tint val="44500"/>
                  <a:satMod val="160000"/>
                </a:srgbClr>
              </a:gs>
              <a:gs pos="100000">
                <a:srgbClr val="4F81BD">
                  <a:tint val="23500"/>
                  <a:satMod val="160000"/>
                </a:srgbClr>
              </a:gs>
            </a:gsLst>
            <a:lin ang="16200000" scaled="1"/>
            <a:tileRect/>
          </a:gradFill>
          <a:ln w="28575" cap="flat" cmpd="sng" algn="ctr">
            <a:solidFill>
              <a:srgbClr val="0C67AE">
                <a:lumMod val="75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mn-cs"/>
            </a:endParaRPr>
          </a:p>
        </p:txBody>
      </p:sp>
      <p:sp>
        <p:nvSpPr>
          <p:cNvPr id="10" name="Rectangle 9"/>
          <p:cNvSpPr/>
          <p:nvPr/>
        </p:nvSpPr>
        <p:spPr>
          <a:xfrm>
            <a:off x="379226" y="1531625"/>
            <a:ext cx="2587386" cy="3570208"/>
          </a:xfrm>
          <a:prstGeom prst="rect">
            <a:avLst/>
          </a:prstGeom>
          <a:noFill/>
          <a:ln w="9525" cap="flat" cmpd="sng" algn="ctr">
            <a:solidFill>
              <a:srgbClr val="999A98">
                <a:shade val="95000"/>
                <a:satMod val="105000"/>
              </a:srgbClr>
            </a:solidFill>
            <a:prstDash val="solid"/>
          </a:ln>
          <a:effectLst/>
        </p:spPr>
        <p:txBody>
          <a:bodyPr wrap="square" numCol="1" spc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Description</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 "</a:t>
            </a:r>
            <a:r>
              <a:rPr kumimoji="0" lang="en-US" sz="1400" b="0" i="0"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JSON string</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"Metadata"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template metadata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"Parameters"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set of parameters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"Mappings"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set of mappings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"Conditions"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set of conditions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"Resources"</a:t>
            </a:r>
            <a:r>
              <a:rPr kumimoji="0" lang="en-US" sz="1400" b="0"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set of resources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"Outputs"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set of outputs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p:txBody>
      </p:sp>
      <p:sp>
        <p:nvSpPr>
          <p:cNvPr id="11" name="Content Placeholder 2"/>
          <p:cNvSpPr txBox="1">
            <a:spLocks/>
          </p:cNvSpPr>
          <p:nvPr/>
        </p:nvSpPr>
        <p:spPr>
          <a:xfrm>
            <a:off x="3185688" y="1521026"/>
            <a:ext cx="5867776" cy="2110720"/>
          </a:xfrm>
          <a:prstGeom prst="rect">
            <a:avLst/>
          </a:prstGeom>
          <a:solidFill>
            <a:sysClr val="window" lastClr="FFFFFF"/>
          </a:solidFill>
          <a:ln w="12700" cap="flat" cmpd="sng" algn="ctr">
            <a:solidFill>
              <a:srgbClr val="6D6E6D"/>
            </a:solidFill>
            <a:prstDash val="solid"/>
            <a:miter lim="800000"/>
          </a:ln>
          <a:effectLst/>
        </p:spPr>
        <p:txBody>
          <a:bodyPr vert="horz" lIns="182880" tIns="91440" rIns="182880" bIns="91440" rtlCol="0">
            <a:normAutofit fontScale="92500" lnSpcReduction="20000"/>
          </a:bodyPr>
          <a:lstStyle>
            <a:lvl1pPr marL="0" indent="0" algn="l" defTabSz="457200" rtl="0" eaLnBrk="1" latinLnBrk="0" hangingPunct="1">
              <a:spcBef>
                <a:spcPct val="20000"/>
              </a:spcBef>
              <a:buFontTx/>
              <a:buNone/>
              <a:defRPr sz="2400" b="0" i="0" kern="1200">
                <a:solidFill>
                  <a:srgbClr val="4D4D4C"/>
                </a:solidFill>
                <a:latin typeface="+mn-lt"/>
                <a:ea typeface="+mn-ea"/>
                <a:cs typeface="+mn-cs"/>
              </a:defRPr>
            </a:lvl1pPr>
            <a:lvl2pPr marL="742950" indent="-285750" algn="l" defTabSz="457200" rtl="0" eaLnBrk="1" latinLnBrk="0" hangingPunct="1">
              <a:spcBef>
                <a:spcPct val="20000"/>
              </a:spcBef>
              <a:buFont typeface="Arial"/>
              <a:buChar char="•"/>
              <a:defRPr sz="2000" b="0" i="0" kern="1200">
                <a:solidFill>
                  <a:srgbClr val="4D4D4C"/>
                </a:solidFill>
                <a:latin typeface="+mn-lt"/>
                <a:ea typeface="+mn-ea"/>
                <a:cs typeface="+mn-cs"/>
              </a:defRPr>
            </a:lvl2pPr>
            <a:lvl3pPr marL="1143000" indent="-228600" algn="l" defTabSz="457200" rtl="0" eaLnBrk="1" latinLnBrk="0" hangingPunct="1">
              <a:spcBef>
                <a:spcPct val="20000"/>
              </a:spcBef>
              <a:buFont typeface="Arial"/>
              <a:buChar char="•"/>
              <a:defRPr sz="1800" b="0" i="0" kern="1200">
                <a:solidFill>
                  <a:srgbClr val="4D4D4C"/>
                </a:solidFill>
                <a:latin typeface="+mn-lt"/>
                <a:ea typeface="+mn-ea"/>
                <a:cs typeface="+mn-cs"/>
              </a:defRPr>
            </a:lvl3pPr>
            <a:lvl4pPr marL="1600200" indent="-228600" algn="l" defTabSz="457200" rtl="0" eaLnBrk="1" latinLnBrk="0" hangingPunct="1">
              <a:spcBef>
                <a:spcPct val="20000"/>
              </a:spcBef>
              <a:buFont typeface="Arial"/>
              <a:buChar char="–"/>
              <a:defRPr sz="1600" b="0" i="0" kern="1200">
                <a:solidFill>
                  <a:srgbClr val="4D4D4C"/>
                </a:solidFill>
                <a:latin typeface="+mn-lt"/>
                <a:ea typeface="+mn-ea"/>
                <a:cs typeface="+mn-cs"/>
              </a:defRPr>
            </a:lvl4pPr>
            <a:lvl5pPr marL="2057400" indent="-228600" algn="l" defTabSz="457200" rtl="0" eaLnBrk="1" latinLnBrk="0" hangingPunct="1">
              <a:spcBef>
                <a:spcPct val="20000"/>
              </a:spcBef>
              <a:buFont typeface="Arial"/>
              <a:buChar char="»"/>
              <a:defRPr sz="1600" b="0" i="0" kern="1200">
                <a:solidFill>
                  <a:srgbClr val="4D4D4C"/>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Tx/>
              <a:buNone/>
              <a:tabLst/>
              <a:defRPr/>
            </a:pPr>
            <a:r>
              <a:rPr kumimoji="0" lang="en-US" sz="1800" b="1" i="0" u="none" strike="noStrike" kern="1200" cap="none" spc="0" normalizeH="0" baseline="0" noProof="0" dirty="0">
                <a:ln>
                  <a:noFill/>
                </a:ln>
                <a:solidFill>
                  <a:srgbClr val="0C67AE">
                    <a:lumMod val="75000"/>
                  </a:srgbClr>
                </a:solidFill>
                <a:effectLst/>
                <a:uLnTx/>
                <a:uFillTx/>
                <a:latin typeface="Amazon Ember" panose="020B0603020204020204" pitchFamily="34" charset="0"/>
                <a:ea typeface="Amazon Ember" panose="020B0603020204020204" pitchFamily="34" charset="0"/>
                <a:cs typeface="Amazon Ember" panose="020B0603020204020204" pitchFamily="34" charset="0"/>
              </a:rPr>
              <a:t>Metadata:</a:t>
            </a:r>
          </a:p>
          <a:p>
            <a:pPr marL="0" marR="0" lvl="0" indent="0" algn="l" defTabSz="457200" rtl="0" eaLnBrk="1" fontAlgn="auto" latinLnBrk="0" hangingPunct="1">
              <a:lnSpc>
                <a:spcPct val="100000"/>
              </a:lnSpc>
              <a:spcBef>
                <a:spcPct val="2000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JSON objects that provide additional details about the template.</a:t>
            </a:r>
          </a:p>
          <a:p>
            <a:pPr marL="457200" marR="0" lvl="1" indent="-285750" algn="l" defTabSz="457200" rtl="0" eaLnBrk="1" fontAlgn="auto" latinLnBrk="0" hangingPunct="1">
              <a:lnSpc>
                <a:spcPct val="100000"/>
              </a:lnSpc>
              <a:spcBef>
                <a:spcPct val="20000"/>
              </a:spcBef>
              <a:spcAft>
                <a:spcPts val="0"/>
              </a:spcAft>
              <a:buClrTx/>
              <a:buSzTx/>
              <a:buFont typeface="Arial"/>
              <a:buChar char="•"/>
              <a:tabLst/>
              <a:defRPr/>
            </a:pPr>
            <a:r>
              <a:rPr lang="en-US" sz="18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Includes </a:t>
            </a:r>
            <a:r>
              <a:rPr kumimoji="0" lang="en-US" sz="1800" b="0" i="0" u="none" strike="noStrike" kern="1200" cap="none" spc="0" normalizeH="0" baseline="0" noProof="0" dirty="0" smtClean="0">
                <a:ln>
                  <a:noFill/>
                </a:ln>
                <a:solidFill>
                  <a:schemeClr val="tx1"/>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settings </a:t>
            </a:r>
            <a:r>
              <a:rPr kumimoji="0" lang="en-US" sz="1800" b="0" i="0" u="none" strike="noStrike" kern="1200" cap="none" spc="0" normalizeH="0" baseline="0" noProof="0" dirty="0">
                <a:ln>
                  <a:noFill/>
                </a:ln>
                <a:solidFill>
                  <a:schemeClr val="tx1"/>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or configuration information that some AWS CloudFormation features need to retrieve</a:t>
            </a:r>
          </a:p>
          <a:p>
            <a:pPr marL="45720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1800" b="0" i="0" u="none" strike="noStrike" kern="1200" cap="none" spc="0" normalizeH="0" baseline="0" noProof="0" dirty="0">
                <a:ln>
                  <a:noFill/>
                </a:ln>
                <a:solidFill>
                  <a:schemeClr val="tx1"/>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Can be specified at the template or resource level</a:t>
            </a:r>
          </a:p>
        </p:txBody>
      </p:sp>
      <p:sp>
        <p:nvSpPr>
          <p:cNvPr id="12" name="Rectangle 11"/>
          <p:cNvSpPr/>
          <p:nvPr/>
        </p:nvSpPr>
        <p:spPr>
          <a:xfrm>
            <a:off x="3565865" y="3932282"/>
            <a:ext cx="5107421" cy="1169551"/>
          </a:xfrm>
          <a:prstGeom prst="rect">
            <a:avLst/>
          </a:prstGeom>
          <a:gradFill rotWithShape="1">
            <a:gsLst>
              <a:gs pos="0">
                <a:srgbClr val="999A98">
                  <a:tint val="50000"/>
                  <a:satMod val="300000"/>
                </a:srgbClr>
              </a:gs>
              <a:gs pos="35000">
                <a:srgbClr val="999A98">
                  <a:tint val="37000"/>
                  <a:satMod val="300000"/>
                </a:srgbClr>
              </a:gs>
              <a:gs pos="100000">
                <a:srgbClr val="999A98">
                  <a:tint val="15000"/>
                  <a:satMod val="350000"/>
                </a:srgbClr>
              </a:gs>
            </a:gsLst>
            <a:lin ang="16200000" scaled="1"/>
          </a:gradFill>
          <a:ln w="9525" cap="flat" cmpd="sng" algn="ctr">
            <a:solidFill>
              <a:srgbClr val="999A98">
                <a:shade val="95000"/>
                <a:satMod val="105000"/>
              </a:srgbClr>
            </a:solidFill>
            <a:prstDash val="solid"/>
          </a:ln>
          <a:effectLst>
            <a:outerShdw blurRad="40000" dist="20000" dir="5400000" rotWithShape="0">
              <a:srgbClr val="000000">
                <a:alpha val="38000"/>
              </a:srgbClr>
            </a:outerShdw>
          </a:effectLst>
        </p:spPr>
        <p:txBody>
          <a:bodyPr wrap="square" numCol="1" spc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"Metadata"</a:t>
            </a:r>
            <a:r>
              <a:rPr kumimoji="0" lang="en-US" sz="1400" b="0"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400050" marR="0" lvl="0" indent="-40005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0" cap="none" spc="0" normalizeH="0" baseline="0" noProof="0" dirty="0">
                <a:ln>
                  <a:noFill/>
                </a:ln>
                <a:solidFill>
                  <a:srgbClr val="7BC233">
                    <a:lumMod val="50000"/>
                  </a:srgbClr>
                </a:solidFill>
                <a:effectLst/>
                <a:uLnTx/>
                <a:uFillTx/>
                <a:latin typeface="Courier New" panose="02070309020205020404" pitchFamily="49" charset="0"/>
                <a:ea typeface="+mn-ea"/>
                <a:cs typeface="Courier New" panose="02070309020205020404" pitchFamily="49" charset="0"/>
              </a:rPr>
              <a:t>Instances</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 {"</a:t>
            </a:r>
            <a:r>
              <a:rPr kumimoji="0" lang="en-US" sz="1400" b="0"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Description</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 "</a:t>
            </a:r>
            <a:r>
              <a:rPr kumimoji="0" lang="en-US" sz="1400" b="0" i="0"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&lt;Information about the instances&gt;</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400050" marR="0" lvl="0" indent="-40005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0" cap="none" spc="0" normalizeH="0" baseline="0" noProof="0" dirty="0">
                <a:ln>
                  <a:noFill/>
                </a:ln>
                <a:solidFill>
                  <a:srgbClr val="7BC233">
                    <a:lumMod val="50000"/>
                  </a:srgbClr>
                </a:solidFill>
                <a:effectLst/>
                <a:uLnTx/>
                <a:uFillTx/>
                <a:latin typeface="Courier New" panose="02070309020205020404" pitchFamily="49" charset="0"/>
                <a:ea typeface="+mn-ea"/>
                <a:cs typeface="Courier New" panose="02070309020205020404" pitchFamily="49" charset="0"/>
              </a:rPr>
              <a:t>Databases</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 {"</a:t>
            </a:r>
            <a:r>
              <a:rPr kumimoji="0" lang="en-US" sz="1400" b="0"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Description</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 "</a:t>
            </a:r>
            <a:r>
              <a:rPr kumimoji="0" lang="en-US" sz="1400" b="0" i="0"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&lt;Information about the databases&gt;</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p:txBody>
      </p:sp>
      <p:sp>
        <p:nvSpPr>
          <p:cNvPr id="13" name="TextBox 12"/>
          <p:cNvSpPr txBox="1"/>
          <p:nvPr/>
        </p:nvSpPr>
        <p:spPr>
          <a:xfrm>
            <a:off x="884353" y="5094592"/>
            <a:ext cx="1499128" cy="338554"/>
          </a:xfrm>
          <a:prstGeom prst="rect">
            <a:avLst/>
          </a:prstGeom>
          <a:noFill/>
        </p:spPr>
        <p:txBody>
          <a:bodyPr wrap="none" rtlCol="0">
            <a:spAutoFit/>
          </a:bodyPr>
          <a:lstStyle>
            <a:defPPr>
              <a:defRPr lang="en-US"/>
            </a:defPPr>
            <a:lvl1pPr>
              <a:defRPr sz="1600" b="1">
                <a:solidFill>
                  <a:schemeClr val="tx1">
                    <a:lumMod val="65000"/>
                    <a:lumOff val="3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JSON example</a:t>
            </a:r>
          </a:p>
        </p:txBody>
      </p:sp>
    </p:spTree>
    <p:extLst>
      <p:ext uri="{BB962C8B-B14F-4D97-AF65-F5344CB8AC3E}">
        <p14:creationId xmlns:p14="http://schemas.microsoft.com/office/powerpoint/2010/main" val="1768871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Parameters</a:t>
            </a:r>
            <a:endParaRPr lang="en-SG" dirty="0"/>
          </a:p>
        </p:txBody>
      </p:sp>
      <p:sp>
        <p:nvSpPr>
          <p:cNvPr id="3" name="Slide Number Placeholder 2"/>
          <p:cNvSpPr>
            <a:spLocks noGrp="1"/>
          </p:cNvSpPr>
          <p:nvPr>
            <p:ph type="sldNum" sz="quarter" idx="12"/>
          </p:nvPr>
        </p:nvSpPr>
        <p:spPr/>
        <p:txBody>
          <a:bodyPr/>
          <a:lstStyle/>
          <a:p>
            <a:pPr>
              <a:defRPr/>
            </a:pPr>
            <a:fld id="{774B7F4E-96B9-6043-9DD0-9717AF9E6981}" type="slidenum">
              <a:rPr lang="en-US" altLang="en-US" smtClean="0"/>
              <a:pPr>
                <a:defRPr/>
              </a:pPr>
              <a:t>15</a:t>
            </a:fld>
            <a:endParaRPr lang="en-US" altLang="en-US" dirty="0"/>
          </a:p>
        </p:txBody>
      </p:sp>
      <p:cxnSp>
        <p:nvCxnSpPr>
          <p:cNvPr id="14" name="Straight Connector 13"/>
          <p:cNvCxnSpPr/>
          <p:nvPr/>
        </p:nvCxnSpPr>
        <p:spPr>
          <a:xfrm flipV="1">
            <a:off x="3007639" y="1994371"/>
            <a:ext cx="324226" cy="507513"/>
          </a:xfrm>
          <a:prstGeom prst="line">
            <a:avLst/>
          </a:prstGeom>
          <a:noFill/>
          <a:ln w="25400" cap="flat" cmpd="sng" algn="ctr">
            <a:solidFill>
              <a:srgbClr val="0C67AE">
                <a:lumMod val="75000"/>
              </a:srgbClr>
            </a:solidFill>
            <a:prstDash val="dash"/>
          </a:ln>
          <a:effectLst>
            <a:outerShdw blurRad="40000" dist="20000" dir="5400000" rotWithShape="0">
              <a:srgbClr val="000000">
                <a:alpha val="38000"/>
              </a:srgbClr>
            </a:outerShdw>
          </a:effectLst>
        </p:spPr>
      </p:cxnSp>
      <p:cxnSp>
        <p:nvCxnSpPr>
          <p:cNvPr id="15" name="Straight Connector 14"/>
          <p:cNvCxnSpPr/>
          <p:nvPr/>
        </p:nvCxnSpPr>
        <p:spPr>
          <a:xfrm>
            <a:off x="3007639" y="3013546"/>
            <a:ext cx="324226" cy="1079645"/>
          </a:xfrm>
          <a:prstGeom prst="line">
            <a:avLst/>
          </a:prstGeom>
          <a:noFill/>
          <a:ln w="25400" cap="flat" cmpd="sng" algn="ctr">
            <a:solidFill>
              <a:srgbClr val="0C67AE">
                <a:lumMod val="75000"/>
              </a:srgbClr>
            </a:solidFill>
            <a:prstDash val="dash"/>
          </a:ln>
          <a:effectLst>
            <a:outerShdw blurRad="40000" dist="20000" dir="5400000" rotWithShape="0">
              <a:srgbClr val="000000">
                <a:alpha val="38000"/>
              </a:srgbClr>
            </a:outerShdw>
          </a:effectLst>
        </p:spPr>
      </p:cxnSp>
      <p:sp>
        <p:nvSpPr>
          <p:cNvPr id="16" name="Rectangle 15"/>
          <p:cNvSpPr/>
          <p:nvPr/>
        </p:nvSpPr>
        <p:spPr>
          <a:xfrm>
            <a:off x="418676" y="1482708"/>
            <a:ext cx="2588963" cy="3576876"/>
          </a:xfrm>
          <a:prstGeom prst="rect">
            <a:avLst/>
          </a:prstGeom>
          <a:gradFill rotWithShape="1">
            <a:gsLst>
              <a:gs pos="0">
                <a:srgbClr val="999A98">
                  <a:tint val="50000"/>
                  <a:satMod val="300000"/>
                </a:srgbClr>
              </a:gs>
              <a:gs pos="35000">
                <a:srgbClr val="999A98">
                  <a:tint val="37000"/>
                  <a:satMod val="300000"/>
                </a:srgbClr>
              </a:gs>
              <a:gs pos="100000">
                <a:srgbClr val="999A98">
                  <a:tint val="15000"/>
                  <a:satMod val="350000"/>
                </a:srgbClr>
              </a:gs>
            </a:gsLst>
            <a:lin ang="16200000" scaled="1"/>
          </a:gradFill>
          <a:ln w="9525" cap="flat" cmpd="sng" algn="ctr">
            <a:solidFill>
              <a:srgbClr val="999A98">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mn-cs"/>
            </a:endParaRPr>
          </a:p>
        </p:txBody>
      </p:sp>
      <p:sp>
        <p:nvSpPr>
          <p:cNvPr id="17" name="Rectangle 16"/>
          <p:cNvSpPr/>
          <p:nvPr/>
        </p:nvSpPr>
        <p:spPr>
          <a:xfrm>
            <a:off x="428201" y="2501883"/>
            <a:ext cx="2581272" cy="511663"/>
          </a:xfrm>
          <a:prstGeom prst="rect">
            <a:avLst/>
          </a:prstGeom>
          <a:gradFill flip="none" rotWithShape="1">
            <a:gsLst>
              <a:gs pos="0">
                <a:srgbClr val="4F81BD">
                  <a:tint val="66000"/>
                  <a:satMod val="160000"/>
                </a:srgbClr>
              </a:gs>
              <a:gs pos="50000">
                <a:srgbClr val="4F81BD">
                  <a:tint val="44500"/>
                  <a:satMod val="160000"/>
                </a:srgbClr>
              </a:gs>
              <a:gs pos="100000">
                <a:srgbClr val="4F81BD">
                  <a:tint val="23500"/>
                  <a:satMod val="160000"/>
                </a:srgbClr>
              </a:gs>
            </a:gsLst>
            <a:lin ang="16200000" scaled="1"/>
            <a:tileRect/>
          </a:gradFill>
          <a:ln w="28575" cap="flat" cmpd="sng" algn="ctr">
            <a:solidFill>
              <a:srgbClr val="0C67AE">
                <a:lumMod val="75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mn-cs"/>
            </a:endParaRPr>
          </a:p>
        </p:txBody>
      </p:sp>
      <p:sp>
        <p:nvSpPr>
          <p:cNvPr id="18" name="Rectangle 17"/>
          <p:cNvSpPr/>
          <p:nvPr/>
        </p:nvSpPr>
        <p:spPr>
          <a:xfrm>
            <a:off x="420629" y="1482708"/>
            <a:ext cx="2587386" cy="3570208"/>
          </a:xfrm>
          <a:prstGeom prst="rect">
            <a:avLst/>
          </a:prstGeom>
          <a:noFill/>
          <a:ln w="9525" cap="flat" cmpd="sng" algn="ctr">
            <a:solidFill>
              <a:srgbClr val="999A98">
                <a:shade val="95000"/>
                <a:satMod val="105000"/>
              </a:srgbClr>
            </a:solidFill>
            <a:prstDash val="solid"/>
          </a:ln>
          <a:effectLst/>
        </p:spPr>
        <p:txBody>
          <a:bodyPr wrap="square" numCol="1" spc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Description</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 "</a:t>
            </a:r>
            <a:r>
              <a:rPr kumimoji="0" lang="en-US" sz="1400" b="0" i="0"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JSON string</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"Metadata"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template metadata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"Parameters"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set of parameters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"Mappings"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set of mappings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"Conditions"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set of conditions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"Resources"</a:t>
            </a:r>
            <a:r>
              <a:rPr kumimoji="0" lang="en-US" sz="1400" b="0"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set of resources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"Outputs"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set of outputs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p:txBody>
      </p:sp>
      <p:sp>
        <p:nvSpPr>
          <p:cNvPr id="19" name="Content Placeholder 2"/>
          <p:cNvSpPr txBox="1">
            <a:spLocks/>
          </p:cNvSpPr>
          <p:nvPr/>
        </p:nvSpPr>
        <p:spPr>
          <a:xfrm>
            <a:off x="3331865" y="1986995"/>
            <a:ext cx="5600699" cy="2106196"/>
          </a:xfrm>
          <a:prstGeom prst="rect">
            <a:avLst/>
          </a:prstGeom>
          <a:solidFill>
            <a:sysClr val="window" lastClr="FFFFFF"/>
          </a:solidFill>
          <a:ln w="12700" cap="flat" cmpd="sng" algn="ctr">
            <a:solidFill>
              <a:srgbClr val="6D6E6D"/>
            </a:solidFill>
            <a:prstDash val="solid"/>
            <a:miter lim="800000"/>
          </a:ln>
          <a:effectLst/>
        </p:spPr>
        <p:txBody>
          <a:bodyPr vert="horz" lIns="182880" tIns="91440" rIns="182880" bIns="91440" rtlCol="0">
            <a:normAutofit lnSpcReduction="10000"/>
          </a:bodyPr>
          <a:lstStyle>
            <a:lvl1pPr marL="0" indent="0" algn="l" defTabSz="457200" rtl="0" eaLnBrk="1" latinLnBrk="0" hangingPunct="1">
              <a:spcBef>
                <a:spcPct val="20000"/>
              </a:spcBef>
              <a:buFontTx/>
              <a:buNone/>
              <a:defRPr sz="2400" b="0" i="0" kern="1200">
                <a:solidFill>
                  <a:srgbClr val="4D4D4C"/>
                </a:solidFill>
                <a:latin typeface="+mn-lt"/>
                <a:ea typeface="+mn-ea"/>
                <a:cs typeface="+mn-cs"/>
              </a:defRPr>
            </a:lvl1pPr>
            <a:lvl2pPr marL="742950" indent="-285750" algn="l" defTabSz="457200" rtl="0" eaLnBrk="1" latinLnBrk="0" hangingPunct="1">
              <a:spcBef>
                <a:spcPct val="20000"/>
              </a:spcBef>
              <a:buFont typeface="Arial"/>
              <a:buChar char="•"/>
              <a:defRPr sz="2000" b="0" i="0" kern="1200">
                <a:solidFill>
                  <a:srgbClr val="4D4D4C"/>
                </a:solidFill>
                <a:latin typeface="+mn-lt"/>
                <a:ea typeface="+mn-ea"/>
                <a:cs typeface="+mn-cs"/>
              </a:defRPr>
            </a:lvl2pPr>
            <a:lvl3pPr marL="1143000" indent="-228600" algn="l" defTabSz="457200" rtl="0" eaLnBrk="1" latinLnBrk="0" hangingPunct="1">
              <a:spcBef>
                <a:spcPct val="20000"/>
              </a:spcBef>
              <a:buFont typeface="Arial"/>
              <a:buChar char="•"/>
              <a:defRPr sz="1800" b="0" i="0" kern="1200">
                <a:solidFill>
                  <a:srgbClr val="4D4D4C"/>
                </a:solidFill>
                <a:latin typeface="+mn-lt"/>
                <a:ea typeface="+mn-ea"/>
                <a:cs typeface="+mn-cs"/>
              </a:defRPr>
            </a:lvl3pPr>
            <a:lvl4pPr marL="1600200" indent="-228600" algn="l" defTabSz="457200" rtl="0" eaLnBrk="1" latinLnBrk="0" hangingPunct="1">
              <a:spcBef>
                <a:spcPct val="20000"/>
              </a:spcBef>
              <a:buFont typeface="Arial"/>
              <a:buChar char="–"/>
              <a:defRPr sz="1600" b="0" i="0" kern="1200">
                <a:solidFill>
                  <a:srgbClr val="4D4D4C"/>
                </a:solidFill>
                <a:latin typeface="+mn-lt"/>
                <a:ea typeface="+mn-ea"/>
                <a:cs typeface="+mn-cs"/>
              </a:defRPr>
            </a:lvl4pPr>
            <a:lvl5pPr marL="2057400" indent="-228600" algn="l" defTabSz="457200" rtl="0" eaLnBrk="1" latinLnBrk="0" hangingPunct="1">
              <a:spcBef>
                <a:spcPct val="20000"/>
              </a:spcBef>
              <a:buFont typeface="Arial"/>
              <a:buChar char="»"/>
              <a:defRPr sz="1600" b="0" i="0" kern="1200">
                <a:solidFill>
                  <a:srgbClr val="4D4D4C"/>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Tx/>
              <a:buNone/>
              <a:tabLst/>
              <a:defRPr/>
            </a:pPr>
            <a:r>
              <a:rPr kumimoji="0" lang="en-US" sz="1800" b="1" i="0" u="none" strike="noStrike" kern="1200" cap="none" spc="0" normalizeH="0" baseline="0" noProof="0" dirty="0">
                <a:ln>
                  <a:noFill/>
                </a:ln>
                <a:solidFill>
                  <a:srgbClr val="0C67AE">
                    <a:lumMod val="75000"/>
                  </a:srgbClr>
                </a:solidFill>
                <a:effectLst/>
                <a:uLnTx/>
                <a:uFillTx/>
                <a:latin typeface="Amazon Ember" panose="020B0603020204020204" pitchFamily="34" charset="0"/>
                <a:ea typeface="Amazon Ember" panose="020B0603020204020204" pitchFamily="34" charset="0"/>
                <a:cs typeface="Amazon Ember" panose="020B0603020204020204" pitchFamily="34" charset="0"/>
              </a:rPr>
              <a:t>Parameters:</a:t>
            </a:r>
          </a:p>
          <a:p>
            <a:pPr marL="0" marR="0" lvl="0" indent="0" algn="l" defTabSz="457200" rtl="0" eaLnBrk="1" fontAlgn="auto" latinLnBrk="0" hangingPunct="1">
              <a:lnSpc>
                <a:spcPct val="100000"/>
              </a:lnSpc>
              <a:spcBef>
                <a:spcPct val="2000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Values you can pass in to your template at runtime.</a:t>
            </a:r>
          </a:p>
          <a:p>
            <a:pPr marL="45720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1800" b="0" i="0" u="none" strike="noStrike" kern="1200" cap="none" spc="0" normalizeH="0" baseline="0" noProof="0" dirty="0">
                <a:ln>
                  <a:noFill/>
                </a:ln>
                <a:solidFill>
                  <a:schemeClr val="tx1"/>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Allow stacks to be customized at launch of a template</a:t>
            </a:r>
          </a:p>
          <a:p>
            <a:pPr marL="45720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1800" b="0" i="0" u="none" strike="noStrike" kern="1200" cap="none" spc="0" normalizeH="0" baseline="0" noProof="0" dirty="0">
                <a:ln>
                  <a:noFill/>
                </a:ln>
                <a:solidFill>
                  <a:schemeClr val="tx1"/>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Can specify allowed and default values for each parameter</a:t>
            </a:r>
          </a:p>
        </p:txBody>
      </p:sp>
      <p:sp>
        <p:nvSpPr>
          <p:cNvPr id="20" name="TextBox 19"/>
          <p:cNvSpPr txBox="1"/>
          <p:nvPr/>
        </p:nvSpPr>
        <p:spPr>
          <a:xfrm>
            <a:off x="925757" y="5056065"/>
            <a:ext cx="1499128" cy="338554"/>
          </a:xfrm>
          <a:prstGeom prst="rect">
            <a:avLst/>
          </a:prstGeom>
          <a:noFill/>
        </p:spPr>
        <p:txBody>
          <a:bodyPr wrap="none" rtlCol="0">
            <a:spAutoFit/>
          </a:bodyPr>
          <a:lstStyle>
            <a:defPPr>
              <a:defRPr lang="en-US"/>
            </a:defPPr>
            <a:lvl1pPr>
              <a:defRPr sz="1600" b="1">
                <a:solidFill>
                  <a:schemeClr val="tx1">
                    <a:lumMod val="65000"/>
                    <a:lumOff val="3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JSON example</a:t>
            </a:r>
          </a:p>
        </p:txBody>
      </p:sp>
    </p:spTree>
    <p:extLst>
      <p:ext uri="{BB962C8B-B14F-4D97-AF65-F5344CB8AC3E}">
        <p14:creationId xmlns:p14="http://schemas.microsoft.com/office/powerpoint/2010/main" val="1665498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Resources</a:t>
            </a:r>
            <a:endParaRPr lang="en-SG" dirty="0"/>
          </a:p>
        </p:txBody>
      </p:sp>
      <p:sp>
        <p:nvSpPr>
          <p:cNvPr id="3" name="Slide Number Placeholder 2"/>
          <p:cNvSpPr>
            <a:spLocks noGrp="1"/>
          </p:cNvSpPr>
          <p:nvPr>
            <p:ph type="sldNum" sz="quarter" idx="12"/>
          </p:nvPr>
        </p:nvSpPr>
        <p:spPr/>
        <p:txBody>
          <a:bodyPr/>
          <a:lstStyle/>
          <a:p>
            <a:pPr>
              <a:defRPr/>
            </a:pPr>
            <a:fld id="{774B7F4E-96B9-6043-9DD0-9717AF9E6981}" type="slidenum">
              <a:rPr lang="en-US" altLang="en-US" smtClean="0"/>
              <a:pPr>
                <a:defRPr/>
              </a:pPr>
              <a:t>16</a:t>
            </a:fld>
            <a:endParaRPr lang="en-US" altLang="en-US" dirty="0"/>
          </a:p>
        </p:txBody>
      </p:sp>
      <p:cxnSp>
        <p:nvCxnSpPr>
          <p:cNvPr id="6" name="Straight Connector 5"/>
          <p:cNvCxnSpPr/>
          <p:nvPr/>
        </p:nvCxnSpPr>
        <p:spPr>
          <a:xfrm flipV="1">
            <a:off x="2948347" y="1623391"/>
            <a:ext cx="423330" cy="2677598"/>
          </a:xfrm>
          <a:prstGeom prst="line">
            <a:avLst/>
          </a:prstGeom>
          <a:noFill/>
          <a:ln w="25400" cap="flat" cmpd="sng" algn="ctr">
            <a:solidFill>
              <a:srgbClr val="0C67AE">
                <a:lumMod val="75000"/>
              </a:srgbClr>
            </a:solidFill>
            <a:prstDash val="dash"/>
          </a:ln>
          <a:effectLst>
            <a:outerShdw blurRad="40000" dist="20000" dir="5400000" rotWithShape="0">
              <a:srgbClr val="000000">
                <a:alpha val="38000"/>
              </a:srgbClr>
            </a:outerShdw>
          </a:effectLst>
        </p:spPr>
      </p:cxnSp>
      <p:cxnSp>
        <p:nvCxnSpPr>
          <p:cNvPr id="7" name="Straight Connector 6"/>
          <p:cNvCxnSpPr/>
          <p:nvPr/>
        </p:nvCxnSpPr>
        <p:spPr>
          <a:xfrm flipV="1">
            <a:off x="2948347" y="4016452"/>
            <a:ext cx="5924926" cy="796200"/>
          </a:xfrm>
          <a:prstGeom prst="line">
            <a:avLst/>
          </a:prstGeom>
          <a:noFill/>
          <a:ln w="25400" cap="flat" cmpd="sng" algn="ctr">
            <a:solidFill>
              <a:srgbClr val="0C67AE">
                <a:lumMod val="75000"/>
              </a:srgbClr>
            </a:solidFill>
            <a:prstDash val="dash"/>
          </a:ln>
          <a:effectLst>
            <a:outerShdw blurRad="40000" dist="20000" dir="5400000" rotWithShape="0">
              <a:srgbClr val="000000">
                <a:alpha val="38000"/>
              </a:srgbClr>
            </a:outerShdw>
          </a:effectLst>
        </p:spPr>
      </p:cxnSp>
      <p:sp>
        <p:nvSpPr>
          <p:cNvPr id="8" name="Rectangle 7"/>
          <p:cNvSpPr/>
          <p:nvPr/>
        </p:nvSpPr>
        <p:spPr>
          <a:xfrm>
            <a:off x="359384" y="1776864"/>
            <a:ext cx="2588963" cy="3576876"/>
          </a:xfrm>
          <a:prstGeom prst="rect">
            <a:avLst/>
          </a:prstGeom>
          <a:gradFill rotWithShape="1">
            <a:gsLst>
              <a:gs pos="0">
                <a:srgbClr val="999A98">
                  <a:tint val="50000"/>
                  <a:satMod val="300000"/>
                </a:srgbClr>
              </a:gs>
              <a:gs pos="35000">
                <a:srgbClr val="999A98">
                  <a:tint val="37000"/>
                  <a:satMod val="300000"/>
                </a:srgbClr>
              </a:gs>
              <a:gs pos="100000">
                <a:srgbClr val="999A98">
                  <a:tint val="15000"/>
                  <a:satMod val="350000"/>
                </a:srgbClr>
              </a:gs>
            </a:gsLst>
            <a:lin ang="16200000" scaled="1"/>
          </a:gradFill>
          <a:ln w="9525" cap="flat" cmpd="sng" algn="ctr">
            <a:solidFill>
              <a:srgbClr val="999A98">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mn-cs"/>
            </a:endParaRPr>
          </a:p>
        </p:txBody>
      </p:sp>
      <p:sp>
        <p:nvSpPr>
          <p:cNvPr id="9" name="Rectangle 8"/>
          <p:cNvSpPr/>
          <p:nvPr/>
        </p:nvSpPr>
        <p:spPr>
          <a:xfrm>
            <a:off x="368909" y="4300989"/>
            <a:ext cx="2581272" cy="511663"/>
          </a:xfrm>
          <a:prstGeom prst="rect">
            <a:avLst/>
          </a:prstGeom>
          <a:gradFill flip="none" rotWithShape="1">
            <a:gsLst>
              <a:gs pos="0">
                <a:srgbClr val="4F81BD">
                  <a:tint val="66000"/>
                  <a:satMod val="160000"/>
                </a:srgbClr>
              </a:gs>
              <a:gs pos="50000">
                <a:srgbClr val="4F81BD">
                  <a:tint val="44500"/>
                  <a:satMod val="160000"/>
                </a:srgbClr>
              </a:gs>
              <a:gs pos="100000">
                <a:srgbClr val="4F81BD">
                  <a:tint val="23500"/>
                  <a:satMod val="160000"/>
                </a:srgbClr>
              </a:gs>
            </a:gsLst>
            <a:lin ang="16200000" scaled="1"/>
            <a:tileRect/>
          </a:gradFill>
          <a:ln w="28575" cap="flat" cmpd="sng" algn="ctr">
            <a:solidFill>
              <a:srgbClr val="0C67AE">
                <a:lumMod val="75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mn-cs"/>
            </a:endParaRPr>
          </a:p>
        </p:txBody>
      </p:sp>
      <p:sp>
        <p:nvSpPr>
          <p:cNvPr id="10" name="Rectangle 9"/>
          <p:cNvSpPr/>
          <p:nvPr/>
        </p:nvSpPr>
        <p:spPr>
          <a:xfrm>
            <a:off x="361337" y="1776864"/>
            <a:ext cx="2587386" cy="3570208"/>
          </a:xfrm>
          <a:prstGeom prst="rect">
            <a:avLst/>
          </a:prstGeom>
          <a:noFill/>
          <a:ln w="9525" cap="flat" cmpd="sng" algn="ctr">
            <a:solidFill>
              <a:srgbClr val="999A98">
                <a:shade val="95000"/>
                <a:satMod val="105000"/>
              </a:srgbClr>
            </a:solidFill>
            <a:prstDash val="solid"/>
          </a:ln>
          <a:effectLst/>
        </p:spPr>
        <p:txBody>
          <a:bodyPr wrap="square" numCol="1" spc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Description</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 "</a:t>
            </a:r>
            <a:r>
              <a:rPr kumimoji="0" lang="en-US" sz="1400" b="0" i="0"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JSON string</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"Metadata"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template metadata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"Parameters"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set of parameters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"Mappings"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set of mappings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"Conditions"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set of conditions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"Resources"</a:t>
            </a:r>
            <a:r>
              <a:rPr kumimoji="0" lang="en-US" sz="1400" b="0"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set of resources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"Outputs"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set of outputs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p:txBody>
      </p:sp>
      <p:sp>
        <p:nvSpPr>
          <p:cNvPr id="11" name="Content Placeholder 2"/>
          <p:cNvSpPr txBox="1">
            <a:spLocks/>
          </p:cNvSpPr>
          <p:nvPr/>
        </p:nvSpPr>
        <p:spPr>
          <a:xfrm>
            <a:off x="3371677" y="1623388"/>
            <a:ext cx="5501596" cy="2393064"/>
          </a:xfrm>
          <a:prstGeom prst="rect">
            <a:avLst/>
          </a:prstGeom>
          <a:solidFill>
            <a:sysClr val="window" lastClr="FFFFFF"/>
          </a:solidFill>
          <a:ln w="12700" cap="flat" cmpd="sng" algn="ctr">
            <a:solidFill>
              <a:srgbClr val="6D6E6D"/>
            </a:solidFill>
            <a:prstDash val="solid"/>
            <a:miter lim="800000"/>
          </a:ln>
          <a:effectLst/>
        </p:spPr>
        <p:txBody>
          <a:bodyPr vert="horz" lIns="182880" tIns="91440" rIns="182880" bIns="91440" rtlCol="0">
            <a:normAutofit fontScale="92500"/>
          </a:bodyPr>
          <a:lstStyle>
            <a:lvl1pPr marL="0" indent="0" algn="l" defTabSz="457200" rtl="0" eaLnBrk="1" latinLnBrk="0" hangingPunct="1">
              <a:spcBef>
                <a:spcPct val="20000"/>
              </a:spcBef>
              <a:buFontTx/>
              <a:buNone/>
              <a:defRPr sz="2400" b="0" i="0" kern="1200">
                <a:solidFill>
                  <a:srgbClr val="4D4D4C"/>
                </a:solidFill>
                <a:latin typeface="+mn-lt"/>
                <a:ea typeface="+mn-ea"/>
                <a:cs typeface="+mn-cs"/>
              </a:defRPr>
            </a:lvl1pPr>
            <a:lvl2pPr marL="742950" indent="-285750" algn="l" defTabSz="457200" rtl="0" eaLnBrk="1" latinLnBrk="0" hangingPunct="1">
              <a:spcBef>
                <a:spcPct val="20000"/>
              </a:spcBef>
              <a:buFont typeface="Arial"/>
              <a:buChar char="•"/>
              <a:defRPr sz="2000" b="0" i="0" kern="1200">
                <a:solidFill>
                  <a:srgbClr val="4D4D4C"/>
                </a:solidFill>
                <a:latin typeface="+mn-lt"/>
                <a:ea typeface="+mn-ea"/>
                <a:cs typeface="+mn-cs"/>
              </a:defRPr>
            </a:lvl2pPr>
            <a:lvl3pPr marL="1143000" indent="-228600" algn="l" defTabSz="457200" rtl="0" eaLnBrk="1" latinLnBrk="0" hangingPunct="1">
              <a:spcBef>
                <a:spcPct val="20000"/>
              </a:spcBef>
              <a:buFont typeface="Arial"/>
              <a:buChar char="•"/>
              <a:defRPr sz="1800" b="0" i="0" kern="1200">
                <a:solidFill>
                  <a:srgbClr val="4D4D4C"/>
                </a:solidFill>
                <a:latin typeface="+mn-lt"/>
                <a:ea typeface="+mn-ea"/>
                <a:cs typeface="+mn-cs"/>
              </a:defRPr>
            </a:lvl3pPr>
            <a:lvl4pPr marL="1600200" indent="-228600" algn="l" defTabSz="457200" rtl="0" eaLnBrk="1" latinLnBrk="0" hangingPunct="1">
              <a:spcBef>
                <a:spcPct val="20000"/>
              </a:spcBef>
              <a:buFont typeface="Arial"/>
              <a:buChar char="–"/>
              <a:defRPr sz="1600" b="0" i="0" kern="1200">
                <a:solidFill>
                  <a:srgbClr val="4D4D4C"/>
                </a:solidFill>
                <a:latin typeface="+mn-lt"/>
                <a:ea typeface="+mn-ea"/>
                <a:cs typeface="+mn-cs"/>
              </a:defRPr>
            </a:lvl4pPr>
            <a:lvl5pPr marL="2057400" indent="-228600" algn="l" defTabSz="457200" rtl="0" eaLnBrk="1" latinLnBrk="0" hangingPunct="1">
              <a:spcBef>
                <a:spcPct val="20000"/>
              </a:spcBef>
              <a:buFont typeface="Arial"/>
              <a:buChar char="»"/>
              <a:defRPr sz="1600" b="0" i="0" kern="1200">
                <a:solidFill>
                  <a:srgbClr val="4D4D4C"/>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sz="1800" b="1" dirty="0">
                <a:solidFill>
                  <a:srgbClr val="0C67AE">
                    <a:lumMod val="75000"/>
                  </a:srgbClr>
                </a:solidFill>
                <a:latin typeface="Amazon Ember" panose="020B0603020204020204" pitchFamily="34" charset="0"/>
                <a:ea typeface="Amazon Ember" panose="020B0603020204020204" pitchFamily="34" charset="0"/>
                <a:cs typeface="Amazon Ember" panose="020B0603020204020204" pitchFamily="34" charset="0"/>
              </a:rPr>
              <a:t>Resources</a:t>
            </a:r>
            <a:r>
              <a:rPr kumimoji="0" lang="en-US" sz="1800" b="1" i="0" u="none" strike="noStrike" kern="1200" cap="none" spc="0" normalizeH="0" baseline="0" noProof="0" dirty="0">
                <a:ln>
                  <a:noFill/>
                </a:ln>
                <a:solidFill>
                  <a:srgbClr val="0C67AE">
                    <a:lumMod val="75000"/>
                  </a:srgbClr>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t>
            </a:r>
          </a:p>
          <a:p>
            <a:pPr marL="0" marR="0" lvl="0" indent="0" algn="l" defTabSz="457200" rtl="0" eaLnBrk="1" fontAlgn="auto" latinLnBrk="0" hangingPunct="1">
              <a:lnSpc>
                <a:spcPct val="100000"/>
              </a:lnSpc>
              <a:spcBef>
                <a:spcPct val="2000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Resources (and their properties) that will be included in the stack.</a:t>
            </a:r>
          </a:p>
          <a:p>
            <a:pPr marL="0" marR="0" lvl="0" indent="0" algn="l" defTabSz="457200" rtl="0" eaLnBrk="1" fontAlgn="auto" latinLnBrk="0" hangingPunct="1">
              <a:lnSpc>
                <a:spcPct val="100000"/>
              </a:lnSpc>
              <a:spcBef>
                <a:spcPct val="20000"/>
              </a:spcBef>
              <a:spcAft>
                <a:spcPts val="0"/>
              </a:spcAft>
              <a:buClrTx/>
              <a:buSzTx/>
              <a:buFontTx/>
              <a:buNone/>
              <a:tabLst/>
              <a:defRPr/>
            </a:pPr>
            <a:r>
              <a:rPr kumimoji="0" lang="en-US" sz="1800" b="1" i="0" u="none" strike="noStrike" kern="1200" cap="none" spc="0" normalizeH="0" baseline="0" noProof="0" dirty="0">
                <a:ln>
                  <a:noFill/>
                </a:ln>
                <a:solidFill>
                  <a:schemeClr val="tx1"/>
                </a:solidFill>
                <a:effectLst/>
                <a:uLnTx/>
                <a:uFillTx/>
                <a:latin typeface="Amazon Ember" panose="020B0603020204020204" pitchFamily="34" charset="0"/>
                <a:ea typeface="Amazon Ember" panose="020B0603020204020204" pitchFamily="34" charset="0"/>
                <a:cs typeface="Amazon Ember" panose="020B0603020204020204" pitchFamily="34" charset="0"/>
              </a:rPr>
              <a:t>Properties</a:t>
            </a:r>
            <a:r>
              <a:rPr kumimoji="0" lang="en-US" sz="1800" b="0" i="0" u="none" strike="noStrike" kern="1200" cap="none" spc="0" normalizeH="0" baseline="0" noProof="0" dirty="0">
                <a:ln>
                  <a:noFill/>
                </a:ln>
                <a:solidFill>
                  <a:schemeClr val="tx1"/>
                </a:solidFill>
                <a:effectLst/>
                <a:uLnTx/>
                <a:uFillTx/>
                <a:latin typeface="Amazon Ember" panose="020B0603020204020204" pitchFamily="34" charset="0"/>
                <a:ea typeface="Amazon Ember" panose="020B0603020204020204" pitchFamily="34" charset="0"/>
                <a:cs typeface="Amazon Ember" panose="020B0603020204020204" pitchFamily="34" charset="0"/>
              </a:rPr>
              <a:t>:</a:t>
            </a:r>
          </a:p>
          <a:p>
            <a:pPr marL="45720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chemeClr val="tx1"/>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Each resource must be declared separately (except multiple instances of the same resource)</a:t>
            </a:r>
          </a:p>
          <a:p>
            <a:pPr marL="45720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chemeClr val="tx1"/>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Resource declaration has the resource’s attributes</a:t>
            </a:r>
          </a:p>
        </p:txBody>
      </p:sp>
      <p:sp>
        <p:nvSpPr>
          <p:cNvPr id="12" name="Rectangle 11"/>
          <p:cNvSpPr/>
          <p:nvPr/>
        </p:nvSpPr>
        <p:spPr>
          <a:xfrm>
            <a:off x="3876502" y="4227876"/>
            <a:ext cx="4491946" cy="1169551"/>
          </a:xfrm>
          <a:prstGeom prst="rect">
            <a:avLst/>
          </a:prstGeom>
          <a:gradFill rotWithShape="1">
            <a:gsLst>
              <a:gs pos="0">
                <a:srgbClr val="999A98">
                  <a:tint val="50000"/>
                  <a:satMod val="300000"/>
                </a:srgbClr>
              </a:gs>
              <a:gs pos="35000">
                <a:srgbClr val="999A98">
                  <a:tint val="37000"/>
                  <a:satMod val="300000"/>
                </a:srgbClr>
              </a:gs>
              <a:gs pos="100000">
                <a:srgbClr val="999A98">
                  <a:tint val="15000"/>
                  <a:satMod val="350000"/>
                </a:srgbClr>
              </a:gs>
            </a:gsLst>
            <a:lin ang="16200000" scaled="1"/>
          </a:gradFill>
          <a:ln w="9525" cap="flat" cmpd="sng" algn="ctr">
            <a:solidFill>
              <a:srgbClr val="999A98">
                <a:shade val="95000"/>
                <a:satMod val="105000"/>
              </a:srgbClr>
            </a:solidFill>
            <a:prstDash val="solid"/>
          </a:ln>
          <a:effectLst>
            <a:outerShdw blurRad="40000" dist="20000" dir="5400000" rotWithShape="0">
              <a:srgbClr val="000000">
                <a:alpha val="38000"/>
              </a:srgbClr>
            </a:outerShdw>
          </a:effectLst>
        </p:spPr>
        <p:txBody>
          <a:bodyPr wrap="square" numCol="1" spc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"Resources" :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7A028"/>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a:t>
            </a:r>
            <a:r>
              <a:rPr kumimoji="0" lang="en-US" sz="1400" b="1" i="0" u="none" strike="noStrike" kern="0" cap="none" spc="0" normalizeH="0" baseline="0" noProof="0" dirty="0">
                <a:ln>
                  <a:noFill/>
                </a:ln>
                <a:solidFill>
                  <a:srgbClr val="7BC233">
                    <a:lumMod val="75000"/>
                  </a:srgbClr>
                </a:solidFill>
                <a:effectLst/>
                <a:uLnTx/>
                <a:uFillTx/>
                <a:latin typeface="Courier New" panose="02070309020205020404" pitchFamily="49" charset="0"/>
                <a:ea typeface="+mn-ea"/>
                <a:cs typeface="Courier New" panose="02070309020205020404" pitchFamily="49" charset="0"/>
              </a:rPr>
              <a:t>Logical ID</a:t>
            </a: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7A028"/>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a:t>
            </a:r>
            <a:r>
              <a:rPr kumimoji="0" lang="en-US" sz="1400" b="1" i="0" u="none" strike="noStrike" kern="0" cap="none" spc="0" normalizeH="0" baseline="0" noProof="0" dirty="0">
                <a:ln>
                  <a:noFill/>
                </a:ln>
                <a:solidFill>
                  <a:srgbClr val="7BC233">
                    <a:lumMod val="75000"/>
                  </a:srgbClr>
                </a:solidFill>
                <a:effectLst/>
                <a:uLnTx/>
                <a:uFillTx/>
                <a:latin typeface="Courier New" panose="02070309020205020404" pitchFamily="49" charset="0"/>
                <a:ea typeface="+mn-ea"/>
                <a:cs typeface="Courier New" panose="02070309020205020404" pitchFamily="49" charset="0"/>
              </a:rPr>
              <a:t>Type</a:t>
            </a: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a:t>
            </a:r>
            <a:r>
              <a:rPr kumimoji="0" lang="en-US" sz="1400" b="1" i="0" u="none" strike="noStrike" kern="0" cap="none" spc="0" normalizeH="0" baseline="0" noProof="0" dirty="0">
                <a:ln>
                  <a:noFill/>
                </a:ln>
                <a:solidFill>
                  <a:srgbClr val="F7A028"/>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Resource type</a:t>
            </a: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7A028"/>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0" cap="none" spc="0" normalizeH="0" baseline="0" noProof="0" dirty="0">
                <a:ln>
                  <a:noFill/>
                </a:ln>
                <a:solidFill>
                  <a:srgbClr val="7BC233">
                    <a:lumMod val="75000"/>
                  </a:srgbClr>
                </a:solidFill>
                <a:effectLst/>
                <a:uLnTx/>
                <a:uFillTx/>
                <a:latin typeface="Courier New" panose="02070309020205020404" pitchFamily="49" charset="0"/>
                <a:ea typeface="+mn-ea"/>
                <a:cs typeface="Courier New" panose="02070309020205020404" pitchFamily="49" charset="0"/>
              </a:rPr>
              <a:t>Properties</a:t>
            </a: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7A028"/>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Set of properties </a:t>
            </a: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 }</a:t>
            </a:r>
            <a:endParaRPr kumimoji="0" lang="en-US" sz="1400" b="0"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endParaRPr>
          </a:p>
        </p:txBody>
      </p:sp>
      <p:sp>
        <p:nvSpPr>
          <p:cNvPr id="13" name="TextBox 12"/>
          <p:cNvSpPr txBox="1"/>
          <p:nvPr/>
        </p:nvSpPr>
        <p:spPr>
          <a:xfrm>
            <a:off x="866463" y="5339831"/>
            <a:ext cx="1499128" cy="338554"/>
          </a:xfrm>
          <a:prstGeom prst="rect">
            <a:avLst/>
          </a:prstGeom>
          <a:noFill/>
        </p:spPr>
        <p:txBody>
          <a:bodyPr wrap="none" rtlCol="0">
            <a:spAutoFit/>
          </a:bodyPr>
          <a:lstStyle>
            <a:defPPr>
              <a:defRPr lang="en-US"/>
            </a:defPPr>
            <a:lvl1pPr>
              <a:defRPr sz="1600" b="1">
                <a:solidFill>
                  <a:schemeClr val="tx1">
                    <a:lumMod val="65000"/>
                    <a:lumOff val="3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JSON example</a:t>
            </a:r>
          </a:p>
        </p:txBody>
      </p:sp>
    </p:spTree>
    <p:extLst>
      <p:ext uri="{BB962C8B-B14F-4D97-AF65-F5344CB8AC3E}">
        <p14:creationId xmlns:p14="http://schemas.microsoft.com/office/powerpoint/2010/main" val="4236283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5201"/>
            <a:ext cx="8623300" cy="1200329"/>
          </a:xfrm>
        </p:spPr>
        <p:txBody>
          <a:bodyPr/>
          <a:lstStyle/>
          <a:p>
            <a:r>
              <a:rPr lang="en-SG" dirty="0" smtClean="0"/>
              <a:t>Parameters and Resources Examples</a:t>
            </a:r>
            <a:endParaRPr lang="en-SG" dirty="0"/>
          </a:p>
        </p:txBody>
      </p:sp>
      <p:sp>
        <p:nvSpPr>
          <p:cNvPr id="3" name="Slide Number Placeholder 2"/>
          <p:cNvSpPr>
            <a:spLocks noGrp="1"/>
          </p:cNvSpPr>
          <p:nvPr>
            <p:ph type="sldNum" sz="quarter" idx="12"/>
          </p:nvPr>
        </p:nvSpPr>
        <p:spPr/>
        <p:txBody>
          <a:bodyPr/>
          <a:lstStyle/>
          <a:p>
            <a:pPr>
              <a:defRPr/>
            </a:pPr>
            <a:fld id="{774B7F4E-96B9-6043-9DD0-9717AF9E6981}" type="slidenum">
              <a:rPr lang="en-US" altLang="en-US" smtClean="0"/>
              <a:pPr>
                <a:defRPr/>
              </a:pPr>
              <a:t>17</a:t>
            </a:fld>
            <a:endParaRPr lang="en-US" altLang="en-US" dirty="0"/>
          </a:p>
        </p:txBody>
      </p:sp>
      <p:sp>
        <p:nvSpPr>
          <p:cNvPr id="14" name="Rectangle 13"/>
          <p:cNvSpPr/>
          <p:nvPr/>
        </p:nvSpPr>
        <p:spPr>
          <a:xfrm>
            <a:off x="-1" y="1124016"/>
            <a:ext cx="9093371" cy="2308324"/>
          </a:xfrm>
          <a:prstGeom prst="rect">
            <a:avLst/>
          </a:prstGeom>
          <a:gradFill rotWithShape="1">
            <a:gsLst>
              <a:gs pos="0">
                <a:srgbClr val="999A98">
                  <a:tint val="50000"/>
                  <a:satMod val="300000"/>
                </a:srgbClr>
              </a:gs>
              <a:gs pos="35000">
                <a:srgbClr val="999A98">
                  <a:tint val="37000"/>
                  <a:satMod val="300000"/>
                </a:srgbClr>
              </a:gs>
              <a:gs pos="100000">
                <a:srgbClr val="999A98">
                  <a:tint val="15000"/>
                  <a:satMod val="350000"/>
                </a:srgbClr>
              </a:gs>
            </a:gsLst>
            <a:lin ang="16200000" scaled="1"/>
          </a:gradFill>
          <a:ln w="9525" cap="flat" cmpd="sng" algn="ctr">
            <a:solidFill>
              <a:srgbClr val="999A98">
                <a:shade val="95000"/>
                <a:satMod val="105000"/>
              </a:srgbClr>
            </a:solidFill>
            <a:prstDash val="solid"/>
          </a:ln>
          <a:effectLst>
            <a:outerShdw blurRad="40000" dist="20000" dir="5400000" rotWithShape="0">
              <a:srgbClr val="000000">
                <a:alpha val="38000"/>
              </a:srgbClr>
            </a:outerShdw>
          </a:effectLst>
        </p:spPr>
        <p:txBody>
          <a:bodyPr wrap="square" numCol="1" spcCol="0">
            <a:spAutoFit/>
          </a:bodyPr>
          <a:lstStyle/>
          <a:p>
            <a:pPr lvl="0" defTabSz="457200"/>
            <a:r>
              <a:rPr lang="en-US" b="1" dirty="0">
                <a:solidFill>
                  <a:srgbClr val="0C67AE">
                    <a:lumMod val="75000"/>
                  </a:srgbClr>
                </a:solidFill>
                <a:latin typeface="Courier New" panose="02070309020205020404" pitchFamily="49" charset="0"/>
                <a:cs typeface="Courier New" panose="02070309020205020404" pitchFamily="49" charset="0"/>
              </a:rPr>
              <a:t>"Parameters" </a:t>
            </a:r>
            <a:r>
              <a:rPr lang="en-US" b="1" dirty="0">
                <a:solidFill>
                  <a:srgbClr val="F7A028"/>
                </a:solidFill>
                <a:latin typeface="Courier New" panose="02070309020205020404" pitchFamily="49" charset="0"/>
                <a:cs typeface="Courier New" panose="02070309020205020404" pitchFamily="49" charset="0"/>
              </a:rPr>
              <a:t>: </a:t>
            </a:r>
            <a:r>
              <a:rPr lang="en-US" dirty="0">
                <a:solidFill>
                  <a:srgbClr val="474746"/>
                </a:solidFill>
                <a:latin typeface="Courier New" panose="02070309020205020404" pitchFamily="49" charset="0"/>
                <a:cs typeface="Courier New" panose="02070309020205020404" pitchFamily="49" charset="0"/>
              </a:rPr>
              <a:t>{</a:t>
            </a:r>
          </a:p>
          <a:p>
            <a:pPr lvl="1" defTabSz="457200"/>
            <a:r>
              <a:rPr lang="en-US" dirty="0">
                <a:solidFill>
                  <a:srgbClr val="474746"/>
                </a:solidFill>
                <a:latin typeface="Courier New" panose="02070309020205020404" pitchFamily="49" charset="0"/>
                <a:cs typeface="Courier New" panose="02070309020205020404" pitchFamily="49" charset="0"/>
              </a:rPr>
              <a:t>"</a:t>
            </a:r>
            <a:r>
              <a:rPr lang="en-US" b="1" dirty="0">
                <a:solidFill>
                  <a:srgbClr val="7BC233">
                    <a:lumMod val="50000"/>
                  </a:srgbClr>
                </a:solidFill>
                <a:latin typeface="Courier New" panose="02070309020205020404" pitchFamily="49" charset="0"/>
                <a:cs typeface="Courier New" panose="02070309020205020404" pitchFamily="49" charset="0"/>
              </a:rPr>
              <a:t>InstanceTypeParameter</a:t>
            </a:r>
            <a:r>
              <a:rPr lang="en-US" dirty="0">
                <a:solidFill>
                  <a:srgbClr val="474746"/>
                </a:solidFill>
                <a:latin typeface="Courier New" panose="02070309020205020404" pitchFamily="49" charset="0"/>
                <a:cs typeface="Courier New" panose="02070309020205020404" pitchFamily="49" charset="0"/>
              </a:rPr>
              <a:t>" : {</a:t>
            </a:r>
          </a:p>
          <a:p>
            <a:pPr lvl="1" defTabSz="457200"/>
            <a:r>
              <a:rPr lang="en-US" dirty="0">
                <a:solidFill>
                  <a:srgbClr val="474746"/>
                </a:solidFill>
                <a:latin typeface="Courier New" panose="02070309020205020404" pitchFamily="49" charset="0"/>
                <a:cs typeface="Courier New" panose="02070309020205020404" pitchFamily="49" charset="0"/>
              </a:rPr>
              <a:t>"</a:t>
            </a:r>
            <a:r>
              <a:rPr lang="en-US" dirty="0">
                <a:solidFill>
                  <a:srgbClr val="7BC233">
                    <a:lumMod val="50000"/>
                  </a:srgbClr>
                </a:solidFill>
                <a:latin typeface="Courier New" panose="02070309020205020404" pitchFamily="49" charset="0"/>
                <a:cs typeface="Courier New" panose="02070309020205020404" pitchFamily="49" charset="0"/>
              </a:rPr>
              <a:t>Type</a:t>
            </a:r>
            <a:r>
              <a:rPr lang="en-US" dirty="0">
                <a:solidFill>
                  <a:srgbClr val="474746"/>
                </a:solidFill>
                <a:latin typeface="Courier New" panose="02070309020205020404" pitchFamily="49" charset="0"/>
                <a:cs typeface="Courier New" panose="02070309020205020404" pitchFamily="49" charset="0"/>
              </a:rPr>
              <a:t>" : "</a:t>
            </a:r>
            <a:r>
              <a:rPr lang="en-US" dirty="0">
                <a:solidFill>
                  <a:srgbClr val="FF0000"/>
                </a:solidFill>
                <a:latin typeface="Courier New" panose="02070309020205020404" pitchFamily="49" charset="0"/>
                <a:cs typeface="Courier New" panose="02070309020205020404" pitchFamily="49" charset="0"/>
              </a:rPr>
              <a:t>String</a:t>
            </a:r>
            <a:r>
              <a:rPr lang="en-US" dirty="0">
                <a:solidFill>
                  <a:srgbClr val="474746"/>
                </a:solidFill>
                <a:latin typeface="Courier New" panose="02070309020205020404" pitchFamily="49" charset="0"/>
                <a:cs typeface="Courier New" panose="02070309020205020404" pitchFamily="49" charset="0"/>
              </a:rPr>
              <a:t>",</a:t>
            </a:r>
          </a:p>
          <a:p>
            <a:pPr lvl="1" defTabSz="457200"/>
            <a:r>
              <a:rPr lang="en-US" dirty="0">
                <a:solidFill>
                  <a:srgbClr val="474746"/>
                </a:solidFill>
                <a:latin typeface="Courier New" panose="02070309020205020404" pitchFamily="49" charset="0"/>
                <a:cs typeface="Courier New" panose="02070309020205020404" pitchFamily="49" charset="0"/>
              </a:rPr>
              <a:t>"</a:t>
            </a:r>
            <a:r>
              <a:rPr lang="en-US" dirty="0">
                <a:solidFill>
                  <a:srgbClr val="7BC233">
                    <a:lumMod val="50000"/>
                  </a:srgbClr>
                </a:solidFill>
                <a:latin typeface="Courier New" panose="02070309020205020404" pitchFamily="49" charset="0"/>
                <a:cs typeface="Courier New" panose="02070309020205020404" pitchFamily="49" charset="0"/>
              </a:rPr>
              <a:t>Default</a:t>
            </a:r>
            <a:r>
              <a:rPr lang="en-US" dirty="0">
                <a:solidFill>
                  <a:srgbClr val="474746"/>
                </a:solidFill>
                <a:latin typeface="Courier New" panose="02070309020205020404" pitchFamily="49" charset="0"/>
                <a:cs typeface="Courier New" panose="02070309020205020404" pitchFamily="49" charset="0"/>
              </a:rPr>
              <a:t>" : "</a:t>
            </a:r>
            <a:r>
              <a:rPr lang="en-US" dirty="0">
                <a:solidFill>
                  <a:srgbClr val="FF0000"/>
                </a:solidFill>
                <a:latin typeface="Courier New" panose="02070309020205020404" pitchFamily="49" charset="0"/>
                <a:cs typeface="Courier New" panose="02070309020205020404" pitchFamily="49" charset="0"/>
              </a:rPr>
              <a:t>t2.micro</a:t>
            </a:r>
            <a:r>
              <a:rPr lang="en-US" dirty="0">
                <a:solidFill>
                  <a:srgbClr val="474746"/>
                </a:solidFill>
                <a:latin typeface="Courier New" panose="02070309020205020404" pitchFamily="49" charset="0"/>
                <a:cs typeface="Courier New" panose="02070309020205020404" pitchFamily="49" charset="0"/>
              </a:rPr>
              <a:t>",</a:t>
            </a:r>
          </a:p>
          <a:p>
            <a:pPr lvl="1" defTabSz="457200"/>
            <a:r>
              <a:rPr lang="en-US" dirty="0">
                <a:solidFill>
                  <a:srgbClr val="474746"/>
                </a:solidFill>
                <a:latin typeface="Courier New" panose="02070309020205020404" pitchFamily="49" charset="0"/>
                <a:cs typeface="Courier New" panose="02070309020205020404" pitchFamily="49" charset="0"/>
              </a:rPr>
              <a:t>"</a:t>
            </a:r>
            <a:r>
              <a:rPr lang="en-US" dirty="0">
                <a:solidFill>
                  <a:srgbClr val="7BC233">
                    <a:lumMod val="50000"/>
                  </a:srgbClr>
                </a:solidFill>
                <a:latin typeface="Courier New" panose="02070309020205020404" pitchFamily="49" charset="0"/>
                <a:cs typeface="Courier New" panose="02070309020205020404" pitchFamily="49" charset="0"/>
              </a:rPr>
              <a:t>AllowedValues</a:t>
            </a:r>
            <a:r>
              <a:rPr lang="en-US" dirty="0">
                <a:solidFill>
                  <a:srgbClr val="474746"/>
                </a:solidFill>
                <a:latin typeface="Courier New" panose="02070309020205020404" pitchFamily="49" charset="0"/>
                <a:cs typeface="Courier New" panose="02070309020205020404" pitchFamily="49" charset="0"/>
              </a:rPr>
              <a:t>" : ["</a:t>
            </a:r>
            <a:r>
              <a:rPr lang="en-US" dirty="0">
                <a:solidFill>
                  <a:srgbClr val="FF0000"/>
                </a:solidFill>
                <a:latin typeface="Courier New" panose="02070309020205020404" pitchFamily="49" charset="0"/>
                <a:cs typeface="Courier New" panose="02070309020205020404" pitchFamily="49" charset="0"/>
              </a:rPr>
              <a:t>t2.micro</a:t>
            </a:r>
            <a:r>
              <a:rPr lang="en-US" dirty="0">
                <a:solidFill>
                  <a:srgbClr val="474746"/>
                </a:solidFill>
                <a:latin typeface="Courier New" panose="02070309020205020404" pitchFamily="49" charset="0"/>
                <a:cs typeface="Courier New" panose="02070309020205020404" pitchFamily="49" charset="0"/>
              </a:rPr>
              <a:t>", "</a:t>
            </a:r>
            <a:r>
              <a:rPr lang="en-US" dirty="0">
                <a:solidFill>
                  <a:srgbClr val="FF0000"/>
                </a:solidFill>
                <a:latin typeface="Courier New" panose="02070309020205020404" pitchFamily="49" charset="0"/>
                <a:cs typeface="Courier New" panose="02070309020205020404" pitchFamily="49" charset="0"/>
              </a:rPr>
              <a:t>m1.small</a:t>
            </a:r>
            <a:r>
              <a:rPr lang="en-US" dirty="0">
                <a:solidFill>
                  <a:srgbClr val="474746"/>
                </a:solidFill>
                <a:latin typeface="Courier New" panose="02070309020205020404" pitchFamily="49" charset="0"/>
                <a:cs typeface="Courier New" panose="02070309020205020404" pitchFamily="49" charset="0"/>
              </a:rPr>
              <a:t>", "</a:t>
            </a:r>
            <a:r>
              <a:rPr lang="en-US" dirty="0">
                <a:solidFill>
                  <a:srgbClr val="FF0000"/>
                </a:solidFill>
                <a:latin typeface="Courier New" panose="02070309020205020404" pitchFamily="49" charset="0"/>
                <a:cs typeface="Courier New" panose="02070309020205020404" pitchFamily="49" charset="0"/>
              </a:rPr>
              <a:t>m1.large</a:t>
            </a:r>
            <a:r>
              <a:rPr lang="en-US" dirty="0">
                <a:solidFill>
                  <a:srgbClr val="474746"/>
                </a:solidFill>
                <a:latin typeface="Courier New" panose="02070309020205020404" pitchFamily="49" charset="0"/>
                <a:cs typeface="Courier New" panose="02070309020205020404" pitchFamily="49" charset="0"/>
              </a:rPr>
              <a:t>"],</a:t>
            </a:r>
          </a:p>
          <a:p>
            <a:pPr marL="800100" lvl="1" indent="-342900" defTabSz="457200"/>
            <a:r>
              <a:rPr lang="en-US" dirty="0">
                <a:solidFill>
                  <a:srgbClr val="474746"/>
                </a:solidFill>
                <a:latin typeface="Courier New" panose="02070309020205020404" pitchFamily="49" charset="0"/>
                <a:cs typeface="Courier New" panose="02070309020205020404" pitchFamily="49" charset="0"/>
              </a:rPr>
              <a:t>"</a:t>
            </a:r>
            <a:r>
              <a:rPr lang="en-US" dirty="0">
                <a:solidFill>
                  <a:srgbClr val="7BC233">
                    <a:lumMod val="50000"/>
                  </a:srgbClr>
                </a:solidFill>
                <a:latin typeface="Courier New" panose="02070309020205020404" pitchFamily="49" charset="0"/>
                <a:cs typeface="Courier New" panose="02070309020205020404" pitchFamily="49" charset="0"/>
              </a:rPr>
              <a:t>Description</a:t>
            </a:r>
            <a:r>
              <a:rPr lang="en-US" dirty="0">
                <a:solidFill>
                  <a:srgbClr val="474746"/>
                </a:solidFill>
                <a:latin typeface="Courier New" panose="02070309020205020404" pitchFamily="49" charset="0"/>
                <a:cs typeface="Courier New" panose="02070309020205020404" pitchFamily="49" charset="0"/>
              </a:rPr>
              <a:t>" : "</a:t>
            </a:r>
            <a:r>
              <a:rPr lang="en-US" dirty="0">
                <a:solidFill>
                  <a:srgbClr val="FF0000"/>
                </a:solidFill>
                <a:latin typeface="Courier New" panose="02070309020205020404" pitchFamily="49" charset="0"/>
                <a:cs typeface="Courier New" panose="02070309020205020404" pitchFamily="49" charset="0"/>
              </a:rPr>
              <a:t>Enter</a:t>
            </a:r>
            <a:r>
              <a:rPr lang="en-US" dirty="0">
                <a:solidFill>
                  <a:srgbClr val="474746"/>
                </a:solidFill>
                <a:latin typeface="Courier New" panose="02070309020205020404" pitchFamily="49" charset="0"/>
                <a:cs typeface="Courier New" panose="02070309020205020404" pitchFamily="49" charset="0"/>
              </a:rPr>
              <a:t> </a:t>
            </a:r>
            <a:r>
              <a:rPr lang="en-US" dirty="0">
                <a:solidFill>
                  <a:srgbClr val="FF0000"/>
                </a:solidFill>
                <a:latin typeface="Courier New" panose="02070309020205020404" pitchFamily="49" charset="0"/>
                <a:cs typeface="Courier New" panose="02070309020205020404" pitchFamily="49" charset="0"/>
              </a:rPr>
              <a:t>t2.micro, m1.small, or m1.large. Default is t2.micro.</a:t>
            </a:r>
            <a:r>
              <a:rPr lang="en-US" dirty="0">
                <a:solidFill>
                  <a:srgbClr val="474746"/>
                </a:solidFill>
                <a:latin typeface="Courier New" panose="02070309020205020404" pitchFamily="49" charset="0"/>
                <a:cs typeface="Courier New" panose="02070309020205020404" pitchFamily="49" charset="0"/>
              </a:rPr>
              <a:t>" } }</a:t>
            </a:r>
          </a:p>
          <a:p>
            <a:pPr marL="800100" lvl="1" indent="-342900" defTabSz="457200"/>
            <a:endParaRPr lang="en-US" dirty="0">
              <a:solidFill>
                <a:srgbClr val="474746"/>
              </a:solidFill>
              <a:latin typeface="Courier New" panose="02070309020205020404" pitchFamily="49" charset="0"/>
              <a:cs typeface="Courier New" panose="02070309020205020404" pitchFamily="49" charset="0"/>
            </a:endParaRPr>
          </a:p>
        </p:txBody>
      </p:sp>
      <p:sp>
        <p:nvSpPr>
          <p:cNvPr id="15" name="Rectangle 14"/>
          <p:cNvSpPr/>
          <p:nvPr/>
        </p:nvSpPr>
        <p:spPr>
          <a:xfrm>
            <a:off x="-1" y="3621928"/>
            <a:ext cx="9093371" cy="2308324"/>
          </a:xfrm>
          <a:prstGeom prst="rect">
            <a:avLst/>
          </a:prstGeom>
          <a:gradFill rotWithShape="1">
            <a:gsLst>
              <a:gs pos="0">
                <a:srgbClr val="999A98">
                  <a:tint val="50000"/>
                  <a:satMod val="300000"/>
                </a:srgbClr>
              </a:gs>
              <a:gs pos="35000">
                <a:srgbClr val="999A98">
                  <a:tint val="37000"/>
                  <a:satMod val="300000"/>
                </a:srgbClr>
              </a:gs>
              <a:gs pos="100000">
                <a:srgbClr val="999A98">
                  <a:tint val="15000"/>
                  <a:satMod val="350000"/>
                </a:srgbClr>
              </a:gs>
            </a:gsLst>
            <a:lin ang="16200000" scaled="1"/>
          </a:gradFill>
          <a:ln w="9525" cap="flat" cmpd="sng" algn="ctr">
            <a:solidFill>
              <a:srgbClr val="999A98">
                <a:shade val="95000"/>
                <a:satMod val="105000"/>
              </a:srgbClr>
            </a:solidFill>
            <a:prstDash val="solid"/>
          </a:ln>
          <a:effectLst>
            <a:outerShdw blurRad="40000" dist="20000" dir="5400000" rotWithShape="0">
              <a:srgbClr val="000000">
                <a:alpha val="38000"/>
              </a:srgbClr>
            </a:outerShdw>
          </a:effectLst>
        </p:spPr>
        <p:txBody>
          <a:bodyPr wrap="square" numCol="1" spcCol="0">
            <a:spAutoFit/>
          </a:bodyPr>
          <a:lstStyle/>
          <a:p>
            <a:pPr lvl="0" defTabSz="457200"/>
            <a:r>
              <a:rPr lang="en-US" b="1" dirty="0">
                <a:solidFill>
                  <a:srgbClr val="0C67AE">
                    <a:lumMod val="75000"/>
                  </a:srgbClr>
                </a:solidFill>
                <a:latin typeface="Courier New" panose="02070309020205020404" pitchFamily="49" charset="0"/>
                <a:cs typeface="Courier New" panose="02070309020205020404" pitchFamily="49" charset="0"/>
              </a:rPr>
              <a:t>"Resources" : </a:t>
            </a:r>
            <a:r>
              <a:rPr lang="en-US" dirty="0">
                <a:solidFill>
                  <a:srgbClr val="0C67AE">
                    <a:lumMod val="75000"/>
                  </a:srgbClr>
                </a:solidFill>
                <a:latin typeface="Courier New" panose="02070309020205020404" pitchFamily="49" charset="0"/>
                <a:cs typeface="Courier New" panose="02070309020205020404" pitchFamily="49" charset="0"/>
              </a:rPr>
              <a:t>{</a:t>
            </a:r>
          </a:p>
          <a:p>
            <a:pPr lvl="1" defTabSz="457200"/>
            <a:r>
              <a:rPr lang="en-US" dirty="0">
                <a:solidFill>
                  <a:srgbClr val="0C67AE">
                    <a:lumMod val="75000"/>
                  </a:srgbClr>
                </a:solidFill>
                <a:latin typeface="Courier New" panose="02070309020205020404" pitchFamily="49" charset="0"/>
                <a:cs typeface="Courier New" panose="02070309020205020404" pitchFamily="49" charset="0"/>
              </a:rPr>
              <a:t>“</a:t>
            </a:r>
            <a:r>
              <a:rPr lang="en-US" dirty="0">
                <a:solidFill>
                  <a:srgbClr val="7BC233">
                    <a:lumMod val="50000"/>
                  </a:srgbClr>
                </a:solidFill>
                <a:latin typeface="Courier New" panose="02070309020205020404" pitchFamily="49" charset="0"/>
                <a:cs typeface="Courier New" panose="02070309020205020404" pitchFamily="49" charset="0"/>
              </a:rPr>
              <a:t>Ec2Instance</a:t>
            </a:r>
            <a:r>
              <a:rPr lang="en-US" dirty="0">
                <a:solidFill>
                  <a:srgbClr val="0C67AE">
                    <a:lumMod val="75000"/>
                  </a:srgbClr>
                </a:solidFill>
                <a:latin typeface="Courier New" panose="02070309020205020404" pitchFamily="49" charset="0"/>
                <a:cs typeface="Courier New" panose="02070309020205020404" pitchFamily="49" charset="0"/>
              </a:rPr>
              <a:t>" : {</a:t>
            </a:r>
          </a:p>
          <a:p>
            <a:pPr lvl="1" defTabSz="457200"/>
            <a:r>
              <a:rPr lang="en-US" dirty="0">
                <a:solidFill>
                  <a:srgbClr val="0C67AE">
                    <a:lumMod val="75000"/>
                  </a:srgbClr>
                </a:solidFill>
                <a:latin typeface="Courier New" panose="02070309020205020404" pitchFamily="49" charset="0"/>
                <a:cs typeface="Courier New" panose="02070309020205020404" pitchFamily="49" charset="0"/>
              </a:rPr>
              <a:t>"</a:t>
            </a:r>
            <a:r>
              <a:rPr lang="en-US" dirty="0">
                <a:solidFill>
                  <a:srgbClr val="7BC233">
                    <a:lumMod val="50000"/>
                  </a:srgbClr>
                </a:solidFill>
                <a:latin typeface="Courier New" panose="02070309020205020404" pitchFamily="49" charset="0"/>
                <a:cs typeface="Courier New" panose="02070309020205020404" pitchFamily="49" charset="0"/>
              </a:rPr>
              <a:t>Type</a:t>
            </a:r>
            <a:r>
              <a:rPr lang="en-US" dirty="0">
                <a:solidFill>
                  <a:srgbClr val="0C67AE">
                    <a:lumMod val="75000"/>
                  </a:srgbClr>
                </a:solidFill>
                <a:latin typeface="Courier New" panose="02070309020205020404" pitchFamily="49" charset="0"/>
                <a:cs typeface="Courier New" panose="02070309020205020404" pitchFamily="49" charset="0"/>
              </a:rPr>
              <a:t>" : "</a:t>
            </a:r>
            <a:r>
              <a:rPr lang="en-US" dirty="0">
                <a:solidFill>
                  <a:srgbClr val="FF0000"/>
                </a:solidFill>
                <a:latin typeface="Courier New" panose="02070309020205020404" pitchFamily="49" charset="0"/>
                <a:cs typeface="Courier New" panose="02070309020205020404" pitchFamily="49" charset="0"/>
              </a:rPr>
              <a:t>AWS::EC2::Instance</a:t>
            </a:r>
            <a:r>
              <a:rPr lang="en-US" dirty="0">
                <a:solidFill>
                  <a:srgbClr val="0C67AE">
                    <a:lumMod val="75000"/>
                  </a:srgbClr>
                </a:solidFill>
                <a:latin typeface="Courier New" panose="02070309020205020404" pitchFamily="49" charset="0"/>
                <a:cs typeface="Courier New" panose="02070309020205020404" pitchFamily="49" charset="0"/>
              </a:rPr>
              <a:t>",</a:t>
            </a:r>
          </a:p>
          <a:p>
            <a:pPr lvl="1" defTabSz="457200"/>
            <a:r>
              <a:rPr lang="en-US" dirty="0">
                <a:solidFill>
                  <a:srgbClr val="0C67AE">
                    <a:lumMod val="75000"/>
                  </a:srgbClr>
                </a:solidFill>
                <a:latin typeface="Courier New" panose="02070309020205020404" pitchFamily="49" charset="0"/>
                <a:cs typeface="Courier New" panose="02070309020205020404" pitchFamily="49" charset="0"/>
              </a:rPr>
              <a:t>"</a:t>
            </a:r>
            <a:r>
              <a:rPr lang="en-US" dirty="0">
                <a:solidFill>
                  <a:srgbClr val="7BC233">
                    <a:lumMod val="50000"/>
                  </a:srgbClr>
                </a:solidFill>
                <a:latin typeface="Courier New" panose="02070309020205020404" pitchFamily="49" charset="0"/>
                <a:cs typeface="Courier New" panose="02070309020205020404" pitchFamily="49" charset="0"/>
              </a:rPr>
              <a:t>Properties</a:t>
            </a:r>
            <a:r>
              <a:rPr lang="en-US" dirty="0">
                <a:solidFill>
                  <a:srgbClr val="0C67AE">
                    <a:lumMod val="75000"/>
                  </a:srgbClr>
                </a:solidFill>
                <a:latin typeface="Courier New" panose="02070309020205020404" pitchFamily="49" charset="0"/>
                <a:cs typeface="Courier New" panose="02070309020205020404" pitchFamily="49" charset="0"/>
              </a:rPr>
              <a:t>" : {</a:t>
            </a:r>
          </a:p>
          <a:p>
            <a:pPr lvl="1" defTabSz="457200"/>
            <a:r>
              <a:rPr lang="en-US" dirty="0">
                <a:solidFill>
                  <a:srgbClr val="0C67AE">
                    <a:lumMod val="75000"/>
                  </a:srgbClr>
                </a:solidFill>
                <a:latin typeface="Courier New" panose="02070309020205020404" pitchFamily="49" charset="0"/>
                <a:cs typeface="Courier New" panose="02070309020205020404" pitchFamily="49" charset="0"/>
              </a:rPr>
              <a:t>	"</a:t>
            </a:r>
            <a:r>
              <a:rPr lang="en-US" dirty="0">
                <a:solidFill>
                  <a:srgbClr val="7BC233">
                    <a:lumMod val="50000"/>
                  </a:srgbClr>
                </a:solidFill>
                <a:latin typeface="Courier New" panose="02070309020205020404" pitchFamily="49" charset="0"/>
                <a:cs typeface="Courier New" panose="02070309020205020404" pitchFamily="49" charset="0"/>
              </a:rPr>
              <a:t>InstanceType</a:t>
            </a:r>
            <a:r>
              <a:rPr lang="en-US" dirty="0">
                <a:solidFill>
                  <a:srgbClr val="0C67AE">
                    <a:lumMod val="75000"/>
                  </a:srgbClr>
                </a:solidFill>
                <a:latin typeface="Courier New" panose="02070309020205020404" pitchFamily="49" charset="0"/>
                <a:cs typeface="Courier New" panose="02070309020205020404" pitchFamily="49" charset="0"/>
              </a:rPr>
              <a:t>" : { "</a:t>
            </a:r>
            <a:r>
              <a:rPr lang="en-US" dirty="0">
                <a:solidFill>
                  <a:srgbClr val="7BC233">
                    <a:lumMod val="50000"/>
                  </a:srgbClr>
                </a:solidFill>
                <a:latin typeface="Courier New" panose="02070309020205020404" pitchFamily="49" charset="0"/>
                <a:cs typeface="Courier New" panose="02070309020205020404" pitchFamily="49" charset="0"/>
              </a:rPr>
              <a:t>Ref</a:t>
            </a:r>
            <a:r>
              <a:rPr lang="en-US" dirty="0">
                <a:solidFill>
                  <a:srgbClr val="0C67AE">
                    <a:lumMod val="75000"/>
                  </a:srgbClr>
                </a:solidFill>
                <a:latin typeface="Courier New" panose="02070309020205020404" pitchFamily="49" charset="0"/>
                <a:cs typeface="Courier New" panose="02070309020205020404" pitchFamily="49" charset="0"/>
              </a:rPr>
              <a:t>" : "</a:t>
            </a:r>
            <a:r>
              <a:rPr lang="en-US" b="1" dirty="0">
                <a:solidFill>
                  <a:srgbClr val="FF0000"/>
                </a:solidFill>
                <a:latin typeface="Courier New" panose="02070309020205020404" pitchFamily="49" charset="0"/>
                <a:cs typeface="Courier New" panose="02070309020205020404" pitchFamily="49" charset="0"/>
              </a:rPr>
              <a:t>InstanceTypeParameter</a:t>
            </a:r>
            <a:r>
              <a:rPr lang="en-US" dirty="0">
                <a:solidFill>
                  <a:srgbClr val="0C67AE">
                    <a:lumMod val="75000"/>
                  </a:srgbClr>
                </a:solidFill>
                <a:latin typeface="Courier New" panose="02070309020205020404" pitchFamily="49" charset="0"/>
                <a:cs typeface="Courier New" panose="02070309020205020404" pitchFamily="49" charset="0"/>
              </a:rPr>
              <a:t>" },</a:t>
            </a:r>
          </a:p>
          <a:p>
            <a:pPr lvl="1" defTabSz="457200"/>
            <a:r>
              <a:rPr lang="en-US" dirty="0">
                <a:solidFill>
                  <a:srgbClr val="0C67AE">
                    <a:lumMod val="75000"/>
                  </a:srgbClr>
                </a:solidFill>
                <a:latin typeface="Courier New" panose="02070309020205020404" pitchFamily="49" charset="0"/>
                <a:cs typeface="Courier New" panose="02070309020205020404" pitchFamily="49" charset="0"/>
              </a:rPr>
              <a:t>	"</a:t>
            </a:r>
            <a:r>
              <a:rPr lang="en-US" dirty="0">
                <a:solidFill>
                  <a:srgbClr val="7BC233">
                    <a:lumMod val="50000"/>
                  </a:srgbClr>
                </a:solidFill>
                <a:latin typeface="Courier New" panose="02070309020205020404" pitchFamily="49" charset="0"/>
                <a:cs typeface="Courier New" panose="02070309020205020404" pitchFamily="49" charset="0"/>
              </a:rPr>
              <a:t>ImageId</a:t>
            </a:r>
            <a:r>
              <a:rPr lang="en-US" dirty="0">
                <a:solidFill>
                  <a:srgbClr val="0C67AE">
                    <a:lumMod val="75000"/>
                  </a:srgbClr>
                </a:solidFill>
                <a:latin typeface="Courier New" panose="02070309020205020404" pitchFamily="49" charset="0"/>
                <a:cs typeface="Courier New" panose="02070309020205020404" pitchFamily="49" charset="0"/>
              </a:rPr>
              <a:t>" : "</a:t>
            </a:r>
            <a:r>
              <a:rPr lang="en-US" dirty="0">
                <a:solidFill>
                  <a:srgbClr val="FF0000"/>
                </a:solidFill>
                <a:latin typeface="Courier New" panose="02070309020205020404" pitchFamily="49" charset="0"/>
                <a:cs typeface="Courier New" panose="02070309020205020404" pitchFamily="49" charset="0"/>
              </a:rPr>
              <a:t>ami-2f726546</a:t>
            </a:r>
            <a:r>
              <a:rPr lang="en-US" dirty="0">
                <a:solidFill>
                  <a:srgbClr val="0C67AE">
                    <a:lumMod val="75000"/>
                  </a:srgbClr>
                </a:solidFill>
                <a:latin typeface="Courier New" panose="02070309020205020404" pitchFamily="49" charset="0"/>
                <a:cs typeface="Courier New" panose="02070309020205020404" pitchFamily="49" charset="0"/>
              </a:rPr>
              <a:t>"</a:t>
            </a:r>
          </a:p>
          <a:p>
            <a:pPr lvl="1" defTabSz="457200"/>
            <a:r>
              <a:rPr lang="en-US" dirty="0">
                <a:solidFill>
                  <a:srgbClr val="0C67AE">
                    <a:lumMod val="75000"/>
                  </a:srgbClr>
                </a:solidFill>
                <a:latin typeface="Courier New" panose="02070309020205020404" pitchFamily="49" charset="0"/>
                <a:cs typeface="Courier New" panose="02070309020205020404" pitchFamily="49" charset="0"/>
              </a:rPr>
              <a:t>}</a:t>
            </a:r>
          </a:p>
          <a:p>
            <a:pPr marL="0" lvl="1" defTabSz="457200"/>
            <a:r>
              <a:rPr lang="en-US" dirty="0">
                <a:solidFill>
                  <a:srgbClr val="0C67AE">
                    <a:lumMod val="75000"/>
                  </a:srgbClr>
                </a:solidFill>
                <a:latin typeface="Courier New" panose="02070309020205020404" pitchFamily="49" charset="0"/>
                <a:cs typeface="Courier New" panose="02070309020205020404" pitchFamily="49" charset="0"/>
              </a:rPr>
              <a:t>}</a:t>
            </a:r>
          </a:p>
        </p:txBody>
      </p:sp>
      <p:sp>
        <p:nvSpPr>
          <p:cNvPr id="16" name="TextBox 15"/>
          <p:cNvSpPr txBox="1"/>
          <p:nvPr/>
        </p:nvSpPr>
        <p:spPr>
          <a:xfrm>
            <a:off x="7505172" y="5933535"/>
            <a:ext cx="1499128" cy="338554"/>
          </a:xfrm>
          <a:prstGeom prst="rect">
            <a:avLst/>
          </a:prstGeom>
          <a:noFill/>
        </p:spPr>
        <p:txBody>
          <a:bodyPr wrap="none" rtlCol="0">
            <a:spAutoFit/>
          </a:bodyPr>
          <a:lstStyle>
            <a:defPPr>
              <a:defRPr lang="en-US"/>
            </a:defPPr>
            <a:lvl1pPr>
              <a:defRPr sz="1600" b="1">
                <a:solidFill>
                  <a:schemeClr val="tx1">
                    <a:lumMod val="65000"/>
                    <a:lumOff val="3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JSON example</a:t>
            </a:r>
          </a:p>
        </p:txBody>
      </p:sp>
    </p:spTree>
    <p:extLst>
      <p:ext uri="{BB962C8B-B14F-4D97-AF65-F5344CB8AC3E}">
        <p14:creationId xmlns:p14="http://schemas.microsoft.com/office/powerpoint/2010/main" val="1946699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Resource: DependsOn</a:t>
            </a:r>
            <a:endParaRPr lang="en-SG" dirty="0"/>
          </a:p>
        </p:txBody>
      </p:sp>
      <p:sp>
        <p:nvSpPr>
          <p:cNvPr id="3" name="Slide Number Placeholder 2"/>
          <p:cNvSpPr>
            <a:spLocks noGrp="1"/>
          </p:cNvSpPr>
          <p:nvPr>
            <p:ph type="sldNum" sz="quarter" idx="12"/>
          </p:nvPr>
        </p:nvSpPr>
        <p:spPr/>
        <p:txBody>
          <a:bodyPr/>
          <a:lstStyle/>
          <a:p>
            <a:pPr>
              <a:defRPr/>
            </a:pPr>
            <a:fld id="{774B7F4E-96B9-6043-9DD0-9717AF9E6981}" type="slidenum">
              <a:rPr lang="en-US" altLang="en-US" smtClean="0"/>
              <a:pPr>
                <a:defRPr/>
              </a:pPr>
              <a:t>18</a:t>
            </a:fld>
            <a:endParaRPr lang="en-US" altLang="en-US" dirty="0"/>
          </a:p>
        </p:txBody>
      </p:sp>
      <p:sp>
        <p:nvSpPr>
          <p:cNvPr id="4" name="Content Placeholder 2"/>
          <p:cNvSpPr txBox="1">
            <a:spLocks/>
          </p:cNvSpPr>
          <p:nvPr/>
        </p:nvSpPr>
        <p:spPr>
          <a:xfrm>
            <a:off x="27324" y="1095906"/>
            <a:ext cx="9116676" cy="1451982"/>
          </a:xfrm>
          <a:prstGeom prst="rect">
            <a:avLst/>
          </a:prstGeom>
        </p:spPr>
        <p:txBody>
          <a:bodyPr>
            <a:noAutofit/>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accent2"/>
                </a:solidFill>
                <a:latin typeface="+mn-lt"/>
                <a:ea typeface="ＭＳ Ｐゴシック" charset="0"/>
              </a:defRPr>
            </a:lvl2pPr>
            <a:lvl3pPr marL="1143000" indent="-228600" algn="l" rtl="0" eaLnBrk="0" fontAlgn="base" hangingPunct="0">
              <a:spcBef>
                <a:spcPct val="20000"/>
              </a:spcBef>
              <a:spcAft>
                <a:spcPct val="0"/>
              </a:spcAft>
              <a:buChar char="•"/>
              <a:defRPr sz="2400">
                <a:solidFill>
                  <a:srgbClr val="CC0000"/>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nSpc>
                <a:spcPct val="120000"/>
              </a:lnSpc>
              <a:buFontTx/>
              <a:buNone/>
            </a:pPr>
            <a:r>
              <a:rPr lang="en-US" sz="2000" kern="0" dirty="0" smtClean="0"/>
              <a:t>The "DependsOn" attribute specifies that the creation of a specific resource follows another. You can use the DependsOn attribute with any resource.</a:t>
            </a:r>
          </a:p>
          <a:p>
            <a:pPr lvl="1"/>
            <a:endParaRPr lang="en-US" sz="2400" kern="0" dirty="0"/>
          </a:p>
        </p:txBody>
      </p:sp>
      <p:sp>
        <p:nvSpPr>
          <p:cNvPr id="5" name="TextBox 4"/>
          <p:cNvSpPr txBox="1"/>
          <p:nvPr/>
        </p:nvSpPr>
        <p:spPr>
          <a:xfrm>
            <a:off x="409329" y="2239320"/>
            <a:ext cx="8277471" cy="4031873"/>
          </a:xfrm>
          <a:prstGeom prst="rect">
            <a:avLst/>
          </a:prstGeom>
          <a:solidFill>
            <a:schemeClr val="bg1">
              <a:lumMod val="95000"/>
            </a:schemeClr>
          </a:solidFill>
          <a:effectLst>
            <a:outerShdw blurRad="50800" dist="38100" dir="2700000" algn="tl" rotWithShape="0">
              <a:prstClr val="black">
                <a:alpha val="40000"/>
              </a:prstClr>
            </a:outerShdw>
          </a:effectLst>
        </p:spPr>
        <p:txBody>
          <a:bodyPr wrap="square" rtlCol="0">
            <a:spAutoFit/>
          </a:bodyPr>
          <a:lstStyle/>
          <a:p>
            <a:r>
              <a:rPr lang="en-US" sz="1600" dirty="0">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Resources</a:t>
            </a:r>
            <a:r>
              <a:rPr lang="en-US" sz="1600" dirty="0">
                <a:latin typeface="Courier New" panose="02070309020205020404" pitchFamily="49" charset="0"/>
                <a:cs typeface="Courier New" panose="02070309020205020404" pitchFamily="49" charset="0"/>
              </a:rPr>
              <a:t>" : {</a:t>
            </a:r>
          </a:p>
          <a:p>
            <a:r>
              <a:rPr lang="en-US" sz="1600" dirty="0">
                <a:latin typeface="Courier New" panose="02070309020205020404" pitchFamily="49" charset="0"/>
                <a:cs typeface="Courier New" panose="02070309020205020404" pitchFamily="49" charset="0"/>
              </a:rPr>
              <a:t>        “AppServerInstance" : {</a:t>
            </a:r>
          </a:p>
          <a:p>
            <a:r>
              <a:rPr lang="en-US" sz="1600" dirty="0">
                <a:latin typeface="Courier New" panose="02070309020205020404" pitchFamily="49" charset="0"/>
                <a:cs typeface="Courier New" panose="02070309020205020404" pitchFamily="49" charset="0"/>
              </a:rPr>
              <a:t>            "Type" : "</a:t>
            </a:r>
            <a:r>
              <a:rPr lang="en-US" sz="1600" b="1" dirty="0">
                <a:latin typeface="Courier New" panose="02070309020205020404" pitchFamily="49" charset="0"/>
                <a:cs typeface="Courier New" panose="02070309020205020404" pitchFamily="49" charset="0"/>
              </a:rPr>
              <a:t>AWS::EC2::Instance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"Properties" : {</a:t>
            </a:r>
          </a:p>
          <a:p>
            <a:r>
              <a:rPr lang="en-US" sz="1600" dirty="0">
                <a:latin typeface="Courier New" panose="02070309020205020404" pitchFamily="49" charset="0"/>
                <a:cs typeface="Courier New" panose="02070309020205020404" pitchFamily="49" charset="0"/>
              </a:rPr>
              <a:t>                "ImageId" : {</a:t>
            </a:r>
          </a:p>
          <a:p>
            <a:r>
              <a:rPr lang="en-US" sz="1600" dirty="0">
                <a:latin typeface="Courier New" panose="02070309020205020404" pitchFamily="49" charset="0"/>
                <a:cs typeface="Courier New" panose="02070309020205020404" pitchFamily="49" charset="0"/>
              </a:rPr>
              <a:t>                   "Fn::FindInMap" : [ "RegionMap", { "Ref" : "AWS::Region" }, "AMI" ]</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DependsOn</a:t>
            </a:r>
            <a:r>
              <a:rPr lang="en-US" sz="1600" b="1" dirty="0">
                <a:latin typeface="Courier New" panose="02070309020205020404" pitchFamily="49" charset="0"/>
                <a:cs typeface="Courier New" panose="02070309020205020404" pitchFamily="49" charset="0"/>
              </a:rPr>
              <a:t>" : "</a:t>
            </a:r>
            <a:r>
              <a:rPr lang="en-US" sz="1600" b="1" dirty="0">
                <a:solidFill>
                  <a:srgbClr val="0000FF"/>
                </a:solidFill>
                <a:latin typeface="Courier New" panose="02070309020205020404" pitchFamily="49" charset="0"/>
                <a:cs typeface="Courier New" panose="02070309020205020404" pitchFamily="49" charset="0"/>
              </a:rPr>
              <a:t>myDB</a:t>
            </a:r>
            <a:r>
              <a:rPr lang="en-US" sz="1600" b="1"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myDB</a:t>
            </a:r>
            <a:r>
              <a:rPr lang="en-US" sz="1600" dirty="0">
                <a:latin typeface="Courier New" panose="02070309020205020404" pitchFamily="49" charset="0"/>
                <a:cs typeface="Courier New" panose="02070309020205020404" pitchFamily="49" charset="0"/>
              </a:rPr>
              <a:t>" : {</a:t>
            </a:r>
          </a:p>
          <a:p>
            <a:r>
              <a:rPr lang="en-US" sz="1600" dirty="0">
                <a:latin typeface="Courier New" panose="02070309020205020404" pitchFamily="49" charset="0"/>
                <a:cs typeface="Courier New" panose="02070309020205020404" pitchFamily="49" charset="0"/>
              </a:rPr>
              <a:t>            "Type" : "AWS::RDS::DBInstance",</a:t>
            </a:r>
          </a:p>
          <a:p>
            <a:r>
              <a:rPr lang="en-US" sz="1600" dirty="0">
                <a:latin typeface="Courier New" panose="02070309020205020404" pitchFamily="49" charset="0"/>
                <a:cs typeface="Courier New" panose="02070309020205020404" pitchFamily="49" charset="0"/>
              </a:rPr>
              <a:t>            "Properties" : {</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p>
        </p:txBody>
      </p:sp>
      <p:grpSp>
        <p:nvGrpSpPr>
          <p:cNvPr id="6" name="Group 5"/>
          <p:cNvGrpSpPr/>
          <p:nvPr/>
        </p:nvGrpSpPr>
        <p:grpSpPr>
          <a:xfrm>
            <a:off x="4548064" y="3904113"/>
            <a:ext cx="4259476" cy="1241623"/>
            <a:chOff x="4524506" y="2549635"/>
            <a:chExt cx="4219385" cy="931217"/>
          </a:xfrm>
        </p:grpSpPr>
        <p:sp>
          <p:nvSpPr>
            <p:cNvPr id="7" name="TextBox 6"/>
            <p:cNvSpPr txBox="1"/>
            <p:nvPr/>
          </p:nvSpPr>
          <p:spPr>
            <a:xfrm>
              <a:off x="5149662" y="2549635"/>
              <a:ext cx="3594229" cy="931217"/>
            </a:xfrm>
            <a:prstGeom prst="rect">
              <a:avLst/>
            </a:prstGeom>
            <a:solidFill>
              <a:schemeClr val="accent1">
                <a:lumMod val="40000"/>
                <a:lumOff val="60000"/>
              </a:schemeClr>
            </a:solidFill>
            <a:ln>
              <a:solidFill>
                <a:schemeClr val="accent1"/>
              </a:solidFill>
            </a:ln>
          </p:spPr>
          <p:txBody>
            <a:bodyPr wrap="square" rtlCol="0">
              <a:spAutoFit/>
            </a:bodyPr>
            <a:lstStyle/>
            <a:p>
              <a:pPr algn="ctr"/>
              <a:r>
                <a:rPr lang="en-US" sz="1867" dirty="0">
                  <a:latin typeface="Amazon Ember Light" panose="020B0403020204020204" pitchFamily="34" charset="0"/>
                  <a:ea typeface="Amazon Ember Light" panose="020B0403020204020204" pitchFamily="34" charset="0"/>
                  <a:cs typeface="Amazon Ember Light" panose="020B0403020204020204" pitchFamily="34" charset="0"/>
                </a:rPr>
                <a:t>Creates the Amazon EC2 instance </a:t>
              </a:r>
              <a:r>
                <a:rPr lang="en-US" sz="1867" b="1" dirty="0">
                  <a:latin typeface="Amazon Ember" panose="020B0603020204020204" pitchFamily="34" charset="0"/>
                  <a:ea typeface="Amazon Ember" panose="020B0603020204020204" pitchFamily="34" charset="0"/>
                  <a:cs typeface="Amazon Ember" panose="020B0603020204020204" pitchFamily="34" charset="0"/>
                </a:rPr>
                <a:t>only</a:t>
              </a:r>
              <a:r>
                <a:rPr lang="en-US" sz="1867" dirty="0">
                  <a:latin typeface="Amazon Ember" panose="020B0603020204020204" pitchFamily="34" charset="0"/>
                  <a:ea typeface="Amazon Ember" panose="020B0603020204020204" pitchFamily="34" charset="0"/>
                  <a:cs typeface="Amazon Ember" panose="020B0603020204020204" pitchFamily="34" charset="0"/>
                </a:rPr>
                <a:t> </a:t>
              </a:r>
              <a:r>
                <a:rPr lang="en-US" sz="1867" b="1" dirty="0">
                  <a:latin typeface="Amazon Ember" panose="020B0603020204020204" pitchFamily="34" charset="0"/>
                  <a:ea typeface="Amazon Ember" panose="020B0603020204020204" pitchFamily="34" charset="0"/>
                  <a:cs typeface="Amazon Ember" panose="020B0603020204020204" pitchFamily="34" charset="0"/>
                </a:rPr>
                <a:t>after</a:t>
              </a:r>
              <a:r>
                <a:rPr lang="en-US" sz="1867" dirty="0">
                  <a:latin typeface="Amazon Ember Light" panose="020B0403020204020204" pitchFamily="34" charset="0"/>
                  <a:ea typeface="Amazon Ember Light" panose="020B0403020204020204" pitchFamily="34" charset="0"/>
                  <a:cs typeface="Amazon Ember Light" panose="020B0403020204020204" pitchFamily="34" charset="0"/>
                </a:rPr>
                <a:t> the RDS database instance has been created. </a:t>
              </a:r>
            </a:p>
          </p:txBody>
        </p:sp>
        <p:cxnSp>
          <p:nvCxnSpPr>
            <p:cNvPr id="8" name="Straight Arrow Connector 7"/>
            <p:cNvCxnSpPr>
              <a:stCxn id="7" idx="1"/>
            </p:cNvCxnSpPr>
            <p:nvPr/>
          </p:nvCxnSpPr>
          <p:spPr>
            <a:xfrm flipH="1" flipV="1">
              <a:off x="4524506" y="3015243"/>
              <a:ext cx="625156" cy="1"/>
            </a:xfrm>
            <a:prstGeom prst="straightConnector1">
              <a:avLst/>
            </a:prstGeom>
            <a:ln w="19050">
              <a:solidFill>
                <a:srgbClr val="0070C0"/>
              </a:solidFill>
              <a:tailEnd type="triangle"/>
            </a:ln>
          </p:spPr>
          <p:style>
            <a:lnRef idx="2">
              <a:schemeClr val="accent1"/>
            </a:lnRef>
            <a:fillRef idx="0">
              <a:schemeClr val="accent1"/>
            </a:fillRef>
            <a:effectRef idx="1">
              <a:schemeClr val="accent1"/>
            </a:effectRef>
            <a:fontRef idx="minor">
              <a:schemeClr val="tx1"/>
            </a:fontRef>
          </p:style>
        </p:cxnSp>
      </p:grpSp>
      <p:cxnSp>
        <p:nvCxnSpPr>
          <p:cNvPr id="9" name="Straight Arrow Connector 8"/>
          <p:cNvCxnSpPr/>
          <p:nvPr/>
        </p:nvCxnSpPr>
        <p:spPr>
          <a:xfrm flipH="1">
            <a:off x="2371045" y="4643320"/>
            <a:ext cx="1290547" cy="379475"/>
          </a:xfrm>
          <a:prstGeom prst="straightConnector1">
            <a:avLst/>
          </a:prstGeom>
          <a:ln w="1905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7150431" y="5272415"/>
            <a:ext cx="1135029" cy="584775"/>
          </a:xfrm>
          <a:prstGeom prst="rect">
            <a:avLst/>
          </a:prstGeom>
          <a:noFill/>
          <a:ln>
            <a:solidFill>
              <a:schemeClr val="accent3">
                <a:lumMod val="50000"/>
              </a:schemeClr>
            </a:solidFill>
          </a:ln>
        </p:spPr>
        <p:txBody>
          <a:bodyPr wrap="square" rtlCol="0">
            <a:spAutoFit/>
          </a:bodyPr>
          <a:lstStyle>
            <a:defPPr>
              <a:defRPr lang="en-US"/>
            </a:defPPr>
            <a:lvl1pPr>
              <a:defRPr sz="1600" b="1">
                <a:solidFill>
                  <a:schemeClr val="tx1">
                    <a:lumMod val="65000"/>
                    <a:lumOff val="3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JSON example</a:t>
            </a:r>
          </a:p>
        </p:txBody>
      </p:sp>
    </p:spTree>
    <p:extLst>
      <p:ext uri="{BB962C8B-B14F-4D97-AF65-F5344CB8AC3E}">
        <p14:creationId xmlns:p14="http://schemas.microsoft.com/office/powerpoint/2010/main" val="3892347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Mappings</a:t>
            </a:r>
            <a:endParaRPr lang="en-SG" dirty="0"/>
          </a:p>
        </p:txBody>
      </p:sp>
      <p:sp>
        <p:nvSpPr>
          <p:cNvPr id="3" name="Slide Number Placeholder 2"/>
          <p:cNvSpPr>
            <a:spLocks noGrp="1"/>
          </p:cNvSpPr>
          <p:nvPr>
            <p:ph type="sldNum" sz="quarter" idx="12"/>
          </p:nvPr>
        </p:nvSpPr>
        <p:spPr/>
        <p:txBody>
          <a:bodyPr/>
          <a:lstStyle/>
          <a:p>
            <a:pPr>
              <a:defRPr/>
            </a:pPr>
            <a:fld id="{774B7F4E-96B9-6043-9DD0-9717AF9E6981}" type="slidenum">
              <a:rPr lang="en-US" altLang="en-US" smtClean="0"/>
              <a:pPr>
                <a:defRPr/>
              </a:pPr>
              <a:t>19</a:t>
            </a:fld>
            <a:endParaRPr lang="en-US" altLang="en-US" dirty="0"/>
          </a:p>
        </p:txBody>
      </p:sp>
      <p:cxnSp>
        <p:nvCxnSpPr>
          <p:cNvPr id="11" name="Straight Connector 10"/>
          <p:cNvCxnSpPr/>
          <p:nvPr/>
        </p:nvCxnSpPr>
        <p:spPr>
          <a:xfrm flipV="1">
            <a:off x="2934606" y="1980895"/>
            <a:ext cx="423518" cy="887862"/>
          </a:xfrm>
          <a:prstGeom prst="line">
            <a:avLst/>
          </a:prstGeom>
          <a:noFill/>
          <a:ln w="25400" cap="flat" cmpd="sng" algn="ctr">
            <a:solidFill>
              <a:srgbClr val="0C67AE">
                <a:lumMod val="75000"/>
              </a:srgbClr>
            </a:solidFill>
            <a:prstDash val="dash"/>
          </a:ln>
          <a:effectLst>
            <a:outerShdw blurRad="40000" dist="20000" dir="5400000" rotWithShape="0">
              <a:srgbClr val="000000">
                <a:alpha val="38000"/>
              </a:srgbClr>
            </a:outerShdw>
          </a:effectLst>
        </p:spPr>
      </p:cxnSp>
      <p:cxnSp>
        <p:nvCxnSpPr>
          <p:cNvPr id="12" name="Straight Connector 11"/>
          <p:cNvCxnSpPr/>
          <p:nvPr/>
        </p:nvCxnSpPr>
        <p:spPr>
          <a:xfrm flipV="1">
            <a:off x="2942366" y="3278326"/>
            <a:ext cx="415758" cy="91428"/>
          </a:xfrm>
          <a:prstGeom prst="line">
            <a:avLst/>
          </a:prstGeom>
          <a:noFill/>
          <a:ln w="25400" cap="flat" cmpd="sng" algn="ctr">
            <a:solidFill>
              <a:srgbClr val="0C67AE">
                <a:lumMod val="75000"/>
              </a:srgbClr>
            </a:solidFill>
            <a:prstDash val="dash"/>
          </a:ln>
          <a:effectLst>
            <a:outerShdw blurRad="40000" dist="20000" dir="5400000" rotWithShape="0">
              <a:srgbClr val="000000">
                <a:alpha val="38000"/>
              </a:srgbClr>
            </a:outerShdw>
          </a:effectLst>
        </p:spPr>
      </p:cxnSp>
      <p:sp>
        <p:nvSpPr>
          <p:cNvPr id="13" name="Rectangle 12"/>
          <p:cNvSpPr/>
          <p:nvPr/>
        </p:nvSpPr>
        <p:spPr>
          <a:xfrm>
            <a:off x="345831" y="1344757"/>
            <a:ext cx="2588963" cy="3576876"/>
          </a:xfrm>
          <a:prstGeom prst="rect">
            <a:avLst/>
          </a:prstGeom>
          <a:gradFill rotWithShape="1">
            <a:gsLst>
              <a:gs pos="0">
                <a:srgbClr val="999A98">
                  <a:tint val="50000"/>
                  <a:satMod val="300000"/>
                </a:srgbClr>
              </a:gs>
              <a:gs pos="35000">
                <a:srgbClr val="999A98">
                  <a:tint val="37000"/>
                  <a:satMod val="300000"/>
                </a:srgbClr>
              </a:gs>
              <a:gs pos="100000">
                <a:srgbClr val="999A98">
                  <a:tint val="15000"/>
                  <a:satMod val="350000"/>
                </a:srgbClr>
              </a:gs>
            </a:gsLst>
            <a:lin ang="16200000" scaled="1"/>
          </a:gradFill>
          <a:ln w="9525" cap="flat" cmpd="sng" algn="ctr">
            <a:solidFill>
              <a:srgbClr val="999A98">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mn-cs"/>
            </a:endParaRPr>
          </a:p>
        </p:txBody>
      </p:sp>
      <p:sp>
        <p:nvSpPr>
          <p:cNvPr id="21" name="Rectangle 20"/>
          <p:cNvSpPr/>
          <p:nvPr/>
        </p:nvSpPr>
        <p:spPr>
          <a:xfrm>
            <a:off x="355356" y="2868757"/>
            <a:ext cx="2581272" cy="511663"/>
          </a:xfrm>
          <a:prstGeom prst="rect">
            <a:avLst/>
          </a:prstGeom>
          <a:gradFill flip="none" rotWithShape="1">
            <a:gsLst>
              <a:gs pos="0">
                <a:srgbClr val="4F81BD">
                  <a:tint val="66000"/>
                  <a:satMod val="160000"/>
                </a:srgbClr>
              </a:gs>
              <a:gs pos="50000">
                <a:srgbClr val="4F81BD">
                  <a:tint val="44500"/>
                  <a:satMod val="160000"/>
                </a:srgbClr>
              </a:gs>
              <a:gs pos="100000">
                <a:srgbClr val="4F81BD">
                  <a:tint val="23500"/>
                  <a:satMod val="160000"/>
                </a:srgbClr>
              </a:gs>
            </a:gsLst>
            <a:lin ang="16200000" scaled="1"/>
            <a:tileRect/>
          </a:gradFill>
          <a:ln w="28575" cap="flat" cmpd="sng" algn="ctr">
            <a:solidFill>
              <a:srgbClr val="0C67AE">
                <a:lumMod val="75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mn-cs"/>
            </a:endParaRPr>
          </a:p>
        </p:txBody>
      </p:sp>
      <p:sp>
        <p:nvSpPr>
          <p:cNvPr id="22" name="Rectangle 21"/>
          <p:cNvSpPr/>
          <p:nvPr/>
        </p:nvSpPr>
        <p:spPr>
          <a:xfrm>
            <a:off x="347784" y="1344757"/>
            <a:ext cx="2587386" cy="3570208"/>
          </a:xfrm>
          <a:prstGeom prst="rect">
            <a:avLst/>
          </a:prstGeom>
          <a:noFill/>
          <a:ln w="9525" cap="flat" cmpd="sng" algn="ctr">
            <a:solidFill>
              <a:srgbClr val="999A98">
                <a:shade val="95000"/>
                <a:satMod val="105000"/>
              </a:srgbClr>
            </a:solidFill>
            <a:prstDash val="solid"/>
          </a:ln>
          <a:effectLst/>
        </p:spPr>
        <p:txBody>
          <a:bodyPr wrap="square" numCol="1" spc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Description</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 "</a:t>
            </a:r>
            <a:r>
              <a:rPr kumimoji="0" lang="en-US" sz="1400" b="0" i="0"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JSON string</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"Metadata"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template metadata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"Parameters"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set of parameters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"Mappings"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set of mappings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"Conditions"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set of conditions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"Resources"</a:t>
            </a:r>
            <a:r>
              <a:rPr kumimoji="0" lang="en-US" sz="1400" b="0"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set of resources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"Outputs"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set of outputs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p:txBody>
      </p:sp>
      <p:sp>
        <p:nvSpPr>
          <p:cNvPr id="23" name="Content Placeholder 2"/>
          <p:cNvSpPr txBox="1">
            <a:spLocks/>
          </p:cNvSpPr>
          <p:nvPr/>
        </p:nvSpPr>
        <p:spPr>
          <a:xfrm>
            <a:off x="3358124" y="1980895"/>
            <a:ext cx="5398842" cy="1297431"/>
          </a:xfrm>
          <a:prstGeom prst="rect">
            <a:avLst/>
          </a:prstGeom>
          <a:solidFill>
            <a:sysClr val="window" lastClr="FFFFFF"/>
          </a:solidFill>
          <a:ln w="12700" cap="flat" cmpd="sng" algn="ctr">
            <a:solidFill>
              <a:srgbClr val="6D6E6D"/>
            </a:solidFill>
            <a:prstDash val="solid"/>
            <a:miter lim="800000"/>
          </a:ln>
          <a:effectLst/>
        </p:spPr>
        <p:txBody>
          <a:bodyPr vert="horz" lIns="182880" tIns="91440" rIns="182880" bIns="91440" rtlCol="0">
            <a:normAutofit/>
          </a:bodyPr>
          <a:lstStyle>
            <a:lvl1pPr marL="0" indent="0" algn="l" defTabSz="457200" rtl="0" eaLnBrk="1" latinLnBrk="0" hangingPunct="1">
              <a:spcBef>
                <a:spcPct val="20000"/>
              </a:spcBef>
              <a:buFontTx/>
              <a:buNone/>
              <a:defRPr sz="2400" b="0" i="0" kern="1200">
                <a:solidFill>
                  <a:srgbClr val="4D4D4C"/>
                </a:solidFill>
                <a:latin typeface="+mn-lt"/>
                <a:ea typeface="+mn-ea"/>
                <a:cs typeface="+mn-cs"/>
              </a:defRPr>
            </a:lvl1pPr>
            <a:lvl2pPr marL="742950" indent="-285750" algn="l" defTabSz="457200" rtl="0" eaLnBrk="1" latinLnBrk="0" hangingPunct="1">
              <a:spcBef>
                <a:spcPct val="20000"/>
              </a:spcBef>
              <a:buFont typeface="Arial"/>
              <a:buChar char="•"/>
              <a:defRPr sz="2000" b="0" i="0" kern="1200">
                <a:solidFill>
                  <a:srgbClr val="4D4D4C"/>
                </a:solidFill>
                <a:latin typeface="+mn-lt"/>
                <a:ea typeface="+mn-ea"/>
                <a:cs typeface="+mn-cs"/>
              </a:defRPr>
            </a:lvl2pPr>
            <a:lvl3pPr marL="1143000" indent="-228600" algn="l" defTabSz="457200" rtl="0" eaLnBrk="1" latinLnBrk="0" hangingPunct="1">
              <a:spcBef>
                <a:spcPct val="20000"/>
              </a:spcBef>
              <a:buFont typeface="Arial"/>
              <a:buChar char="•"/>
              <a:defRPr sz="1800" b="0" i="0" kern="1200">
                <a:solidFill>
                  <a:srgbClr val="4D4D4C"/>
                </a:solidFill>
                <a:latin typeface="+mn-lt"/>
                <a:ea typeface="+mn-ea"/>
                <a:cs typeface="+mn-cs"/>
              </a:defRPr>
            </a:lvl3pPr>
            <a:lvl4pPr marL="1600200" indent="-228600" algn="l" defTabSz="457200" rtl="0" eaLnBrk="1" latinLnBrk="0" hangingPunct="1">
              <a:spcBef>
                <a:spcPct val="20000"/>
              </a:spcBef>
              <a:buFont typeface="Arial"/>
              <a:buChar char="–"/>
              <a:defRPr sz="1600" b="0" i="0" kern="1200">
                <a:solidFill>
                  <a:srgbClr val="4D4D4C"/>
                </a:solidFill>
                <a:latin typeface="+mn-lt"/>
                <a:ea typeface="+mn-ea"/>
                <a:cs typeface="+mn-cs"/>
              </a:defRPr>
            </a:lvl4pPr>
            <a:lvl5pPr marL="2057400" indent="-228600" algn="l" defTabSz="457200" rtl="0" eaLnBrk="1" latinLnBrk="0" hangingPunct="1">
              <a:spcBef>
                <a:spcPct val="20000"/>
              </a:spcBef>
              <a:buFont typeface="Arial"/>
              <a:buChar char="»"/>
              <a:defRPr sz="1600" b="0" i="0" kern="1200">
                <a:solidFill>
                  <a:srgbClr val="4D4D4C"/>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a:defRPr/>
            </a:pPr>
            <a:r>
              <a:rPr lang="en-US" sz="1800" b="1" dirty="0">
                <a:solidFill>
                  <a:srgbClr val="0C67AE">
                    <a:lumMod val="75000"/>
                  </a:srgbClr>
                </a:solidFill>
                <a:latin typeface="Amazon Ember" panose="020B0603020204020204" pitchFamily="34" charset="0"/>
                <a:ea typeface="Amazon Ember" panose="020B0603020204020204" pitchFamily="34" charset="0"/>
                <a:cs typeface="Amazon Ember" panose="020B0603020204020204" pitchFamily="34" charset="0"/>
              </a:rPr>
              <a:t>Mappings:</a:t>
            </a:r>
          </a:p>
          <a:p>
            <a:pPr marL="0" marR="0" lvl="0" indent="0" algn="l" defTabSz="457200" rtl="0" eaLnBrk="1" fontAlgn="auto" latinLnBrk="0" hangingPunct="1">
              <a:lnSpc>
                <a:spcPct val="120000"/>
              </a:lnSpc>
              <a:spcBef>
                <a:spcPct val="20000"/>
              </a:spcBef>
              <a:spcAft>
                <a:spcPts val="0"/>
              </a:spcAft>
              <a:buClrTx/>
              <a:buSzTx/>
              <a:buFontTx/>
              <a:buNone/>
              <a:tabLst/>
              <a:defRPr/>
            </a:pPr>
            <a:r>
              <a:rPr kumimoji="0" lang="en-US" sz="1800" b="0" i="0" u="none" strike="noStrike" kern="1200" cap="none" spc="0" normalizeH="0" baseline="0" noProof="0" dirty="0">
                <a:ln>
                  <a:noFill/>
                </a:ln>
                <a:solidFill>
                  <a:srgbClr val="4D4D4C"/>
                </a:solidFill>
                <a:effectLst/>
                <a:uLnTx/>
                <a:uFillTx/>
                <a:latin typeface="Arial"/>
                <a:ea typeface="+mn-ea"/>
                <a:cs typeface="+mn-cs"/>
              </a:rPr>
              <a:t>Keys and associated values that specify conditional parameter values.</a:t>
            </a:r>
          </a:p>
        </p:txBody>
      </p:sp>
      <p:sp>
        <p:nvSpPr>
          <p:cNvPr id="24" name="Rectangle 23"/>
          <p:cNvSpPr/>
          <p:nvPr/>
        </p:nvSpPr>
        <p:spPr>
          <a:xfrm>
            <a:off x="3180995" y="3504895"/>
            <a:ext cx="5753100" cy="1600438"/>
          </a:xfrm>
          <a:prstGeom prst="rect">
            <a:avLst/>
          </a:prstGeom>
          <a:gradFill rotWithShape="1">
            <a:gsLst>
              <a:gs pos="0">
                <a:srgbClr val="999A98">
                  <a:tint val="50000"/>
                  <a:satMod val="300000"/>
                </a:srgbClr>
              </a:gs>
              <a:gs pos="35000">
                <a:srgbClr val="999A98">
                  <a:tint val="37000"/>
                  <a:satMod val="300000"/>
                </a:srgbClr>
              </a:gs>
              <a:gs pos="100000">
                <a:srgbClr val="999A98">
                  <a:tint val="15000"/>
                  <a:satMod val="350000"/>
                </a:srgbClr>
              </a:gs>
            </a:gsLst>
            <a:lin ang="16200000" scaled="1"/>
          </a:gradFill>
          <a:ln w="9525" cap="flat" cmpd="sng" algn="ctr">
            <a:solidFill>
              <a:srgbClr val="999A98">
                <a:shade val="95000"/>
                <a:satMod val="105000"/>
              </a:srgbClr>
            </a:solidFill>
            <a:prstDash val="solid"/>
          </a:ln>
          <a:effectLst>
            <a:outerShdw blurRad="40000" dist="20000" dir="5400000" rotWithShape="0">
              <a:srgbClr val="000000">
                <a:alpha val="38000"/>
              </a:srgbClr>
            </a:outerShdw>
          </a:effectLst>
        </p:spPr>
        <p:txBody>
          <a:bodyPr wrap="square" numCol="1" spc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"Mappings" :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0" cap="none" spc="0" normalizeH="0" baseline="0" noProof="0" dirty="0">
                <a:ln>
                  <a:noFill/>
                </a:ln>
                <a:solidFill>
                  <a:srgbClr val="7BC233">
                    <a:lumMod val="50000"/>
                  </a:srgbClr>
                </a:solidFill>
                <a:effectLst/>
                <a:uLnTx/>
                <a:uFillTx/>
                <a:latin typeface="Courier New" panose="02070309020205020404" pitchFamily="49" charset="0"/>
                <a:ea typeface="+mn-ea"/>
                <a:cs typeface="Courier New" panose="02070309020205020404" pitchFamily="49" charset="0"/>
              </a:rPr>
              <a:t>RegionMap</a:t>
            </a: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0" cap="none" spc="0" normalizeH="0" baseline="0" noProof="0" dirty="0">
                <a:ln>
                  <a:noFill/>
                </a:ln>
                <a:solidFill>
                  <a:srgbClr val="7BC233">
                    <a:lumMod val="50000"/>
                  </a:srgbClr>
                </a:solidFill>
                <a:effectLst/>
                <a:uLnTx/>
                <a:uFillTx/>
                <a:latin typeface="Courier New" panose="02070309020205020404" pitchFamily="49" charset="0"/>
                <a:ea typeface="+mn-ea"/>
                <a:cs typeface="Courier New" panose="02070309020205020404" pitchFamily="49" charset="0"/>
              </a:rPr>
              <a:t>us-east-1</a:t>
            </a: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 { "</a:t>
            </a:r>
            <a:r>
              <a:rPr kumimoji="0" lang="en-US" sz="1400" b="1" i="0"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64</a:t>
            </a: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 "</a:t>
            </a:r>
            <a:r>
              <a:rPr kumimoji="0" lang="en-US" sz="1400" b="1" i="0"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ami-6411e20d</a:t>
            </a: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0" cap="none" spc="0" normalizeH="0" baseline="0" noProof="0" dirty="0">
                <a:ln>
                  <a:noFill/>
                </a:ln>
                <a:solidFill>
                  <a:srgbClr val="7BC233">
                    <a:lumMod val="50000"/>
                  </a:srgbClr>
                </a:solidFill>
                <a:effectLst/>
                <a:uLnTx/>
                <a:uFillTx/>
                <a:latin typeface="Courier New" panose="02070309020205020404" pitchFamily="49" charset="0"/>
                <a:ea typeface="+mn-ea"/>
                <a:cs typeface="Courier New" panose="02070309020205020404" pitchFamily="49" charset="0"/>
              </a:rPr>
              <a:t>eu-west-1</a:t>
            </a: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 { "</a:t>
            </a:r>
            <a:r>
              <a:rPr kumimoji="0" lang="en-US" sz="1400" b="1" i="0"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64</a:t>
            </a: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 "</a:t>
            </a:r>
            <a:r>
              <a:rPr kumimoji="0" lang="en-US" sz="1400" b="1" i="0"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ami-37c2f643</a:t>
            </a: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0" cap="none" spc="0" normalizeH="0" baseline="0" noProof="0" dirty="0">
                <a:ln>
                  <a:noFill/>
                </a:ln>
                <a:solidFill>
                  <a:srgbClr val="7BC233">
                    <a:lumMod val="50000"/>
                  </a:srgbClr>
                </a:solidFill>
                <a:effectLst/>
                <a:uLnTx/>
                <a:uFillTx/>
                <a:latin typeface="Courier New" panose="02070309020205020404" pitchFamily="49" charset="0"/>
                <a:ea typeface="+mn-ea"/>
                <a:cs typeface="Courier New" panose="02070309020205020404" pitchFamily="49" charset="0"/>
              </a:rPr>
              <a:t>ap-southeast-1</a:t>
            </a: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 { "</a:t>
            </a:r>
            <a:r>
              <a:rPr kumimoji="0" lang="en-US" sz="1400" b="1" i="0"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64</a:t>
            </a: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 "</a:t>
            </a:r>
            <a:r>
              <a:rPr kumimoji="0" lang="en-US" sz="1400" b="1" i="0"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ami-66f28c34</a:t>
            </a: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a:t>
            </a:r>
            <a:endParaRPr kumimoji="0" lang="en-US" sz="1400" b="0"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endParaRPr>
          </a:p>
        </p:txBody>
      </p:sp>
      <p:sp>
        <p:nvSpPr>
          <p:cNvPr id="25" name="TextBox 24"/>
          <p:cNvSpPr txBox="1"/>
          <p:nvPr/>
        </p:nvSpPr>
        <p:spPr>
          <a:xfrm>
            <a:off x="842972" y="4924653"/>
            <a:ext cx="1499128" cy="338554"/>
          </a:xfrm>
          <a:prstGeom prst="rect">
            <a:avLst/>
          </a:prstGeom>
          <a:noFill/>
        </p:spPr>
        <p:txBody>
          <a:bodyPr wrap="none" rtlCol="0">
            <a:spAutoFit/>
          </a:bodyPr>
          <a:lstStyle>
            <a:defPPr>
              <a:defRPr lang="en-US"/>
            </a:defPPr>
            <a:lvl1pPr>
              <a:defRPr sz="1600" b="1">
                <a:solidFill>
                  <a:schemeClr val="tx1">
                    <a:lumMod val="65000"/>
                    <a:lumOff val="3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JSON example</a:t>
            </a:r>
          </a:p>
        </p:txBody>
      </p:sp>
    </p:spTree>
    <p:extLst>
      <p:ext uri="{BB962C8B-B14F-4D97-AF65-F5344CB8AC3E}">
        <p14:creationId xmlns:p14="http://schemas.microsoft.com/office/powerpoint/2010/main" val="3065688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noAutofit/>
          </a:bodyPr>
          <a:lstStyle/>
          <a:p>
            <a:r>
              <a:rPr lang="en-US" sz="4000" dirty="0"/>
              <a:t>Objective</a:t>
            </a:r>
          </a:p>
        </p:txBody>
      </p:sp>
      <p:sp>
        <p:nvSpPr>
          <p:cNvPr id="13315" name="Content Placeholder 2"/>
          <p:cNvSpPr>
            <a:spLocks noGrp="1"/>
          </p:cNvSpPr>
          <p:nvPr>
            <p:ph sz="quarter" idx="4294967295"/>
          </p:nvPr>
        </p:nvSpPr>
        <p:spPr>
          <a:xfrm>
            <a:off x="0" y="1023938"/>
            <a:ext cx="9180339" cy="5834062"/>
          </a:xfrm>
          <a:prstGeom prst="rect">
            <a:avLst/>
          </a:prstGeom>
        </p:spPr>
        <p:txBody>
          <a:bodyPr>
            <a:normAutofit/>
          </a:bodyPr>
          <a:lstStyle/>
          <a:p>
            <a:pPr marL="0" indent="0">
              <a:buNone/>
            </a:pPr>
            <a:r>
              <a:rPr lang="en-SG" sz="2800" dirty="0" smtClean="0"/>
              <a:t>Key </a:t>
            </a:r>
            <a:r>
              <a:rPr lang="en-SG" sz="2800" dirty="0"/>
              <a:t>learning objectives</a:t>
            </a:r>
            <a:br>
              <a:rPr lang="en-SG" sz="2800" dirty="0"/>
            </a:br>
            <a:endParaRPr lang="en-SG" sz="2800" dirty="0"/>
          </a:p>
          <a:p>
            <a:pPr marL="514350" indent="-514350">
              <a:buFont typeface="+mj-lt"/>
              <a:buAutoNum type="arabicPeriod"/>
            </a:pPr>
            <a:r>
              <a:rPr lang="en-SG" sz="2400" dirty="0" smtClean="0"/>
              <a:t>Understand the importance of a development strategy</a:t>
            </a:r>
          </a:p>
          <a:p>
            <a:pPr marL="514350" indent="-514350">
              <a:buFont typeface="+mj-lt"/>
              <a:buAutoNum type="arabicPeriod"/>
            </a:pPr>
            <a:endParaRPr lang="en-SG" sz="2400" dirty="0" smtClean="0"/>
          </a:p>
          <a:p>
            <a:pPr marL="514350" indent="-514350">
              <a:buFont typeface="+mj-lt"/>
              <a:buAutoNum type="arabicPeriod"/>
            </a:pPr>
            <a:r>
              <a:rPr lang="en-SG" sz="2400" dirty="0" smtClean="0"/>
              <a:t>Able to draw activity diagram to illustrate your development strategy</a:t>
            </a:r>
          </a:p>
          <a:p>
            <a:pPr marL="514350" indent="-514350">
              <a:buFont typeface="+mj-lt"/>
              <a:buAutoNum type="arabicPeriod"/>
            </a:pPr>
            <a:endParaRPr lang="en-SG" sz="2400" dirty="0"/>
          </a:p>
          <a:p>
            <a:pPr marL="514350" indent="-514350">
              <a:buFont typeface="+mj-lt"/>
              <a:buAutoNum type="arabicPeriod"/>
            </a:pPr>
            <a:r>
              <a:rPr lang="en-SG" sz="2400" dirty="0" smtClean="0"/>
              <a:t>Implement Infrastructure as Code for AWS using CloudFormation</a:t>
            </a:r>
            <a:endParaRPr lang="en-SG" sz="2800" dirty="0"/>
          </a:p>
        </p:txBody>
      </p:sp>
      <p:sp>
        <p:nvSpPr>
          <p:cNvPr id="3" name="Slide Number Placeholder 2"/>
          <p:cNvSpPr>
            <a:spLocks noGrp="1"/>
          </p:cNvSpPr>
          <p:nvPr>
            <p:ph type="sldNum" sz="quarter" idx="4294967295"/>
          </p:nvPr>
        </p:nvSpPr>
        <p:spPr>
          <a:xfrm>
            <a:off x="7848600" y="6629400"/>
            <a:ext cx="1295400" cy="228600"/>
          </a:xfrm>
        </p:spPr>
        <p:txBody>
          <a:bodyPr/>
          <a:lstStyle/>
          <a:p>
            <a:fld id="{2F63C605-4FC6-46DE-BC90-871762EA3F52}" type="slidenum">
              <a:rPr lang="en-SG" smtClean="0"/>
              <a:pPr/>
              <a:t>2</a:t>
            </a:fld>
            <a:endParaRPr lang="en-SG" dirty="0"/>
          </a:p>
        </p:txBody>
      </p:sp>
    </p:spTree>
    <p:extLst>
      <p:ext uri="{BB962C8B-B14F-4D97-AF65-F5344CB8AC3E}">
        <p14:creationId xmlns:p14="http://schemas.microsoft.com/office/powerpoint/2010/main" val="18514630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Conditions</a:t>
            </a:r>
            <a:endParaRPr lang="en-SG" dirty="0"/>
          </a:p>
        </p:txBody>
      </p:sp>
      <p:sp>
        <p:nvSpPr>
          <p:cNvPr id="3" name="Slide Number Placeholder 2"/>
          <p:cNvSpPr>
            <a:spLocks noGrp="1"/>
          </p:cNvSpPr>
          <p:nvPr>
            <p:ph type="sldNum" sz="quarter" idx="12"/>
          </p:nvPr>
        </p:nvSpPr>
        <p:spPr/>
        <p:txBody>
          <a:bodyPr/>
          <a:lstStyle/>
          <a:p>
            <a:pPr>
              <a:defRPr/>
            </a:pPr>
            <a:fld id="{774B7F4E-96B9-6043-9DD0-9717AF9E6981}" type="slidenum">
              <a:rPr lang="en-US" altLang="en-US" smtClean="0"/>
              <a:pPr>
                <a:defRPr/>
              </a:pPr>
              <a:t>20</a:t>
            </a:fld>
            <a:endParaRPr lang="en-US" altLang="en-US" dirty="0"/>
          </a:p>
        </p:txBody>
      </p:sp>
      <p:cxnSp>
        <p:nvCxnSpPr>
          <p:cNvPr id="14" name="Straight Connector 13"/>
          <p:cNvCxnSpPr/>
          <p:nvPr/>
        </p:nvCxnSpPr>
        <p:spPr>
          <a:xfrm flipV="1">
            <a:off x="3182128" y="3049525"/>
            <a:ext cx="423330" cy="582642"/>
          </a:xfrm>
          <a:prstGeom prst="line">
            <a:avLst/>
          </a:prstGeom>
          <a:noFill/>
          <a:ln w="25400" cap="flat" cmpd="sng" algn="ctr">
            <a:solidFill>
              <a:srgbClr val="0C67AE">
                <a:lumMod val="75000"/>
              </a:srgbClr>
            </a:solidFill>
            <a:prstDash val="dash"/>
          </a:ln>
          <a:effectLst>
            <a:outerShdw blurRad="40000" dist="20000" dir="5400000" rotWithShape="0">
              <a:srgbClr val="000000">
                <a:alpha val="38000"/>
              </a:srgbClr>
            </a:outerShdw>
          </a:effectLst>
        </p:spPr>
      </p:cxnSp>
      <p:cxnSp>
        <p:nvCxnSpPr>
          <p:cNvPr id="15" name="Straight Connector 14"/>
          <p:cNvCxnSpPr/>
          <p:nvPr/>
        </p:nvCxnSpPr>
        <p:spPr>
          <a:xfrm>
            <a:off x="3182128" y="4143829"/>
            <a:ext cx="423330" cy="482907"/>
          </a:xfrm>
          <a:prstGeom prst="line">
            <a:avLst/>
          </a:prstGeom>
          <a:noFill/>
          <a:ln w="25400" cap="flat" cmpd="sng" algn="ctr">
            <a:solidFill>
              <a:srgbClr val="0C67AE">
                <a:lumMod val="75000"/>
              </a:srgbClr>
            </a:solidFill>
            <a:prstDash val="dash"/>
          </a:ln>
          <a:effectLst>
            <a:outerShdw blurRad="40000" dist="20000" dir="5400000" rotWithShape="0">
              <a:srgbClr val="000000">
                <a:alpha val="38000"/>
              </a:srgbClr>
            </a:outerShdw>
          </a:effectLst>
        </p:spPr>
      </p:cxnSp>
      <p:sp>
        <p:nvSpPr>
          <p:cNvPr id="16" name="Rectangle 15"/>
          <p:cNvSpPr/>
          <p:nvPr/>
        </p:nvSpPr>
        <p:spPr>
          <a:xfrm>
            <a:off x="593165" y="1603341"/>
            <a:ext cx="2588963" cy="3576876"/>
          </a:xfrm>
          <a:prstGeom prst="rect">
            <a:avLst/>
          </a:prstGeom>
          <a:gradFill rotWithShape="1">
            <a:gsLst>
              <a:gs pos="0">
                <a:srgbClr val="999A98">
                  <a:tint val="50000"/>
                  <a:satMod val="300000"/>
                </a:srgbClr>
              </a:gs>
              <a:gs pos="35000">
                <a:srgbClr val="999A98">
                  <a:tint val="37000"/>
                  <a:satMod val="300000"/>
                </a:srgbClr>
              </a:gs>
              <a:gs pos="100000">
                <a:srgbClr val="999A98">
                  <a:tint val="15000"/>
                  <a:satMod val="350000"/>
                </a:srgbClr>
              </a:gs>
            </a:gsLst>
            <a:lin ang="16200000" scaled="1"/>
          </a:gradFill>
          <a:ln w="9525" cap="flat" cmpd="sng" algn="ctr">
            <a:solidFill>
              <a:srgbClr val="999A98">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mn-cs"/>
            </a:endParaRPr>
          </a:p>
        </p:txBody>
      </p:sp>
      <p:sp>
        <p:nvSpPr>
          <p:cNvPr id="17" name="Rectangle 16"/>
          <p:cNvSpPr/>
          <p:nvPr/>
        </p:nvSpPr>
        <p:spPr>
          <a:xfrm>
            <a:off x="602690" y="3632166"/>
            <a:ext cx="2581272" cy="511663"/>
          </a:xfrm>
          <a:prstGeom prst="rect">
            <a:avLst/>
          </a:prstGeom>
          <a:gradFill flip="none" rotWithShape="1">
            <a:gsLst>
              <a:gs pos="0">
                <a:srgbClr val="4F81BD">
                  <a:tint val="66000"/>
                  <a:satMod val="160000"/>
                </a:srgbClr>
              </a:gs>
              <a:gs pos="50000">
                <a:srgbClr val="4F81BD">
                  <a:tint val="44500"/>
                  <a:satMod val="160000"/>
                </a:srgbClr>
              </a:gs>
              <a:gs pos="100000">
                <a:srgbClr val="4F81BD">
                  <a:tint val="23500"/>
                  <a:satMod val="160000"/>
                </a:srgbClr>
              </a:gs>
            </a:gsLst>
            <a:lin ang="16200000" scaled="1"/>
            <a:tileRect/>
          </a:gradFill>
          <a:ln w="28575" cap="flat" cmpd="sng" algn="ctr">
            <a:solidFill>
              <a:srgbClr val="0C67AE">
                <a:lumMod val="75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mn-cs"/>
            </a:endParaRPr>
          </a:p>
        </p:txBody>
      </p:sp>
      <p:sp>
        <p:nvSpPr>
          <p:cNvPr id="18" name="Rectangle 17"/>
          <p:cNvSpPr/>
          <p:nvPr/>
        </p:nvSpPr>
        <p:spPr>
          <a:xfrm>
            <a:off x="595118" y="1603341"/>
            <a:ext cx="2587386" cy="3570208"/>
          </a:xfrm>
          <a:prstGeom prst="rect">
            <a:avLst/>
          </a:prstGeom>
          <a:noFill/>
          <a:ln w="9525" cap="flat" cmpd="sng" algn="ctr">
            <a:solidFill>
              <a:srgbClr val="999A98">
                <a:shade val="95000"/>
                <a:satMod val="105000"/>
              </a:srgbClr>
            </a:solidFill>
            <a:prstDash val="solid"/>
          </a:ln>
          <a:effectLst/>
        </p:spPr>
        <p:txBody>
          <a:bodyPr wrap="square" numCol="1" spc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Description</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 "</a:t>
            </a:r>
            <a:r>
              <a:rPr kumimoji="0" lang="en-US" sz="1400" b="0" i="0"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JSON string</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"Metadata"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template metadata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"Parameters"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set of parameters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"Mappings"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set of mappings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"Conditions"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set of conditions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"Resources"</a:t>
            </a:r>
            <a:r>
              <a:rPr kumimoji="0" lang="en-US" sz="1400" b="0"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set of resources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"Outputs"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set of outputs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p:txBody>
      </p:sp>
      <p:sp>
        <p:nvSpPr>
          <p:cNvPr id="19" name="Content Placeholder 2"/>
          <p:cNvSpPr txBox="1">
            <a:spLocks/>
          </p:cNvSpPr>
          <p:nvPr/>
        </p:nvSpPr>
        <p:spPr>
          <a:xfrm>
            <a:off x="3605458" y="3049525"/>
            <a:ext cx="5398842" cy="1577518"/>
          </a:xfrm>
          <a:prstGeom prst="rect">
            <a:avLst/>
          </a:prstGeom>
          <a:solidFill>
            <a:sysClr val="window" lastClr="FFFFFF"/>
          </a:solidFill>
          <a:ln w="12700" cap="flat" cmpd="sng" algn="ctr">
            <a:solidFill>
              <a:srgbClr val="6D6E6D"/>
            </a:solidFill>
            <a:prstDash val="solid"/>
            <a:miter lim="800000"/>
          </a:ln>
          <a:effectLst/>
        </p:spPr>
        <p:txBody>
          <a:bodyPr vert="horz" lIns="182880" tIns="91440" rIns="182880" bIns="91440" rtlCol="0">
            <a:normAutofit/>
          </a:bodyPr>
          <a:lstStyle>
            <a:lvl1pPr marL="0" indent="0" algn="l" defTabSz="457200" rtl="0" eaLnBrk="1" latinLnBrk="0" hangingPunct="1">
              <a:spcBef>
                <a:spcPct val="20000"/>
              </a:spcBef>
              <a:buFontTx/>
              <a:buNone/>
              <a:defRPr sz="2400" b="0" i="0" kern="1200">
                <a:solidFill>
                  <a:srgbClr val="4D4D4C"/>
                </a:solidFill>
                <a:latin typeface="+mn-lt"/>
                <a:ea typeface="+mn-ea"/>
                <a:cs typeface="+mn-cs"/>
              </a:defRPr>
            </a:lvl1pPr>
            <a:lvl2pPr marL="742950" indent="-285750" algn="l" defTabSz="457200" rtl="0" eaLnBrk="1" latinLnBrk="0" hangingPunct="1">
              <a:spcBef>
                <a:spcPct val="20000"/>
              </a:spcBef>
              <a:buFont typeface="Arial"/>
              <a:buChar char="•"/>
              <a:defRPr sz="2000" b="0" i="0" kern="1200">
                <a:solidFill>
                  <a:srgbClr val="4D4D4C"/>
                </a:solidFill>
                <a:latin typeface="+mn-lt"/>
                <a:ea typeface="+mn-ea"/>
                <a:cs typeface="+mn-cs"/>
              </a:defRPr>
            </a:lvl2pPr>
            <a:lvl3pPr marL="1143000" indent="-228600" algn="l" defTabSz="457200" rtl="0" eaLnBrk="1" latinLnBrk="0" hangingPunct="1">
              <a:spcBef>
                <a:spcPct val="20000"/>
              </a:spcBef>
              <a:buFont typeface="Arial"/>
              <a:buChar char="•"/>
              <a:defRPr sz="1800" b="0" i="0" kern="1200">
                <a:solidFill>
                  <a:srgbClr val="4D4D4C"/>
                </a:solidFill>
                <a:latin typeface="+mn-lt"/>
                <a:ea typeface="+mn-ea"/>
                <a:cs typeface="+mn-cs"/>
              </a:defRPr>
            </a:lvl3pPr>
            <a:lvl4pPr marL="1600200" indent="-228600" algn="l" defTabSz="457200" rtl="0" eaLnBrk="1" latinLnBrk="0" hangingPunct="1">
              <a:spcBef>
                <a:spcPct val="20000"/>
              </a:spcBef>
              <a:buFont typeface="Arial"/>
              <a:buChar char="–"/>
              <a:defRPr sz="1600" b="0" i="0" kern="1200">
                <a:solidFill>
                  <a:srgbClr val="4D4D4C"/>
                </a:solidFill>
                <a:latin typeface="+mn-lt"/>
                <a:ea typeface="+mn-ea"/>
                <a:cs typeface="+mn-cs"/>
              </a:defRPr>
            </a:lvl4pPr>
            <a:lvl5pPr marL="2057400" indent="-228600" algn="l" defTabSz="457200" rtl="0" eaLnBrk="1" latinLnBrk="0" hangingPunct="1">
              <a:spcBef>
                <a:spcPct val="20000"/>
              </a:spcBef>
              <a:buFont typeface="Arial"/>
              <a:buChar char="»"/>
              <a:defRPr sz="1600" b="0" i="0" kern="1200">
                <a:solidFill>
                  <a:srgbClr val="4D4D4C"/>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a:defRPr/>
            </a:pPr>
            <a:r>
              <a:rPr lang="en-US" sz="1800" b="1" dirty="0">
                <a:solidFill>
                  <a:srgbClr val="0C67AE">
                    <a:lumMod val="75000"/>
                  </a:srgbClr>
                </a:solidFill>
                <a:latin typeface="Amazon Ember" panose="020B0603020204020204" pitchFamily="34" charset="0"/>
                <a:ea typeface="Amazon Ember" panose="020B0603020204020204" pitchFamily="34" charset="0"/>
                <a:cs typeface="Amazon Ember" panose="020B0603020204020204" pitchFamily="34" charset="0"/>
              </a:rPr>
              <a:t>Conditions:</a:t>
            </a:r>
          </a:p>
          <a:p>
            <a:pPr marL="0" marR="0" lvl="0" indent="0" algn="l" defTabSz="457200" rtl="0" eaLnBrk="1" fontAlgn="auto" latinLnBrk="0" hangingPunct="1">
              <a:lnSpc>
                <a:spcPct val="120000"/>
              </a:lnSpc>
              <a:spcBef>
                <a:spcPct val="20000"/>
              </a:spcBef>
              <a:spcAft>
                <a:spcPts val="0"/>
              </a:spcAft>
              <a:buClrTx/>
              <a:buSzTx/>
              <a:buFontTx/>
              <a:buNone/>
              <a:tabLst/>
              <a:defRPr/>
            </a:pPr>
            <a:r>
              <a:rPr kumimoji="0" lang="en-US" sz="1800" b="0" i="0" u="none" strike="noStrike" kern="1200" cap="none" spc="0" normalizeH="0" baseline="0" noProof="0" dirty="0">
                <a:ln>
                  <a:noFill/>
                </a:ln>
                <a:solidFill>
                  <a:srgbClr val="4D4D4C"/>
                </a:solidFill>
                <a:effectLst/>
                <a:uLnTx/>
                <a:uFillTx/>
                <a:latin typeface="Arial"/>
                <a:ea typeface="+mn-ea"/>
                <a:cs typeface="+mn-cs"/>
              </a:rPr>
              <a:t>Control whether certain resources are created or certain properties are assigned a value during stack creation or update. </a:t>
            </a:r>
          </a:p>
        </p:txBody>
      </p:sp>
      <p:sp>
        <p:nvSpPr>
          <p:cNvPr id="20" name="TextBox 19"/>
          <p:cNvSpPr txBox="1"/>
          <p:nvPr/>
        </p:nvSpPr>
        <p:spPr>
          <a:xfrm>
            <a:off x="1100245" y="5166307"/>
            <a:ext cx="1499128" cy="338554"/>
          </a:xfrm>
          <a:prstGeom prst="rect">
            <a:avLst/>
          </a:prstGeom>
          <a:noFill/>
        </p:spPr>
        <p:txBody>
          <a:bodyPr wrap="none" rtlCol="0">
            <a:spAutoFit/>
          </a:bodyPr>
          <a:lstStyle>
            <a:defPPr>
              <a:defRPr lang="en-US"/>
            </a:defPPr>
            <a:lvl1pPr>
              <a:defRPr sz="1600" b="1">
                <a:solidFill>
                  <a:schemeClr val="tx1">
                    <a:lumMod val="65000"/>
                    <a:lumOff val="3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JSON example</a:t>
            </a:r>
          </a:p>
        </p:txBody>
      </p:sp>
    </p:spTree>
    <p:extLst>
      <p:ext uri="{BB962C8B-B14F-4D97-AF65-F5344CB8AC3E}">
        <p14:creationId xmlns:p14="http://schemas.microsoft.com/office/powerpoint/2010/main" val="3831948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Conditions Example</a:t>
            </a:r>
            <a:endParaRPr lang="en-SG" dirty="0"/>
          </a:p>
        </p:txBody>
      </p:sp>
      <p:sp>
        <p:nvSpPr>
          <p:cNvPr id="3" name="Slide Number Placeholder 2"/>
          <p:cNvSpPr>
            <a:spLocks noGrp="1"/>
          </p:cNvSpPr>
          <p:nvPr>
            <p:ph type="sldNum" sz="quarter" idx="12"/>
          </p:nvPr>
        </p:nvSpPr>
        <p:spPr/>
        <p:txBody>
          <a:bodyPr/>
          <a:lstStyle/>
          <a:p>
            <a:pPr>
              <a:defRPr/>
            </a:pPr>
            <a:fld id="{774B7F4E-96B9-6043-9DD0-9717AF9E6981}" type="slidenum">
              <a:rPr lang="en-US" altLang="en-US" smtClean="0"/>
              <a:pPr>
                <a:defRPr/>
              </a:pPr>
              <a:t>21</a:t>
            </a:fld>
            <a:endParaRPr lang="en-US" altLang="en-US" dirty="0"/>
          </a:p>
        </p:txBody>
      </p:sp>
      <p:sp>
        <p:nvSpPr>
          <p:cNvPr id="4" name="TextBox 3"/>
          <p:cNvSpPr txBox="1"/>
          <p:nvPr/>
        </p:nvSpPr>
        <p:spPr>
          <a:xfrm>
            <a:off x="0" y="1531625"/>
            <a:ext cx="9144000" cy="3539430"/>
          </a:xfrm>
          <a:prstGeom prst="rect">
            <a:avLst/>
          </a:prstGeom>
          <a:gradFill rotWithShape="1">
            <a:gsLst>
              <a:gs pos="0">
                <a:srgbClr val="999A98">
                  <a:tint val="50000"/>
                  <a:satMod val="300000"/>
                </a:srgbClr>
              </a:gs>
              <a:gs pos="35000">
                <a:srgbClr val="999A98">
                  <a:tint val="37000"/>
                  <a:satMod val="300000"/>
                </a:srgbClr>
              </a:gs>
              <a:gs pos="100000">
                <a:srgbClr val="999A98">
                  <a:tint val="15000"/>
                  <a:satMod val="350000"/>
                </a:srgbClr>
              </a:gs>
            </a:gsLst>
            <a:lin ang="16200000" scaled="1"/>
          </a:gradFill>
          <a:ln w="9525" cap="flat" cmpd="sng" algn="ctr">
            <a:solidFill>
              <a:srgbClr val="999A98">
                <a:shade val="95000"/>
                <a:satMod val="105000"/>
              </a:srgbClr>
            </a:solidFill>
            <a:prstDash val="solid"/>
          </a:ln>
          <a:effectLst>
            <a:outerShdw blurRad="40000" dist="20000" dir="5400000" rotWithShape="0">
              <a:srgbClr val="000000">
                <a:alpha val="38000"/>
              </a:srgbClr>
            </a:outerShdw>
          </a:effectLst>
        </p:spPr>
        <p:txBody>
          <a:bodyPr wrap="square" numCol="1" spcCol="0">
            <a:spAutoFit/>
          </a:bodyPr>
          <a:lstStyle>
            <a:defPPr>
              <a:defRPr lang="en-US"/>
            </a:defPPr>
            <a:lvl1pPr>
              <a:defRPr sz="1400" b="1">
                <a:solidFill>
                  <a:schemeClr val="accent2"/>
                </a:solidFill>
                <a:latin typeface="Courier New" panose="02070309020205020404" pitchFamily="49" charset="0"/>
                <a:cs typeface="Courier New" panose="02070309020205020404" pitchFamily="49"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7A028"/>
                </a:solidFill>
                <a:effectLst/>
                <a:uLnTx/>
                <a:uFillTx/>
                <a:latin typeface="Courier New" panose="02070309020205020404" pitchFamily="49" charset="0"/>
                <a:ea typeface="+mn-ea"/>
                <a:cs typeface="Courier New" panose="02070309020205020404" pitchFamily="49" charset="0"/>
              </a:rPr>
              <a:t> </a:t>
            </a:r>
            <a:r>
              <a:rPr kumimoji="0" lang="en-US" sz="1600" b="0"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"Parameters" :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600" b="1" i="0" u="none" strike="noStrike" kern="0" cap="none" spc="0" normalizeH="0" baseline="0" noProof="0" dirty="0">
                <a:ln>
                  <a:noFill/>
                </a:ln>
                <a:solidFill>
                  <a:srgbClr val="7BC233">
                    <a:lumMod val="50000"/>
                  </a:srgbClr>
                </a:solidFill>
                <a:effectLst/>
                <a:uLnTx/>
                <a:uFillTx/>
                <a:latin typeface="Courier New" panose="02070309020205020404" pitchFamily="49" charset="0"/>
                <a:ea typeface="+mn-ea"/>
                <a:cs typeface="Courier New" panose="02070309020205020404" pitchFamily="49" charset="0"/>
              </a:rPr>
              <a:t>EnvType</a:t>
            </a:r>
            <a:r>
              <a:rPr kumimoji="0" lang="en-US" sz="1600" b="0"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600" b="0" i="0" u="none" strike="noStrike" kern="0" cap="none" spc="0" normalizeH="0" noProof="0" dirty="0" smtClean="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600" b="0" i="0" u="none" strike="noStrike" kern="0" cap="none" spc="0" normalizeH="0" baseline="0" noProof="0" dirty="0" smtClean="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a:t>
            </a:r>
            <a:r>
              <a:rPr kumimoji="0" lang="en-US" sz="1600" b="0" i="0" u="none" strike="noStrike" kern="0" cap="none" spc="0" normalizeH="0" baseline="0" noProof="0" dirty="0">
                <a:ln>
                  <a:noFill/>
                </a:ln>
                <a:solidFill>
                  <a:srgbClr val="7BC233">
                    <a:lumMod val="50000"/>
                  </a:srgbClr>
                </a:solidFill>
                <a:effectLst/>
                <a:uLnTx/>
                <a:uFillTx/>
                <a:latin typeface="Courier New" panose="02070309020205020404" pitchFamily="49" charset="0"/>
                <a:ea typeface="+mn-ea"/>
                <a:cs typeface="Courier New" panose="02070309020205020404" pitchFamily="49" charset="0"/>
              </a:rPr>
              <a:t>Description</a:t>
            </a:r>
            <a:r>
              <a:rPr kumimoji="0" lang="en-US" sz="1600" b="0"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 "</a:t>
            </a:r>
            <a:r>
              <a:rPr kumimoji="0" lang="en-US" sz="1600" b="0" i="0"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Specifies if this is a Dev, QA or </a:t>
            </a:r>
            <a:r>
              <a:rPr kumimoji="0" lang="en-US" sz="1600" b="0" i="0" u="none" strike="noStrike" kern="0" cap="none" spc="0" normalizeH="0" baseline="0" noProof="0" dirty="0" smtClean="0">
                <a:ln>
                  <a:noFill/>
                </a:ln>
                <a:solidFill>
                  <a:srgbClr val="FF0000"/>
                </a:solidFill>
                <a:effectLst/>
                <a:uLnTx/>
                <a:uFillTx/>
                <a:latin typeface="Courier New" panose="02070309020205020404" pitchFamily="49" charset="0"/>
                <a:ea typeface="+mn-ea"/>
                <a:cs typeface="Courier New" panose="02070309020205020404" pitchFamily="49" charset="0"/>
              </a:rPr>
              <a:t>Prod</a:t>
            </a:r>
            <a:r>
              <a:rPr kumimoji="0" lang="en-US" sz="1600" b="0" i="0" u="none" strike="noStrike" kern="0" cap="none" spc="0" normalizeH="0" noProof="0" dirty="0" smtClean="0">
                <a:ln>
                  <a:noFill/>
                </a:ln>
                <a:solidFill>
                  <a:srgbClr val="FF0000"/>
                </a:solidFill>
                <a:effectLst/>
                <a:uLnTx/>
                <a:uFillTx/>
                <a:latin typeface="Courier New" panose="02070309020205020404" pitchFamily="49" charset="0"/>
                <a:ea typeface="+mn-ea"/>
                <a:cs typeface="Courier New" panose="02070309020205020404" pitchFamily="49" charset="0"/>
              </a:rPr>
              <a:t> </a:t>
            </a:r>
            <a:r>
              <a:rPr kumimoji="0" lang="en-US" sz="1600" b="0" i="0" u="none" strike="noStrike" kern="0" cap="none" spc="0" normalizeH="0" baseline="0" noProof="0" dirty="0" smtClean="0">
                <a:ln>
                  <a:noFill/>
                </a:ln>
                <a:solidFill>
                  <a:srgbClr val="FF0000"/>
                </a:solidFill>
                <a:effectLst/>
                <a:uLnTx/>
                <a:uFillTx/>
                <a:latin typeface="Courier New" panose="02070309020205020404" pitchFamily="49" charset="0"/>
                <a:ea typeface="+mn-ea"/>
                <a:cs typeface="Courier New" panose="02070309020205020404" pitchFamily="49" charset="0"/>
              </a:rPr>
              <a:t>env</a:t>
            </a:r>
            <a:r>
              <a:rPr kumimoji="0" lang="en-US" sz="1600" b="0" i="0" u="none" strike="noStrike" kern="0" cap="none" spc="0" normalizeH="0" baseline="0" noProof="0" dirty="0" smtClean="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a:t>
            </a:r>
            <a:endParaRPr kumimoji="0" lang="en-US" sz="1600" b="0"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600" b="0" i="0" u="none" strike="noStrike" kern="0" cap="none" spc="0" normalizeH="0" baseline="0" noProof="0" dirty="0">
                <a:ln>
                  <a:noFill/>
                </a:ln>
                <a:solidFill>
                  <a:srgbClr val="7BC233">
                    <a:lumMod val="50000"/>
                  </a:srgbClr>
                </a:solidFill>
                <a:effectLst/>
                <a:uLnTx/>
                <a:uFillTx/>
                <a:latin typeface="Courier New" panose="02070309020205020404" pitchFamily="49" charset="0"/>
                <a:ea typeface="+mn-ea"/>
                <a:cs typeface="Courier New" panose="02070309020205020404" pitchFamily="49" charset="0"/>
              </a:rPr>
              <a:t>Type</a:t>
            </a:r>
            <a:r>
              <a:rPr kumimoji="0" lang="en-US" sz="1600" b="0"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 "</a:t>
            </a:r>
            <a:r>
              <a:rPr kumimoji="0" lang="en-US" sz="1600" b="0" i="0"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String</a:t>
            </a:r>
            <a:r>
              <a:rPr kumimoji="0" lang="en-US" sz="1600" b="0"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600" b="0" i="0" u="none" strike="noStrike" kern="0" cap="none" spc="0" normalizeH="0" baseline="0" noProof="0" dirty="0">
                <a:ln>
                  <a:noFill/>
                </a:ln>
                <a:solidFill>
                  <a:srgbClr val="7BC233">
                    <a:lumMod val="50000"/>
                  </a:srgbClr>
                </a:solidFill>
                <a:effectLst/>
                <a:uLnTx/>
                <a:uFillTx/>
                <a:latin typeface="Courier New" panose="02070309020205020404" pitchFamily="49" charset="0"/>
                <a:ea typeface="+mn-ea"/>
                <a:cs typeface="Courier New" panose="02070309020205020404" pitchFamily="49" charset="0"/>
              </a:rPr>
              <a:t>Default</a:t>
            </a:r>
            <a:r>
              <a:rPr kumimoji="0" lang="en-US" sz="1600" b="0"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 "</a:t>
            </a:r>
            <a:r>
              <a:rPr kumimoji="0" lang="en-US" sz="1600" b="0" i="0"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Dev</a:t>
            </a:r>
            <a:r>
              <a:rPr kumimoji="0" lang="en-US" sz="1600" b="0"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6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a:t>
            </a:r>
            <a:r>
              <a:rPr kumimoji="0" lang="en-US" sz="1600" b="1" i="0" u="none" strike="noStrike" kern="0" cap="none" spc="0" normalizeH="0" baseline="0" noProof="0" dirty="0">
                <a:ln>
                  <a:noFill/>
                </a:ln>
                <a:solidFill>
                  <a:srgbClr val="7BC233">
                    <a:lumMod val="50000"/>
                  </a:srgbClr>
                </a:solidFill>
                <a:effectLst/>
                <a:uLnTx/>
                <a:uFillTx/>
                <a:latin typeface="Courier New" panose="02070309020205020404" pitchFamily="49" charset="0"/>
                <a:ea typeface="+mn-ea"/>
                <a:cs typeface="Courier New" panose="02070309020205020404" pitchFamily="49" charset="0"/>
              </a:rPr>
              <a:t>AllowedValues</a:t>
            </a:r>
            <a:r>
              <a:rPr kumimoji="0" lang="en-US" sz="16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 ["</a:t>
            </a:r>
            <a:r>
              <a:rPr kumimoji="0" lang="en-US" sz="1600" b="1" i="0"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Dev</a:t>
            </a:r>
            <a:r>
              <a:rPr kumimoji="0" lang="en-US" sz="16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600" b="1" i="0"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QA</a:t>
            </a:r>
            <a:r>
              <a:rPr kumimoji="0" lang="en-US" sz="16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600" b="1" i="0"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Prod</a:t>
            </a:r>
            <a:r>
              <a:rPr kumimoji="0" lang="en-US" sz="16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6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Conditions</a:t>
            </a:r>
            <a:r>
              <a:rPr kumimoji="0" lang="en-US" sz="1600" b="0"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600" b="0" i="0" u="none" strike="noStrike" kern="0" cap="none" spc="0" normalizeH="0" noProof="0" dirty="0" smtClean="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600" b="1" i="0" u="none" strike="noStrike" kern="0" cap="none" spc="0" normalizeH="0" baseline="0" noProof="0" dirty="0" smtClean="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a:t>
            </a:r>
            <a:r>
              <a:rPr kumimoji="0" lang="en-US" sz="1600" b="1" i="0" u="none" strike="noStrike" kern="0" cap="none" spc="0" normalizeH="0" baseline="0" noProof="0" dirty="0">
                <a:ln>
                  <a:noFill/>
                </a:ln>
                <a:solidFill>
                  <a:srgbClr val="7BC233">
                    <a:lumMod val="50000"/>
                  </a:srgbClr>
                </a:solidFill>
                <a:effectLst/>
                <a:uLnTx/>
                <a:uFillTx/>
                <a:latin typeface="Courier New" panose="02070309020205020404" pitchFamily="49" charset="0"/>
                <a:ea typeface="+mn-ea"/>
                <a:cs typeface="Courier New" panose="02070309020205020404" pitchFamily="49" charset="0"/>
              </a:rPr>
              <a:t>CreateProdResources</a:t>
            </a:r>
            <a:r>
              <a:rPr kumimoji="0" lang="en-US" sz="16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 {"</a:t>
            </a:r>
            <a:r>
              <a:rPr kumimoji="0" lang="en-US" sz="1600" b="1" i="0"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Fn::Equals</a:t>
            </a:r>
            <a:r>
              <a:rPr kumimoji="0" lang="en-US" sz="16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 [{"</a:t>
            </a:r>
            <a:r>
              <a:rPr kumimoji="0" lang="en-US" sz="1600" b="1" i="0"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Ref</a:t>
            </a:r>
            <a:r>
              <a:rPr kumimoji="0" lang="en-US" sz="16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 "</a:t>
            </a:r>
            <a:r>
              <a:rPr kumimoji="0" lang="en-US" sz="1600" b="1" i="0"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EnvType</a:t>
            </a:r>
            <a:r>
              <a:rPr kumimoji="0" lang="en-US" sz="16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600" b="1" i="0" u="none" strike="noStrike" kern="0" cap="none" spc="0" normalizeH="0" baseline="0" noProof="0" dirty="0" smtClean="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lang="en-US" sz="1600" kern="0" dirty="0">
                <a:solidFill>
                  <a:srgbClr val="0C67AE">
                    <a:lumMod val="75000"/>
                  </a:srgbClr>
                </a:solidFill>
                <a:ea typeface="+mn-ea"/>
              </a:rPr>
              <a:t> </a:t>
            </a:r>
            <a:r>
              <a:rPr lang="en-US" sz="1600" kern="0" dirty="0" smtClean="0">
                <a:solidFill>
                  <a:srgbClr val="0C67AE">
                    <a:lumMod val="75000"/>
                  </a:srgbClr>
                </a:solidFill>
                <a:ea typeface="+mn-ea"/>
              </a:rPr>
              <a:t>     </a:t>
            </a:r>
            <a:r>
              <a:rPr kumimoji="0" lang="en-US" sz="1600" b="1" i="0" u="none" strike="noStrike" kern="0" cap="none" spc="0" normalizeH="0" baseline="0" noProof="0" dirty="0" smtClean="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a:t>
            </a:r>
            <a:r>
              <a:rPr kumimoji="0" lang="en-US" sz="1600" b="1" i="0"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Prod</a:t>
            </a:r>
            <a:r>
              <a:rPr kumimoji="0" lang="en-US" sz="16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  </a:t>
            </a:r>
          </a:p>
        </p:txBody>
      </p:sp>
      <p:cxnSp>
        <p:nvCxnSpPr>
          <p:cNvPr id="5" name="Straight Arrow Connector 4"/>
          <p:cNvCxnSpPr/>
          <p:nvPr/>
        </p:nvCxnSpPr>
        <p:spPr>
          <a:xfrm flipH="1" flipV="1">
            <a:off x="3357680" y="4491530"/>
            <a:ext cx="1669691" cy="761417"/>
          </a:xfrm>
          <a:prstGeom prst="straightConnector1">
            <a:avLst/>
          </a:prstGeom>
          <a:noFill/>
          <a:ln w="25400" cap="flat" cmpd="sng" algn="ctr">
            <a:solidFill>
              <a:srgbClr val="0070C0"/>
            </a:solidFill>
            <a:prstDash val="solid"/>
            <a:tailEnd type="triangle"/>
          </a:ln>
          <a:effectLst>
            <a:outerShdw blurRad="40000" dist="20000" dir="5400000" rotWithShape="0">
              <a:srgbClr val="000000">
                <a:alpha val="38000"/>
              </a:srgbClr>
            </a:outerShdw>
          </a:effectLst>
        </p:spPr>
      </p:cxnSp>
      <p:sp>
        <p:nvSpPr>
          <p:cNvPr id="6" name="TextBox 5"/>
          <p:cNvSpPr txBox="1"/>
          <p:nvPr/>
        </p:nvSpPr>
        <p:spPr>
          <a:xfrm>
            <a:off x="1767392" y="4872500"/>
            <a:ext cx="1499128" cy="338554"/>
          </a:xfrm>
          <a:prstGeom prst="rect">
            <a:avLst/>
          </a:prstGeom>
          <a:noFill/>
        </p:spPr>
        <p:txBody>
          <a:bodyPr wrap="none" rtlCol="0">
            <a:spAutoFit/>
          </a:bodyPr>
          <a:lstStyle>
            <a:defPPr>
              <a:defRPr lang="en-US"/>
            </a:defPPr>
            <a:lvl1pPr>
              <a:defRPr sz="1600" b="1">
                <a:solidFill>
                  <a:schemeClr val="tx1">
                    <a:lumMod val="65000"/>
                    <a:lumOff val="3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JSON example</a:t>
            </a:r>
          </a:p>
        </p:txBody>
      </p:sp>
      <p:sp>
        <p:nvSpPr>
          <p:cNvPr id="7" name="TextBox 6"/>
          <p:cNvSpPr txBox="1"/>
          <p:nvPr/>
        </p:nvSpPr>
        <p:spPr>
          <a:xfrm>
            <a:off x="4420210" y="5359169"/>
            <a:ext cx="4401910" cy="666977"/>
          </a:xfrm>
          <a:prstGeom prst="rect">
            <a:avLst/>
          </a:prstGeom>
          <a:solidFill>
            <a:schemeClr val="accent1">
              <a:lumMod val="40000"/>
              <a:lumOff val="60000"/>
            </a:schemeClr>
          </a:solidFill>
          <a:ln>
            <a:solidFill>
              <a:schemeClr val="accent1"/>
            </a:solidFill>
          </a:ln>
        </p:spPr>
        <p:txBody>
          <a:bodyPr wrap="square" rtlCol="0">
            <a:spAutoFit/>
          </a:bodyPr>
          <a:lstStyle>
            <a:defPPr>
              <a:defRPr lang="en-US"/>
            </a:defPPr>
            <a:lvl1pPr algn="ctr">
              <a:defRPr sz="1867">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b="1" dirty="0">
                <a:latin typeface="Courier New" panose="02070309020205020404" pitchFamily="49" charset="0"/>
                <a:ea typeface="Amazon Ember Medium" panose="020B0603020204030204" pitchFamily="34" charset="0"/>
                <a:cs typeface="Courier New" panose="02070309020205020404" pitchFamily="49" charset="0"/>
              </a:rPr>
              <a:t>CreateProdResources</a:t>
            </a:r>
            <a:r>
              <a:rPr lang="en-US" dirty="0"/>
              <a:t> condition evaluates to </a:t>
            </a:r>
            <a:r>
              <a:rPr lang="en-US" b="1" dirty="0">
                <a:latin typeface="Amazon Ember Medium" panose="020B0603020204030204" pitchFamily="34" charset="0"/>
                <a:ea typeface="Amazon Ember Medium" panose="020B0603020204030204" pitchFamily="34" charset="0"/>
                <a:cs typeface="Amazon Ember Medium" panose="020B0603020204030204" pitchFamily="34" charset="0"/>
              </a:rPr>
              <a:t>true</a:t>
            </a:r>
            <a:r>
              <a:rPr lang="en-US" dirty="0"/>
              <a:t> if </a:t>
            </a:r>
            <a:r>
              <a:rPr lang="en-US" b="1" dirty="0">
                <a:latin typeface="Courier New" panose="02070309020205020404" pitchFamily="49" charset="0"/>
                <a:ea typeface="Amazon Ember Medium" panose="020B0603020204030204" pitchFamily="34" charset="0"/>
                <a:cs typeface="Courier New" panose="02070309020205020404" pitchFamily="49" charset="0"/>
              </a:rPr>
              <a:t>EnvType</a:t>
            </a:r>
            <a:r>
              <a:rPr lang="en-US" dirty="0"/>
              <a:t> is </a:t>
            </a:r>
            <a:r>
              <a:rPr lang="en-US" b="1" dirty="0">
                <a:latin typeface="Courier New" panose="02070309020205020404" pitchFamily="49" charset="0"/>
                <a:ea typeface="Amazon Ember Medium" panose="020B0603020204030204" pitchFamily="34" charset="0"/>
                <a:cs typeface="Courier New" panose="02070309020205020404" pitchFamily="49" charset="0"/>
              </a:rPr>
              <a:t>Prod</a:t>
            </a:r>
          </a:p>
        </p:txBody>
      </p:sp>
    </p:spTree>
    <p:extLst>
      <p:ext uri="{BB962C8B-B14F-4D97-AF65-F5344CB8AC3E}">
        <p14:creationId xmlns:p14="http://schemas.microsoft.com/office/powerpoint/2010/main" val="464844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2576"/>
            <a:ext cx="8763000" cy="584775"/>
          </a:xfrm>
        </p:spPr>
        <p:txBody>
          <a:bodyPr/>
          <a:lstStyle/>
          <a:p>
            <a:r>
              <a:rPr lang="en-SG" sz="3200" dirty="0" smtClean="0"/>
              <a:t>Building Environments using Conditions</a:t>
            </a:r>
            <a:endParaRPr lang="en-SG" sz="3200" dirty="0"/>
          </a:p>
        </p:txBody>
      </p:sp>
      <p:sp>
        <p:nvSpPr>
          <p:cNvPr id="3" name="Slide Number Placeholder 2"/>
          <p:cNvSpPr>
            <a:spLocks noGrp="1"/>
          </p:cNvSpPr>
          <p:nvPr>
            <p:ph type="sldNum" sz="quarter" idx="12"/>
          </p:nvPr>
        </p:nvSpPr>
        <p:spPr/>
        <p:txBody>
          <a:bodyPr/>
          <a:lstStyle/>
          <a:p>
            <a:pPr>
              <a:defRPr/>
            </a:pPr>
            <a:fld id="{774B7F4E-96B9-6043-9DD0-9717AF9E6981}" type="slidenum">
              <a:rPr lang="en-US" altLang="en-US" smtClean="0"/>
              <a:pPr>
                <a:defRPr/>
              </a:pPr>
              <a:t>22</a:t>
            </a:fld>
            <a:endParaRPr lang="en-US" altLang="en-US" dirty="0"/>
          </a:p>
        </p:txBody>
      </p:sp>
      <p:pic>
        <p:nvPicPr>
          <p:cNvPr id="4" name="Picture 3"/>
          <p:cNvPicPr>
            <a:picLocks noChangeAspect="1"/>
          </p:cNvPicPr>
          <p:nvPr/>
        </p:nvPicPr>
        <p:blipFill>
          <a:blip r:embed="rId3"/>
          <a:stretch>
            <a:fillRect/>
          </a:stretch>
        </p:blipFill>
        <p:spPr>
          <a:xfrm>
            <a:off x="581705" y="1683415"/>
            <a:ext cx="8097470" cy="3642960"/>
          </a:xfrm>
          <a:prstGeom prst="rect">
            <a:avLst/>
          </a:prstGeom>
        </p:spPr>
      </p:pic>
    </p:spTree>
    <p:extLst>
      <p:ext uri="{BB962C8B-B14F-4D97-AF65-F5344CB8AC3E}">
        <p14:creationId xmlns:p14="http://schemas.microsoft.com/office/powerpoint/2010/main" val="1729126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Output Example</a:t>
            </a:r>
            <a:endParaRPr lang="en-SG" dirty="0"/>
          </a:p>
        </p:txBody>
      </p:sp>
      <p:sp>
        <p:nvSpPr>
          <p:cNvPr id="3" name="Slide Number Placeholder 2"/>
          <p:cNvSpPr>
            <a:spLocks noGrp="1"/>
          </p:cNvSpPr>
          <p:nvPr>
            <p:ph type="sldNum" sz="quarter" idx="12"/>
          </p:nvPr>
        </p:nvSpPr>
        <p:spPr/>
        <p:txBody>
          <a:bodyPr/>
          <a:lstStyle/>
          <a:p>
            <a:pPr>
              <a:defRPr/>
            </a:pPr>
            <a:fld id="{774B7F4E-96B9-6043-9DD0-9717AF9E6981}" type="slidenum">
              <a:rPr lang="en-US" altLang="en-US" smtClean="0"/>
              <a:pPr>
                <a:defRPr/>
              </a:pPr>
              <a:t>23</a:t>
            </a:fld>
            <a:endParaRPr lang="en-US" altLang="en-US" dirty="0"/>
          </a:p>
        </p:txBody>
      </p:sp>
      <p:pic>
        <p:nvPicPr>
          <p:cNvPr id="5" name="Picture 4"/>
          <p:cNvPicPr>
            <a:picLocks noChangeAspect="1"/>
          </p:cNvPicPr>
          <p:nvPr/>
        </p:nvPicPr>
        <p:blipFill>
          <a:blip r:embed="rId3"/>
          <a:stretch>
            <a:fillRect/>
          </a:stretch>
        </p:blipFill>
        <p:spPr>
          <a:xfrm>
            <a:off x="245985" y="1531625"/>
            <a:ext cx="8601075" cy="3771900"/>
          </a:xfrm>
          <a:prstGeom prst="rect">
            <a:avLst/>
          </a:prstGeom>
        </p:spPr>
      </p:pic>
    </p:spTree>
    <p:extLst>
      <p:ext uri="{BB962C8B-B14F-4D97-AF65-F5344CB8AC3E}">
        <p14:creationId xmlns:p14="http://schemas.microsoft.com/office/powerpoint/2010/main" val="3937912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noChangeArrowheads="1"/>
          </p:cNvSpPr>
          <p:nvPr>
            <p:ph type="title"/>
          </p:nvPr>
        </p:nvSpPr>
        <p:spPr>
          <a:xfrm>
            <a:off x="457200" y="28288"/>
            <a:ext cx="8305800" cy="584775"/>
          </a:xfrm>
        </p:spPr>
        <p:txBody>
          <a:bodyPr/>
          <a:lstStyle/>
          <a:p>
            <a:r>
              <a:rPr lang="en-US" altLang="en-US" sz="3200" dirty="0">
                <a:ea typeface="ＭＳ Ｐゴシック" charset="-128"/>
              </a:rPr>
              <a:t>Exercise</a:t>
            </a:r>
          </a:p>
        </p:txBody>
      </p:sp>
      <p:sp>
        <p:nvSpPr>
          <p:cNvPr id="870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ＭＳ Ｐゴシック" charset="-128"/>
              </a:defRPr>
            </a:lvl1pPr>
            <a:lvl2pPr marL="742950" indent="-285750">
              <a:spcBef>
                <a:spcPct val="20000"/>
              </a:spcBef>
              <a:buChar char="–"/>
              <a:defRPr sz="2800">
                <a:solidFill>
                  <a:schemeClr val="accent2"/>
                </a:solidFill>
                <a:latin typeface="Arial" charset="0"/>
                <a:ea typeface="ＭＳ Ｐゴシック" charset="-128"/>
              </a:defRPr>
            </a:lvl2pPr>
            <a:lvl3pPr marL="1143000" indent="-228600">
              <a:spcBef>
                <a:spcPct val="20000"/>
              </a:spcBef>
              <a:buChar char="•"/>
              <a:defRPr sz="2400">
                <a:solidFill>
                  <a:srgbClr val="CC0000"/>
                </a:solidFill>
                <a:latin typeface="Arial" charset="0"/>
                <a:ea typeface="ＭＳ Ｐゴシック" charset="-128"/>
              </a:defRPr>
            </a:lvl3pPr>
            <a:lvl4pPr marL="1600200" indent="-228600">
              <a:spcBef>
                <a:spcPct val="20000"/>
              </a:spcBef>
              <a:buChar char="–"/>
              <a:defRPr sz="2000">
                <a:solidFill>
                  <a:schemeClr val="tx1"/>
                </a:solidFill>
                <a:latin typeface="Arial" charset="0"/>
                <a:ea typeface="ＭＳ Ｐゴシック" charset="-128"/>
              </a:defRPr>
            </a:lvl4pPr>
            <a:lvl5pPr marL="2057400" indent="-22860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spcBef>
                <a:spcPct val="0"/>
              </a:spcBef>
              <a:buFontTx/>
              <a:buNone/>
            </a:pPr>
            <a:fld id="{0F6D640A-DDBC-744F-BF99-A332A0FEDABC}" type="slidenum">
              <a:rPr lang="en-US" altLang="en-US" sz="800"/>
              <a:pPr>
                <a:spcBef>
                  <a:spcPct val="0"/>
                </a:spcBef>
                <a:buFontTx/>
                <a:buNone/>
              </a:pPr>
              <a:t>24</a:t>
            </a:fld>
            <a:endParaRPr lang="en-US" altLang="en-US" sz="800" dirty="0"/>
          </a:p>
        </p:txBody>
      </p:sp>
      <p:sp>
        <p:nvSpPr>
          <p:cNvPr id="5" name="Rectangle 3">
            <a:extLst>
              <a:ext uri="{FF2B5EF4-FFF2-40B4-BE49-F238E27FC236}">
                <a16:creationId xmlns:a16="http://schemas.microsoft.com/office/drawing/2014/main" id="{E35A212B-9EB0-8A4D-BD97-1D66E3C2B202}"/>
              </a:ext>
            </a:extLst>
          </p:cNvPr>
          <p:cNvSpPr txBox="1">
            <a:spLocks noChangeArrowheads="1"/>
          </p:cNvSpPr>
          <p:nvPr/>
        </p:nvSpPr>
        <p:spPr bwMode="auto">
          <a:xfrm>
            <a:off x="647700" y="2594155"/>
            <a:ext cx="7772400" cy="1175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accent2"/>
                </a:solidFill>
                <a:latin typeface="+mn-lt"/>
                <a:ea typeface="ＭＳ Ｐゴシック" charset="0"/>
              </a:defRPr>
            </a:lvl2pPr>
            <a:lvl3pPr marL="1143000" indent="-228600" algn="l" rtl="0" eaLnBrk="0" fontAlgn="base" hangingPunct="0">
              <a:spcBef>
                <a:spcPct val="20000"/>
              </a:spcBef>
              <a:spcAft>
                <a:spcPct val="0"/>
              </a:spcAft>
              <a:buChar char="•"/>
              <a:defRPr sz="2400">
                <a:solidFill>
                  <a:srgbClr val="CC0000"/>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altLang="en-US" dirty="0" smtClean="0">
                <a:ea typeface="ＭＳ Ｐゴシック" charset="-128"/>
              </a:rPr>
              <a:t>CloudFormation</a:t>
            </a:r>
            <a:endParaRPr lang="en-US" altLang="en-US" kern="0" dirty="0">
              <a:ea typeface="ＭＳ Ｐゴシック" charset="-128"/>
            </a:endParaRPr>
          </a:p>
          <a:p>
            <a:pPr algn="ctr"/>
            <a:endParaRPr lang="en-US" altLang="en-US" kern="0" dirty="0">
              <a:ea typeface="ＭＳ Ｐゴシック" charset="-128"/>
            </a:endParaRPr>
          </a:p>
        </p:txBody>
      </p:sp>
    </p:spTree>
    <p:extLst>
      <p:ext uri="{BB962C8B-B14F-4D97-AF65-F5344CB8AC3E}">
        <p14:creationId xmlns:p14="http://schemas.microsoft.com/office/powerpoint/2010/main" val="24378373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56D64-9D25-7C4B-A45D-1CAC6CC7825A}"/>
              </a:ext>
            </a:extLst>
          </p:cNvPr>
          <p:cNvSpPr>
            <a:spLocks noGrp="1"/>
          </p:cNvSpPr>
          <p:nvPr>
            <p:ph type="title"/>
          </p:nvPr>
        </p:nvSpPr>
        <p:spPr>
          <a:xfrm>
            <a:off x="457200" y="0"/>
            <a:ext cx="8305800" cy="641350"/>
          </a:xfrm>
        </p:spPr>
        <p:txBody>
          <a:bodyPr/>
          <a:lstStyle/>
          <a:p>
            <a:r>
              <a:rPr lang="en-US" dirty="0"/>
              <a:t>Maintainability Considerations</a:t>
            </a:r>
          </a:p>
        </p:txBody>
      </p:sp>
      <p:sp>
        <p:nvSpPr>
          <p:cNvPr id="3" name="Content Placeholder 2">
            <a:extLst>
              <a:ext uri="{FF2B5EF4-FFF2-40B4-BE49-F238E27FC236}">
                <a16:creationId xmlns:a16="http://schemas.microsoft.com/office/drawing/2014/main" id="{B58F5BD0-FD2D-3142-9F7E-3EAEA1862AC9}"/>
              </a:ext>
            </a:extLst>
          </p:cNvPr>
          <p:cNvSpPr>
            <a:spLocks noGrp="1"/>
          </p:cNvSpPr>
          <p:nvPr>
            <p:ph idx="1"/>
          </p:nvPr>
        </p:nvSpPr>
        <p:spPr>
          <a:xfrm>
            <a:off x="94195" y="1156781"/>
            <a:ext cx="9372600" cy="5952399"/>
          </a:xfrm>
        </p:spPr>
        <p:txBody>
          <a:bodyPr/>
          <a:lstStyle/>
          <a:p>
            <a:r>
              <a:rPr lang="en-US" sz="2800" dirty="0"/>
              <a:t>Software Coding</a:t>
            </a:r>
          </a:p>
          <a:p>
            <a:pPr lvl="1"/>
            <a:r>
              <a:rPr lang="en-US" sz="2400" dirty="0"/>
              <a:t>Coding </a:t>
            </a:r>
            <a:r>
              <a:rPr lang="en-US" sz="2400" dirty="0" smtClean="0"/>
              <a:t>Guidelines</a:t>
            </a:r>
          </a:p>
          <a:p>
            <a:pPr lvl="1"/>
            <a:endParaRPr lang="en-US" sz="2800" dirty="0"/>
          </a:p>
          <a:p>
            <a:r>
              <a:rPr lang="en-US" sz="2800" dirty="0"/>
              <a:t>Software Design and Development</a:t>
            </a:r>
          </a:p>
          <a:p>
            <a:pPr lvl="1"/>
            <a:r>
              <a:rPr lang="en-US" sz="2400" dirty="0"/>
              <a:t>Object-oriented Design</a:t>
            </a:r>
          </a:p>
          <a:p>
            <a:pPr lvl="1"/>
            <a:r>
              <a:rPr lang="en-US" sz="2400" b="1" dirty="0"/>
              <a:t>Design Principles and </a:t>
            </a:r>
            <a:r>
              <a:rPr lang="en-US" sz="2400" b="1" dirty="0" smtClean="0"/>
              <a:t>Patterns</a:t>
            </a:r>
          </a:p>
          <a:p>
            <a:pPr lvl="1"/>
            <a:r>
              <a:rPr lang="en-US" sz="2400" b="1" dirty="0" smtClean="0"/>
              <a:t>Development Strategy</a:t>
            </a:r>
          </a:p>
          <a:p>
            <a:endParaRPr lang="en-US" sz="2800" dirty="0"/>
          </a:p>
          <a:p>
            <a:r>
              <a:rPr lang="en-US" sz="2800" dirty="0"/>
              <a:t>Solution Architecture</a:t>
            </a:r>
          </a:p>
          <a:p>
            <a:pPr lvl="1"/>
            <a:r>
              <a:rPr lang="en-US" sz="2400" b="1" dirty="0"/>
              <a:t>Integration </a:t>
            </a:r>
            <a:r>
              <a:rPr lang="en-US" sz="2400" b="1" dirty="0" smtClean="0"/>
              <a:t>Patterns</a:t>
            </a:r>
          </a:p>
          <a:p>
            <a:pPr lvl="1"/>
            <a:r>
              <a:rPr lang="en-US" sz="2400" b="1" dirty="0" smtClean="0"/>
              <a:t>Architecture Styles  </a:t>
            </a:r>
          </a:p>
          <a:p>
            <a:pPr marL="457200" lvl="1" indent="0">
              <a:buNone/>
            </a:pPr>
            <a:endParaRPr lang="en-US" sz="2000" dirty="0"/>
          </a:p>
          <a:p>
            <a:pPr lvl="1"/>
            <a:endParaRPr lang="en-US" sz="1800" dirty="0"/>
          </a:p>
        </p:txBody>
      </p:sp>
      <p:sp>
        <p:nvSpPr>
          <p:cNvPr id="4" name="Slide Number Placeholder 3">
            <a:extLst>
              <a:ext uri="{FF2B5EF4-FFF2-40B4-BE49-F238E27FC236}">
                <a16:creationId xmlns:a16="http://schemas.microsoft.com/office/drawing/2014/main" id="{85D74982-CDE0-5A4F-8A56-67EFD90DBACB}"/>
              </a:ext>
            </a:extLst>
          </p:cNvPr>
          <p:cNvSpPr>
            <a:spLocks noGrp="1"/>
          </p:cNvSpPr>
          <p:nvPr>
            <p:ph type="sldNum" sz="quarter" idx="12"/>
          </p:nvPr>
        </p:nvSpPr>
        <p:spPr/>
        <p:txBody>
          <a:bodyPr/>
          <a:lstStyle/>
          <a:p>
            <a:pPr>
              <a:defRPr/>
            </a:pPr>
            <a:fld id="{C3D3B8E7-2C7B-7048-9096-0BBFC7EC1E36}" type="slidenum">
              <a:rPr lang="en-US" altLang="en-US" smtClean="0"/>
              <a:pPr>
                <a:defRPr/>
              </a:pPr>
              <a:t>3</a:t>
            </a:fld>
            <a:endParaRPr lang="en-US" altLang="en-US" dirty="0"/>
          </a:p>
        </p:txBody>
      </p:sp>
      <p:pic>
        <p:nvPicPr>
          <p:cNvPr id="61" name="Picture 60">
            <a:extLst>
              <a:ext uri="{FF2B5EF4-FFF2-40B4-BE49-F238E27FC236}">
                <a16:creationId xmlns:a16="http://schemas.microsoft.com/office/drawing/2014/main" id="{F64D4675-4573-814B-9A28-5DD410726BE7}"/>
              </a:ext>
            </a:extLst>
          </p:cNvPr>
          <p:cNvPicPr>
            <a:picLocks noChangeAspect="1"/>
          </p:cNvPicPr>
          <p:nvPr/>
        </p:nvPicPr>
        <p:blipFill>
          <a:blip r:embed="rId3"/>
          <a:stretch>
            <a:fillRect/>
          </a:stretch>
        </p:blipFill>
        <p:spPr>
          <a:xfrm>
            <a:off x="4660711" y="4403314"/>
            <a:ext cx="930693" cy="1326733"/>
          </a:xfrm>
          <a:prstGeom prst="rect">
            <a:avLst/>
          </a:prstGeom>
        </p:spPr>
      </p:pic>
      <p:sp>
        <p:nvSpPr>
          <p:cNvPr id="8" name="Left Arrow 7">
            <a:extLst>
              <a:ext uri="{FF2B5EF4-FFF2-40B4-BE49-F238E27FC236}">
                <a16:creationId xmlns:a16="http://schemas.microsoft.com/office/drawing/2014/main" id="{AFE0340C-B3BE-3E48-941C-B96E789CFA1E}"/>
              </a:ext>
            </a:extLst>
          </p:cNvPr>
          <p:cNvSpPr/>
          <p:nvPr/>
        </p:nvSpPr>
        <p:spPr>
          <a:xfrm rot="1792422">
            <a:off x="3842407" y="4430917"/>
            <a:ext cx="748108" cy="4814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p:cNvPicPr>
            <a:picLocks noChangeAspect="1"/>
          </p:cNvPicPr>
          <p:nvPr/>
        </p:nvPicPr>
        <p:blipFill>
          <a:blip r:embed="rId4"/>
          <a:stretch>
            <a:fillRect/>
          </a:stretch>
        </p:blipFill>
        <p:spPr>
          <a:xfrm>
            <a:off x="5549215" y="3942765"/>
            <a:ext cx="3530820" cy="2428920"/>
          </a:xfrm>
          <a:prstGeom prst="rect">
            <a:avLst/>
          </a:prstGeom>
        </p:spPr>
      </p:pic>
    </p:spTree>
    <p:extLst>
      <p:ext uri="{BB962C8B-B14F-4D97-AF65-F5344CB8AC3E}">
        <p14:creationId xmlns:p14="http://schemas.microsoft.com/office/powerpoint/2010/main" val="37815513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856"/>
            <a:ext cx="9351861" cy="646331"/>
          </a:xfrm>
        </p:spPr>
        <p:txBody>
          <a:bodyPr/>
          <a:lstStyle/>
          <a:p>
            <a:r>
              <a:rPr lang="en-SG" dirty="0"/>
              <a:t>Problems that happen </a:t>
            </a:r>
            <a:r>
              <a:rPr lang="en-SG" dirty="0" smtClean="0"/>
              <a:t>recently….</a:t>
            </a:r>
            <a:endParaRPr lang="en-SG" dirty="0"/>
          </a:p>
        </p:txBody>
      </p:sp>
      <p:sp>
        <p:nvSpPr>
          <p:cNvPr id="3" name="Slide Number Placeholder 2"/>
          <p:cNvSpPr>
            <a:spLocks noGrp="1"/>
          </p:cNvSpPr>
          <p:nvPr>
            <p:ph type="sldNum" sz="quarter" idx="12"/>
          </p:nvPr>
        </p:nvSpPr>
        <p:spPr/>
        <p:txBody>
          <a:bodyPr/>
          <a:lstStyle/>
          <a:p>
            <a:pPr>
              <a:defRPr/>
            </a:pPr>
            <a:fld id="{774B7F4E-96B9-6043-9DD0-9717AF9E6981}" type="slidenum">
              <a:rPr lang="en-US" altLang="en-US" smtClean="0"/>
              <a:pPr>
                <a:defRPr/>
              </a:pPr>
              <a:t>4</a:t>
            </a:fld>
            <a:endParaRPr lang="en-US" altLang="en-US" dirty="0"/>
          </a:p>
        </p:txBody>
      </p:sp>
      <p:pic>
        <p:nvPicPr>
          <p:cNvPr id="12" name="Picture 11"/>
          <p:cNvPicPr>
            <a:picLocks noChangeAspect="1"/>
          </p:cNvPicPr>
          <p:nvPr/>
        </p:nvPicPr>
        <p:blipFill>
          <a:blip r:embed="rId2"/>
          <a:stretch>
            <a:fillRect/>
          </a:stretch>
        </p:blipFill>
        <p:spPr>
          <a:xfrm>
            <a:off x="2446940" y="655638"/>
            <a:ext cx="3226951" cy="6280587"/>
          </a:xfrm>
          <a:prstGeom prst="rect">
            <a:avLst/>
          </a:prstGeom>
        </p:spPr>
      </p:pic>
    </p:spTree>
    <p:extLst>
      <p:ext uri="{BB962C8B-B14F-4D97-AF65-F5344CB8AC3E}">
        <p14:creationId xmlns:p14="http://schemas.microsoft.com/office/powerpoint/2010/main" val="4160687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7064461" y="5159826"/>
            <a:ext cx="1829144" cy="822574"/>
          </a:xfrm>
          <a:prstGeom prst="rect">
            <a:avLst/>
          </a:prstGeom>
        </p:spPr>
      </p:pic>
      <p:sp>
        <p:nvSpPr>
          <p:cNvPr id="2" name="Title 1"/>
          <p:cNvSpPr>
            <a:spLocks noGrp="1"/>
          </p:cNvSpPr>
          <p:nvPr>
            <p:ph type="title"/>
          </p:nvPr>
        </p:nvSpPr>
        <p:spPr/>
        <p:txBody>
          <a:bodyPr/>
          <a:lstStyle/>
          <a:p>
            <a:r>
              <a:rPr lang="en-SG" dirty="0" smtClean="0"/>
              <a:t>Activity Diagram</a:t>
            </a:r>
            <a:endParaRPr lang="en-SG" dirty="0"/>
          </a:p>
        </p:txBody>
      </p:sp>
      <p:sp>
        <p:nvSpPr>
          <p:cNvPr id="4" name="Slide Number Placeholder 3"/>
          <p:cNvSpPr>
            <a:spLocks noGrp="1"/>
          </p:cNvSpPr>
          <p:nvPr>
            <p:ph type="sldNum" sz="quarter" idx="12"/>
          </p:nvPr>
        </p:nvSpPr>
        <p:spPr/>
        <p:txBody>
          <a:bodyPr/>
          <a:lstStyle/>
          <a:p>
            <a:pPr>
              <a:defRPr/>
            </a:pPr>
            <a:fld id="{E276260A-3374-384C-9F60-56563660E27E}" type="slidenum">
              <a:rPr lang="en-US" altLang="en-US" smtClean="0"/>
              <a:pPr>
                <a:defRPr/>
              </a:pPr>
              <a:t>5</a:t>
            </a:fld>
            <a:endParaRPr lang="en-US" altLang="en-US" dirty="0"/>
          </a:p>
        </p:txBody>
      </p:sp>
      <p:sp>
        <p:nvSpPr>
          <p:cNvPr id="5" name="Rectangle 4"/>
          <p:cNvSpPr/>
          <p:nvPr/>
        </p:nvSpPr>
        <p:spPr>
          <a:xfrm>
            <a:off x="2201870" y="6462665"/>
            <a:ext cx="5625380" cy="369332"/>
          </a:xfrm>
          <a:prstGeom prst="rect">
            <a:avLst/>
          </a:prstGeom>
        </p:spPr>
        <p:txBody>
          <a:bodyPr wrap="square">
            <a:spAutoFit/>
          </a:bodyPr>
          <a:lstStyle/>
          <a:p>
            <a:r>
              <a:rPr lang="en-SG" dirty="0">
                <a:hlinkClick r:id="rId3"/>
              </a:rPr>
              <a:t>https://www.uml-diagrams.org/activity-diagrams.html</a:t>
            </a:r>
            <a:endParaRPr lang="en-SG" dirty="0"/>
          </a:p>
        </p:txBody>
      </p:sp>
      <p:sp>
        <p:nvSpPr>
          <p:cNvPr id="6" name="Rectangle 3"/>
          <p:cNvSpPr txBox="1">
            <a:spLocks noChangeArrowheads="1"/>
          </p:cNvSpPr>
          <p:nvPr/>
        </p:nvSpPr>
        <p:spPr bwMode="auto">
          <a:xfrm>
            <a:off x="-348524" y="941425"/>
            <a:ext cx="7349164" cy="5250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accent2"/>
                </a:solidFill>
                <a:latin typeface="+mn-lt"/>
                <a:ea typeface="ＭＳ Ｐゴシック" charset="0"/>
              </a:defRPr>
            </a:lvl2pPr>
            <a:lvl3pPr marL="1143000" indent="-228600" algn="l" rtl="0" eaLnBrk="0" fontAlgn="base" hangingPunct="0">
              <a:spcBef>
                <a:spcPct val="20000"/>
              </a:spcBef>
              <a:spcAft>
                <a:spcPct val="0"/>
              </a:spcAft>
              <a:buChar char="•"/>
              <a:defRPr sz="2400">
                <a:solidFill>
                  <a:srgbClr val="CC0000"/>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r>
              <a:rPr lang="en-US" altLang="en-US" sz="2000" b="1" kern="0" dirty="0" smtClean="0">
                <a:ea typeface="ＭＳ Ｐゴシック" charset="-128"/>
              </a:rPr>
              <a:t>Activity</a:t>
            </a:r>
          </a:p>
          <a:p>
            <a:pPr lvl="2"/>
            <a:r>
              <a:rPr lang="en-US" sz="2000" dirty="0">
                <a:solidFill>
                  <a:schemeClr val="tx1"/>
                </a:solidFill>
              </a:rPr>
              <a:t>parameterized </a:t>
            </a:r>
            <a:r>
              <a:rPr lang="en-US" sz="2000" b="1" dirty="0">
                <a:solidFill>
                  <a:schemeClr val="tx1"/>
                </a:solidFill>
              </a:rPr>
              <a:t>behavior</a:t>
            </a:r>
            <a:r>
              <a:rPr lang="en-US" sz="2000" dirty="0">
                <a:solidFill>
                  <a:schemeClr val="tx1"/>
                </a:solidFill>
              </a:rPr>
              <a:t> represented as coordinated flow of </a:t>
            </a:r>
            <a:r>
              <a:rPr lang="en-US" sz="2000" b="1" dirty="0">
                <a:solidFill>
                  <a:schemeClr val="tx1"/>
                </a:solidFill>
              </a:rPr>
              <a:t>actions</a:t>
            </a:r>
            <a:r>
              <a:rPr lang="en-US" sz="2000" dirty="0" smtClean="0">
                <a:solidFill>
                  <a:schemeClr val="tx1"/>
                </a:solidFill>
              </a:rPr>
              <a:t>.</a:t>
            </a:r>
          </a:p>
          <a:p>
            <a:pPr lvl="2"/>
            <a:endParaRPr lang="en-US" altLang="en-US" sz="1800" kern="0" dirty="0" smtClean="0">
              <a:ea typeface="ＭＳ Ｐゴシック" charset="-128"/>
            </a:endParaRPr>
          </a:p>
          <a:p>
            <a:pPr lvl="1"/>
            <a:r>
              <a:rPr lang="en-US" altLang="en-US" sz="2000" b="1" kern="0" dirty="0">
                <a:ea typeface="ＭＳ Ｐゴシック" charset="-128"/>
              </a:rPr>
              <a:t>Activity Edge</a:t>
            </a:r>
          </a:p>
          <a:p>
            <a:pPr lvl="2"/>
            <a:r>
              <a:rPr lang="en-US" sz="2000" dirty="0">
                <a:solidFill>
                  <a:schemeClr val="tx1"/>
                </a:solidFill>
              </a:rPr>
              <a:t>directed connections along which </a:t>
            </a:r>
            <a:r>
              <a:rPr lang="en-US" sz="2000" b="1" dirty="0">
                <a:solidFill>
                  <a:schemeClr val="tx1"/>
                </a:solidFill>
              </a:rPr>
              <a:t>tokens</a:t>
            </a:r>
            <a:r>
              <a:rPr lang="en-US" sz="2000" dirty="0">
                <a:solidFill>
                  <a:schemeClr val="tx1"/>
                </a:solidFill>
              </a:rPr>
              <a:t> or </a:t>
            </a:r>
            <a:r>
              <a:rPr lang="en-US" sz="2000" b="1" dirty="0">
                <a:solidFill>
                  <a:schemeClr val="tx1"/>
                </a:solidFill>
              </a:rPr>
              <a:t>data objects</a:t>
            </a:r>
            <a:r>
              <a:rPr lang="en-US" sz="2000" dirty="0">
                <a:solidFill>
                  <a:schemeClr val="tx1"/>
                </a:solidFill>
              </a:rPr>
              <a:t> flow between </a:t>
            </a:r>
            <a:r>
              <a:rPr lang="en-US" sz="2000" b="1" dirty="0">
                <a:solidFill>
                  <a:schemeClr val="tx1"/>
                </a:solidFill>
              </a:rPr>
              <a:t>activity nodes</a:t>
            </a:r>
            <a:r>
              <a:rPr lang="en-US" sz="2000" dirty="0" smtClean="0">
                <a:solidFill>
                  <a:schemeClr val="tx1"/>
                </a:solidFill>
              </a:rPr>
              <a:t>.</a:t>
            </a:r>
          </a:p>
          <a:p>
            <a:pPr lvl="2"/>
            <a:endParaRPr lang="en-US" altLang="en-US" sz="2000" kern="0" dirty="0" smtClean="0">
              <a:ea typeface="ＭＳ Ｐゴシック" charset="-128"/>
            </a:endParaRPr>
          </a:p>
          <a:p>
            <a:pPr lvl="1"/>
            <a:r>
              <a:rPr lang="en-US" altLang="en-US" sz="2000" b="1" kern="0" dirty="0" smtClean="0">
                <a:ea typeface="ＭＳ Ｐゴシック" charset="-128"/>
              </a:rPr>
              <a:t>Activity Partition</a:t>
            </a:r>
          </a:p>
          <a:p>
            <a:pPr lvl="2"/>
            <a:r>
              <a:rPr lang="en-US" sz="2000" b="1" dirty="0">
                <a:solidFill>
                  <a:schemeClr val="tx1"/>
                </a:solidFill>
              </a:rPr>
              <a:t>activity group</a:t>
            </a:r>
            <a:r>
              <a:rPr lang="en-US" sz="2000" dirty="0">
                <a:solidFill>
                  <a:schemeClr val="tx1"/>
                </a:solidFill>
              </a:rPr>
              <a:t> for actions that have some common characteristic</a:t>
            </a:r>
            <a:r>
              <a:rPr lang="en-US" sz="2000" dirty="0" smtClean="0">
                <a:solidFill>
                  <a:schemeClr val="tx1"/>
                </a:solidFill>
              </a:rPr>
              <a:t>.</a:t>
            </a:r>
          </a:p>
          <a:p>
            <a:pPr lvl="2"/>
            <a:endParaRPr lang="en-US" altLang="en-US" sz="1800" kern="0" dirty="0" smtClean="0">
              <a:solidFill>
                <a:schemeClr val="tx1"/>
              </a:solidFill>
              <a:ea typeface="ＭＳ Ｐゴシック" charset="-128"/>
            </a:endParaRPr>
          </a:p>
          <a:p>
            <a:pPr lvl="1"/>
            <a:r>
              <a:rPr lang="en-US" altLang="en-US" sz="2000" b="1" kern="0" dirty="0" smtClean="0">
                <a:ea typeface="ＭＳ Ｐゴシック" charset="-128"/>
              </a:rPr>
              <a:t>Object Flow</a:t>
            </a:r>
            <a:endParaRPr lang="en-US" altLang="en-US" sz="2400" kern="0" dirty="0" smtClean="0">
              <a:solidFill>
                <a:schemeClr val="tx1"/>
              </a:solidFill>
              <a:ea typeface="ＭＳ Ｐゴシック" charset="-128"/>
            </a:endParaRPr>
          </a:p>
          <a:p>
            <a:pPr lvl="2"/>
            <a:r>
              <a:rPr lang="en-US" sz="2000" b="1" dirty="0">
                <a:solidFill>
                  <a:schemeClr val="tx1"/>
                </a:solidFill>
              </a:rPr>
              <a:t>activity edges </a:t>
            </a:r>
            <a:r>
              <a:rPr lang="en-US" sz="2000" dirty="0">
                <a:solidFill>
                  <a:schemeClr val="tx1"/>
                </a:solidFill>
              </a:rPr>
              <a:t>used to show </a:t>
            </a:r>
            <a:r>
              <a:rPr lang="en-US" sz="2000" b="1" dirty="0">
                <a:solidFill>
                  <a:schemeClr val="tx1"/>
                </a:solidFill>
              </a:rPr>
              <a:t>data</a:t>
            </a:r>
            <a:r>
              <a:rPr lang="en-US" sz="2000" dirty="0">
                <a:solidFill>
                  <a:schemeClr val="tx1"/>
                </a:solidFill>
              </a:rPr>
              <a:t> flow </a:t>
            </a:r>
            <a:r>
              <a:rPr lang="en-US" sz="2000" dirty="0" smtClean="0">
                <a:solidFill>
                  <a:schemeClr val="tx1"/>
                </a:solidFill>
              </a:rPr>
              <a:t>of</a:t>
            </a:r>
            <a:r>
              <a:rPr lang="en-US" sz="2000" dirty="0">
                <a:solidFill>
                  <a:schemeClr val="tx1"/>
                </a:solidFill>
              </a:rPr>
              <a:t> </a:t>
            </a:r>
            <a:r>
              <a:rPr lang="en-US" sz="2000" b="1" dirty="0">
                <a:solidFill>
                  <a:schemeClr val="tx1"/>
                </a:solidFill>
              </a:rPr>
              <a:t>object</a:t>
            </a:r>
            <a:r>
              <a:rPr lang="en-US" sz="2000" dirty="0">
                <a:solidFill>
                  <a:schemeClr val="tx1"/>
                </a:solidFill>
              </a:rPr>
              <a:t> and </a:t>
            </a:r>
            <a:r>
              <a:rPr lang="en-US" sz="2000" b="1" dirty="0">
                <a:solidFill>
                  <a:schemeClr val="tx1"/>
                </a:solidFill>
              </a:rPr>
              <a:t>data tokens</a:t>
            </a:r>
            <a:r>
              <a:rPr lang="en-US" sz="2000" dirty="0">
                <a:solidFill>
                  <a:schemeClr val="tx1"/>
                </a:solidFill>
              </a:rPr>
              <a:t> between action nodes.</a:t>
            </a:r>
            <a:endParaRPr lang="en-US" altLang="en-US" sz="2000" kern="0" dirty="0">
              <a:solidFill>
                <a:schemeClr val="tx1"/>
              </a:solidFill>
              <a:ea typeface="ＭＳ Ｐゴシック" charset="-128"/>
            </a:endParaRPr>
          </a:p>
        </p:txBody>
      </p:sp>
      <p:pic>
        <p:nvPicPr>
          <p:cNvPr id="7" name="Picture 6"/>
          <p:cNvPicPr>
            <a:picLocks noChangeAspect="1"/>
          </p:cNvPicPr>
          <p:nvPr/>
        </p:nvPicPr>
        <p:blipFill>
          <a:blip r:embed="rId4"/>
          <a:stretch>
            <a:fillRect/>
          </a:stretch>
        </p:blipFill>
        <p:spPr>
          <a:xfrm>
            <a:off x="7000640" y="1601732"/>
            <a:ext cx="2049165" cy="1550535"/>
          </a:xfrm>
          <a:prstGeom prst="rect">
            <a:avLst/>
          </a:prstGeom>
        </p:spPr>
      </p:pic>
      <p:pic>
        <p:nvPicPr>
          <p:cNvPr id="8" name="Picture 7"/>
          <p:cNvPicPr>
            <a:picLocks noChangeAspect="1"/>
          </p:cNvPicPr>
          <p:nvPr/>
        </p:nvPicPr>
        <p:blipFill>
          <a:blip r:embed="rId5"/>
          <a:stretch>
            <a:fillRect/>
          </a:stretch>
        </p:blipFill>
        <p:spPr>
          <a:xfrm>
            <a:off x="7116153" y="3436199"/>
            <a:ext cx="1828815" cy="1603035"/>
          </a:xfrm>
          <a:prstGeom prst="rect">
            <a:avLst/>
          </a:prstGeom>
        </p:spPr>
      </p:pic>
      <p:pic>
        <p:nvPicPr>
          <p:cNvPr id="9" name="Picture 8"/>
          <p:cNvPicPr>
            <a:picLocks noChangeAspect="1"/>
          </p:cNvPicPr>
          <p:nvPr/>
        </p:nvPicPr>
        <p:blipFill>
          <a:blip r:embed="rId6"/>
          <a:stretch>
            <a:fillRect/>
          </a:stretch>
        </p:blipFill>
        <p:spPr>
          <a:xfrm>
            <a:off x="6321340" y="584445"/>
            <a:ext cx="2841973" cy="641225"/>
          </a:xfrm>
          <a:prstGeom prst="rect">
            <a:avLst/>
          </a:prstGeom>
        </p:spPr>
      </p:pic>
    </p:spTree>
    <p:extLst>
      <p:ext uri="{BB962C8B-B14F-4D97-AF65-F5344CB8AC3E}">
        <p14:creationId xmlns:p14="http://schemas.microsoft.com/office/powerpoint/2010/main" val="4082254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a:extLst>
              <a:ext uri="{FF2B5EF4-FFF2-40B4-BE49-F238E27FC236}">
                <a16:creationId xmlns:a16="http://schemas.microsoft.com/office/drawing/2014/main" id="{2D3653A8-8A3C-0841-9834-16C74B77158C}"/>
              </a:ext>
            </a:extLst>
          </p:cNvPr>
          <p:cNvSpPr>
            <a:spLocks noGrp="1" noChangeArrowheads="1"/>
          </p:cNvSpPr>
          <p:nvPr>
            <p:ph type="title"/>
          </p:nvPr>
        </p:nvSpPr>
        <p:spPr>
          <a:xfrm>
            <a:off x="321881" y="89620"/>
            <a:ext cx="8955610" cy="545561"/>
          </a:xfrm>
        </p:spPr>
        <p:txBody>
          <a:bodyPr>
            <a:normAutofit fontScale="90000"/>
          </a:bodyPr>
          <a:lstStyle/>
          <a:p>
            <a:r>
              <a:rPr lang="en-US" altLang="en-US" dirty="0" smtClean="0"/>
              <a:t>Development Process based on Activity Diagram</a:t>
            </a:r>
            <a:endParaRPr lang="en-US" altLang="en-US" dirty="0"/>
          </a:p>
        </p:txBody>
      </p:sp>
      <p:sp>
        <p:nvSpPr>
          <p:cNvPr id="4" name="Slide Number Placeholder 3">
            <a:extLst>
              <a:ext uri="{FF2B5EF4-FFF2-40B4-BE49-F238E27FC236}">
                <a16:creationId xmlns:a16="http://schemas.microsoft.com/office/drawing/2014/main" id="{763D3BDF-A3EF-2A44-BB78-BDC11BF2EA7E}"/>
              </a:ext>
            </a:extLst>
          </p:cNvPr>
          <p:cNvSpPr>
            <a:spLocks noGrp="1"/>
          </p:cNvSpPr>
          <p:nvPr>
            <p:ph type="sldNum" sz="quarter" idx="16"/>
          </p:nvPr>
        </p:nvSpPr>
        <p:spPr/>
        <p:txBody>
          <a:bodyPr/>
          <a:lstStyle/>
          <a:p>
            <a:fld id="{20059DE2-2DDC-564D-B6B9-683FB2A87ED7}" type="slidenum">
              <a:rPr lang="en-US" altLang="en-US"/>
              <a:pPr/>
              <a:t>6</a:t>
            </a:fld>
            <a:endParaRPr lang="en-US" altLang="en-US" dirty="0"/>
          </a:p>
        </p:txBody>
      </p:sp>
      <p:sp>
        <p:nvSpPr>
          <p:cNvPr id="6" name="TextBox 5"/>
          <p:cNvSpPr txBox="1"/>
          <p:nvPr/>
        </p:nvSpPr>
        <p:spPr>
          <a:xfrm>
            <a:off x="94195" y="3960265"/>
            <a:ext cx="9049805" cy="2246769"/>
          </a:xfrm>
          <a:prstGeom prst="rect">
            <a:avLst/>
          </a:prstGeom>
          <a:noFill/>
        </p:spPr>
        <p:txBody>
          <a:bodyPr wrap="square" rtlCol="0">
            <a:spAutoFit/>
          </a:bodyPr>
          <a:lstStyle/>
          <a:p>
            <a:pPr marL="342900" indent="-342900">
              <a:buFont typeface="+mj-lt"/>
              <a:buAutoNum type="arabicPeriod"/>
            </a:pPr>
            <a:r>
              <a:rPr lang="en-SG" sz="1400" dirty="0" smtClean="0"/>
              <a:t>Developers implement the features (source codes, scripts) on their local workstations.</a:t>
            </a:r>
          </a:p>
          <a:p>
            <a:pPr marL="342900" indent="-342900">
              <a:buFont typeface="+mj-lt"/>
              <a:buAutoNum type="arabicPeriod"/>
            </a:pPr>
            <a:r>
              <a:rPr lang="en-SG" sz="1400" dirty="0" smtClean="0"/>
              <a:t>Developers write local test cases and test </a:t>
            </a:r>
            <a:r>
              <a:rPr lang="en-SG" sz="1400" dirty="0"/>
              <a:t>the features </a:t>
            </a:r>
            <a:r>
              <a:rPr lang="en-SG" sz="1400" dirty="0" smtClean="0"/>
              <a:t>manually on </a:t>
            </a:r>
            <a:r>
              <a:rPr lang="en-SG" sz="1400" dirty="0"/>
              <a:t>their local workstations.</a:t>
            </a:r>
          </a:p>
          <a:p>
            <a:pPr marL="342900" indent="-342900">
              <a:buFont typeface="+mj-lt"/>
              <a:buAutoNum type="arabicPeriod"/>
            </a:pPr>
            <a:r>
              <a:rPr lang="en-SG" sz="1400" dirty="0" smtClean="0"/>
              <a:t>Developers fix the bugs and issues on </a:t>
            </a:r>
            <a:r>
              <a:rPr lang="en-SG" sz="1400" dirty="0"/>
              <a:t>their local workstations</a:t>
            </a:r>
            <a:r>
              <a:rPr lang="en-SG" sz="1400" dirty="0" smtClean="0"/>
              <a:t>.</a:t>
            </a:r>
          </a:p>
          <a:p>
            <a:pPr marL="342900" indent="-342900">
              <a:buFont typeface="+mj-lt"/>
              <a:buAutoNum type="arabicPeriod"/>
            </a:pPr>
            <a:r>
              <a:rPr lang="en-SG" sz="1400" dirty="0" smtClean="0"/>
              <a:t>Developers deploy their features to staging by the deadline (e.g. 8 days before release).  Lead developer manually compiles, integrates the features and configures the staging environment </a:t>
            </a:r>
          </a:p>
          <a:p>
            <a:pPr marL="342900" indent="-342900">
              <a:buFont typeface="+mj-lt"/>
              <a:buAutoNum type="arabicPeriod"/>
            </a:pPr>
            <a:r>
              <a:rPr lang="en-SG" sz="1400" dirty="0" smtClean="0"/>
              <a:t>Quality assurance staff write SIT/UAT test cases and test the codes manually on the staging.</a:t>
            </a:r>
          </a:p>
          <a:p>
            <a:pPr marL="342900" indent="-342900">
              <a:buFont typeface="+mj-lt"/>
              <a:buAutoNum type="arabicPeriod"/>
            </a:pPr>
            <a:r>
              <a:rPr lang="en-SG" sz="1400" dirty="0" smtClean="0"/>
              <a:t>Lead developer reviews issues. Issues cannot be fixed by release date are postponed to next cycle.</a:t>
            </a:r>
          </a:p>
          <a:p>
            <a:pPr marL="342900" indent="-342900">
              <a:buFont typeface="+mj-lt"/>
              <a:buAutoNum type="arabicPeriod"/>
            </a:pPr>
            <a:r>
              <a:rPr lang="en-SG" sz="1400" dirty="0"/>
              <a:t>Lead developer </a:t>
            </a:r>
            <a:r>
              <a:rPr lang="en-SG" sz="1400" dirty="0" smtClean="0"/>
              <a:t>assign actions to each developer.</a:t>
            </a:r>
          </a:p>
          <a:p>
            <a:pPr marL="342900" indent="-342900">
              <a:buFont typeface="+mj-lt"/>
              <a:buAutoNum type="arabicPeriod"/>
            </a:pPr>
            <a:r>
              <a:rPr lang="en-SG" sz="1400" dirty="0" smtClean="0"/>
              <a:t>Lead developer manually compile source codes from staging, deploy to production and configure the production server for final release by the deadline (e.g. 2 days before release)</a:t>
            </a:r>
            <a:endParaRPr lang="en-SG" sz="1400" dirty="0"/>
          </a:p>
        </p:txBody>
      </p:sp>
      <p:pic>
        <p:nvPicPr>
          <p:cNvPr id="2" name="Picture 1"/>
          <p:cNvPicPr>
            <a:picLocks noChangeAspect="1"/>
          </p:cNvPicPr>
          <p:nvPr/>
        </p:nvPicPr>
        <p:blipFill>
          <a:blip r:embed="rId3"/>
          <a:stretch>
            <a:fillRect/>
          </a:stretch>
        </p:blipFill>
        <p:spPr>
          <a:xfrm>
            <a:off x="777250" y="635181"/>
            <a:ext cx="7409988" cy="3325084"/>
          </a:xfrm>
          <a:prstGeom prst="rect">
            <a:avLst/>
          </a:prstGeom>
        </p:spPr>
      </p:pic>
      <p:sp>
        <p:nvSpPr>
          <p:cNvPr id="3" name="Rectangle 2"/>
          <p:cNvSpPr/>
          <p:nvPr/>
        </p:nvSpPr>
        <p:spPr>
          <a:xfrm>
            <a:off x="1083024" y="6207034"/>
            <a:ext cx="6625876" cy="369332"/>
          </a:xfrm>
          <a:prstGeom prst="rect">
            <a:avLst/>
          </a:prstGeom>
        </p:spPr>
        <p:txBody>
          <a:bodyPr wrap="square">
            <a:spAutoFit/>
          </a:bodyPr>
          <a:lstStyle/>
          <a:p>
            <a:pPr marL="0" indent="0">
              <a:buFont typeface="+mj-lt"/>
              <a:buNone/>
            </a:pPr>
            <a:r>
              <a:rPr lang="en-SG" dirty="0"/>
              <a:t>Discuss the possible issues and how to mitigate these issues</a:t>
            </a:r>
          </a:p>
        </p:txBody>
      </p:sp>
    </p:spTree>
    <p:extLst>
      <p:ext uri="{BB962C8B-B14F-4D97-AF65-F5344CB8AC3E}">
        <p14:creationId xmlns:p14="http://schemas.microsoft.com/office/powerpoint/2010/main" val="24820143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2DF50-7780-AE40-A476-1B71468B62CC}"/>
              </a:ext>
            </a:extLst>
          </p:cNvPr>
          <p:cNvSpPr>
            <a:spLocks noGrp="1"/>
          </p:cNvSpPr>
          <p:nvPr>
            <p:ph type="title"/>
          </p:nvPr>
        </p:nvSpPr>
        <p:spPr>
          <a:xfrm>
            <a:off x="183705" y="10902"/>
            <a:ext cx="8820595" cy="584775"/>
          </a:xfrm>
        </p:spPr>
        <p:txBody>
          <a:bodyPr/>
          <a:lstStyle/>
          <a:p>
            <a:r>
              <a:rPr lang="en-US" sz="3200" dirty="0" smtClean="0"/>
              <a:t>Another example based on class exercises</a:t>
            </a:r>
            <a:endParaRPr lang="en-US" sz="3200" dirty="0"/>
          </a:p>
        </p:txBody>
      </p:sp>
      <p:sp>
        <p:nvSpPr>
          <p:cNvPr id="4" name="Slide Number Placeholder 3">
            <a:extLst>
              <a:ext uri="{FF2B5EF4-FFF2-40B4-BE49-F238E27FC236}">
                <a16:creationId xmlns:a16="http://schemas.microsoft.com/office/drawing/2014/main" id="{DC31EBDC-B1FF-0F4E-ACDE-942A2BE8A1E2}"/>
              </a:ext>
            </a:extLst>
          </p:cNvPr>
          <p:cNvSpPr>
            <a:spLocks noGrp="1"/>
          </p:cNvSpPr>
          <p:nvPr>
            <p:ph type="sldNum" sz="quarter" idx="12"/>
          </p:nvPr>
        </p:nvSpPr>
        <p:spPr/>
        <p:txBody>
          <a:bodyPr/>
          <a:lstStyle/>
          <a:p>
            <a:pPr>
              <a:defRPr/>
            </a:pPr>
            <a:fld id="{E276260A-3374-384C-9F60-56563660E27E}" type="slidenum">
              <a:rPr lang="en-US" altLang="en-US" smtClean="0"/>
              <a:pPr>
                <a:defRPr/>
              </a:pPr>
              <a:t>7</a:t>
            </a:fld>
            <a:endParaRPr lang="en-US" altLang="en-US" dirty="0"/>
          </a:p>
        </p:txBody>
      </p:sp>
      <p:pic>
        <p:nvPicPr>
          <p:cNvPr id="8" name="Picture 7"/>
          <p:cNvPicPr>
            <a:picLocks noChangeAspect="1"/>
          </p:cNvPicPr>
          <p:nvPr/>
        </p:nvPicPr>
        <p:blipFill>
          <a:blip r:embed="rId3"/>
          <a:stretch>
            <a:fillRect/>
          </a:stretch>
        </p:blipFill>
        <p:spPr>
          <a:xfrm>
            <a:off x="995112" y="780343"/>
            <a:ext cx="7693614" cy="5772220"/>
          </a:xfrm>
          <a:prstGeom prst="rect">
            <a:avLst/>
          </a:prstGeom>
        </p:spPr>
      </p:pic>
    </p:spTree>
    <p:extLst>
      <p:ext uri="{BB962C8B-B14F-4D97-AF65-F5344CB8AC3E}">
        <p14:creationId xmlns:p14="http://schemas.microsoft.com/office/powerpoint/2010/main" val="28335369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2DF50-7780-AE40-A476-1B71468B62CC}"/>
              </a:ext>
            </a:extLst>
          </p:cNvPr>
          <p:cNvSpPr>
            <a:spLocks noGrp="1"/>
          </p:cNvSpPr>
          <p:nvPr>
            <p:ph type="title"/>
          </p:nvPr>
        </p:nvSpPr>
        <p:spPr/>
        <p:txBody>
          <a:bodyPr/>
          <a:lstStyle/>
          <a:p>
            <a:r>
              <a:rPr lang="en-US" dirty="0" smtClean="0"/>
              <a:t>Tools Example</a:t>
            </a:r>
            <a:endParaRPr lang="en-US" dirty="0"/>
          </a:p>
        </p:txBody>
      </p:sp>
      <p:sp>
        <p:nvSpPr>
          <p:cNvPr id="4" name="Slide Number Placeholder 3">
            <a:extLst>
              <a:ext uri="{FF2B5EF4-FFF2-40B4-BE49-F238E27FC236}">
                <a16:creationId xmlns:a16="http://schemas.microsoft.com/office/drawing/2014/main" id="{DC31EBDC-B1FF-0F4E-ACDE-942A2BE8A1E2}"/>
              </a:ext>
            </a:extLst>
          </p:cNvPr>
          <p:cNvSpPr>
            <a:spLocks noGrp="1"/>
          </p:cNvSpPr>
          <p:nvPr>
            <p:ph type="sldNum" sz="quarter" idx="12"/>
          </p:nvPr>
        </p:nvSpPr>
        <p:spPr/>
        <p:txBody>
          <a:bodyPr/>
          <a:lstStyle/>
          <a:p>
            <a:pPr>
              <a:defRPr/>
            </a:pPr>
            <a:fld id="{E276260A-3374-384C-9F60-56563660E27E}" type="slidenum">
              <a:rPr lang="en-US" altLang="en-US" smtClean="0"/>
              <a:pPr>
                <a:defRPr/>
              </a:pPr>
              <a:t>8</a:t>
            </a:fld>
            <a:endParaRPr lang="en-US" altLang="en-US" dirty="0"/>
          </a:p>
        </p:txBody>
      </p:sp>
      <p:pic>
        <p:nvPicPr>
          <p:cNvPr id="4098" name="Picture 2" descr="https://maven.apache.org/images/maven-logo-black-on-whi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0323" y="1679738"/>
            <a:ext cx="1504229" cy="38048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a:stretch>
            <a:fillRect/>
          </a:stretch>
        </p:blipFill>
        <p:spPr>
          <a:xfrm>
            <a:off x="259453" y="1602418"/>
            <a:ext cx="851620" cy="1004606"/>
          </a:xfrm>
          <a:prstGeom prst="rect">
            <a:avLst/>
          </a:prstGeom>
        </p:spPr>
      </p:pic>
      <p:pic>
        <p:nvPicPr>
          <p:cNvPr id="12" name="Picture 11"/>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481258" y="3191824"/>
            <a:ext cx="910740" cy="777924"/>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23548" y="1491889"/>
            <a:ext cx="1363252" cy="782949"/>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8026" y="2378350"/>
            <a:ext cx="1509606" cy="791773"/>
          </a:xfrm>
          <a:prstGeom prst="rect">
            <a:avLst/>
          </a:prstGeom>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50020" y="1623617"/>
            <a:ext cx="1884382" cy="589970"/>
          </a:xfrm>
          <a:prstGeom prst="rect">
            <a:avLst/>
          </a:prstGeom>
        </p:spPr>
      </p:pic>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99599" y="5600702"/>
            <a:ext cx="930237" cy="558142"/>
          </a:xfrm>
          <a:prstGeom prst="rect">
            <a:avLst/>
          </a:prstGeom>
        </p:spPr>
      </p:pic>
      <p:sp>
        <p:nvSpPr>
          <p:cNvPr id="18" name="Rectangle 17"/>
          <p:cNvSpPr/>
          <p:nvPr/>
        </p:nvSpPr>
        <p:spPr>
          <a:xfrm>
            <a:off x="94195" y="1000360"/>
            <a:ext cx="2137794" cy="4866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9" name="TextBox 18"/>
          <p:cNvSpPr txBox="1"/>
          <p:nvPr/>
        </p:nvSpPr>
        <p:spPr>
          <a:xfrm>
            <a:off x="386428" y="1044862"/>
            <a:ext cx="1308371" cy="307777"/>
          </a:xfrm>
          <a:prstGeom prst="rect">
            <a:avLst/>
          </a:prstGeom>
          <a:noFill/>
        </p:spPr>
        <p:txBody>
          <a:bodyPr wrap="none" rtlCol="0">
            <a:spAutoFit/>
          </a:bodyPr>
          <a:lstStyle/>
          <a:p>
            <a:r>
              <a:rPr lang="en-SG" sz="1400" b="1" dirty="0" smtClean="0"/>
              <a:t>Development</a:t>
            </a:r>
            <a:endParaRPr lang="en-SG" b="1" dirty="0"/>
          </a:p>
        </p:txBody>
      </p:sp>
      <p:sp>
        <p:nvSpPr>
          <p:cNvPr id="21" name="Rectangle 20"/>
          <p:cNvSpPr/>
          <p:nvPr/>
        </p:nvSpPr>
        <p:spPr>
          <a:xfrm>
            <a:off x="2295150" y="1000360"/>
            <a:ext cx="2157736" cy="43230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TextBox 21"/>
          <p:cNvSpPr txBox="1"/>
          <p:nvPr/>
        </p:nvSpPr>
        <p:spPr>
          <a:xfrm>
            <a:off x="2394013" y="1030076"/>
            <a:ext cx="2013436" cy="307777"/>
          </a:xfrm>
          <a:prstGeom prst="rect">
            <a:avLst/>
          </a:prstGeom>
          <a:noFill/>
        </p:spPr>
        <p:txBody>
          <a:bodyPr wrap="none" rtlCol="0">
            <a:spAutoFit/>
          </a:bodyPr>
          <a:lstStyle/>
          <a:p>
            <a:r>
              <a:rPr lang="en-SG" sz="1400" b="1" dirty="0" smtClean="0"/>
              <a:t>Build and Verification</a:t>
            </a:r>
            <a:endParaRPr lang="en-SG" b="1" dirty="0"/>
          </a:p>
        </p:txBody>
      </p:sp>
      <p:pic>
        <p:nvPicPr>
          <p:cNvPr id="20" name="Picture 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04538" y="1744442"/>
            <a:ext cx="875661" cy="630476"/>
          </a:xfrm>
          <a:prstGeom prst="rect">
            <a:avLst/>
          </a:prstGeom>
        </p:spPr>
      </p:pic>
      <p:cxnSp>
        <p:nvCxnSpPr>
          <p:cNvPr id="24" name="Straight Connector 23"/>
          <p:cNvCxnSpPr/>
          <p:nvPr/>
        </p:nvCxnSpPr>
        <p:spPr>
          <a:xfrm>
            <a:off x="94195" y="3546473"/>
            <a:ext cx="19860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11"/>
          <a:stretch>
            <a:fillRect/>
          </a:stretch>
        </p:blipFill>
        <p:spPr>
          <a:xfrm>
            <a:off x="294900" y="2771585"/>
            <a:ext cx="1819275" cy="457200"/>
          </a:xfrm>
          <a:prstGeom prst="rect">
            <a:avLst/>
          </a:prstGeom>
        </p:spPr>
      </p:pic>
      <p:pic>
        <p:nvPicPr>
          <p:cNvPr id="30" name="Picture 2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52911" y="4138630"/>
            <a:ext cx="755517" cy="755517"/>
          </a:xfrm>
          <a:prstGeom prst="rect">
            <a:avLst/>
          </a:prstGeom>
        </p:spPr>
      </p:pic>
      <p:pic>
        <p:nvPicPr>
          <p:cNvPr id="31" name="Picture 30"/>
          <p:cNvPicPr>
            <a:picLocks noChangeAspect="1"/>
          </p:cNvPicPr>
          <p:nvPr/>
        </p:nvPicPr>
        <p:blipFill>
          <a:blip r:embed="rId13"/>
          <a:stretch>
            <a:fillRect/>
          </a:stretch>
        </p:blipFill>
        <p:spPr>
          <a:xfrm>
            <a:off x="193338" y="5078080"/>
            <a:ext cx="1828572" cy="586738"/>
          </a:xfrm>
          <a:prstGeom prst="rect">
            <a:avLst/>
          </a:prstGeom>
        </p:spPr>
      </p:pic>
      <p:pic>
        <p:nvPicPr>
          <p:cNvPr id="32" name="Picture 3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12280" y="3330318"/>
            <a:ext cx="2107930" cy="730306"/>
          </a:xfrm>
          <a:prstGeom prst="rect">
            <a:avLst/>
          </a:prstGeom>
        </p:spPr>
      </p:pic>
      <p:cxnSp>
        <p:nvCxnSpPr>
          <p:cNvPr id="36" name="Straight Connector 35"/>
          <p:cNvCxnSpPr/>
          <p:nvPr/>
        </p:nvCxnSpPr>
        <p:spPr>
          <a:xfrm>
            <a:off x="2394013" y="2955684"/>
            <a:ext cx="19860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46681" y="3613086"/>
            <a:ext cx="761747" cy="307777"/>
          </a:xfrm>
          <a:prstGeom prst="rect">
            <a:avLst/>
          </a:prstGeom>
          <a:noFill/>
        </p:spPr>
        <p:txBody>
          <a:bodyPr wrap="none" rtlCol="0">
            <a:spAutoFit/>
          </a:bodyPr>
          <a:lstStyle/>
          <a:p>
            <a:r>
              <a:rPr lang="en-SG" sz="1400" b="1" dirty="0" smtClean="0"/>
              <a:t>Others</a:t>
            </a:r>
            <a:endParaRPr lang="en-SG" b="1" dirty="0"/>
          </a:p>
        </p:txBody>
      </p:sp>
      <p:sp>
        <p:nvSpPr>
          <p:cNvPr id="38" name="TextBox 37"/>
          <p:cNvSpPr txBox="1"/>
          <p:nvPr/>
        </p:nvSpPr>
        <p:spPr>
          <a:xfrm>
            <a:off x="3062257" y="3069447"/>
            <a:ext cx="761747" cy="307777"/>
          </a:xfrm>
          <a:prstGeom prst="rect">
            <a:avLst/>
          </a:prstGeom>
          <a:noFill/>
        </p:spPr>
        <p:txBody>
          <a:bodyPr wrap="none" rtlCol="0">
            <a:spAutoFit/>
          </a:bodyPr>
          <a:lstStyle/>
          <a:p>
            <a:r>
              <a:rPr lang="en-SG" sz="1400" b="1" dirty="0" smtClean="0"/>
              <a:t>Others</a:t>
            </a:r>
            <a:endParaRPr lang="en-SG" b="1" dirty="0"/>
          </a:p>
        </p:txBody>
      </p:sp>
      <p:pic>
        <p:nvPicPr>
          <p:cNvPr id="33" name="Picture 3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531663" y="4120846"/>
            <a:ext cx="1710704" cy="1062437"/>
          </a:xfrm>
          <a:prstGeom prst="rect">
            <a:avLst/>
          </a:prstGeom>
        </p:spPr>
      </p:pic>
      <p:pic>
        <p:nvPicPr>
          <p:cNvPr id="34" name="Picture 3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847574" y="1981141"/>
            <a:ext cx="1020012" cy="1020012"/>
          </a:xfrm>
          <a:prstGeom prst="rect">
            <a:avLst/>
          </a:prstGeom>
        </p:spPr>
      </p:pic>
      <p:sp>
        <p:nvSpPr>
          <p:cNvPr id="41" name="Rectangle 40"/>
          <p:cNvSpPr/>
          <p:nvPr/>
        </p:nvSpPr>
        <p:spPr>
          <a:xfrm>
            <a:off x="4572000" y="1000359"/>
            <a:ext cx="2160245" cy="56290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2" name="TextBox 41"/>
          <p:cNvSpPr txBox="1"/>
          <p:nvPr/>
        </p:nvSpPr>
        <p:spPr>
          <a:xfrm>
            <a:off x="4703707" y="1030076"/>
            <a:ext cx="1878528" cy="307777"/>
          </a:xfrm>
          <a:prstGeom prst="rect">
            <a:avLst/>
          </a:prstGeom>
          <a:noFill/>
        </p:spPr>
        <p:txBody>
          <a:bodyPr wrap="none" rtlCol="0">
            <a:spAutoFit/>
          </a:bodyPr>
          <a:lstStyle/>
          <a:p>
            <a:r>
              <a:rPr lang="en-SG" sz="1400" b="1" dirty="0" smtClean="0"/>
              <a:t>Integration and Test</a:t>
            </a:r>
            <a:endParaRPr lang="en-SG" b="1" dirty="0"/>
          </a:p>
        </p:txBody>
      </p:sp>
      <p:cxnSp>
        <p:nvCxnSpPr>
          <p:cNvPr id="43" name="Straight Connector 42"/>
          <p:cNvCxnSpPr/>
          <p:nvPr/>
        </p:nvCxnSpPr>
        <p:spPr>
          <a:xfrm>
            <a:off x="4647895" y="4643320"/>
            <a:ext cx="19860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316139" y="4757083"/>
            <a:ext cx="761747" cy="307777"/>
          </a:xfrm>
          <a:prstGeom prst="rect">
            <a:avLst/>
          </a:prstGeom>
          <a:noFill/>
        </p:spPr>
        <p:txBody>
          <a:bodyPr wrap="none" rtlCol="0">
            <a:spAutoFit/>
          </a:bodyPr>
          <a:lstStyle/>
          <a:p>
            <a:r>
              <a:rPr lang="en-SG" sz="1400" b="1" dirty="0" smtClean="0"/>
              <a:t>Others</a:t>
            </a:r>
            <a:endParaRPr lang="en-SG" b="1" dirty="0"/>
          </a:p>
        </p:txBody>
      </p:sp>
      <p:pic>
        <p:nvPicPr>
          <p:cNvPr id="35" name="Picture 3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868749" y="4988042"/>
            <a:ext cx="1450900" cy="725450"/>
          </a:xfrm>
          <a:prstGeom prst="rect">
            <a:avLst/>
          </a:prstGeom>
        </p:spPr>
      </p:pic>
      <p:sp>
        <p:nvSpPr>
          <p:cNvPr id="47" name="Rectangle 46"/>
          <p:cNvSpPr/>
          <p:nvPr/>
        </p:nvSpPr>
        <p:spPr>
          <a:xfrm>
            <a:off x="6885057" y="1000359"/>
            <a:ext cx="2175544" cy="53126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TextBox 47"/>
          <p:cNvSpPr txBox="1"/>
          <p:nvPr/>
        </p:nvSpPr>
        <p:spPr>
          <a:xfrm>
            <a:off x="7680772" y="1030075"/>
            <a:ext cx="780983" cy="307777"/>
          </a:xfrm>
          <a:prstGeom prst="rect">
            <a:avLst/>
          </a:prstGeom>
          <a:noFill/>
        </p:spPr>
        <p:txBody>
          <a:bodyPr wrap="none" rtlCol="0">
            <a:spAutoFit/>
          </a:bodyPr>
          <a:lstStyle/>
          <a:p>
            <a:r>
              <a:rPr lang="en-SG" sz="1400" b="1" dirty="0" smtClean="0"/>
              <a:t>Deploy</a:t>
            </a:r>
            <a:endParaRPr lang="en-SG" b="1" dirty="0"/>
          </a:p>
        </p:txBody>
      </p:sp>
      <p:pic>
        <p:nvPicPr>
          <p:cNvPr id="39" name="Picture 3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988919" y="2281035"/>
            <a:ext cx="1303956" cy="651978"/>
          </a:xfrm>
          <a:prstGeom prst="rect">
            <a:avLst/>
          </a:prstGeom>
        </p:spPr>
      </p:pic>
      <p:pic>
        <p:nvPicPr>
          <p:cNvPr id="52" name="Picture 5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027212" y="2933013"/>
            <a:ext cx="1177473" cy="1652594"/>
          </a:xfrm>
          <a:prstGeom prst="rect">
            <a:avLst/>
          </a:prstGeom>
        </p:spPr>
      </p:pic>
      <p:cxnSp>
        <p:nvCxnSpPr>
          <p:cNvPr id="56" name="Straight Connector 55"/>
          <p:cNvCxnSpPr/>
          <p:nvPr/>
        </p:nvCxnSpPr>
        <p:spPr>
          <a:xfrm>
            <a:off x="6971716" y="5284310"/>
            <a:ext cx="19860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7607800" y="5250480"/>
            <a:ext cx="761747" cy="307777"/>
          </a:xfrm>
          <a:prstGeom prst="rect">
            <a:avLst/>
          </a:prstGeom>
          <a:noFill/>
        </p:spPr>
        <p:txBody>
          <a:bodyPr wrap="none" rtlCol="0">
            <a:spAutoFit/>
          </a:bodyPr>
          <a:lstStyle/>
          <a:p>
            <a:r>
              <a:rPr lang="en-SG" sz="1400" b="1" dirty="0" smtClean="0"/>
              <a:t>Others</a:t>
            </a:r>
            <a:endParaRPr lang="en-SG" b="1" dirty="0"/>
          </a:p>
        </p:txBody>
      </p:sp>
      <p:pic>
        <p:nvPicPr>
          <p:cNvPr id="53" name="Picture 52"/>
          <p:cNvPicPr>
            <a:picLocks noChangeAspect="1"/>
          </p:cNvPicPr>
          <p:nvPr/>
        </p:nvPicPr>
        <p:blipFill>
          <a:blip r:embed="rId20" cstate="hqprint">
            <a:extLst>
              <a:ext uri="{28A0092B-C50C-407E-A947-70E740481C1C}">
                <a14:useLocalDpi xmlns:a14="http://schemas.microsoft.com/office/drawing/2010/main" val="0"/>
              </a:ext>
            </a:extLst>
          </a:blip>
          <a:stretch>
            <a:fillRect/>
          </a:stretch>
        </p:blipFill>
        <p:spPr>
          <a:xfrm>
            <a:off x="4889012" y="5703769"/>
            <a:ext cx="1526220" cy="763110"/>
          </a:xfrm>
          <a:prstGeom prst="rect">
            <a:avLst/>
          </a:prstGeom>
        </p:spPr>
      </p:pic>
      <p:pic>
        <p:nvPicPr>
          <p:cNvPr id="54" name="Picture 53"/>
          <p:cNvPicPr>
            <a:picLocks noChangeAspect="1"/>
          </p:cNvPicPr>
          <p:nvPr/>
        </p:nvPicPr>
        <p:blipFill>
          <a:blip r:embed="rId21" cstate="hqprint">
            <a:extLst>
              <a:ext uri="{28A0092B-C50C-407E-A947-70E740481C1C}">
                <a14:useLocalDpi xmlns:a14="http://schemas.microsoft.com/office/drawing/2010/main" val="0"/>
              </a:ext>
            </a:extLst>
          </a:blip>
          <a:stretch>
            <a:fillRect/>
          </a:stretch>
        </p:blipFill>
        <p:spPr>
          <a:xfrm>
            <a:off x="7030562" y="4340273"/>
            <a:ext cx="1005961" cy="1005961"/>
          </a:xfrm>
          <a:prstGeom prst="rect">
            <a:avLst/>
          </a:prstGeom>
        </p:spPr>
      </p:pic>
      <p:pic>
        <p:nvPicPr>
          <p:cNvPr id="55" name="Picture 54"/>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72256" y="4041329"/>
            <a:ext cx="1789682" cy="629703"/>
          </a:xfrm>
          <a:prstGeom prst="rect">
            <a:avLst/>
          </a:prstGeom>
        </p:spPr>
      </p:pic>
      <p:pic>
        <p:nvPicPr>
          <p:cNvPr id="61" name="Picture 2" descr="H2 database logo"/>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126347" y="4677773"/>
            <a:ext cx="851949" cy="466395"/>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p:cNvSpPr txBox="1"/>
          <p:nvPr/>
        </p:nvSpPr>
        <p:spPr>
          <a:xfrm>
            <a:off x="1153335" y="5879773"/>
            <a:ext cx="3507302" cy="954107"/>
          </a:xfrm>
          <a:prstGeom prst="rect">
            <a:avLst/>
          </a:prstGeom>
          <a:noFill/>
        </p:spPr>
        <p:txBody>
          <a:bodyPr wrap="square" rtlCol="0">
            <a:spAutoFit/>
          </a:bodyPr>
          <a:lstStyle/>
          <a:p>
            <a:r>
              <a:rPr lang="en-SG" sz="1400" dirty="0" smtClean="0"/>
              <a:t>These tools can be used for your project implementation too. However, detailed configurations of these tools are not required in examination. </a:t>
            </a:r>
            <a:endParaRPr lang="en-SG" sz="1400" dirty="0"/>
          </a:p>
        </p:txBody>
      </p:sp>
    </p:spTree>
    <p:extLst>
      <p:ext uri="{BB962C8B-B14F-4D97-AF65-F5344CB8AC3E}">
        <p14:creationId xmlns:p14="http://schemas.microsoft.com/office/powerpoint/2010/main" val="1146677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Infrastructure as Code</a:t>
            </a:r>
            <a:endParaRPr lang="en-SG" dirty="0"/>
          </a:p>
        </p:txBody>
      </p:sp>
      <p:sp>
        <p:nvSpPr>
          <p:cNvPr id="3" name="Slide Number Placeholder 2"/>
          <p:cNvSpPr>
            <a:spLocks noGrp="1"/>
          </p:cNvSpPr>
          <p:nvPr>
            <p:ph type="sldNum" sz="quarter" idx="12"/>
          </p:nvPr>
        </p:nvSpPr>
        <p:spPr/>
        <p:txBody>
          <a:bodyPr/>
          <a:lstStyle/>
          <a:p>
            <a:pPr>
              <a:defRPr/>
            </a:pPr>
            <a:fld id="{774B7F4E-96B9-6043-9DD0-9717AF9E6981}" type="slidenum">
              <a:rPr lang="en-US" altLang="en-US" smtClean="0"/>
              <a:pPr>
                <a:defRPr/>
              </a:pPr>
              <a:t>9</a:t>
            </a:fld>
            <a:endParaRPr lang="en-US" altLang="en-US" dirty="0"/>
          </a:p>
        </p:txBody>
      </p:sp>
      <p:pic>
        <p:nvPicPr>
          <p:cNvPr id="5" name="Picture 4"/>
          <p:cNvPicPr>
            <a:picLocks noChangeAspect="1"/>
          </p:cNvPicPr>
          <p:nvPr/>
        </p:nvPicPr>
        <p:blipFill>
          <a:blip r:embed="rId3"/>
          <a:stretch>
            <a:fillRect/>
          </a:stretch>
        </p:blipFill>
        <p:spPr>
          <a:xfrm>
            <a:off x="1276350" y="1400175"/>
            <a:ext cx="6591300" cy="4057650"/>
          </a:xfrm>
          <a:prstGeom prst="rect">
            <a:avLst/>
          </a:prstGeom>
        </p:spPr>
      </p:pic>
    </p:spTree>
    <p:extLst>
      <p:ext uri="{BB962C8B-B14F-4D97-AF65-F5344CB8AC3E}">
        <p14:creationId xmlns:p14="http://schemas.microsoft.com/office/powerpoint/2010/main" val="88414433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92590</TotalTime>
  <Words>4170</Words>
  <Application>Microsoft Office PowerPoint</Application>
  <PresentationFormat>On-screen Show (4:3)</PresentationFormat>
  <Paragraphs>400</Paragraphs>
  <Slides>24</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Amazon Ember</vt:lpstr>
      <vt:lpstr>Amazon Ember Light</vt:lpstr>
      <vt:lpstr>Amazon Ember Medium</vt:lpstr>
      <vt:lpstr>ＭＳ Ｐゴシック</vt:lpstr>
      <vt:lpstr>Arial</vt:lpstr>
      <vt:lpstr>Calibri</vt:lpstr>
      <vt:lpstr>Courier New</vt:lpstr>
      <vt:lpstr>Times New Roman</vt:lpstr>
      <vt:lpstr>Default Design</vt:lpstr>
      <vt:lpstr>Maintainability Design III Development Strategy</vt:lpstr>
      <vt:lpstr>Objective</vt:lpstr>
      <vt:lpstr>Maintainability Considerations</vt:lpstr>
      <vt:lpstr>Problems that happen recently….</vt:lpstr>
      <vt:lpstr>Activity Diagram</vt:lpstr>
      <vt:lpstr>Development Process based on Activity Diagram</vt:lpstr>
      <vt:lpstr>Another example based on class exercises</vt:lpstr>
      <vt:lpstr>Tools Example</vt:lpstr>
      <vt:lpstr>Infrastructure as Code</vt:lpstr>
      <vt:lpstr>Build your Infrastructure like Software</vt:lpstr>
      <vt:lpstr>AWS CloudFormation</vt:lpstr>
      <vt:lpstr>AWS CloudFormation - Grouping</vt:lpstr>
      <vt:lpstr>AWS CloudFormation template structure</vt:lpstr>
      <vt:lpstr>Metadata</vt:lpstr>
      <vt:lpstr>Parameters</vt:lpstr>
      <vt:lpstr>Resources</vt:lpstr>
      <vt:lpstr>Parameters and Resources Examples</vt:lpstr>
      <vt:lpstr>Resource: DependsOn</vt:lpstr>
      <vt:lpstr>Mappings</vt:lpstr>
      <vt:lpstr>Conditions</vt:lpstr>
      <vt:lpstr>Conditions Example</vt:lpstr>
      <vt:lpstr>Building Environments using Conditions</vt:lpstr>
      <vt:lpstr>Output Example</vt:lpstr>
      <vt:lpstr>Exercise</vt:lpstr>
    </vt:vector>
  </TitlesOfParts>
  <Company>SMU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Architectural Analysis</dc:title>
  <dc:creator>Jason Woodard</dc:creator>
  <cp:lastModifiedBy>OUH Eng Lieh</cp:lastModifiedBy>
  <cp:revision>1154</cp:revision>
  <cp:lastPrinted>2018-08-24T01:18:27Z</cp:lastPrinted>
  <dcterms:created xsi:type="dcterms:W3CDTF">2005-05-18T03:13:04Z</dcterms:created>
  <dcterms:modified xsi:type="dcterms:W3CDTF">2020-09-21T01:41:47Z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51d41b-6b8e-4636-984f-012bff14ba18_Enabled">
    <vt:lpwstr>True</vt:lpwstr>
  </property>
  <property fmtid="{D5CDD505-2E9C-101B-9397-08002B2CF9AE}" pid="3" name="MSIP_Label_6951d41b-6b8e-4636-984f-012bff14ba18_SiteId">
    <vt:lpwstr>c98a79ca-5a9a-4791-a243-f06afd67464d</vt:lpwstr>
  </property>
  <property fmtid="{D5CDD505-2E9C-101B-9397-08002B2CF9AE}" pid="4" name="MSIP_Label_6951d41b-6b8e-4636-984f-012bff14ba18_Ref">
    <vt:lpwstr>https://api.informationprotection.azure.com/api/c98a79ca-5a9a-4791-a243-f06afd67464d</vt:lpwstr>
  </property>
  <property fmtid="{D5CDD505-2E9C-101B-9397-08002B2CF9AE}" pid="5" name="MSIP_Label_6951d41b-6b8e-4636-984f-012bff14ba18_Owner">
    <vt:lpwstr>elouh@smu.edu.sg</vt:lpwstr>
  </property>
  <property fmtid="{D5CDD505-2E9C-101B-9397-08002B2CF9AE}" pid="6" name="MSIP_Label_6951d41b-6b8e-4636-984f-012bff14ba18_SetDate">
    <vt:lpwstr>2018-02-02T14:47:18.7511086+08:00</vt:lpwstr>
  </property>
  <property fmtid="{D5CDD505-2E9C-101B-9397-08002B2CF9AE}" pid="7" name="MSIP_Label_6951d41b-6b8e-4636-984f-012bff14ba18_Name">
    <vt:lpwstr>Restricted</vt:lpwstr>
  </property>
  <property fmtid="{D5CDD505-2E9C-101B-9397-08002B2CF9AE}" pid="8" name="MSIP_Label_6951d41b-6b8e-4636-984f-012bff14ba18_Application">
    <vt:lpwstr>Microsoft Azure Information Protection</vt:lpwstr>
  </property>
  <property fmtid="{D5CDD505-2E9C-101B-9397-08002B2CF9AE}" pid="9" name="MSIP_Label_6951d41b-6b8e-4636-984f-012bff14ba18_Extended_MSFT_Method">
    <vt:lpwstr>Automatic</vt:lpwstr>
  </property>
  <property fmtid="{D5CDD505-2E9C-101B-9397-08002B2CF9AE}" pid="10" name="Sensitivity">
    <vt:lpwstr>Restricted</vt:lpwstr>
  </property>
</Properties>
</file>