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Helvetica Neue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5.xml"/><Relationship Id="rId33" Type="http://schemas.openxmlformats.org/officeDocument/2006/relationships/font" Target="fonts/OpenSans-regular.fntdata"/><Relationship Id="rId10" Type="http://schemas.openxmlformats.org/officeDocument/2006/relationships/slide" Target="slides/slide4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7.xml"/><Relationship Id="rId35" Type="http://schemas.openxmlformats.org/officeDocument/2006/relationships/font" Target="fonts/OpenSans-italic.fntdata"/><Relationship Id="rId12" Type="http://schemas.openxmlformats.org/officeDocument/2006/relationships/slide" Target="slides/slide6.xml"/><Relationship Id="rId34" Type="http://schemas.openxmlformats.org/officeDocument/2006/relationships/font" Target="fonts/Open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ccd475a8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ccd475a8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0313bcf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0313bcf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0313bcf4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40313bcf4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0313bcf4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0313bcf4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b2bc8e23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b2bc8e23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b2bc8e23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b2bc8e23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b2bc8e23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b2bc8e23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0313bcf4e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40313bcf4e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40313bcf4e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40313bcf4e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40313bcf4e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40313bcf4e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待確認Deadline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dba0dd5f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dba0dd5f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56d8d31a5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56d8d31a5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e180663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e180663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dba0dd5f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dba0dd5f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40fd2f4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40fd2f4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40fd2f4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40fd2f4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dba0dd5f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dba0dd5f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e180663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e180663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c97526c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c97526c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9" name="Google Shape;69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70" name="Google Shape;70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Google Shape;71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2" name="Google Shape;72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73" name="Google Shape;73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5" name="Google Shape;75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lta-2023-spring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ol.ntu.edu.tw/courses/24108/discussion_topics/182915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hyperlink" Target="https://arxiv.org/pdf/2203.02155.pdf" TargetMode="External"/><Relationship Id="rId5" Type="http://schemas.openxmlformats.org/officeDocument/2006/relationships/hyperlink" Target="https://arxiv.org/pdf/2203.02155.pdf" TargetMode="External"/><Relationship Id="rId6" Type="http://schemas.openxmlformats.org/officeDocument/2006/relationships/hyperlink" Target="https://arxiv.org/pdf/2203.02155.pd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most.gov.tw/most/attachments/9149925d-ec63-40b0-8ec8-c583008a43c1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ym.openai.com/envs/LunarLander-v2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ool.ntu.edu.tw/courses/24108/discussion_topics/199158" TargetMode="External"/><Relationship Id="rId4" Type="http://schemas.openxmlformats.org/officeDocument/2006/relationships/hyperlink" Target="mailto:mlta-2023-spring@googlegroups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gif"/><Relationship Id="rId4" Type="http://schemas.openxmlformats.org/officeDocument/2006/relationships/image" Target="../media/image1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13.jp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HW12</a:t>
            </a:r>
            <a:endParaRPr/>
          </a:p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2136750" y="28855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mlta-2023-spring@googlegroups.com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need to submit &amp; Grading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More on a "valid submission “: 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Your agent should output done after the last input of your action list, action list with mismatched length will be rejected。</a:t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 rotWithShape="1">
          <a:blip r:embed="rId3">
            <a:alphaModFix/>
          </a:blip>
          <a:srcRect b="42299" l="5777" r="1034" t="30369"/>
          <a:stretch/>
        </p:blipFill>
        <p:spPr>
          <a:xfrm>
            <a:off x="70950" y="2850625"/>
            <a:ext cx="8704200" cy="162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&amp; Grading - JudgeBoi Rules (1/2)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do limit the number of connections and request rate for each IP.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cannot access the website temporarily, please wait a moment.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can be very busy as the deadline approaches.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this prevents uploads, we do not offer additional submission opportunities.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do not attempt to attack JudgeBoi.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</a:t>
            </a:r>
            <a:r>
              <a:rPr b="1" lang="en"/>
              <a:t>Saturday</a:t>
            </a:r>
            <a:r>
              <a:rPr lang="en"/>
              <a:t> from </a:t>
            </a:r>
            <a:r>
              <a:rPr b="1" lang="en"/>
              <a:t>6:00 to 9:00</a:t>
            </a:r>
            <a:r>
              <a:rPr lang="en"/>
              <a:t> is our system maintenance time.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any JudgeBoi issues, please post on NTUCOOL discussion.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Discussion Link: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https://cool.ntu.edu.tw/courses/24108/discussion_topics/182915</a:t>
            </a:r>
            <a:endParaRPr/>
          </a:p>
        </p:txBody>
      </p:sp>
      <p:sp>
        <p:nvSpPr>
          <p:cNvPr id="204" name="Google Shape;20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&amp; Grading - JudgeBoi Rules (2/2)</a:t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submission quota per day, reset at </a:t>
            </a:r>
            <a:r>
              <a:rPr b="1" lang="en">
                <a:solidFill>
                  <a:srgbClr val="FF0000"/>
                </a:solidFill>
              </a:rPr>
              <a:t>midnight</a:t>
            </a:r>
            <a:r>
              <a:rPr lang="en"/>
              <a:t>.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Guest users have no quota.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*.npy file is allowed, file size should be smaller than </a:t>
            </a:r>
            <a:r>
              <a:rPr b="1" lang="en"/>
              <a:t>2MB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do not have to select submission since there is no private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JudgeBoi should complete the evaluation within one minute.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do not need to wait for the progress bar to finish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can’t reproduce your result on JudgeBoi</a:t>
            </a:r>
            <a:endParaRPr/>
          </a:p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use “Run all” in colab to avoid reproducibility issues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75" y="2059188"/>
            <a:ext cx="708660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7"/>
          <p:cNvSpPr/>
          <p:nvPr/>
        </p:nvSpPr>
        <p:spPr>
          <a:xfrm>
            <a:off x="3314475" y="2556600"/>
            <a:ext cx="4284600" cy="495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HW12 won’t use GPU by default.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recommend to use Colab in HW12.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anyone intend to use environments other than Colab, please fix reproducibility issues by yourself. TA won’t help you to fix any environment issue.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training of HW12 should be able to finish within 30 min.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&amp; Grading - </a:t>
            </a:r>
            <a:r>
              <a:rPr lang="en"/>
              <a:t>Report</a:t>
            </a:r>
            <a:endParaRPr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(2分) </a:t>
            </a:r>
            <a:r>
              <a:rPr lang="en">
                <a:solidFill>
                  <a:srgbClr val="000000"/>
                </a:solidFill>
              </a:rPr>
              <a:t>Implement Advanced RL algorithm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Choose one algorithm from Actor-Critic、REINFORCE with baseline、Q Actor-Critic、A2C, A3C or other advance RL algorithms and implement it.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Please explain the difference between your implementation and Policy Gradient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Please descri</a:t>
            </a:r>
            <a:r>
              <a:rPr lang="en" sz="1800">
                <a:solidFill>
                  <a:srgbClr val="000000"/>
                </a:solidFill>
              </a:rPr>
              <a:t>be</a:t>
            </a:r>
            <a:r>
              <a:rPr lang="en" sz="1800">
                <a:solidFill>
                  <a:srgbClr val="000000"/>
                </a:solidFill>
              </a:rPr>
              <a:t> your implementation </a:t>
            </a:r>
            <a:r>
              <a:rPr lang="en" sz="1800">
                <a:solidFill>
                  <a:srgbClr val="000000"/>
                </a:solidFill>
              </a:rPr>
              <a:t>explicitly (If TAs can’t understand your description, we will check your code directly. 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55747"/>
            <a:ext cx="9144000" cy="134555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&amp; Grading - </a:t>
            </a:r>
            <a:r>
              <a:rPr lang="en"/>
              <a:t>Report</a:t>
            </a:r>
            <a:endParaRPr/>
          </a:p>
        </p:txBody>
      </p:sp>
      <p:sp>
        <p:nvSpPr>
          <p:cNvPr id="238" name="Google Shape;238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2.	</a:t>
            </a:r>
            <a:r>
              <a:rPr lang="en">
                <a:solidFill>
                  <a:srgbClr val="000000"/>
                </a:solidFill>
              </a:rPr>
              <a:t>(2分)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does the objective function of "PPO-ptx" differ from the “PPO” during RL training as used in the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InstructGPT paper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(1 point) Also, what is the potential advantage of using "PPO-ptx" over “PPO” in the </a:t>
            </a: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InstructGPT paper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Please provide a detailed analysis from their respective objective functions. (1 point)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Note. You should answer based on  </a:t>
            </a:r>
            <a:r>
              <a:rPr lang="en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InstructGPT paper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&amp; Grading - </a:t>
            </a:r>
            <a:r>
              <a:rPr lang="en"/>
              <a:t>NTU COOL</a:t>
            </a:r>
            <a:endParaRPr/>
          </a:p>
        </p:txBody>
      </p:sp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311700" y="12564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Compress the code, and submit to NTU COOL, the format is show below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Ex: &lt;student_id&gt;_hw12.zip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Only submit the code you use, </a:t>
            </a:r>
            <a:r>
              <a:rPr lang="en">
                <a:solidFill>
                  <a:srgbClr val="FF0000"/>
                </a:solidFill>
              </a:rPr>
              <a:t>do not submit other files (model ,data…)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0000"/>
              </a:buClr>
              <a:buSzPts val="1800"/>
              <a:buAutoNum type="arabicPeriod"/>
            </a:pPr>
            <a:r>
              <a:rPr lang="en">
                <a:solidFill>
                  <a:srgbClr val="FF0000"/>
                </a:solidFill>
              </a:rPr>
              <a:t>Deadline: 2023/6/16 23:59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5" name="Google Shape;24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title"/>
          </p:nvPr>
        </p:nvSpPr>
        <p:spPr>
          <a:xfrm>
            <a:off x="311700" y="4046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Regulations</a:t>
            </a:r>
            <a:endParaRPr/>
          </a:p>
        </p:txBody>
      </p:sp>
      <p:sp>
        <p:nvSpPr>
          <p:cNvPr id="251" name="Google Shape;251;p42"/>
          <p:cNvSpPr txBox="1"/>
          <p:nvPr>
            <p:ph idx="1" type="body"/>
          </p:nvPr>
        </p:nvSpPr>
        <p:spPr>
          <a:xfrm>
            <a:off x="311700" y="1209375"/>
            <a:ext cx="8520600" cy="330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</a:t>
            </a:r>
            <a:r>
              <a:rPr b="1" lang="en"/>
              <a:t>NOT</a:t>
            </a:r>
            <a:r>
              <a:rPr lang="en"/>
              <a:t> plagiarize, if you use any other resource, you should cite it in the reference.(*)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</a:t>
            </a:r>
            <a:r>
              <a:rPr b="1" lang="en"/>
              <a:t>NOT</a:t>
            </a:r>
            <a:r>
              <a:rPr lang="en"/>
              <a:t> modify your prediction files manually.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</a:t>
            </a:r>
            <a:r>
              <a:rPr b="1" lang="en"/>
              <a:t>NOT</a:t>
            </a:r>
            <a:r>
              <a:rPr lang="en"/>
              <a:t> share codes or prediction files with any living creatures.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</a:t>
            </a:r>
            <a:r>
              <a:rPr b="1" lang="en"/>
              <a:t>NOT</a:t>
            </a:r>
            <a:r>
              <a:rPr lang="en"/>
              <a:t> use any approaches to submit your results more than 5 times a day. Do </a:t>
            </a:r>
            <a:r>
              <a:rPr b="1" lang="en"/>
              <a:t>NOT</a:t>
            </a:r>
            <a:r>
              <a:rPr lang="en"/>
              <a:t> use pre-trained models.</a:t>
            </a:r>
            <a:endParaRPr>
              <a:solidFill>
                <a:srgbClr val="9E9E9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assignment will </a:t>
            </a:r>
            <a:r>
              <a:rPr lang="en">
                <a:solidFill>
                  <a:srgbClr val="FF0000"/>
                </a:solidFill>
              </a:rPr>
              <a:t>not be graded</a:t>
            </a:r>
            <a:r>
              <a:rPr lang="en"/>
              <a:t> and your </a:t>
            </a:r>
            <a:r>
              <a:rPr lang="en">
                <a:solidFill>
                  <a:srgbClr val="FF0000"/>
                </a:solidFill>
              </a:rPr>
              <a:t>final grade x 0.9</a:t>
            </a:r>
            <a:r>
              <a:rPr lang="en"/>
              <a:t> if you violate any of the above rules.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Prof. Lee &amp; TAs preserve the rights to change the rules &amp; grades.</a:t>
            </a:r>
            <a:endParaRPr/>
          </a:p>
        </p:txBody>
      </p:sp>
      <p:sp>
        <p:nvSpPr>
          <p:cNvPr id="252" name="Google Shape;252;p42"/>
          <p:cNvSpPr txBox="1"/>
          <p:nvPr/>
        </p:nvSpPr>
        <p:spPr>
          <a:xfrm>
            <a:off x="311700" y="45690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80" rtl="0" algn="l">
              <a:spcBef>
                <a:spcPts val="1019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">
                <a:latin typeface="MS PGothic"/>
                <a:ea typeface="MS PGothic"/>
                <a:cs typeface="MS PGothic"/>
                <a:sym typeface="MS PGothic"/>
              </a:rPr>
              <a:t>*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r>
              <a:rPr lang="en" u="sng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Academic Ethics Guidelines for Researchers by the Ministry of Science and Technology (MOST)</a:t>
            </a:r>
            <a:endParaRPr/>
          </a:p>
        </p:txBody>
      </p:sp>
      <p:sp>
        <p:nvSpPr>
          <p:cNvPr id="253" name="Google Shape;25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Deadline</a:t>
            </a:r>
            <a:endParaRPr/>
          </a:p>
        </p:txBody>
      </p:sp>
      <p:sp>
        <p:nvSpPr>
          <p:cNvPr id="259" name="Google Shape;259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Leaderboard: JudgeBoi 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000"/>
              <a:buChar char="○"/>
            </a:pPr>
            <a:r>
              <a:rPr lang="en" sz="2000">
                <a:solidFill>
                  <a:srgbClr val="FF0000"/>
                </a:solidFill>
              </a:rPr>
              <a:t>2023/06/16 23:59 (UTC+8)</a:t>
            </a:r>
            <a:endParaRPr sz="2000">
              <a:solidFill>
                <a:srgbClr val="FF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Code submission: NTU COOL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000"/>
              <a:buChar char="○"/>
            </a:pPr>
            <a:r>
              <a:rPr lang="en" sz="2000">
                <a:solidFill>
                  <a:srgbClr val="FF0000"/>
                </a:solidFill>
              </a:rPr>
              <a:t>2023/06/16 23:59 (UTC+8)</a:t>
            </a:r>
            <a:endParaRPr sz="2000">
              <a:solidFill>
                <a:srgbClr val="FF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Report submission: Gradescope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000"/>
              <a:buChar char="○"/>
            </a:pPr>
            <a:r>
              <a:rPr lang="en" sz="2000">
                <a:solidFill>
                  <a:srgbClr val="FF0000"/>
                </a:solidFill>
              </a:rPr>
              <a:t>2023/06/16 23:59 (UTC+8)</a:t>
            </a:r>
            <a:endParaRPr sz="2000">
              <a:solidFill>
                <a:srgbClr val="FF0000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260" name="Google Shape;26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 Content</a:t>
            </a:r>
            <a:endParaRPr/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HomeWork, </a:t>
            </a:r>
            <a:r>
              <a:rPr lang="en"/>
              <a:t>you can implement some Deep Reinforcement Learning methods by yourself：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Policy Gradient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Actor-Critic ( Implement by yourself to get high score !)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environment of this HW is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Lunar Lander</a:t>
            </a:r>
            <a:r>
              <a:rPr lang="en"/>
              <a:t> in gym of </a:t>
            </a:r>
            <a:r>
              <a:rPr lang="en"/>
              <a:t>OpenAI.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Other details can be found in the sample code.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us if you have problems…</a:t>
            </a:r>
            <a:endParaRPr/>
          </a:p>
        </p:txBody>
      </p:sp>
      <p:sp>
        <p:nvSpPr>
          <p:cNvPr id="266" name="Google Shape;266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NTU COOL (Best way)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mlta-2023-spring@googlegroups.com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title should begin with “[hw12]”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0000"/>
                </a:solidFill>
              </a:rPr>
              <a:t>Submit Deadline</a:t>
            </a:r>
            <a:r>
              <a:rPr b="1" lang="en"/>
              <a:t>:  </a:t>
            </a:r>
            <a:r>
              <a:rPr lang="en">
                <a:solidFill>
                  <a:srgbClr val="FF0000"/>
                </a:solidFill>
              </a:rPr>
              <a:t>2023/6/16 23:59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Illustraion</a:t>
            </a:r>
            <a:endParaRPr/>
          </a:p>
        </p:txBody>
      </p:sp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4260301" cy="3195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375" y="1152438"/>
            <a:ext cx="4260299" cy="319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Gradient(to get 3 points) </a:t>
            </a:r>
            <a:endParaRPr/>
          </a:p>
        </p:txBody>
      </p:sp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175" y="1228625"/>
            <a:ext cx="7125649" cy="293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9"/>
          <p:cNvPicPr preferRelativeResize="0"/>
          <p:nvPr/>
        </p:nvPicPr>
        <p:blipFill rotWithShape="1">
          <a:blip r:embed="rId3">
            <a:alphaModFix/>
          </a:blip>
          <a:srcRect b="9549" l="9125" r="8813" t="5639"/>
          <a:stretch/>
        </p:blipFill>
        <p:spPr>
          <a:xfrm>
            <a:off x="4855825" y="103575"/>
            <a:ext cx="4119400" cy="25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875" y="290475"/>
            <a:ext cx="3575413" cy="477408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9"/>
          <p:cNvSpPr/>
          <p:nvPr/>
        </p:nvSpPr>
        <p:spPr>
          <a:xfrm>
            <a:off x="3705150" y="1001075"/>
            <a:ext cx="1012500" cy="529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9"/>
          <p:cNvSpPr/>
          <p:nvPr/>
        </p:nvSpPr>
        <p:spPr>
          <a:xfrm rot="-10798981">
            <a:off x="3837693" y="2775828"/>
            <a:ext cx="1012500" cy="529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 rotWithShape="1">
          <a:blip r:embed="rId3">
            <a:alphaModFix/>
          </a:blip>
          <a:srcRect b="9549" l="9125" r="8813" t="5639"/>
          <a:stretch/>
        </p:blipFill>
        <p:spPr>
          <a:xfrm>
            <a:off x="4850200" y="2623525"/>
            <a:ext cx="4119400" cy="25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/>
          <p:nvPr/>
        </p:nvSpPr>
        <p:spPr>
          <a:xfrm rot="-5400000">
            <a:off x="6846475" y="3348425"/>
            <a:ext cx="448800" cy="207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9"/>
          <p:cNvSpPr txBox="1"/>
          <p:nvPr/>
        </p:nvSpPr>
        <p:spPr>
          <a:xfrm>
            <a:off x="3955738" y="690425"/>
            <a:ext cx="77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state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9"/>
          <p:cNvSpPr txBox="1"/>
          <p:nvPr/>
        </p:nvSpPr>
        <p:spPr>
          <a:xfrm>
            <a:off x="3823188" y="2356200"/>
            <a:ext cx="77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action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9"/>
          <p:cNvSpPr/>
          <p:nvPr/>
        </p:nvSpPr>
        <p:spPr>
          <a:xfrm>
            <a:off x="3765500" y="4248800"/>
            <a:ext cx="1012500" cy="529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9"/>
          <p:cNvSpPr txBox="1"/>
          <p:nvPr/>
        </p:nvSpPr>
        <p:spPr>
          <a:xfrm>
            <a:off x="3837703" y="3817700"/>
            <a:ext cx="101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reward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374354" y="538025"/>
            <a:ext cx="101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Agent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Gradient(to get 3 points) </a:t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175" y="1228625"/>
            <a:ext cx="7125649" cy="2930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0"/>
          <p:cNvSpPr txBox="1"/>
          <p:nvPr/>
        </p:nvSpPr>
        <p:spPr>
          <a:xfrm>
            <a:off x="4959400" y="2968750"/>
            <a:ext cx="4062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Ƴ = 0.99,  t=1,  T = 3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R1 = r1 + 0.99 * r2 + 0.99^2 * r3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R2 = r2 + 0.99* r3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R3 = r3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Actor-Critic(to get 4 points) </a:t>
            </a:r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363" y="1152425"/>
            <a:ext cx="706728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Result</a:t>
            </a: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900" y="1670950"/>
            <a:ext cx="4194350" cy="265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525" y="1670950"/>
            <a:ext cx="37433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need to submit &amp; Grading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Python file (</a:t>
            </a:r>
            <a:r>
              <a:rPr b="1" lang="en" sz="1600"/>
              <a:t> 2 points</a:t>
            </a:r>
            <a:r>
              <a:rPr lang="en" sz="1600"/>
              <a:t>) ( Submit on NTU COOL)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Action List (</a:t>
            </a:r>
            <a:r>
              <a:rPr b="1" lang="en" sz="1600"/>
              <a:t>4 points</a:t>
            </a:r>
            <a:r>
              <a:rPr lang="en" sz="1600"/>
              <a:t>) (On JudgeBoi, no private set, </a:t>
            </a:r>
            <a:r>
              <a:rPr b="1" lang="en" sz="1600"/>
              <a:t>the highest one is automatically selected</a:t>
            </a:r>
            <a:r>
              <a:rPr lang="en" sz="1600"/>
              <a:t>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Report (</a:t>
            </a:r>
            <a:r>
              <a:rPr b="1" lang="en" sz="1600"/>
              <a:t>4 points</a:t>
            </a:r>
            <a:r>
              <a:rPr lang="en" sz="1600"/>
              <a:t>) (The questions are on </a:t>
            </a:r>
            <a:r>
              <a:rPr b="1" lang="en" sz="1600" u="sng"/>
              <a:t>gradescope)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575" y="2130950"/>
            <a:ext cx="1932700" cy="129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33"/>
          <p:cNvCxnSpPr>
            <a:endCxn id="185" idx="1"/>
          </p:cNvCxnSpPr>
          <p:nvPr/>
        </p:nvCxnSpPr>
        <p:spPr>
          <a:xfrm flipH="1" rot="10800000">
            <a:off x="4391775" y="2779887"/>
            <a:ext cx="2167800" cy="71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33"/>
          <p:cNvSpPr txBox="1"/>
          <p:nvPr/>
        </p:nvSpPr>
        <p:spPr>
          <a:xfrm>
            <a:off x="1790725" y="3262450"/>
            <a:ext cx="59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9450" y="3502555"/>
            <a:ext cx="1984075" cy="13803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33"/>
          <p:cNvCxnSpPr/>
          <p:nvPr/>
        </p:nvCxnSpPr>
        <p:spPr>
          <a:xfrm flipH="1" rot="10800000">
            <a:off x="4245250" y="4028852"/>
            <a:ext cx="2224200" cy="60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0" name="Google Shape;19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830825"/>
            <a:ext cx="4640526" cy="21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