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317" r:id="rId3"/>
    <p:sldId id="327" r:id="rId4"/>
    <p:sldId id="315" r:id="rId5"/>
    <p:sldId id="328" r:id="rId6"/>
    <p:sldId id="318" r:id="rId7"/>
    <p:sldId id="330" r:id="rId8"/>
    <p:sldId id="329" r:id="rId9"/>
    <p:sldId id="333" r:id="rId10"/>
    <p:sldId id="334" r:id="rId11"/>
    <p:sldId id="335" r:id="rId12"/>
    <p:sldId id="336" r:id="rId13"/>
    <p:sldId id="337" r:id="rId14"/>
    <p:sldId id="331" r:id="rId15"/>
    <p:sldId id="279" r:id="rId16"/>
    <p:sldId id="268" r:id="rId1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orient="horz" pos="792" userDrawn="1">
          <p15:clr>
            <a:srgbClr val="A4A3A4"/>
          </p15:clr>
        </p15:guide>
        <p15:guide id="4" orient="horz" pos="4008" userDrawn="1">
          <p15:clr>
            <a:srgbClr val="A4A3A4"/>
          </p15:clr>
        </p15:guide>
        <p15:guide id="5" orient="horz" pos="3168" userDrawn="1">
          <p15:clr>
            <a:srgbClr val="A4A3A4"/>
          </p15:clr>
        </p15:guide>
        <p15:guide id="6" pos="7128" userDrawn="1">
          <p15:clr>
            <a:srgbClr val="A4A3A4"/>
          </p15:clr>
        </p15:guide>
        <p15:guide id="7" pos="5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yde Lange" initials="CL" lastIdx="1" clrIdx="0">
    <p:extLst>
      <p:ext uri="{19B8F6BF-5375-455C-9EA6-DF929625EA0E}">
        <p15:presenceInfo xmlns:p15="http://schemas.microsoft.com/office/powerpoint/2012/main" userId="S::komm-cdl@lu.se::5e2febfb-36c2-44e1-995a-2f3ebfef39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DAD0CC"/>
    <a:srgbClr val="894E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llanmörkt format 3 - Dekorfärg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llanmörkt format 3 - Dekorfärg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Mörkt format 1 - Dekorfärg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Mörkt format 2 - Dekorfärg 5/Dekorfärg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Mörkt format 2 - Dekorfärg 3/Dekorfärg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Mörkt format 2 - Dekorfärg 1/Dekorfärg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Mörkt forma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Mörkt format 1 - Dekorfärg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llanmörkt format 2 - Dekorfärg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Format med tema 1 - dekorfärg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Format med tema 1 - dekorfärg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just format 2 - Dekorfärg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llanmörkt format 1 - Dekorfärg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20"/>
    <p:restoredTop sz="92024" autoAdjust="0"/>
  </p:normalViewPr>
  <p:slideViewPr>
    <p:cSldViewPr snapToGrid="0" snapToObjects="1" showGuides="1">
      <p:cViewPr varScale="1">
        <p:scale>
          <a:sx n="114" d="100"/>
          <a:sy n="114" d="100"/>
        </p:scale>
        <p:origin x="624" y="102"/>
      </p:cViewPr>
      <p:guideLst>
        <p:guide orient="horz" pos="2160"/>
        <p:guide pos="3864"/>
        <p:guide orient="horz" pos="792"/>
        <p:guide orient="horz" pos="4008"/>
        <p:guide orient="horz" pos="3168"/>
        <p:guide pos="7128"/>
        <p:guide pos="55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4543-572E-0E4F-911E-9AB57F402631}" type="datetimeFigureOut">
              <a:rPr lang="sv-SE" smtClean="0"/>
              <a:t>2021-05-25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B3788-9001-B644-BA17-8295324E87C1}" type="slidenum">
              <a:rPr lang="sv-SE" smtClean="0"/>
              <a:t>‹#›</a:t>
            </a:fld>
            <a:endParaRPr lang="sv-SE"/>
          </a:p>
        </p:txBody>
      </p:sp>
    </p:spTree>
    <p:extLst>
      <p:ext uri="{BB962C8B-B14F-4D97-AF65-F5344CB8AC3E}">
        <p14:creationId xmlns:p14="http://schemas.microsoft.com/office/powerpoint/2010/main" val="166918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BE9B3788-9001-B644-BA17-8295324E87C1}" type="slidenum">
              <a:rPr lang="sv-SE" smtClean="0"/>
              <a:t>1</a:t>
            </a:fld>
            <a:endParaRPr lang="sv-SE"/>
          </a:p>
        </p:txBody>
      </p:sp>
    </p:spTree>
    <p:extLst>
      <p:ext uri="{BB962C8B-B14F-4D97-AF65-F5344CB8AC3E}">
        <p14:creationId xmlns:p14="http://schemas.microsoft.com/office/powerpoint/2010/main" val="1096148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9B3788-9001-B644-BA17-8295324E87C1}" type="slidenum">
              <a:rPr lang="sv-SE" smtClean="0"/>
              <a:t>10</a:t>
            </a:fld>
            <a:endParaRPr lang="sv-SE"/>
          </a:p>
        </p:txBody>
      </p:sp>
    </p:spTree>
    <p:extLst>
      <p:ext uri="{BB962C8B-B14F-4D97-AF65-F5344CB8AC3E}">
        <p14:creationId xmlns:p14="http://schemas.microsoft.com/office/powerpoint/2010/main" val="1270934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9B3788-9001-B644-BA17-8295324E87C1}" type="slidenum">
              <a:rPr lang="sv-SE" smtClean="0"/>
              <a:t>11</a:t>
            </a:fld>
            <a:endParaRPr lang="sv-SE"/>
          </a:p>
        </p:txBody>
      </p:sp>
    </p:spTree>
    <p:extLst>
      <p:ext uri="{BB962C8B-B14F-4D97-AF65-F5344CB8AC3E}">
        <p14:creationId xmlns:p14="http://schemas.microsoft.com/office/powerpoint/2010/main" val="3330956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9B3788-9001-B644-BA17-8295324E87C1}" type="slidenum">
              <a:rPr lang="sv-SE" smtClean="0"/>
              <a:t>12</a:t>
            </a:fld>
            <a:endParaRPr lang="sv-SE"/>
          </a:p>
        </p:txBody>
      </p:sp>
    </p:spTree>
    <p:extLst>
      <p:ext uri="{BB962C8B-B14F-4D97-AF65-F5344CB8AC3E}">
        <p14:creationId xmlns:p14="http://schemas.microsoft.com/office/powerpoint/2010/main" val="549748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BE9B3788-9001-B644-BA17-8295324E87C1}" type="slidenum">
              <a:rPr lang="sv-SE" smtClean="0"/>
              <a:t>13</a:t>
            </a:fld>
            <a:endParaRPr lang="sv-SE"/>
          </a:p>
        </p:txBody>
      </p:sp>
    </p:spTree>
    <p:extLst>
      <p:ext uri="{BB962C8B-B14F-4D97-AF65-F5344CB8AC3E}">
        <p14:creationId xmlns:p14="http://schemas.microsoft.com/office/powerpoint/2010/main" val="214345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BE9B3788-9001-B644-BA17-8295324E87C1}" type="slidenum">
              <a:rPr lang="sv-SE" smtClean="0"/>
              <a:t>14</a:t>
            </a:fld>
            <a:endParaRPr lang="sv-SE"/>
          </a:p>
        </p:txBody>
      </p:sp>
    </p:spTree>
    <p:extLst>
      <p:ext uri="{BB962C8B-B14F-4D97-AF65-F5344CB8AC3E}">
        <p14:creationId xmlns:p14="http://schemas.microsoft.com/office/powerpoint/2010/main" val="1123479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solidFill>
                <a:srgbClr val="000000"/>
              </a:solidFill>
              <a:latin typeface="BlissLight"/>
            </a:endParaRPr>
          </a:p>
        </p:txBody>
      </p:sp>
      <p:sp>
        <p:nvSpPr>
          <p:cNvPr id="4" name="Slide Number Placeholder 3"/>
          <p:cNvSpPr>
            <a:spLocks noGrp="1"/>
          </p:cNvSpPr>
          <p:nvPr>
            <p:ph type="sldNum" sz="quarter" idx="5"/>
          </p:nvPr>
        </p:nvSpPr>
        <p:spPr/>
        <p:txBody>
          <a:bodyPr/>
          <a:lstStyle/>
          <a:p>
            <a:fld id="{BE9B3788-9001-B644-BA17-8295324E87C1}" type="slidenum">
              <a:rPr lang="sv-SE" smtClean="0"/>
              <a:t>15</a:t>
            </a:fld>
            <a:endParaRPr lang="sv-SE"/>
          </a:p>
        </p:txBody>
      </p:sp>
    </p:spTree>
    <p:extLst>
      <p:ext uri="{BB962C8B-B14F-4D97-AF65-F5344CB8AC3E}">
        <p14:creationId xmlns:p14="http://schemas.microsoft.com/office/powerpoint/2010/main" val="2267145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5"/>
          </p:nvPr>
        </p:nvSpPr>
        <p:spPr/>
        <p:txBody>
          <a:bodyPr/>
          <a:lstStyle/>
          <a:p>
            <a:fld id="{BE9B3788-9001-B644-BA17-8295324E87C1}" type="slidenum">
              <a:rPr lang="sv-SE" smtClean="0"/>
              <a:t>2</a:t>
            </a:fld>
            <a:endParaRPr lang="sv-SE"/>
          </a:p>
        </p:txBody>
      </p:sp>
    </p:spTree>
    <p:extLst>
      <p:ext uri="{BB962C8B-B14F-4D97-AF65-F5344CB8AC3E}">
        <p14:creationId xmlns:p14="http://schemas.microsoft.com/office/powerpoint/2010/main" val="319072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5"/>
          </p:nvPr>
        </p:nvSpPr>
        <p:spPr/>
        <p:txBody>
          <a:bodyPr/>
          <a:lstStyle/>
          <a:p>
            <a:fld id="{BE9B3788-9001-B644-BA17-8295324E87C1}" type="slidenum">
              <a:rPr lang="sv-SE" smtClean="0"/>
              <a:t>3</a:t>
            </a:fld>
            <a:endParaRPr lang="sv-SE"/>
          </a:p>
        </p:txBody>
      </p:sp>
    </p:spTree>
    <p:extLst>
      <p:ext uri="{BB962C8B-B14F-4D97-AF65-F5344CB8AC3E}">
        <p14:creationId xmlns:p14="http://schemas.microsoft.com/office/powerpoint/2010/main" val="441015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r>
                  <a:rPr lang="en-US" sz="1200" b="0" i="0" u="none" strike="noStrike" kern="1200" baseline="0" dirty="0">
                    <a:solidFill>
                      <a:schemeClr val="tx1"/>
                    </a:solidFill>
                    <a:latin typeface="Cambria Math" panose="02040503050406030204" pitchFamily="18" charset="0"/>
                    <a:ea typeface="Cambria Math" panose="02040503050406030204" pitchFamily="18" charset="0"/>
                    <a:cs typeface="+mn-cs"/>
                  </a:rPr>
                  <a:t>𝜔</a:t>
                </a:r>
                <a:r>
                  <a:rPr lang="en-US" sz="1200" b="0" i="0" u="none" strike="noStrike" kern="1200" baseline="0" dirty="0">
                    <a:solidFill>
                      <a:schemeClr val="tx1"/>
                    </a:solidFill>
                    <a:latin typeface="Cambria Math" panose="02040503050406030204" pitchFamily="18" charset="0"/>
                    <a:ea typeface="+mn-ea"/>
                    <a:cs typeface="+mn-cs"/>
                  </a:rPr>
                  <a:t>_𝑝^2</a:t>
                </a:r>
                <a:r>
                  <a:rPr lang="el-GR" sz="1200" b="0" i="0" u="none" strike="noStrike" kern="1200" baseline="0" dirty="0">
                    <a:solidFill>
                      <a:schemeClr val="tx1"/>
                    </a:solidFill>
                    <a:latin typeface="Cambria Math" panose="02040503050406030204" pitchFamily="18" charset="0"/>
                    <a:ea typeface="+mn-ea"/>
                    <a:cs typeface="+mn-cs"/>
                  </a:rPr>
                  <a:t>  = 4𝜋</a:t>
                </a:r>
                <a:r>
                  <a:rPr lang="en-US" sz="1200" b="0" i="0" u="none" strike="noStrike" kern="1200" baseline="0" dirty="0">
                    <a:solidFill>
                      <a:schemeClr val="tx1"/>
                    </a:solidFill>
                    <a:latin typeface="Cambria Math" panose="02040503050406030204" pitchFamily="18" charset="0"/>
                    <a:ea typeface="+mn-ea"/>
                    <a:cs typeface="+mn-cs"/>
                  </a:rPr>
                  <a:t>((𝑛𝑒^2)/𝑚^∗ )</a:t>
                </a:r>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Fallback>
      </mc:AlternateContent>
      <p:sp>
        <p:nvSpPr>
          <p:cNvPr id="4" name="Slide Number Placeholder 3"/>
          <p:cNvSpPr>
            <a:spLocks noGrp="1"/>
          </p:cNvSpPr>
          <p:nvPr>
            <p:ph type="sldNum" sz="quarter" idx="5"/>
          </p:nvPr>
        </p:nvSpPr>
        <p:spPr/>
        <p:txBody>
          <a:bodyPr/>
          <a:lstStyle/>
          <a:p>
            <a:fld id="{BE9B3788-9001-B644-BA17-8295324E87C1}" type="slidenum">
              <a:rPr lang="sv-SE" smtClean="0"/>
              <a:t>4</a:t>
            </a:fld>
            <a:endParaRPr lang="sv-SE"/>
          </a:p>
        </p:txBody>
      </p:sp>
    </p:spTree>
    <p:extLst>
      <p:ext uri="{BB962C8B-B14F-4D97-AF65-F5344CB8AC3E}">
        <p14:creationId xmlns:p14="http://schemas.microsoft.com/office/powerpoint/2010/main" val="199735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9B3788-9001-B644-BA17-8295324E87C1}" type="slidenum">
              <a:rPr lang="sv-SE" smtClean="0"/>
              <a:t>5</a:t>
            </a:fld>
            <a:endParaRPr lang="sv-SE"/>
          </a:p>
        </p:txBody>
      </p:sp>
    </p:spTree>
    <p:extLst>
      <p:ext uri="{BB962C8B-B14F-4D97-AF65-F5344CB8AC3E}">
        <p14:creationId xmlns:p14="http://schemas.microsoft.com/office/powerpoint/2010/main" val="181564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r>
                  <a:rPr lang="en-US" sz="1200" b="0" i="0" u="none" strike="noStrike" kern="1200" baseline="0" dirty="0">
                    <a:solidFill>
                      <a:schemeClr val="tx1"/>
                    </a:solidFill>
                    <a:latin typeface="Cambria Math" panose="02040503050406030204" pitchFamily="18" charset="0"/>
                    <a:ea typeface="Cambria Math" panose="02040503050406030204" pitchFamily="18" charset="0"/>
                    <a:cs typeface="+mn-cs"/>
                  </a:rPr>
                  <a:t>𝜔</a:t>
                </a:r>
                <a:r>
                  <a:rPr lang="en-US" sz="1200" b="0" i="0" u="none" strike="noStrike" kern="1200" baseline="0" dirty="0">
                    <a:solidFill>
                      <a:schemeClr val="tx1"/>
                    </a:solidFill>
                    <a:latin typeface="Cambria Math" panose="02040503050406030204" pitchFamily="18" charset="0"/>
                    <a:ea typeface="+mn-ea"/>
                    <a:cs typeface="+mn-cs"/>
                  </a:rPr>
                  <a:t>_𝑝^2</a:t>
                </a:r>
                <a:r>
                  <a:rPr lang="el-GR" sz="1200" b="0" i="0" u="none" strike="noStrike" kern="1200" baseline="0" dirty="0">
                    <a:solidFill>
                      <a:schemeClr val="tx1"/>
                    </a:solidFill>
                    <a:latin typeface="Cambria Math" panose="02040503050406030204" pitchFamily="18" charset="0"/>
                    <a:ea typeface="+mn-ea"/>
                    <a:cs typeface="+mn-cs"/>
                  </a:rPr>
                  <a:t>  = 4𝜋</a:t>
                </a:r>
                <a:r>
                  <a:rPr lang="en-US" sz="1200" b="0" i="0" u="none" strike="noStrike" kern="1200" baseline="0" dirty="0">
                    <a:solidFill>
                      <a:schemeClr val="tx1"/>
                    </a:solidFill>
                    <a:latin typeface="Cambria Math" panose="02040503050406030204" pitchFamily="18" charset="0"/>
                    <a:ea typeface="+mn-ea"/>
                    <a:cs typeface="+mn-cs"/>
                  </a:rPr>
                  <a:t>((𝑛𝑒^2)/𝑚^∗ )</a:t>
                </a:r>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Fallback>
      </mc:AlternateContent>
      <p:sp>
        <p:nvSpPr>
          <p:cNvPr id="4" name="Slide Number Placeholder 3"/>
          <p:cNvSpPr>
            <a:spLocks noGrp="1"/>
          </p:cNvSpPr>
          <p:nvPr>
            <p:ph type="sldNum" sz="quarter" idx="5"/>
          </p:nvPr>
        </p:nvSpPr>
        <p:spPr/>
        <p:txBody>
          <a:bodyPr/>
          <a:lstStyle/>
          <a:p>
            <a:fld id="{BE9B3788-9001-B644-BA17-8295324E87C1}" type="slidenum">
              <a:rPr lang="sv-SE" smtClean="0"/>
              <a:t>6</a:t>
            </a:fld>
            <a:endParaRPr lang="sv-SE"/>
          </a:p>
        </p:txBody>
      </p:sp>
    </p:spTree>
    <p:extLst>
      <p:ext uri="{BB962C8B-B14F-4D97-AF65-F5344CB8AC3E}">
        <p14:creationId xmlns:p14="http://schemas.microsoft.com/office/powerpoint/2010/main" val="21863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BE9B3788-9001-B644-BA17-8295324E87C1}" type="slidenum">
              <a:rPr lang="sv-SE" smtClean="0"/>
              <a:t>7</a:t>
            </a:fld>
            <a:endParaRPr lang="sv-SE"/>
          </a:p>
        </p:txBody>
      </p:sp>
    </p:spTree>
    <p:extLst>
      <p:ext uri="{BB962C8B-B14F-4D97-AF65-F5344CB8AC3E}">
        <p14:creationId xmlns:p14="http://schemas.microsoft.com/office/powerpoint/2010/main" val="396710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BE9B3788-9001-B644-BA17-8295324E87C1}" type="slidenum">
              <a:rPr lang="sv-SE" smtClean="0"/>
              <a:t>8</a:t>
            </a:fld>
            <a:endParaRPr lang="sv-SE"/>
          </a:p>
        </p:txBody>
      </p:sp>
    </p:spTree>
    <p:extLst>
      <p:ext uri="{BB962C8B-B14F-4D97-AF65-F5344CB8AC3E}">
        <p14:creationId xmlns:p14="http://schemas.microsoft.com/office/powerpoint/2010/main" val="1340119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BE9B3788-9001-B644-BA17-8295324E87C1}" type="slidenum">
              <a:rPr lang="sv-SE" smtClean="0"/>
              <a:t>9</a:t>
            </a:fld>
            <a:endParaRPr lang="sv-SE"/>
          </a:p>
        </p:txBody>
      </p:sp>
    </p:spTree>
    <p:extLst>
      <p:ext uri="{BB962C8B-B14F-4D97-AF65-F5344CB8AC3E}">
        <p14:creationId xmlns:p14="http://schemas.microsoft.com/office/powerpoint/2010/main" val="4202343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3" name="Bildobjekt 42">
            <a:extLst>
              <a:ext uri="{FF2B5EF4-FFF2-40B4-BE49-F238E27FC236}">
                <a16:creationId xmlns:a16="http://schemas.microsoft.com/office/drawing/2014/main" id="{A27D6A0B-AC08-5845-8031-259EF829BE0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9" y="193289"/>
            <a:ext cx="11807822" cy="2589301"/>
          </a:xfrm>
          <a:prstGeom prst="rect">
            <a:avLst/>
          </a:prstGeom>
        </p:spPr>
      </p:pic>
      <p:pic>
        <p:nvPicPr>
          <p:cNvPr id="44" name="Bildobjekt 43">
            <a:extLst>
              <a:ext uri="{FF2B5EF4-FFF2-40B4-BE49-F238E27FC236}">
                <a16:creationId xmlns:a16="http://schemas.microsoft.com/office/drawing/2014/main" id="{530CB40D-6499-4841-AD35-32D1E650B0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92088" y="2776608"/>
            <a:ext cx="5239392" cy="3892479"/>
          </a:xfrm>
          <a:prstGeom prst="rect">
            <a:avLst/>
          </a:prstGeom>
        </p:spPr>
      </p:pic>
      <p:pic>
        <p:nvPicPr>
          <p:cNvPr id="45" name="Bildobjekt 44">
            <a:extLst>
              <a:ext uri="{FF2B5EF4-FFF2-40B4-BE49-F238E27FC236}">
                <a16:creationId xmlns:a16="http://schemas.microsoft.com/office/drawing/2014/main" id="{0F1BEB69-13AC-DC40-82C8-1B895128762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5431479" y="4083443"/>
            <a:ext cx="6568433" cy="2585643"/>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5439210" y="2777771"/>
            <a:ext cx="6752790" cy="1302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Platshållare för text 5">
            <a:extLst>
              <a:ext uri="{FF2B5EF4-FFF2-40B4-BE49-F238E27FC236}">
                <a16:creationId xmlns:a16="http://schemas.microsoft.com/office/drawing/2014/main" id="{A73B72C7-EA56-AA4A-8362-7A93E61ED505}"/>
              </a:ext>
            </a:extLst>
          </p:cNvPr>
          <p:cNvSpPr>
            <a:spLocks noGrp="1"/>
          </p:cNvSpPr>
          <p:nvPr>
            <p:ph type="body" sz="quarter" idx="10" hasCustomPrompt="1"/>
          </p:nvPr>
        </p:nvSpPr>
        <p:spPr>
          <a:xfrm>
            <a:off x="5651588" y="2883809"/>
            <a:ext cx="6128216" cy="639762"/>
          </a:xfrm>
        </p:spPr>
        <p:txBody>
          <a:bodyPr>
            <a:noAutofit/>
          </a:bodyPr>
          <a:lstStyle>
            <a:lvl1pPr marL="0" indent="0">
              <a:lnSpc>
                <a:spcPct val="100000"/>
              </a:lnSpc>
              <a:spcBef>
                <a:spcPts val="0"/>
              </a:spcBef>
              <a:buNone/>
              <a:defRPr sz="4200" b="0" i="0">
                <a:solidFill>
                  <a:schemeClr val="accent1"/>
                </a:solidFill>
                <a:latin typeface="Times New Roman" panose="02020603050405020304" pitchFamily="18" charset="0"/>
                <a:cs typeface="Times New Roman" panose="02020603050405020304" pitchFamily="18" charset="0"/>
              </a:defRPr>
            </a:lvl1pPr>
          </a:lstStyle>
          <a:p>
            <a:r>
              <a:rPr lang="sv-SE" dirty="0" err="1"/>
              <a:t>Single</a:t>
            </a:r>
            <a:r>
              <a:rPr lang="sv-SE" dirty="0"/>
              <a:t> </a:t>
            </a:r>
            <a:r>
              <a:rPr lang="sv-SE" dirty="0" err="1"/>
              <a:t>line</a:t>
            </a:r>
            <a:r>
              <a:rPr lang="sv-SE" dirty="0"/>
              <a:t> </a:t>
            </a:r>
            <a:r>
              <a:rPr lang="sv-SE" dirty="0" err="1"/>
              <a:t>title</a:t>
            </a:r>
            <a:endParaRPr lang="sv-SE" dirty="0"/>
          </a:p>
        </p:txBody>
      </p:sp>
      <p:sp>
        <p:nvSpPr>
          <p:cNvPr id="12" name="Platshållare för text 11">
            <a:extLst>
              <a:ext uri="{FF2B5EF4-FFF2-40B4-BE49-F238E27FC236}">
                <a16:creationId xmlns:a16="http://schemas.microsoft.com/office/drawing/2014/main" id="{4BB7ED9B-1D2D-7541-ABE9-750F505D4492}"/>
              </a:ext>
            </a:extLst>
          </p:cNvPr>
          <p:cNvSpPr>
            <a:spLocks noGrp="1"/>
          </p:cNvSpPr>
          <p:nvPr>
            <p:ph type="body" sz="quarter" idx="11" hasCustomPrompt="1"/>
          </p:nvPr>
        </p:nvSpPr>
        <p:spPr>
          <a:xfrm>
            <a:off x="5651587" y="3706291"/>
            <a:ext cx="6348324" cy="349418"/>
          </a:xfrm>
        </p:spPr>
        <p:txBody>
          <a:bodyPr>
            <a:noAutofit/>
          </a:bodyPr>
          <a:lstStyle>
            <a:lvl1pPr marL="0" indent="0">
              <a:spcBef>
                <a:spcPts val="0"/>
              </a:spcBef>
              <a:buNone/>
              <a:defRPr sz="1200" b="1" cap="all" spc="50" baseline="0">
                <a:solidFill>
                  <a:schemeClr val="accent1"/>
                </a:solidFill>
              </a:defRPr>
            </a:lvl1pPr>
          </a:lstStyle>
          <a:p>
            <a:r>
              <a:rPr lang="sv-SE" dirty="0" err="1"/>
              <a:t>Subtitle</a:t>
            </a:r>
            <a:r>
              <a:rPr lang="sv-SE" dirty="0"/>
              <a:t>, </a:t>
            </a:r>
            <a:r>
              <a:rPr lang="sv-SE" dirty="0" err="1"/>
              <a:t>name</a:t>
            </a:r>
            <a:r>
              <a:rPr lang="sv-SE" dirty="0"/>
              <a:t>, institution, </a:t>
            </a:r>
            <a:r>
              <a:rPr lang="sv-SE" dirty="0" err="1"/>
              <a:t>year</a:t>
            </a:r>
            <a:r>
              <a:rPr lang="sv-SE" dirty="0"/>
              <a:t> </a:t>
            </a:r>
            <a:r>
              <a:rPr lang="sv-SE" dirty="0" err="1"/>
              <a:t>etc</a:t>
            </a:r>
            <a:endParaRPr lang="sv-SE" dirty="0"/>
          </a:p>
        </p:txBody>
      </p:sp>
      <p:cxnSp>
        <p:nvCxnSpPr>
          <p:cNvPr id="7" name="Rak 6">
            <a:extLst>
              <a:ext uri="{FF2B5EF4-FFF2-40B4-BE49-F238E27FC236}">
                <a16:creationId xmlns:a16="http://schemas.microsoft.com/office/drawing/2014/main" id="{6EB25FC1-ABE1-A344-8F65-DA7EE26B4227}"/>
              </a:ext>
            </a:extLst>
          </p:cNvPr>
          <p:cNvCxnSpPr>
            <a:cxnSpLocks/>
          </p:cNvCxnSpPr>
          <p:nvPr userDrawn="1"/>
        </p:nvCxnSpPr>
        <p:spPr>
          <a:xfrm>
            <a:off x="5651588" y="3589513"/>
            <a:ext cx="6348323"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3" name="Bildobjekt 22">
            <a:extLst>
              <a:ext uri="{FF2B5EF4-FFF2-40B4-BE49-F238E27FC236}">
                <a16:creationId xmlns:a16="http://schemas.microsoft.com/office/drawing/2014/main" id="{E67EF931-F7AE-D74F-A8D9-A4EA6F28174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spTree>
    <p:extLst>
      <p:ext uri="{BB962C8B-B14F-4D97-AF65-F5344CB8AC3E}">
        <p14:creationId xmlns:p14="http://schemas.microsoft.com/office/powerpoint/2010/main" val="421567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 large text box">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p:nvPr>
        </p:nvSpPr>
        <p:spPr>
          <a:xfrm>
            <a:off x="192088" y="188913"/>
            <a:ext cx="11807825" cy="6480175"/>
          </a:xfrm>
          <a:solidFill>
            <a:schemeClr val="bg2"/>
          </a:solidFill>
        </p:spPr>
        <p:txBody>
          <a:bodyPr/>
          <a:lstStyle/>
          <a:p>
            <a:r>
              <a:rPr lang="sv-SE"/>
              <a:t>Klicka på ikonen för att lägga till en bild</a:t>
            </a:r>
          </a:p>
        </p:txBody>
      </p:sp>
      <p:sp>
        <p:nvSpPr>
          <p:cNvPr id="3" name="Platshållare för text 2">
            <a:extLst>
              <a:ext uri="{FF2B5EF4-FFF2-40B4-BE49-F238E27FC236}">
                <a16:creationId xmlns:a16="http://schemas.microsoft.com/office/drawing/2014/main" id="{2E046CE9-72AE-E244-87D3-B62AED9EB80A}"/>
              </a:ext>
            </a:extLst>
          </p:cNvPr>
          <p:cNvSpPr>
            <a:spLocks noGrp="1"/>
          </p:cNvSpPr>
          <p:nvPr>
            <p:ph type="body" sz="quarter" idx="11" hasCustomPrompt="1"/>
          </p:nvPr>
        </p:nvSpPr>
        <p:spPr>
          <a:xfrm>
            <a:off x="6747640" y="4841314"/>
            <a:ext cx="5444359" cy="1244339"/>
          </a:xfrm>
          <a:solidFill>
            <a:schemeClr val="bg1"/>
          </a:solidFill>
        </p:spPr>
        <p:txBody>
          <a:bodyPr wrap="square" lIns="540000" tIns="360000" rIns="360000" bIns="468000" anchor="b" anchorCtr="0">
            <a:spAutoFit/>
          </a:bodyPr>
          <a:lstStyle>
            <a:lvl1pPr marL="0" indent="0">
              <a:lnSpc>
                <a:spcPct val="100000"/>
              </a:lnSpc>
              <a:spcBef>
                <a:spcPts val="0"/>
              </a:spcBef>
              <a:buNone/>
              <a:defRPr sz="2600" b="0" i="0">
                <a:solidFill>
                  <a:schemeClr val="accent1"/>
                </a:solidFill>
                <a:latin typeface="Times New Roman" panose="02020603050405020304" pitchFamily="18" charset="0"/>
                <a:cs typeface="Times New Roman" panose="02020603050405020304" pitchFamily="18" charset="0"/>
              </a:defRPr>
            </a:lvl1pPr>
          </a:lstStyle>
          <a:p>
            <a:r>
              <a:rPr lang="sv-SE" dirty="0" err="1"/>
              <a:t>Add</a:t>
            </a:r>
            <a:r>
              <a:rPr lang="sv-SE" dirty="0"/>
              <a:t> text</a:t>
            </a:r>
          </a:p>
        </p:txBody>
      </p:sp>
    </p:spTree>
    <p:extLst>
      <p:ext uri="{BB962C8B-B14F-4D97-AF65-F5344CB8AC3E}">
        <p14:creationId xmlns:p14="http://schemas.microsoft.com/office/powerpoint/2010/main" val="4026514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 small text box">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p:nvPr>
        </p:nvSpPr>
        <p:spPr>
          <a:xfrm>
            <a:off x="192088" y="188913"/>
            <a:ext cx="11807825" cy="6480175"/>
          </a:xfrm>
          <a:solidFill>
            <a:schemeClr val="bg2"/>
          </a:solidFill>
        </p:spPr>
        <p:txBody>
          <a:bodyPr/>
          <a:lstStyle/>
          <a:p>
            <a:r>
              <a:rPr lang="sv-SE"/>
              <a:t>Klicka på ikonen för att lägga till en bild</a:t>
            </a:r>
          </a:p>
        </p:txBody>
      </p:sp>
      <p:sp>
        <p:nvSpPr>
          <p:cNvPr id="3" name="Platshållare för text 2">
            <a:extLst>
              <a:ext uri="{FF2B5EF4-FFF2-40B4-BE49-F238E27FC236}">
                <a16:creationId xmlns:a16="http://schemas.microsoft.com/office/drawing/2014/main" id="{2E046CE9-72AE-E244-87D3-B62AED9EB80A}"/>
              </a:ext>
            </a:extLst>
          </p:cNvPr>
          <p:cNvSpPr>
            <a:spLocks noGrp="1"/>
          </p:cNvSpPr>
          <p:nvPr>
            <p:ph type="body" sz="quarter" idx="11" hasCustomPrompt="1"/>
          </p:nvPr>
        </p:nvSpPr>
        <p:spPr>
          <a:xfrm>
            <a:off x="8075613" y="4841314"/>
            <a:ext cx="4116386" cy="1244339"/>
          </a:xfrm>
          <a:solidFill>
            <a:schemeClr val="bg1"/>
          </a:solidFill>
        </p:spPr>
        <p:txBody>
          <a:bodyPr wrap="square" lIns="540000" tIns="360000" rIns="360000" bIns="468000" anchor="b" anchorCtr="0">
            <a:spAutoFit/>
          </a:bodyPr>
          <a:lstStyle>
            <a:lvl1pPr marL="0" indent="0">
              <a:lnSpc>
                <a:spcPct val="100000"/>
              </a:lnSpc>
              <a:spcBef>
                <a:spcPts val="0"/>
              </a:spcBef>
              <a:buNone/>
              <a:defRPr sz="2600" b="0" i="0">
                <a:solidFill>
                  <a:schemeClr val="accent1"/>
                </a:solidFill>
                <a:latin typeface="Times New Roman" panose="02020603050405020304" pitchFamily="18" charset="0"/>
                <a:cs typeface="Times New Roman" panose="02020603050405020304" pitchFamily="18" charset="0"/>
              </a:defRPr>
            </a:lvl1pPr>
          </a:lstStyle>
          <a:p>
            <a:r>
              <a:rPr lang="sv-SE" dirty="0" err="1"/>
              <a:t>Add</a:t>
            </a:r>
            <a:r>
              <a:rPr lang="sv-SE" dirty="0"/>
              <a:t> text</a:t>
            </a:r>
          </a:p>
        </p:txBody>
      </p:sp>
    </p:spTree>
    <p:extLst>
      <p:ext uri="{BB962C8B-B14F-4D97-AF65-F5344CB8AC3E}">
        <p14:creationId xmlns:p14="http://schemas.microsoft.com/office/powerpoint/2010/main" val="325206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6EFEA4A-5ABD-6A4D-88CB-42E58CB14292}"/>
              </a:ext>
            </a:extLst>
          </p:cNvPr>
          <p:cNvSpPr>
            <a:spLocks noGrp="1"/>
          </p:cNvSpPr>
          <p:nvPr>
            <p:ph type="title"/>
          </p:nvPr>
        </p:nvSpPr>
        <p:spPr>
          <a:xfrm>
            <a:off x="550800" y="2785298"/>
            <a:ext cx="11088000" cy="615553"/>
          </a:xfrm>
        </p:spPr>
        <p:txBody>
          <a:bodyPr bIns="0" anchor="ctr" anchorCtr="0">
            <a:spAutoFit/>
          </a:bodyPr>
          <a:lstStyle>
            <a:lvl1pPr algn="ctr">
              <a:lnSpc>
                <a:spcPct val="100000"/>
              </a:lnSpc>
              <a:defRPr sz="4000"/>
            </a:lvl1pPr>
          </a:lstStyle>
          <a:p>
            <a:r>
              <a:rPr lang="sv-SE" dirty="0"/>
              <a:t>Klicka här för att ändra mall för rubrikformat</a:t>
            </a:r>
          </a:p>
        </p:txBody>
      </p:sp>
    </p:spTree>
    <p:extLst>
      <p:ext uri="{BB962C8B-B14F-4D97-AF65-F5344CB8AC3E}">
        <p14:creationId xmlns:p14="http://schemas.microsoft.com/office/powerpoint/2010/main" val="1709541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dark">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0B18F435-46A9-C944-B240-4AB68E50B421}"/>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06EFEA4A-5ABD-6A4D-88CB-42E58CB14292}"/>
              </a:ext>
            </a:extLst>
          </p:cNvPr>
          <p:cNvSpPr>
            <a:spLocks noGrp="1"/>
          </p:cNvSpPr>
          <p:nvPr>
            <p:ph type="title"/>
          </p:nvPr>
        </p:nvSpPr>
        <p:spPr>
          <a:xfrm>
            <a:off x="550800" y="2785298"/>
            <a:ext cx="11088000" cy="615553"/>
          </a:xfrm>
        </p:spPr>
        <p:txBody>
          <a:bodyPr bIns="0" anchor="ctr" anchorCtr="0">
            <a:spAutoFit/>
          </a:bodyPr>
          <a:lstStyle>
            <a:lvl1pPr algn="ctr">
              <a:lnSpc>
                <a:spcPct val="100000"/>
              </a:lnSpc>
              <a:defRPr sz="4000">
                <a:solidFill>
                  <a:schemeClr val="bg1"/>
                </a:solidFill>
              </a:defRPr>
            </a:lvl1pPr>
          </a:lstStyle>
          <a:p>
            <a:r>
              <a:rPr lang="sv-SE"/>
              <a:t>Klicka här för att ändra mall för rubrikformat</a:t>
            </a:r>
            <a:endParaRPr lang="sv-SE" dirty="0"/>
          </a:p>
        </p:txBody>
      </p:sp>
    </p:spTree>
    <p:extLst>
      <p:ext uri="{BB962C8B-B14F-4D97-AF65-F5344CB8AC3E}">
        <p14:creationId xmlns:p14="http://schemas.microsoft.com/office/powerpoint/2010/main" val="619283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p:nvPr>
        </p:nvSpPr>
        <p:spPr>
          <a:xfrm>
            <a:off x="192088" y="188913"/>
            <a:ext cx="3924300" cy="3240087"/>
          </a:xfrm>
        </p:spPr>
        <p:txBody>
          <a:bodyPr/>
          <a:lstStyle/>
          <a:p>
            <a:r>
              <a:rPr lang="sv-SE"/>
              <a:t>Klicka på ikonen för att lägga till en bild</a:t>
            </a:r>
            <a:endParaRPr lang="sv-SE" dirty="0"/>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p:nvPr>
        </p:nvSpPr>
        <p:spPr>
          <a:xfrm>
            <a:off x="4116388" y="188913"/>
            <a:ext cx="3959224" cy="3240087"/>
          </a:xfrm>
        </p:spPr>
        <p:txBody>
          <a:bodyPr/>
          <a:lstStyle/>
          <a:p>
            <a:r>
              <a:rPr lang="sv-SE"/>
              <a:t>Klicka på ikonen för att lägga till en bild</a:t>
            </a:r>
            <a:endParaRPr lang="sv-SE" dirty="0"/>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p:nvPr>
        </p:nvSpPr>
        <p:spPr>
          <a:xfrm>
            <a:off x="8075612" y="188913"/>
            <a:ext cx="3924302" cy="3240087"/>
          </a:xfrm>
        </p:spPr>
        <p:txBody>
          <a:bodyPr/>
          <a:lstStyle/>
          <a:p>
            <a:r>
              <a:rPr lang="sv-SE"/>
              <a:t>Klicka på ikonen för att lägga till en bild</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p:nvPr>
        </p:nvSpPr>
        <p:spPr>
          <a:xfrm>
            <a:off x="8075612" y="3428999"/>
            <a:ext cx="3924302" cy="3240087"/>
          </a:xfrm>
        </p:spPr>
        <p:txBody>
          <a:bodyPr/>
          <a:lstStyle/>
          <a:p>
            <a:r>
              <a:rPr lang="sv-SE"/>
              <a:t>Klicka på ikonen för att lägga till en bild</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p:nvPr>
        </p:nvSpPr>
        <p:spPr>
          <a:xfrm>
            <a:off x="192088" y="3428998"/>
            <a:ext cx="3924300" cy="3240087"/>
          </a:xfrm>
        </p:spPr>
        <p:txBody>
          <a:bodyPr/>
          <a:lstStyle/>
          <a:p>
            <a:r>
              <a:rPr lang="sv-SE"/>
              <a:t>Klicka på ikonen för att lägga till en bild</a:t>
            </a:r>
            <a:endParaRPr lang="sv-SE" dirty="0"/>
          </a:p>
        </p:txBody>
      </p:sp>
      <p:sp>
        <p:nvSpPr>
          <p:cNvPr id="16" name="Platshållare för bild 3">
            <a:extLst>
              <a:ext uri="{FF2B5EF4-FFF2-40B4-BE49-F238E27FC236}">
                <a16:creationId xmlns:a16="http://schemas.microsoft.com/office/drawing/2014/main" id="{04D25F2B-1A76-3943-8341-1E952FF295D3}"/>
              </a:ext>
            </a:extLst>
          </p:cNvPr>
          <p:cNvSpPr>
            <a:spLocks noGrp="1"/>
          </p:cNvSpPr>
          <p:nvPr>
            <p:ph type="pic" sz="quarter" idx="17"/>
          </p:nvPr>
        </p:nvSpPr>
        <p:spPr>
          <a:xfrm>
            <a:off x="4116388" y="3428997"/>
            <a:ext cx="3959224" cy="3240087"/>
          </a:xfrm>
        </p:spPr>
        <p:txBody>
          <a:bodyPr/>
          <a:lstStyle/>
          <a:p>
            <a:r>
              <a:rPr lang="sv-SE"/>
              <a:t>Klicka på ikonen för att lägga till en bild</a:t>
            </a:r>
            <a:endParaRPr lang="sv-SE" dirty="0"/>
          </a:p>
        </p:txBody>
      </p:sp>
    </p:spTree>
    <p:extLst>
      <p:ext uri="{BB962C8B-B14F-4D97-AF65-F5344CB8AC3E}">
        <p14:creationId xmlns:p14="http://schemas.microsoft.com/office/powerpoint/2010/main" val="621010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lage + text">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p:nvPr>
        </p:nvSpPr>
        <p:spPr>
          <a:xfrm>
            <a:off x="192088" y="188913"/>
            <a:ext cx="3924300" cy="3240087"/>
          </a:xfrm>
        </p:spPr>
        <p:txBody>
          <a:bodyPr/>
          <a:lstStyle/>
          <a:p>
            <a:r>
              <a:rPr lang="sv-SE"/>
              <a:t>Klicka på ikonen för att lägga till en bild</a:t>
            </a:r>
            <a:endParaRPr lang="sv-SE" dirty="0"/>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p:nvPr>
        </p:nvSpPr>
        <p:spPr>
          <a:xfrm>
            <a:off x="4116388" y="188913"/>
            <a:ext cx="3959224" cy="3240087"/>
          </a:xfrm>
        </p:spPr>
        <p:txBody>
          <a:bodyPr/>
          <a:lstStyle/>
          <a:p>
            <a:r>
              <a:rPr lang="sv-SE"/>
              <a:t>Klicka på ikonen för att lägga till en bild</a:t>
            </a:r>
            <a:endParaRPr lang="sv-SE" dirty="0"/>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p:nvPr>
        </p:nvSpPr>
        <p:spPr>
          <a:xfrm>
            <a:off x="8075612" y="188913"/>
            <a:ext cx="3924302" cy="3240087"/>
          </a:xfrm>
        </p:spPr>
        <p:txBody>
          <a:bodyPr/>
          <a:lstStyle/>
          <a:p>
            <a:r>
              <a:rPr lang="sv-SE"/>
              <a:t>Klicka på ikonen för att lägga till en bild</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p:nvPr>
        </p:nvSpPr>
        <p:spPr>
          <a:xfrm>
            <a:off x="8075612" y="3428999"/>
            <a:ext cx="3924302" cy="3240087"/>
          </a:xfrm>
        </p:spPr>
        <p:txBody>
          <a:bodyPr/>
          <a:lstStyle/>
          <a:p>
            <a:r>
              <a:rPr lang="sv-SE"/>
              <a:t>Klicka på ikonen för att lägga till en bild</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p:nvPr>
        </p:nvSpPr>
        <p:spPr>
          <a:xfrm>
            <a:off x="192088" y="3428998"/>
            <a:ext cx="3924300" cy="3240087"/>
          </a:xfrm>
        </p:spPr>
        <p:txBody>
          <a:bodyPr/>
          <a:lstStyle/>
          <a:p>
            <a:r>
              <a:rPr lang="sv-SE"/>
              <a:t>Klicka på ikonen för att lägga till en bild</a:t>
            </a:r>
            <a:endParaRPr lang="sv-SE" dirty="0"/>
          </a:p>
        </p:txBody>
      </p:sp>
      <p:sp>
        <p:nvSpPr>
          <p:cNvPr id="2" name="Rektangel 1">
            <a:extLst>
              <a:ext uri="{FF2B5EF4-FFF2-40B4-BE49-F238E27FC236}">
                <a16:creationId xmlns:a16="http://schemas.microsoft.com/office/drawing/2014/main" id="{A506083C-36FA-EA41-9374-E68FDA30D00D}"/>
              </a:ext>
            </a:extLst>
          </p:cNvPr>
          <p:cNvSpPr/>
          <p:nvPr userDrawn="1"/>
        </p:nvSpPr>
        <p:spPr>
          <a:xfrm>
            <a:off x="4116388" y="3429000"/>
            <a:ext cx="3959224" cy="3240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Platshållare för text 6">
            <a:extLst>
              <a:ext uri="{FF2B5EF4-FFF2-40B4-BE49-F238E27FC236}">
                <a16:creationId xmlns:a16="http://schemas.microsoft.com/office/drawing/2014/main" id="{C83528AA-43AE-E741-8458-7453693CEC72}"/>
              </a:ext>
            </a:extLst>
          </p:cNvPr>
          <p:cNvSpPr>
            <a:spLocks noGrp="1"/>
          </p:cNvSpPr>
          <p:nvPr>
            <p:ph type="body" sz="quarter" idx="17" hasCustomPrompt="1"/>
          </p:nvPr>
        </p:nvSpPr>
        <p:spPr>
          <a:xfrm>
            <a:off x="4116388" y="4168939"/>
            <a:ext cx="3959225" cy="1387559"/>
          </a:xfrm>
        </p:spPr>
        <p:txBody>
          <a:bodyPr lIns="468000" rIns="432000" anchor="ctr" anchorCtr="0">
            <a:spAutoFit/>
          </a:bodyPr>
          <a:lstStyle>
            <a:lvl1pPr marL="0" indent="0">
              <a:spcBef>
                <a:spcPts val="0"/>
              </a:spcBef>
              <a:buNone/>
              <a:defRPr sz="2800" b="0" i="0">
                <a:solidFill>
                  <a:schemeClr val="bg1"/>
                </a:solidFill>
                <a:latin typeface="Times New Roman" panose="02020603050405020304" pitchFamily="18" charset="0"/>
                <a:cs typeface="Times New Roman" panose="02020603050405020304" pitchFamily="18" charset="0"/>
              </a:defRPr>
            </a:lvl1pPr>
          </a:lstStyle>
          <a:p>
            <a:r>
              <a:rPr lang="sv-SE" dirty="0" err="1"/>
              <a:t>Use</a:t>
            </a:r>
            <a:r>
              <a:rPr lang="sv-SE" dirty="0"/>
              <a:t> </a:t>
            </a:r>
            <a:r>
              <a:rPr lang="sv-SE" dirty="0" err="1"/>
              <a:t>this</a:t>
            </a:r>
            <a:r>
              <a:rPr lang="sv-SE" dirty="0"/>
              <a:t> template </a:t>
            </a:r>
            <a:r>
              <a:rPr lang="sv-SE" dirty="0" err="1"/>
              <a:t>when</a:t>
            </a:r>
            <a:r>
              <a:rPr lang="sv-SE" dirty="0"/>
              <a:t> </a:t>
            </a:r>
            <a:r>
              <a:rPr lang="sv-SE" dirty="0" err="1"/>
              <a:t>you</a:t>
            </a:r>
            <a:r>
              <a:rPr lang="sv-SE" dirty="0"/>
              <a:t> </a:t>
            </a:r>
            <a:r>
              <a:rPr lang="sv-SE" dirty="0" err="1"/>
              <a:t>need</a:t>
            </a:r>
            <a:r>
              <a:rPr lang="sv-SE" dirty="0"/>
              <a:t> text </a:t>
            </a:r>
            <a:r>
              <a:rPr lang="sv-SE" dirty="0" err="1"/>
              <a:t>with</a:t>
            </a:r>
            <a:r>
              <a:rPr lang="sv-SE" dirty="0"/>
              <a:t> a collage</a:t>
            </a:r>
          </a:p>
        </p:txBody>
      </p:sp>
    </p:spTree>
    <p:extLst>
      <p:ext uri="{BB962C8B-B14F-4D97-AF65-F5344CB8AC3E}">
        <p14:creationId xmlns:p14="http://schemas.microsoft.com/office/powerpoint/2010/main" val="2578085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lage + text dark">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p:nvPr>
        </p:nvSpPr>
        <p:spPr>
          <a:xfrm>
            <a:off x="192088" y="188913"/>
            <a:ext cx="3924300" cy="3240087"/>
          </a:xfrm>
        </p:spPr>
        <p:txBody>
          <a:bodyPr/>
          <a:lstStyle/>
          <a:p>
            <a:r>
              <a:rPr lang="sv-SE"/>
              <a:t>Klicka på ikonen för att lägga till en bild</a:t>
            </a:r>
            <a:endParaRPr lang="sv-SE" dirty="0"/>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p:nvPr>
        </p:nvSpPr>
        <p:spPr>
          <a:xfrm>
            <a:off x="4116388" y="188913"/>
            <a:ext cx="3959224" cy="3240087"/>
          </a:xfrm>
        </p:spPr>
        <p:txBody>
          <a:bodyPr/>
          <a:lstStyle/>
          <a:p>
            <a:r>
              <a:rPr lang="sv-SE"/>
              <a:t>Klicka på ikonen för att lägga till en bild</a:t>
            </a:r>
            <a:endParaRPr lang="sv-SE" dirty="0"/>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p:nvPr>
        </p:nvSpPr>
        <p:spPr>
          <a:xfrm>
            <a:off x="8075612" y="188913"/>
            <a:ext cx="3924302" cy="3240087"/>
          </a:xfrm>
        </p:spPr>
        <p:txBody>
          <a:bodyPr/>
          <a:lstStyle/>
          <a:p>
            <a:r>
              <a:rPr lang="sv-SE"/>
              <a:t>Klicka på ikonen för att lägga till en bild</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p:nvPr>
        </p:nvSpPr>
        <p:spPr>
          <a:xfrm>
            <a:off x="8075612" y="3428999"/>
            <a:ext cx="3924302" cy="3240087"/>
          </a:xfrm>
        </p:spPr>
        <p:txBody>
          <a:bodyPr/>
          <a:lstStyle/>
          <a:p>
            <a:r>
              <a:rPr lang="sv-SE"/>
              <a:t>Klicka på ikonen för att lägga till en bild</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p:nvPr>
        </p:nvSpPr>
        <p:spPr>
          <a:xfrm>
            <a:off x="192088" y="3428998"/>
            <a:ext cx="3924300" cy="3240087"/>
          </a:xfrm>
        </p:spPr>
        <p:txBody>
          <a:bodyPr/>
          <a:lstStyle/>
          <a:p>
            <a:r>
              <a:rPr lang="sv-SE"/>
              <a:t>Klicka på ikonen för att lägga till en bild</a:t>
            </a:r>
            <a:endParaRPr lang="sv-SE" dirty="0"/>
          </a:p>
        </p:txBody>
      </p:sp>
      <p:sp>
        <p:nvSpPr>
          <p:cNvPr id="2" name="Rektangel 1">
            <a:extLst>
              <a:ext uri="{FF2B5EF4-FFF2-40B4-BE49-F238E27FC236}">
                <a16:creationId xmlns:a16="http://schemas.microsoft.com/office/drawing/2014/main" id="{A506083C-36FA-EA41-9374-E68FDA30D00D}"/>
              </a:ext>
            </a:extLst>
          </p:cNvPr>
          <p:cNvSpPr/>
          <p:nvPr userDrawn="1"/>
        </p:nvSpPr>
        <p:spPr>
          <a:xfrm>
            <a:off x="4116388" y="3429000"/>
            <a:ext cx="3959224" cy="32400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Platshållare för text 6">
            <a:extLst>
              <a:ext uri="{FF2B5EF4-FFF2-40B4-BE49-F238E27FC236}">
                <a16:creationId xmlns:a16="http://schemas.microsoft.com/office/drawing/2014/main" id="{C83528AA-43AE-E741-8458-7453693CEC72}"/>
              </a:ext>
            </a:extLst>
          </p:cNvPr>
          <p:cNvSpPr>
            <a:spLocks noGrp="1"/>
          </p:cNvSpPr>
          <p:nvPr>
            <p:ph type="body" sz="quarter" idx="17" hasCustomPrompt="1"/>
          </p:nvPr>
        </p:nvSpPr>
        <p:spPr>
          <a:xfrm>
            <a:off x="4116388" y="4168939"/>
            <a:ext cx="3959225" cy="1387559"/>
          </a:xfrm>
        </p:spPr>
        <p:txBody>
          <a:bodyPr lIns="468000" rIns="432000" anchor="ctr" anchorCtr="0">
            <a:spAutoFit/>
          </a:bodyPr>
          <a:lstStyle>
            <a:lvl1pPr marL="0" indent="0">
              <a:spcBef>
                <a:spcPts val="0"/>
              </a:spcBef>
              <a:buNone/>
              <a:defRPr sz="2800" b="0" i="0">
                <a:solidFill>
                  <a:schemeClr val="bg1"/>
                </a:solidFill>
                <a:latin typeface="Times New Roman" panose="02020603050405020304" pitchFamily="18" charset="0"/>
                <a:cs typeface="Times New Roman" panose="02020603050405020304" pitchFamily="18" charset="0"/>
              </a:defRPr>
            </a:lvl1pPr>
          </a:lstStyle>
          <a:p>
            <a:r>
              <a:rPr lang="sv-SE" dirty="0" err="1"/>
              <a:t>Use</a:t>
            </a:r>
            <a:r>
              <a:rPr lang="sv-SE" dirty="0"/>
              <a:t> </a:t>
            </a:r>
            <a:r>
              <a:rPr lang="sv-SE" dirty="0" err="1"/>
              <a:t>this</a:t>
            </a:r>
            <a:r>
              <a:rPr lang="sv-SE" dirty="0"/>
              <a:t> template </a:t>
            </a:r>
            <a:r>
              <a:rPr lang="sv-SE" dirty="0" err="1"/>
              <a:t>when</a:t>
            </a:r>
            <a:r>
              <a:rPr lang="sv-SE" dirty="0"/>
              <a:t> </a:t>
            </a:r>
            <a:r>
              <a:rPr lang="sv-SE" dirty="0" err="1"/>
              <a:t>you</a:t>
            </a:r>
            <a:r>
              <a:rPr lang="sv-SE" dirty="0"/>
              <a:t> </a:t>
            </a:r>
            <a:r>
              <a:rPr lang="sv-SE" dirty="0" err="1"/>
              <a:t>need</a:t>
            </a:r>
            <a:r>
              <a:rPr lang="sv-SE" dirty="0"/>
              <a:t> text </a:t>
            </a:r>
            <a:r>
              <a:rPr lang="sv-SE" dirty="0" err="1"/>
              <a:t>with</a:t>
            </a:r>
            <a:r>
              <a:rPr lang="sv-SE" dirty="0"/>
              <a:t> a collage</a:t>
            </a:r>
          </a:p>
        </p:txBody>
      </p:sp>
    </p:spTree>
    <p:extLst>
      <p:ext uri="{BB962C8B-B14F-4D97-AF65-F5344CB8AC3E}">
        <p14:creationId xmlns:p14="http://schemas.microsoft.com/office/powerpoint/2010/main" val="2925679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914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Bildobjekt 3">
            <a:extLst>
              <a:ext uri="{FF2B5EF4-FFF2-40B4-BE49-F238E27FC236}">
                <a16:creationId xmlns:a16="http://schemas.microsoft.com/office/drawing/2014/main" id="{C2D49690-CB75-264D-B6CD-F57BA40AFB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6537" y="1556180"/>
            <a:ext cx="1978925" cy="2642089"/>
          </a:xfrm>
          <a:prstGeom prst="rect">
            <a:avLst/>
          </a:prstGeom>
        </p:spPr>
      </p:pic>
    </p:spTree>
    <p:extLst>
      <p:ext uri="{BB962C8B-B14F-4D97-AF65-F5344CB8AC3E}">
        <p14:creationId xmlns:p14="http://schemas.microsoft.com/office/powerpoint/2010/main" val="204227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hasCustomPrompt="1"/>
          </p:nvPr>
        </p:nvSpPr>
        <p:spPr>
          <a:xfrm>
            <a:off x="192088" y="188913"/>
            <a:ext cx="11807825" cy="6480175"/>
          </a:xfrm>
          <a:solidFill>
            <a:schemeClr val="accent5"/>
          </a:solidFill>
        </p:spPr>
        <p:txBody>
          <a:bodyPr/>
          <a:lstStyle/>
          <a:p>
            <a:r>
              <a:rPr lang="sv-SE" dirty="0"/>
              <a:t>Image</a:t>
            </a:r>
          </a:p>
        </p:txBody>
      </p:sp>
    </p:spTree>
    <p:extLst>
      <p:ext uri="{BB962C8B-B14F-4D97-AF65-F5344CB8AC3E}">
        <p14:creationId xmlns:p14="http://schemas.microsoft.com/office/powerpoint/2010/main" val="53202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8" name="Platshållare för bild 7">
            <a:extLst>
              <a:ext uri="{FF2B5EF4-FFF2-40B4-BE49-F238E27FC236}">
                <a16:creationId xmlns:a16="http://schemas.microsoft.com/office/drawing/2014/main" id="{F7FFECAB-E5AC-4A4C-A95F-80726D1FE8D5}"/>
              </a:ext>
            </a:extLst>
          </p:cNvPr>
          <p:cNvSpPr>
            <a:spLocks noGrp="1"/>
          </p:cNvSpPr>
          <p:nvPr>
            <p:ph type="pic" sz="quarter" idx="13" hasCustomPrompt="1"/>
          </p:nvPr>
        </p:nvSpPr>
        <p:spPr>
          <a:xfrm>
            <a:off x="192088" y="188913"/>
            <a:ext cx="11807825" cy="6480175"/>
          </a:xfrm>
          <a:solidFill>
            <a:schemeClr val="accent5"/>
          </a:solidFill>
        </p:spPr>
        <p:txBody>
          <a:bodyPr/>
          <a:lstStyle/>
          <a:p>
            <a:r>
              <a:rPr lang="sv-SE" dirty="0"/>
              <a:t>Drag and </a:t>
            </a:r>
            <a:r>
              <a:rPr lang="sv-SE" dirty="0" err="1"/>
              <a:t>drop</a:t>
            </a:r>
            <a:r>
              <a:rPr lang="sv-SE" dirty="0"/>
              <a:t> an image </a:t>
            </a:r>
            <a:r>
              <a:rPr lang="sv-SE" dirty="0" err="1"/>
              <a:t>file</a:t>
            </a:r>
            <a:r>
              <a:rPr lang="sv-SE" dirty="0"/>
              <a:t> </a:t>
            </a:r>
            <a:r>
              <a:rPr lang="sv-SE" dirty="0" err="1"/>
              <a:t>here</a:t>
            </a:r>
            <a:r>
              <a:rPr lang="sv-SE" dirty="0"/>
              <a:t> to </a:t>
            </a:r>
            <a:r>
              <a:rPr lang="sv-SE" dirty="0" err="1"/>
              <a:t>add</a:t>
            </a:r>
            <a:r>
              <a:rPr lang="sv-SE" dirty="0"/>
              <a:t> a </a:t>
            </a:r>
            <a:r>
              <a:rPr lang="sv-SE" dirty="0" err="1"/>
              <a:t>background</a:t>
            </a:r>
            <a:r>
              <a:rPr lang="sv-SE" dirty="0"/>
              <a:t> image</a:t>
            </a:r>
          </a:p>
        </p:txBody>
      </p:sp>
      <p:sp>
        <p:nvSpPr>
          <p:cNvPr id="2" name="Rubrik 1">
            <a:extLst>
              <a:ext uri="{FF2B5EF4-FFF2-40B4-BE49-F238E27FC236}">
                <a16:creationId xmlns:a16="http://schemas.microsoft.com/office/drawing/2014/main" id="{63EBAFC8-420B-8142-8D25-7580E64C27E9}"/>
              </a:ext>
            </a:extLst>
          </p:cNvPr>
          <p:cNvSpPr>
            <a:spLocks noGrp="1"/>
          </p:cNvSpPr>
          <p:nvPr>
            <p:ph type="ctrTitle" hasCustomPrompt="1"/>
          </p:nvPr>
        </p:nvSpPr>
        <p:spPr>
          <a:xfrm>
            <a:off x="1524000" y="699247"/>
            <a:ext cx="9144000" cy="2948353"/>
          </a:xfrm>
          <a:effectLst>
            <a:outerShdw blurRad="101600" algn="ctr" rotWithShape="0">
              <a:prstClr val="black">
                <a:alpha val="67000"/>
              </a:prstClr>
            </a:outerShdw>
          </a:effectLst>
        </p:spPr>
        <p:txBody>
          <a:bodyPr bIns="0" anchor="b">
            <a:noAutofit/>
          </a:bodyPr>
          <a:lstStyle>
            <a:lvl1pPr algn="ctr">
              <a:defRPr sz="9600" cap="all" spc="100" baseline="0">
                <a:solidFill>
                  <a:schemeClr val="bg1"/>
                </a:solidFill>
              </a:defRPr>
            </a:lvl1pPr>
          </a:lstStyle>
          <a:p>
            <a:r>
              <a:rPr lang="sv-SE" dirty="0" err="1"/>
              <a:t>Add</a:t>
            </a:r>
            <a:r>
              <a:rPr lang="sv-SE" dirty="0"/>
              <a:t> a </a:t>
            </a:r>
            <a:br>
              <a:rPr lang="sv-SE" dirty="0"/>
            </a:br>
            <a:r>
              <a:rPr lang="sv-SE" dirty="0" err="1"/>
              <a:t>title</a:t>
            </a:r>
            <a:r>
              <a:rPr lang="sv-SE" dirty="0"/>
              <a:t> </a:t>
            </a:r>
            <a:r>
              <a:rPr lang="sv-SE" dirty="0" err="1"/>
              <a:t>here</a:t>
            </a:r>
            <a:endParaRPr lang="sv-SE" dirty="0"/>
          </a:p>
        </p:txBody>
      </p:sp>
      <p:sp>
        <p:nvSpPr>
          <p:cNvPr id="3" name="Underrubrik 2">
            <a:extLst>
              <a:ext uri="{FF2B5EF4-FFF2-40B4-BE49-F238E27FC236}">
                <a16:creationId xmlns:a16="http://schemas.microsoft.com/office/drawing/2014/main" id="{1E46E1A1-AC7E-9041-B630-B7BC5AB5BB7A}"/>
              </a:ext>
            </a:extLst>
          </p:cNvPr>
          <p:cNvSpPr>
            <a:spLocks noGrp="1"/>
          </p:cNvSpPr>
          <p:nvPr>
            <p:ph type="subTitle" idx="1" hasCustomPrompt="1"/>
          </p:nvPr>
        </p:nvSpPr>
        <p:spPr>
          <a:xfrm>
            <a:off x="1524000" y="3780000"/>
            <a:ext cx="9144000" cy="1534886"/>
          </a:xfrm>
          <a:effectLst>
            <a:outerShdw blurRad="76200" algn="ctr" rotWithShape="0">
              <a:prstClr val="black">
                <a:alpha val="67000"/>
              </a:prstClr>
            </a:outerShdw>
          </a:effectLst>
        </p:spPr>
        <p:txBody>
          <a:bodyPr>
            <a:normAutofit/>
          </a:bodyPr>
          <a:lstStyle>
            <a:lvl1pPr marL="0" indent="0" algn="ctr">
              <a:buNone/>
              <a:defRPr sz="3200" b="0" i="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här för att lägga till text</a:t>
            </a:r>
          </a:p>
        </p:txBody>
      </p:sp>
    </p:spTree>
    <p:extLst>
      <p:ext uri="{BB962C8B-B14F-4D97-AF65-F5344CB8AC3E}">
        <p14:creationId xmlns:p14="http://schemas.microsoft.com/office/powerpoint/2010/main" val="243834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Headline +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p:txBody>
          <a:bodyPr>
            <a:normAutofit/>
          </a:bodyPr>
          <a:lstStyle>
            <a:lvl1pPr>
              <a:defRPr sz="4800"/>
            </a:lvl1pPr>
          </a:lstStyle>
          <a:p>
            <a:r>
              <a:rPr lang="sv-SE" dirty="0" err="1"/>
              <a:t>Headline</a:t>
            </a:r>
            <a:endParaRPr lang="sv-SE" dirty="0"/>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2159999"/>
            <a:ext cx="8820000" cy="3960000"/>
          </a:xfrm>
        </p:spPr>
        <p:txBody>
          <a:bodyPr>
            <a:noAutofit/>
          </a:bodyPr>
          <a:lstStyle>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27636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Headline + content dar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2D78C7CB-CA77-8A4E-82CA-6D0A9A6292C0}"/>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p:txBody>
          <a:bodyPr>
            <a:normAutofit/>
          </a:bodyPr>
          <a:lstStyle>
            <a:lvl1pPr>
              <a:defRPr sz="4800">
                <a:solidFill>
                  <a:schemeClr val="bg1"/>
                </a:solidFill>
              </a:defRPr>
            </a:lvl1pPr>
          </a:lstStyle>
          <a:p>
            <a:r>
              <a:rPr lang="sv-SE" dirty="0" err="1"/>
              <a:t>Headline</a:t>
            </a:r>
            <a:endParaRPr lang="sv-SE" dirty="0"/>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2159999"/>
            <a:ext cx="8820000" cy="3960000"/>
          </a:xfrm>
        </p:spPr>
        <p:txBody>
          <a:bodyPr>
            <a:noAutofit/>
          </a:bodyPr>
          <a:lstStyle>
            <a:lvl1pPr>
              <a:buClr>
                <a:schemeClr val="accent6"/>
              </a:buClr>
              <a:defRPr>
                <a:solidFill>
                  <a:schemeClr val="bg1"/>
                </a:solidFill>
              </a:defRPr>
            </a:lvl1pPr>
            <a:lvl2pPr>
              <a:buClr>
                <a:schemeClr val="accent6"/>
              </a:buClr>
              <a:defRPr>
                <a:solidFill>
                  <a:schemeClr val="bg1"/>
                </a:solidFill>
              </a:defRPr>
            </a:lvl2pPr>
            <a:lvl3pPr>
              <a:buClr>
                <a:schemeClr val="accent6"/>
              </a:buClr>
              <a:defRPr>
                <a:solidFill>
                  <a:schemeClr val="bg1"/>
                </a:solidFill>
              </a:defRPr>
            </a:lvl3pPr>
            <a:lvl4pPr>
              <a:buClr>
                <a:schemeClr val="accent6"/>
              </a:buClr>
              <a:defRPr>
                <a:solidFill>
                  <a:schemeClr val="bg1"/>
                </a:solidFill>
              </a:defRPr>
            </a:lvl4pPr>
            <a:lvl5pPr>
              <a:buClr>
                <a:schemeClr val="accent6"/>
              </a:buClr>
              <a:defRPr>
                <a:solidFill>
                  <a:schemeClr val="bg1"/>
                </a:solidFill>
              </a:defRPr>
            </a:lvl5pPr>
            <a:lvl6pPr>
              <a:buClr>
                <a:schemeClr val="accent6"/>
              </a:buClr>
              <a:defRPr>
                <a:solidFill>
                  <a:schemeClr val="bg1"/>
                </a:solidFill>
              </a:defRPr>
            </a:lvl6pPr>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371587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line + diagram etc">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1620000" y="359999"/>
            <a:ext cx="8820000" cy="1199860"/>
          </a:xfrm>
        </p:spPr>
        <p:txBody>
          <a:bodyPr bIns="0" anchor="ctr" anchorCtr="0">
            <a:normAutofit/>
          </a:bodyPr>
          <a:lstStyle>
            <a:lvl1pPr>
              <a:defRPr sz="4800"/>
            </a:lvl1pPr>
          </a:lstStyle>
          <a:p>
            <a:r>
              <a:rPr lang="sv-SE" dirty="0" err="1"/>
              <a:t>When</a:t>
            </a:r>
            <a:r>
              <a:rPr lang="sv-SE" dirty="0"/>
              <a:t> </a:t>
            </a:r>
            <a:r>
              <a:rPr lang="sv-SE" dirty="0" err="1"/>
              <a:t>more</a:t>
            </a:r>
            <a:r>
              <a:rPr lang="sv-SE" dirty="0"/>
              <a:t> space is </a:t>
            </a:r>
            <a:r>
              <a:rPr lang="sv-SE" dirty="0" err="1"/>
              <a:t>needed</a:t>
            </a:r>
            <a:endParaRPr lang="sv-SE" dirty="0"/>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1559859"/>
            <a:ext cx="8820000" cy="4560140"/>
          </a:xfrm>
        </p:spPr>
        <p:txBody>
          <a:bodyPr>
            <a:noAutofit/>
          </a:bodyPr>
          <a:lstStyle>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5847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diagram dar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168F70AB-84FE-7C4C-A7B1-B32E7A2D6CB6}"/>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1620000" y="359999"/>
            <a:ext cx="8820000" cy="1199860"/>
          </a:xfrm>
        </p:spPr>
        <p:txBody>
          <a:bodyPr bIns="0" anchor="ctr" anchorCtr="0">
            <a:normAutofit/>
          </a:bodyPr>
          <a:lstStyle>
            <a:lvl1pPr>
              <a:defRPr sz="4800">
                <a:solidFill>
                  <a:schemeClr val="bg1"/>
                </a:solidFill>
              </a:defRPr>
            </a:lvl1pPr>
          </a:lstStyle>
          <a:p>
            <a:r>
              <a:rPr lang="sv-SE" dirty="0" err="1"/>
              <a:t>When</a:t>
            </a:r>
            <a:r>
              <a:rPr lang="sv-SE" dirty="0"/>
              <a:t> </a:t>
            </a:r>
            <a:r>
              <a:rPr lang="sv-SE" dirty="0" err="1"/>
              <a:t>more</a:t>
            </a:r>
            <a:r>
              <a:rPr lang="sv-SE" dirty="0"/>
              <a:t> space is </a:t>
            </a:r>
            <a:r>
              <a:rPr lang="sv-SE" dirty="0" err="1"/>
              <a:t>needed</a:t>
            </a:r>
            <a:endParaRPr lang="sv-SE" dirty="0"/>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1559859"/>
            <a:ext cx="8820000" cy="4560140"/>
          </a:xfrm>
        </p:spPr>
        <p:txBody>
          <a:bodyPr>
            <a:noAutofit/>
          </a:bodyPr>
          <a:lstStyle>
            <a:lvl1pPr>
              <a:buClr>
                <a:schemeClr val="accent6"/>
              </a:buClr>
              <a:defRPr>
                <a:solidFill>
                  <a:schemeClr val="bg1"/>
                </a:solidFill>
              </a:defRPr>
            </a:lvl1pPr>
            <a:lvl2pPr>
              <a:buClr>
                <a:schemeClr val="accent6"/>
              </a:buClr>
              <a:defRPr>
                <a:solidFill>
                  <a:schemeClr val="bg1"/>
                </a:solidFill>
              </a:defRPr>
            </a:lvl2pPr>
            <a:lvl3pPr>
              <a:buClr>
                <a:schemeClr val="accent6"/>
              </a:buClr>
              <a:defRPr>
                <a:solidFill>
                  <a:schemeClr val="bg1"/>
                </a:solidFill>
              </a:defRPr>
            </a:lvl3pPr>
            <a:lvl4pPr>
              <a:buClr>
                <a:schemeClr val="accent6"/>
              </a:buClr>
              <a:defRPr>
                <a:solidFill>
                  <a:schemeClr val="bg1"/>
                </a:solidFill>
              </a:defRPr>
            </a:lvl4pPr>
            <a:lvl5pPr>
              <a:buClr>
                <a:schemeClr val="accent6"/>
              </a:buClr>
              <a:defRPr>
                <a:solidFill>
                  <a:schemeClr val="bg1"/>
                </a:solidFill>
              </a:defRPr>
            </a:lvl5pPr>
            <a:lvl6pPr>
              <a:buClr>
                <a:schemeClr val="accent6"/>
              </a:buClr>
              <a:defRPr>
                <a:solidFill>
                  <a:schemeClr val="bg1"/>
                </a:solidFill>
              </a:defRPr>
            </a:lvl6pPr>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149169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even more spac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900000" y="188913"/>
            <a:ext cx="10440000" cy="1071087"/>
          </a:xfrm>
        </p:spPr>
        <p:txBody>
          <a:bodyPr bIns="0" anchor="ctr" anchorCtr="0">
            <a:normAutofit/>
          </a:bodyPr>
          <a:lstStyle>
            <a:lvl1pPr>
              <a:defRPr sz="4800"/>
            </a:lvl1pPr>
          </a:lstStyle>
          <a:p>
            <a:r>
              <a:rPr lang="sv-SE" dirty="0"/>
              <a:t>For </a:t>
            </a:r>
            <a:r>
              <a:rPr lang="sv-SE" dirty="0" err="1"/>
              <a:t>even</a:t>
            </a:r>
            <a:r>
              <a:rPr lang="sv-SE" dirty="0"/>
              <a:t> </a:t>
            </a:r>
            <a:r>
              <a:rPr lang="sv-SE" dirty="0" err="1"/>
              <a:t>more</a:t>
            </a:r>
            <a:r>
              <a:rPr lang="sv-SE" dirty="0"/>
              <a:t> space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900000" y="1260000"/>
            <a:ext cx="10440000" cy="5409088"/>
          </a:xfrm>
        </p:spPr>
        <p:txBody>
          <a:bodyPr>
            <a:noAutofit/>
          </a:bodyPr>
          <a:lstStyle>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24260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For even more space dar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9BF35AAD-FA82-DD4D-920C-13DB013465F0}"/>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900000" y="188914"/>
            <a:ext cx="10440000" cy="1071086"/>
          </a:xfrm>
        </p:spPr>
        <p:txBody>
          <a:bodyPr bIns="0" anchor="ctr" anchorCtr="0">
            <a:normAutofit/>
          </a:bodyPr>
          <a:lstStyle>
            <a:lvl1pPr>
              <a:defRPr sz="4800">
                <a:solidFill>
                  <a:schemeClr val="bg1"/>
                </a:solidFill>
              </a:defRPr>
            </a:lvl1pPr>
          </a:lstStyle>
          <a:p>
            <a:r>
              <a:rPr lang="sv-SE" dirty="0"/>
              <a:t>For </a:t>
            </a:r>
            <a:r>
              <a:rPr lang="sv-SE" dirty="0" err="1"/>
              <a:t>even</a:t>
            </a:r>
            <a:r>
              <a:rPr lang="sv-SE" dirty="0"/>
              <a:t> </a:t>
            </a:r>
            <a:r>
              <a:rPr lang="sv-SE" dirty="0" err="1"/>
              <a:t>more</a:t>
            </a:r>
            <a:r>
              <a:rPr lang="sv-SE" dirty="0"/>
              <a:t> space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900000" y="1259999"/>
            <a:ext cx="10440000" cy="5409087"/>
          </a:xfrm>
        </p:spPr>
        <p:txBody>
          <a:bodyPr>
            <a:noAutofit/>
          </a:bodyPr>
          <a:lstStyle>
            <a:lvl1pPr>
              <a:buClr>
                <a:schemeClr val="accent6"/>
              </a:buClr>
              <a:defRPr>
                <a:solidFill>
                  <a:schemeClr val="bg1"/>
                </a:solidFill>
              </a:defRPr>
            </a:lvl1pPr>
            <a:lvl2pPr>
              <a:buClr>
                <a:schemeClr val="accent6"/>
              </a:buClr>
              <a:defRPr>
                <a:solidFill>
                  <a:schemeClr val="bg1"/>
                </a:solidFill>
              </a:defRPr>
            </a:lvl2pPr>
            <a:lvl3pPr>
              <a:buClr>
                <a:schemeClr val="accent6"/>
              </a:buClr>
              <a:defRPr>
                <a:solidFill>
                  <a:schemeClr val="bg1"/>
                </a:solidFill>
              </a:defRPr>
            </a:lvl3pPr>
            <a:lvl4pPr>
              <a:buClr>
                <a:schemeClr val="accent6"/>
              </a:buClr>
              <a:defRPr>
                <a:solidFill>
                  <a:schemeClr val="bg1"/>
                </a:solidFill>
              </a:defRPr>
            </a:lvl4pPr>
            <a:lvl5pPr>
              <a:buClr>
                <a:schemeClr val="accent6"/>
              </a:buClr>
              <a:defRPr>
                <a:solidFill>
                  <a:schemeClr val="bg1"/>
                </a:solidFill>
              </a:defRPr>
            </a:lvl5pPr>
            <a:lvl6pPr>
              <a:buClr>
                <a:schemeClr val="accent6"/>
              </a:buClr>
              <a:defRPr>
                <a:solidFill>
                  <a:schemeClr val="bg1"/>
                </a:solidFill>
              </a:defRPr>
            </a:lvl6pPr>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149827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4A9A7386-F759-0E42-A82F-00906141C650}"/>
              </a:ext>
            </a:extLst>
          </p:cNvPr>
          <p:cNvSpPr>
            <a:spLocks noGrp="1"/>
          </p:cNvSpPr>
          <p:nvPr>
            <p:ph type="title"/>
          </p:nvPr>
        </p:nvSpPr>
        <p:spPr>
          <a:xfrm>
            <a:off x="1620000" y="359999"/>
            <a:ext cx="8820000" cy="1800000"/>
          </a:xfrm>
          <a:prstGeom prst="rect">
            <a:avLst/>
          </a:prstGeom>
        </p:spPr>
        <p:txBody>
          <a:bodyPr vert="horz" lIns="0" tIns="0" rIns="0" bIns="288000" rtlCol="0" anchor="b" anchorCtr="0">
            <a:normAutofit/>
          </a:bodyPr>
          <a:lstStyle/>
          <a:p>
            <a:r>
              <a:rPr lang="sv-SE" dirty="0"/>
              <a:t>Klicka här för att ändra mall </a:t>
            </a:r>
            <a:br>
              <a:rPr lang="sv-SE" dirty="0"/>
            </a:br>
            <a:r>
              <a:rPr lang="sv-SE" dirty="0"/>
              <a:t>för rubrikformat</a:t>
            </a:r>
          </a:p>
        </p:txBody>
      </p:sp>
      <p:sp>
        <p:nvSpPr>
          <p:cNvPr id="3" name="Platshållare för text 2">
            <a:extLst>
              <a:ext uri="{FF2B5EF4-FFF2-40B4-BE49-F238E27FC236}">
                <a16:creationId xmlns:a16="http://schemas.microsoft.com/office/drawing/2014/main" id="{7D065C12-314E-C844-B105-FA43CA3DE1AE}"/>
              </a:ext>
            </a:extLst>
          </p:cNvPr>
          <p:cNvSpPr>
            <a:spLocks noGrp="1"/>
          </p:cNvSpPr>
          <p:nvPr>
            <p:ph type="body" idx="1"/>
          </p:nvPr>
        </p:nvSpPr>
        <p:spPr>
          <a:xfrm>
            <a:off x="1620000" y="2159999"/>
            <a:ext cx="8820000" cy="4351339"/>
          </a:xfrm>
          <a:prstGeom prst="rect">
            <a:avLst/>
          </a:prstGeom>
        </p:spPr>
        <p:txBody>
          <a:bodyPr vert="horz" lIns="0" tIns="0" rIns="0" bIns="0" rtlCol="0">
            <a:normAutofit/>
          </a:bodyPr>
          <a:lstStyle/>
          <a:p>
            <a:r>
              <a:rPr lang="sv-SE" dirty="0"/>
              <a:t>Brödtext nivå 1</a:t>
            </a:r>
          </a:p>
          <a:p>
            <a:pPr lvl="1"/>
            <a:r>
              <a:rPr lang="sv-SE" dirty="0"/>
              <a:t>Brödtext nivå 2</a:t>
            </a:r>
          </a:p>
          <a:p>
            <a:pPr lvl="2"/>
            <a:r>
              <a:rPr lang="sv-SE" dirty="0"/>
              <a:t>Brödtext nivå 3</a:t>
            </a:r>
          </a:p>
          <a:p>
            <a:pPr lvl="3"/>
            <a:r>
              <a:rPr lang="sv-SE" dirty="0"/>
              <a:t>Brödtext nivå 4</a:t>
            </a:r>
          </a:p>
          <a:p>
            <a:pPr lvl="4"/>
            <a:r>
              <a:rPr lang="sv-SE" dirty="0"/>
              <a:t>Brödtext nivå 5</a:t>
            </a:r>
          </a:p>
          <a:p>
            <a:pPr lvl="5"/>
            <a:r>
              <a:rPr lang="sv-SE" dirty="0"/>
              <a:t>Brödtext nivå 6</a:t>
            </a:r>
          </a:p>
        </p:txBody>
      </p:sp>
    </p:spTree>
    <p:extLst>
      <p:ext uri="{BB962C8B-B14F-4D97-AF65-F5344CB8AC3E}">
        <p14:creationId xmlns:p14="http://schemas.microsoft.com/office/powerpoint/2010/main" val="3151263512"/>
      </p:ext>
    </p:extLst>
  </p:cSld>
  <p:clrMap bg1="lt1" tx1="dk1" bg2="lt2" tx2="dk2" accent1="accent1" accent2="accent2" accent3="accent3" accent4="accent4" accent5="accent5" accent6="accent6" hlink="hlink" folHlink="folHlink"/>
  <p:sldLayoutIdLst>
    <p:sldLayoutId id="2147483656" r:id="rId1"/>
    <p:sldLayoutId id="2147483655" r:id="rId2"/>
    <p:sldLayoutId id="2147483649" r:id="rId3"/>
    <p:sldLayoutId id="2147483650" r:id="rId4"/>
    <p:sldLayoutId id="2147483674" r:id="rId5"/>
    <p:sldLayoutId id="2147483667" r:id="rId6"/>
    <p:sldLayoutId id="2147483675" r:id="rId7"/>
    <p:sldLayoutId id="2147483678" r:id="rId8"/>
    <p:sldLayoutId id="2147483679" r:id="rId9"/>
    <p:sldLayoutId id="2147483657" r:id="rId10"/>
    <p:sldLayoutId id="2147483658" r:id="rId11"/>
    <p:sldLayoutId id="2147483651" r:id="rId12"/>
    <p:sldLayoutId id="2147483676" r:id="rId13"/>
    <p:sldLayoutId id="2147483659" r:id="rId14"/>
    <p:sldLayoutId id="2147483660" r:id="rId15"/>
    <p:sldLayoutId id="2147483677" r:id="rId16"/>
    <p:sldLayoutId id="2147483661" r:id="rId17"/>
    <p:sldLayoutId id="2147483668" r:id="rId18"/>
  </p:sldLayoutIdLst>
  <p:txStyles>
    <p:titleStyle>
      <a:lvl1pPr algn="l" defTabSz="914400" rtl="0" eaLnBrk="1" latinLnBrk="0" hangingPunct="1">
        <a:lnSpc>
          <a:spcPct val="90000"/>
        </a:lnSpc>
        <a:spcBef>
          <a:spcPct val="0"/>
        </a:spcBef>
        <a:buNone/>
        <a:defRPr sz="4400" b="0" i="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180000" indent="-180000" algn="l" defTabSz="914400" rtl="0" eaLnBrk="1" latinLnBrk="0" hangingPunct="1">
        <a:lnSpc>
          <a:spcPct val="110000"/>
        </a:lnSpc>
        <a:spcBef>
          <a:spcPts val="1200"/>
        </a:spcBef>
        <a:buClr>
          <a:schemeClr val="accent1"/>
        </a:buClr>
        <a:buFont typeface="Arial" panose="020B0604020202020204" pitchFamily="34" charset="0"/>
        <a:buChar char="•"/>
        <a:defRPr sz="2200" b="0" i="0" kern="1200">
          <a:solidFill>
            <a:schemeClr val="tx1"/>
          </a:solidFill>
          <a:latin typeface="Arial" panose="020B0604020202020204" pitchFamily="34" charset="0"/>
          <a:ea typeface="+mn-ea"/>
          <a:cs typeface="Arial" panose="020B0604020202020204" pitchFamily="34" charset="0"/>
        </a:defRPr>
      </a:lvl1pPr>
      <a:lvl2pPr marL="36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2pPr>
      <a:lvl3pPr marL="54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3pPr>
      <a:lvl4pPr marL="72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4pPr>
      <a:lvl5pPr marL="90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5pPr>
      <a:lvl6pPr marL="108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21" userDrawn="1">
          <p15:clr>
            <a:srgbClr val="F26B43"/>
          </p15:clr>
        </p15:guide>
        <p15:guide id="4" pos="7559" userDrawn="1">
          <p15:clr>
            <a:srgbClr val="F26B43"/>
          </p15:clr>
        </p15:guide>
        <p15:guide id="5" pos="2593" userDrawn="1">
          <p15:clr>
            <a:srgbClr val="F26B43"/>
          </p15:clr>
        </p15:guide>
        <p15:guide id="6" pos="5087" userDrawn="1">
          <p15:clr>
            <a:srgbClr val="F26B43"/>
          </p15:clr>
        </p15:guide>
        <p15:guide id="7" orient="horz" pos="4201" userDrawn="1">
          <p15:clr>
            <a:srgbClr val="F26B43"/>
          </p15:clr>
        </p15:guide>
        <p15:guide id="8" orient="horz" pos="11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 radiant skin, eat fruits and vegetables rich in beta-carotene">
            <a:extLst>
              <a:ext uri="{FF2B5EF4-FFF2-40B4-BE49-F238E27FC236}">
                <a16:creationId xmlns:a16="http://schemas.microsoft.com/office/drawing/2014/main" id="{F545617F-7571-43A9-9024-0F09908E7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12" y="-815612"/>
            <a:ext cx="12621812" cy="843137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808C11B-66CB-4A76-A379-73483087DBC6}"/>
              </a:ext>
            </a:extLst>
          </p:cNvPr>
          <p:cNvSpPr/>
          <p:nvPr/>
        </p:nvSpPr>
        <p:spPr>
          <a:xfrm>
            <a:off x="4901932" y="2744438"/>
            <a:ext cx="7236052" cy="1402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latshållare för text 1">
            <a:extLst>
              <a:ext uri="{FF2B5EF4-FFF2-40B4-BE49-F238E27FC236}">
                <a16:creationId xmlns:a16="http://schemas.microsoft.com/office/drawing/2014/main" id="{AF7E4982-AA83-BF4E-B24E-15D2DB2D10B4}"/>
              </a:ext>
            </a:extLst>
          </p:cNvPr>
          <p:cNvSpPr>
            <a:spLocks noGrp="1"/>
          </p:cNvSpPr>
          <p:nvPr>
            <p:ph idx="1"/>
          </p:nvPr>
        </p:nvSpPr>
        <p:spPr>
          <a:xfrm>
            <a:off x="4901931" y="2744438"/>
            <a:ext cx="7236053" cy="723810"/>
          </a:xfrm>
          <a:solidFill>
            <a:schemeClr val="bg1"/>
          </a:solidFill>
        </p:spPr>
        <p:txBody>
          <a:bodyPr/>
          <a:lstStyle/>
          <a:p>
            <a:pPr marL="0" indent="0" algn="ctr">
              <a:buNone/>
            </a:pPr>
            <a:r>
              <a:rPr lang="sv-SE" sz="4200" dirty="0">
                <a:solidFill>
                  <a:srgbClr val="894E11"/>
                </a:solidFill>
                <a:latin typeface="Times New Roman" panose="02020603050405020304" pitchFamily="18" charset="0"/>
                <a:cs typeface="Times New Roman" panose="02020603050405020304" pitchFamily="18" charset="0"/>
              </a:rPr>
              <a:t>Ordinal Logistic Regression</a:t>
            </a:r>
          </a:p>
          <a:p>
            <a:endParaRPr lang="sv-SE" dirty="0"/>
          </a:p>
        </p:txBody>
      </p:sp>
      <p:sp>
        <p:nvSpPr>
          <p:cNvPr id="3" name="Platshållare för text 2">
            <a:extLst>
              <a:ext uri="{FF2B5EF4-FFF2-40B4-BE49-F238E27FC236}">
                <a16:creationId xmlns:a16="http://schemas.microsoft.com/office/drawing/2014/main" id="{C4F45D93-D47D-9E44-AC75-6957BA198DF2}"/>
              </a:ext>
            </a:extLst>
          </p:cNvPr>
          <p:cNvSpPr>
            <a:spLocks noGrp="1"/>
          </p:cNvSpPr>
          <p:nvPr>
            <p:ph type="body" sz="quarter" idx="4294967295"/>
          </p:nvPr>
        </p:nvSpPr>
        <p:spPr>
          <a:xfrm>
            <a:off x="5651587" y="3457911"/>
            <a:ext cx="4078112" cy="348749"/>
          </a:xfrm>
          <a:solidFill>
            <a:schemeClr val="bg1"/>
          </a:solidFill>
        </p:spPr>
        <p:txBody>
          <a:bodyPr>
            <a:normAutofit/>
          </a:bodyPr>
          <a:lstStyle/>
          <a:p>
            <a:pPr marL="180000" lvl="1" indent="0">
              <a:buNone/>
            </a:pPr>
            <a:r>
              <a:rPr lang="sv-SE" sz="1600" b="1" dirty="0">
                <a:solidFill>
                  <a:srgbClr val="894E11"/>
                </a:solidFill>
                <a:latin typeface="Garamond" panose="02020404030301010803" pitchFamily="18" charset="0"/>
              </a:rPr>
              <a:t>2021</a:t>
            </a:r>
            <a:r>
              <a:rPr lang="sv-SE" sz="1200" b="1" dirty="0">
                <a:solidFill>
                  <a:srgbClr val="894E11"/>
                </a:solidFill>
              </a:rPr>
              <a:t> | </a:t>
            </a:r>
            <a:r>
              <a:rPr lang="sv-SE" sz="1400" b="1" dirty="0">
                <a:solidFill>
                  <a:srgbClr val="894E11"/>
                </a:solidFill>
                <a:latin typeface="Garamond" panose="02020404030301010803" pitchFamily="18" charset="0"/>
              </a:rPr>
              <a:t>ANDRÉ NÜßLEIN, DOLEV ILLOUZ</a:t>
            </a:r>
            <a:endParaRPr lang="sv-SE" sz="1200" b="1" dirty="0">
              <a:solidFill>
                <a:srgbClr val="894E11"/>
              </a:solidFill>
              <a:latin typeface="Garamond" panose="02020404030301010803" pitchFamily="18" charset="0"/>
            </a:endParaRPr>
          </a:p>
        </p:txBody>
      </p:sp>
      <p:cxnSp>
        <p:nvCxnSpPr>
          <p:cNvPr id="15" name="Straight Connector 14">
            <a:extLst>
              <a:ext uri="{FF2B5EF4-FFF2-40B4-BE49-F238E27FC236}">
                <a16:creationId xmlns:a16="http://schemas.microsoft.com/office/drawing/2014/main" id="{CCD3A106-12A4-4A6A-B35D-ADFD1C7895D7}"/>
              </a:ext>
            </a:extLst>
          </p:cNvPr>
          <p:cNvCxnSpPr>
            <a:cxnSpLocks/>
          </p:cNvCxnSpPr>
          <p:nvPr/>
        </p:nvCxnSpPr>
        <p:spPr>
          <a:xfrm>
            <a:off x="5104435" y="3429000"/>
            <a:ext cx="6895477" cy="3378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descr="Logo&#10;&#10;Description automatically generated">
            <a:extLst>
              <a:ext uri="{FF2B5EF4-FFF2-40B4-BE49-F238E27FC236}">
                <a16:creationId xmlns:a16="http://schemas.microsoft.com/office/drawing/2014/main" id="{BBBB9D5E-5923-4402-A44F-9E4A85D9F408}"/>
              </a:ext>
            </a:extLst>
          </p:cNvPr>
          <p:cNvPicPr>
            <a:picLocks noChangeAspect="1"/>
          </p:cNvPicPr>
          <p:nvPr/>
        </p:nvPicPr>
        <p:blipFill>
          <a:blip r:embed="rId4"/>
          <a:stretch>
            <a:fillRect/>
          </a:stretch>
        </p:blipFill>
        <p:spPr>
          <a:xfrm>
            <a:off x="9421792" y="4315527"/>
            <a:ext cx="3264061" cy="3131572"/>
          </a:xfrm>
          <a:prstGeom prst="rect">
            <a:avLst/>
          </a:prstGeom>
        </p:spPr>
      </p:pic>
    </p:spTree>
    <p:extLst>
      <p:ext uri="{BB962C8B-B14F-4D97-AF65-F5344CB8AC3E}">
        <p14:creationId xmlns:p14="http://schemas.microsoft.com/office/powerpoint/2010/main" val="428316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Multinomial Models Tested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CB5506-E8D4-4A24-8E74-F522076F49A6}"/>
                  </a:ext>
                </a:extLst>
              </p:cNvPr>
              <p:cNvSpPr>
                <a:spLocks noGrp="1"/>
              </p:cNvSpPr>
              <p:nvPr>
                <p:ph idx="1"/>
              </p:nvPr>
            </p:nvSpPr>
            <p:spPr>
              <a:xfrm>
                <a:off x="876300" y="1275982"/>
                <a:ext cx="8820000" cy="4766002"/>
              </a:xfrm>
            </p:spPr>
            <p:txBody>
              <a:bodyPr/>
              <a:lstStyle/>
              <a:p>
                <a:pPr>
                  <a:lnSpc>
                    <a:spcPct val="100000"/>
                  </a:lnSpc>
                </a:pPr>
                <a:r>
                  <a:rPr lang="en-US" sz="2400" dirty="0">
                    <a:latin typeface="Garamond" panose="02020404030301010803" pitchFamily="18" charset="0"/>
                  </a:rPr>
                  <a:t>AIC </a:t>
                </a:r>
              </a:p>
              <a:p>
                <a:pPr lvl="1">
                  <a:lnSpc>
                    <a:spcPct val="100000"/>
                  </a:lnSpc>
                </a:pPr>
                <a:r>
                  <a:rPr lang="en-US" sz="2000" dirty="0">
                    <a:latin typeface="Garamond" panose="02020404030301010803" pitchFamily="18" charset="0"/>
                  </a:rPr>
                  <a:t>Forwards</a:t>
                </a:r>
              </a:p>
              <a:p>
                <a:pPr lvl="1">
                  <a:lnSpc>
                    <a:spcPct val="100000"/>
                  </a:lnSpc>
                </a:pPr>
                <a:r>
                  <a:rPr lang="en-US" sz="2000" dirty="0">
                    <a:latin typeface="Garamond" panose="02020404030301010803" pitchFamily="18" charset="0"/>
                  </a:rPr>
                  <a:t>Backwards</a:t>
                </a:r>
              </a:p>
              <a:p>
                <a:pPr lvl="1">
                  <a:lnSpc>
                    <a:spcPct val="100000"/>
                  </a:lnSpc>
                </a:pPr>
                <a:endParaRPr lang="en-US" dirty="0">
                  <a:latin typeface="Garamond" panose="02020404030301010803" pitchFamily="18" charset="0"/>
                </a:endParaRPr>
              </a:p>
              <a:p>
                <a:pPr>
                  <a:lnSpc>
                    <a:spcPct val="100000"/>
                  </a:lnSpc>
                </a:pPr>
                <a:r>
                  <a:rPr lang="en-US" sz="2400" dirty="0">
                    <a:latin typeface="Garamond" panose="02020404030301010803" pitchFamily="18" charset="0"/>
                  </a:rPr>
                  <a:t>BIC</a:t>
                </a:r>
              </a:p>
              <a:p>
                <a:pPr lvl="1">
                  <a:lnSpc>
                    <a:spcPct val="100000"/>
                  </a:lnSpc>
                </a:pPr>
                <a:r>
                  <a:rPr lang="en-US" sz="2000" dirty="0">
                    <a:latin typeface="Garamond" panose="02020404030301010803" pitchFamily="18" charset="0"/>
                  </a:rPr>
                  <a:t>Forwards</a:t>
                </a:r>
              </a:p>
              <a:p>
                <a:pPr lvl="1">
                  <a:lnSpc>
                    <a:spcPct val="100000"/>
                  </a:lnSpc>
                </a:pPr>
                <a:r>
                  <a:rPr lang="en-US" sz="2000" dirty="0">
                    <a:latin typeface="Garamond" panose="02020404030301010803" pitchFamily="18" charset="0"/>
                  </a:rPr>
                  <a:t>Backwards</a:t>
                </a:r>
              </a:p>
              <a:p>
                <a:pPr lvl="1">
                  <a:lnSpc>
                    <a:spcPct val="100000"/>
                  </a:lnSpc>
                </a:pPr>
                <a:endParaRPr lang="en-US" dirty="0">
                  <a:latin typeface="Garamond" panose="02020404030301010803" pitchFamily="18" charset="0"/>
                </a:endParaRPr>
              </a:p>
              <a:p>
                <a:pPr>
                  <a:lnSpc>
                    <a:spcPct val="100000"/>
                  </a:lnSpc>
                </a:pPr>
                <a:r>
                  <a:rPr lang="en-US" sz="2400" dirty="0">
                    <a:latin typeface="Garamond" panose="02020404030301010803" pitchFamily="18" charset="0"/>
                  </a:rPr>
                  <a:t>Manual Testing</a:t>
                </a:r>
              </a:p>
              <a:p>
                <a:pPr lvl="1">
                  <a:lnSpc>
                    <a:spcPct val="100000"/>
                  </a:lnSpc>
                </a:pPr>
                <a:r>
                  <a:rPr lang="en-US" sz="2000" dirty="0">
                    <a:latin typeface="Garamond" panose="02020404030301010803" pitchFamily="18" charset="0"/>
                  </a:rPr>
                  <a:t>ANOVA </a:t>
                </a:r>
              </a:p>
              <a:p>
                <a:pPr lvl="1">
                  <a:lnSpc>
                    <a:spcPct val="100000"/>
                  </a:lnSpc>
                </a:pPr>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𝑎𝑑𝑗</m:t>
                        </m:r>
                        <m:r>
                          <a:rPr lang="en-US" sz="2000" b="0" i="1" smtClean="0">
                            <a:latin typeface="Cambria Math" panose="02040503050406030204" pitchFamily="18" charset="0"/>
                          </a:rPr>
                          <m:t>.</m:t>
                        </m:r>
                      </m:sub>
                      <m:sup>
                        <m:r>
                          <a:rPr lang="en-US" sz="2000" b="0" i="1" smtClean="0">
                            <a:latin typeface="Cambria Math" panose="02040503050406030204" pitchFamily="18" charset="0"/>
                          </a:rPr>
                          <m:t>2</m:t>
                        </m:r>
                      </m:sup>
                    </m:sSubSup>
                  </m:oMath>
                </a14:m>
                <a:r>
                  <a:rPr lang="en-US" sz="2000" dirty="0">
                    <a:latin typeface="Garamond" panose="02020404030301010803" pitchFamily="18" charset="0"/>
                  </a:rPr>
                  <a:t> scores</a:t>
                </a:r>
              </a:p>
            </p:txBody>
          </p:sp>
        </mc:Choice>
        <mc:Fallback>
          <p:sp>
            <p:nvSpPr>
              <p:cNvPr id="3" name="Content Placeholder 2">
                <a:extLst>
                  <a:ext uri="{FF2B5EF4-FFF2-40B4-BE49-F238E27FC236}">
                    <a16:creationId xmlns:a16="http://schemas.microsoft.com/office/drawing/2014/main" id="{B2CB5506-E8D4-4A24-8E74-F522076F49A6}"/>
                  </a:ext>
                </a:extLst>
              </p:cNvPr>
              <p:cNvSpPr>
                <a:spLocks noGrp="1" noRot="1" noChangeAspect="1" noMove="1" noResize="1" noEditPoints="1" noAdjustHandles="1" noChangeArrowheads="1" noChangeShapeType="1" noTextEdit="1"/>
              </p:cNvSpPr>
              <p:nvPr>
                <p:ph idx="1"/>
              </p:nvPr>
            </p:nvSpPr>
            <p:spPr>
              <a:xfrm>
                <a:off x="876300" y="1275982"/>
                <a:ext cx="8820000" cy="4766002"/>
              </a:xfrm>
              <a:blipFill>
                <a:blip r:embed="rId3"/>
                <a:stretch>
                  <a:fillRect l="-2004" t="-1918"/>
                </a:stretch>
              </a:blipFill>
            </p:spPr>
            <p:txBody>
              <a:bodyPr/>
              <a:lstStyle/>
              <a:p>
                <a:r>
                  <a:rPr lang="en-US">
                    <a:noFill/>
                  </a:rPr>
                  <a:t> </a:t>
                </a:r>
              </a:p>
            </p:txBody>
          </p:sp>
        </mc:Fallback>
      </mc:AlternateContent>
    </p:spTree>
    <p:extLst>
      <p:ext uri="{BB962C8B-B14F-4D97-AF65-F5344CB8AC3E}">
        <p14:creationId xmlns:p14="http://schemas.microsoft.com/office/powerpoint/2010/main" val="63545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Ordinal Model</a:t>
            </a:r>
          </a:p>
        </p:txBody>
      </p:sp>
      <p:graphicFrame>
        <p:nvGraphicFramePr>
          <p:cNvPr id="10" name="Table 10">
            <a:extLst>
              <a:ext uri="{FF2B5EF4-FFF2-40B4-BE49-F238E27FC236}">
                <a16:creationId xmlns:a16="http://schemas.microsoft.com/office/drawing/2014/main" id="{F291F92E-C933-40D4-8CFF-71A58BAD1CA7}"/>
              </a:ext>
            </a:extLst>
          </p:cNvPr>
          <p:cNvGraphicFramePr>
            <a:graphicFrameLocks noGrp="1"/>
          </p:cNvGraphicFramePr>
          <p:nvPr>
            <p:ph idx="1"/>
          </p:nvPr>
        </p:nvGraphicFramePr>
        <p:xfrm>
          <a:off x="495299" y="1503680"/>
          <a:ext cx="11277601" cy="1925320"/>
        </p:xfrm>
        <a:graphic>
          <a:graphicData uri="http://schemas.openxmlformats.org/drawingml/2006/table">
            <a:tbl>
              <a:tblPr firstRow="1" bandRow="1">
                <a:tableStyleId>{5C22544A-7EE6-4342-B048-85BDC9FD1C3A}</a:tableStyleId>
              </a:tblPr>
              <a:tblGrid>
                <a:gridCol w="1086379">
                  <a:extLst>
                    <a:ext uri="{9D8B030D-6E8A-4147-A177-3AD203B41FA5}">
                      <a16:colId xmlns:a16="http://schemas.microsoft.com/office/drawing/2014/main" val="3941128795"/>
                    </a:ext>
                  </a:extLst>
                </a:gridCol>
                <a:gridCol w="931333">
                  <a:extLst>
                    <a:ext uri="{9D8B030D-6E8A-4147-A177-3AD203B41FA5}">
                      <a16:colId xmlns:a16="http://schemas.microsoft.com/office/drawing/2014/main" val="858181753"/>
                    </a:ext>
                  </a:extLst>
                </a:gridCol>
                <a:gridCol w="1428222">
                  <a:extLst>
                    <a:ext uri="{9D8B030D-6E8A-4147-A177-3AD203B41FA5}">
                      <a16:colId xmlns:a16="http://schemas.microsoft.com/office/drawing/2014/main" val="1918265781"/>
                    </a:ext>
                  </a:extLst>
                </a:gridCol>
                <a:gridCol w="1001711">
                  <a:extLst>
                    <a:ext uri="{9D8B030D-6E8A-4147-A177-3AD203B41FA5}">
                      <a16:colId xmlns:a16="http://schemas.microsoft.com/office/drawing/2014/main" val="1464019980"/>
                    </a:ext>
                  </a:extLst>
                </a:gridCol>
                <a:gridCol w="1168400">
                  <a:extLst>
                    <a:ext uri="{9D8B030D-6E8A-4147-A177-3AD203B41FA5}">
                      <a16:colId xmlns:a16="http://schemas.microsoft.com/office/drawing/2014/main" val="102768305"/>
                    </a:ext>
                  </a:extLst>
                </a:gridCol>
                <a:gridCol w="824588">
                  <a:extLst>
                    <a:ext uri="{9D8B030D-6E8A-4147-A177-3AD203B41FA5}">
                      <a16:colId xmlns:a16="http://schemas.microsoft.com/office/drawing/2014/main" val="396177553"/>
                    </a:ext>
                  </a:extLst>
                </a:gridCol>
                <a:gridCol w="1073439">
                  <a:extLst>
                    <a:ext uri="{9D8B030D-6E8A-4147-A177-3AD203B41FA5}">
                      <a16:colId xmlns:a16="http://schemas.microsoft.com/office/drawing/2014/main" val="1853392707"/>
                    </a:ext>
                  </a:extLst>
                </a:gridCol>
                <a:gridCol w="1073439">
                  <a:extLst>
                    <a:ext uri="{9D8B030D-6E8A-4147-A177-3AD203B41FA5}">
                      <a16:colId xmlns:a16="http://schemas.microsoft.com/office/drawing/2014/main" val="3775311695"/>
                    </a:ext>
                  </a:extLst>
                </a:gridCol>
                <a:gridCol w="787734">
                  <a:extLst>
                    <a:ext uri="{9D8B030D-6E8A-4147-A177-3AD203B41FA5}">
                      <a16:colId xmlns:a16="http://schemas.microsoft.com/office/drawing/2014/main" val="1762434368"/>
                    </a:ext>
                  </a:extLst>
                </a:gridCol>
                <a:gridCol w="872067">
                  <a:extLst>
                    <a:ext uri="{9D8B030D-6E8A-4147-A177-3AD203B41FA5}">
                      <a16:colId xmlns:a16="http://schemas.microsoft.com/office/drawing/2014/main" val="624780298"/>
                    </a:ext>
                  </a:extLst>
                </a:gridCol>
                <a:gridCol w="1030289">
                  <a:extLst>
                    <a:ext uri="{9D8B030D-6E8A-4147-A177-3AD203B41FA5}">
                      <a16:colId xmlns:a16="http://schemas.microsoft.com/office/drawing/2014/main" val="2634799469"/>
                    </a:ext>
                  </a:extLst>
                </a:gridCol>
              </a:tblGrid>
              <a:tr h="1554480">
                <a:tc>
                  <a:txBody>
                    <a:bodyPr/>
                    <a:lstStyle/>
                    <a:p>
                      <a:pPr algn="ctr"/>
                      <a:r>
                        <a:rPr lang="en-US" sz="1600" dirty="0">
                          <a:latin typeface="Garamond" panose="02020404030301010803" pitchFamily="18" charset="0"/>
                        </a:rPr>
                        <a:t>Parameter</a:t>
                      </a:r>
                    </a:p>
                  </a:txBody>
                  <a:tcPr anchor="ctr"/>
                </a:tc>
                <a:tc>
                  <a:txBody>
                    <a:bodyPr/>
                    <a:lstStyle/>
                    <a:p>
                      <a:pPr algn="ctr"/>
                      <a:r>
                        <a:rPr lang="en-US" sz="1600" dirty="0" err="1">
                          <a:latin typeface="Garamond" panose="02020404030301010803" pitchFamily="18" charset="0"/>
                        </a:rPr>
                        <a:t>Quetelet</a:t>
                      </a:r>
                      <a:endParaRPr lang="en-US" sz="1600" dirty="0">
                        <a:latin typeface="Garamond" panose="02020404030301010803" pitchFamily="18" charset="0"/>
                      </a:endParaRPr>
                    </a:p>
                  </a:txBody>
                  <a:tcPr anchor="ctr"/>
                </a:tc>
                <a:tc>
                  <a:txBody>
                    <a:bodyPr/>
                    <a:lstStyle/>
                    <a:p>
                      <a:pPr algn="ctr"/>
                      <a:r>
                        <a:rPr lang="en-US" sz="1600" dirty="0">
                          <a:latin typeface="Garamond" panose="02020404030301010803" pitchFamily="18" charset="0"/>
                        </a:rPr>
                        <a:t>Beta-carotene dietary supplements</a:t>
                      </a:r>
                    </a:p>
                  </a:txBody>
                  <a:tcPr anchor="ctr"/>
                </a:tc>
                <a:tc>
                  <a:txBody>
                    <a:bodyPr/>
                    <a:lstStyle/>
                    <a:p>
                      <a:pPr algn="ctr"/>
                      <a:r>
                        <a:rPr lang="en-US" sz="1600" dirty="0">
                          <a:latin typeface="Garamond" panose="02020404030301010803" pitchFamily="18" charset="0"/>
                        </a:rPr>
                        <a:t>Vitamin use</a:t>
                      </a:r>
                    </a:p>
                    <a:p>
                      <a:pPr algn="ctr"/>
                      <a:r>
                        <a:rPr lang="en-US" sz="1600" dirty="0">
                          <a:latin typeface="Garamond" panose="02020404030301010803" pitchFamily="18" charset="0"/>
                        </a:rPr>
                        <a:t>(Not often)</a:t>
                      </a:r>
                    </a:p>
                  </a:txBody>
                  <a:tcPr anchor="ctr"/>
                </a:tc>
                <a:tc>
                  <a:txBody>
                    <a:bodyPr/>
                    <a:lstStyle/>
                    <a:p>
                      <a:pPr algn="ctr"/>
                      <a:r>
                        <a:rPr lang="en-US" sz="1600" dirty="0">
                          <a:latin typeface="Garamond" panose="02020404030301010803" pitchFamily="18" charset="0"/>
                        </a:rPr>
                        <a:t>Vitamin use</a:t>
                      </a:r>
                    </a:p>
                    <a:p>
                      <a:pPr algn="ctr"/>
                      <a:r>
                        <a:rPr lang="en-US" sz="1600" dirty="0">
                          <a:latin typeface="Garamond" panose="02020404030301010803" pitchFamily="18" charset="0"/>
                        </a:rPr>
                        <a:t>(No)</a:t>
                      </a:r>
                    </a:p>
                  </a:txBody>
                  <a:tcPr anchor="ctr"/>
                </a:tc>
                <a:tc>
                  <a:txBody>
                    <a:bodyPr/>
                    <a:lstStyle/>
                    <a:p>
                      <a:pPr algn="ctr"/>
                      <a:r>
                        <a:rPr lang="en-US" sz="1600" dirty="0">
                          <a:latin typeface="Garamond" panose="02020404030301010803" pitchFamily="18" charset="0"/>
                        </a:rPr>
                        <a:t>Age</a:t>
                      </a:r>
                    </a:p>
                  </a:txBody>
                  <a:tcPr anchor="ctr"/>
                </a:tc>
                <a:tc>
                  <a:txBody>
                    <a:bodyPr/>
                    <a:lstStyle/>
                    <a:p>
                      <a:pPr algn="ctr"/>
                      <a:r>
                        <a:rPr lang="en-US" sz="1600" dirty="0">
                          <a:latin typeface="Garamond" panose="02020404030301010803" pitchFamily="18" charset="0"/>
                        </a:rPr>
                        <a:t>Smoking Status (Former)</a:t>
                      </a:r>
                    </a:p>
                  </a:txBody>
                  <a:tcPr anchor="ctr"/>
                </a:tc>
                <a:tc>
                  <a:txBody>
                    <a:bodyPr/>
                    <a:lstStyle/>
                    <a:p>
                      <a:pPr algn="ctr"/>
                      <a:r>
                        <a:rPr lang="en-US" sz="1600" dirty="0">
                          <a:latin typeface="Garamond" panose="02020404030301010803" pitchFamily="18" charset="0"/>
                        </a:rPr>
                        <a:t>Smoking Status (Current)</a:t>
                      </a:r>
                    </a:p>
                  </a:txBody>
                  <a:tcPr anchor="ctr"/>
                </a:tc>
                <a:tc>
                  <a:txBody>
                    <a:bodyPr/>
                    <a:lstStyle/>
                    <a:p>
                      <a:pPr algn="ctr"/>
                      <a:r>
                        <a:rPr lang="en-US" sz="1600" dirty="0">
                          <a:latin typeface="Garamond" panose="02020404030301010803" pitchFamily="18" charset="0"/>
                        </a:rPr>
                        <a:t>Sex</a:t>
                      </a:r>
                    </a:p>
                    <a:p>
                      <a:pPr algn="ctr"/>
                      <a:r>
                        <a:rPr lang="en-US" sz="1600" dirty="0">
                          <a:latin typeface="Garamond" panose="02020404030301010803" pitchFamily="18" charset="0"/>
                        </a:rPr>
                        <a:t>(Male)</a:t>
                      </a:r>
                    </a:p>
                  </a:txBody>
                  <a:tcPr anchor="ctr"/>
                </a:tc>
                <a:tc>
                  <a:txBody>
                    <a:bodyPr/>
                    <a:lstStyle/>
                    <a:p>
                      <a:pPr algn="ctr"/>
                      <a:r>
                        <a:rPr lang="en-US" sz="1600" dirty="0">
                          <a:latin typeface="Garamond" panose="02020404030301010803" pitchFamily="18" charset="0"/>
                        </a:rPr>
                        <a:t>Fiber Intake</a:t>
                      </a:r>
                    </a:p>
                  </a:txBody>
                  <a:tcPr anchor="ctr"/>
                </a:tc>
                <a:tc>
                  <a:txBody>
                    <a:bodyPr/>
                    <a:lstStyle/>
                    <a:p>
                      <a:pPr algn="ctr"/>
                      <a:r>
                        <a:rPr lang="en-US" sz="1600" dirty="0">
                          <a:latin typeface="Garamond" panose="02020404030301010803" pitchFamily="18" charset="0"/>
                        </a:rPr>
                        <a:t>Fat Intake</a:t>
                      </a:r>
                    </a:p>
                  </a:txBody>
                  <a:tcPr anchor="ctr"/>
                </a:tc>
                <a:extLst>
                  <a:ext uri="{0D108BD9-81ED-4DB2-BD59-A6C34878D82A}">
                    <a16:rowId xmlns:a16="http://schemas.microsoft.com/office/drawing/2014/main" val="3744674661"/>
                  </a:ext>
                </a:extLst>
              </a:tr>
              <a:tr h="370840">
                <a:tc>
                  <a:txBody>
                    <a:bodyPr/>
                    <a:lstStyle/>
                    <a:p>
                      <a:pPr algn="ctr"/>
                      <a:r>
                        <a:rPr lang="el-GR" sz="1600" dirty="0">
                          <a:latin typeface="Garamond" panose="02020404030301010803" pitchFamily="18" charset="0"/>
                        </a:rPr>
                        <a:t>β</a:t>
                      </a:r>
                      <a:r>
                        <a:rPr lang="en-US" sz="1600" dirty="0">
                          <a:latin typeface="Garamond" panose="02020404030301010803" pitchFamily="18" charset="0"/>
                        </a:rPr>
                        <a:t> value</a:t>
                      </a:r>
                    </a:p>
                  </a:txBody>
                  <a:tcPr anchor="ctr"/>
                </a:tc>
                <a:tc>
                  <a:txBody>
                    <a:bodyPr/>
                    <a:lstStyle/>
                    <a:p>
                      <a:pPr algn="ctr"/>
                      <a:r>
                        <a:rPr lang="en-US" sz="1600" dirty="0">
                          <a:latin typeface="Garamond" panose="02020404030301010803" pitchFamily="18" charset="0"/>
                        </a:rPr>
                        <a:t>-0.08734</a:t>
                      </a:r>
                    </a:p>
                  </a:txBody>
                  <a:tcPr anchor="ctr">
                    <a:solidFill>
                      <a:srgbClr val="DAD0CC"/>
                    </a:solidFill>
                  </a:tcPr>
                </a:tc>
                <a:tc>
                  <a:txBody>
                    <a:bodyPr/>
                    <a:lstStyle/>
                    <a:p>
                      <a:pPr algn="ctr"/>
                      <a:r>
                        <a:rPr lang="en-US" sz="1600" dirty="0">
                          <a:latin typeface="Garamond" panose="02020404030301010803" pitchFamily="18" charset="0"/>
                        </a:rPr>
                        <a:t>0.0001911</a:t>
                      </a:r>
                    </a:p>
                  </a:txBody>
                  <a:tcPr anchor="ctr"/>
                </a:tc>
                <a:tc>
                  <a:txBody>
                    <a:bodyPr/>
                    <a:lstStyle/>
                    <a:p>
                      <a:pPr algn="ctr"/>
                      <a:r>
                        <a:rPr lang="en-US" sz="1600" dirty="0">
                          <a:latin typeface="Garamond" panose="02020404030301010803" pitchFamily="18" charset="0"/>
                        </a:rPr>
                        <a:t>0.08752</a:t>
                      </a:r>
                    </a:p>
                  </a:txBody>
                  <a:tcPr anchor="ctr"/>
                </a:tc>
                <a:tc>
                  <a:txBody>
                    <a:bodyPr/>
                    <a:lstStyle/>
                    <a:p>
                      <a:pPr algn="ctr"/>
                      <a:r>
                        <a:rPr lang="en-US" sz="1600" dirty="0">
                          <a:latin typeface="Garamond" panose="02020404030301010803" pitchFamily="18" charset="0"/>
                        </a:rPr>
                        <a:t>-0.6925</a:t>
                      </a:r>
                    </a:p>
                  </a:txBody>
                  <a:tcPr anchor="ctr"/>
                </a:tc>
                <a:tc>
                  <a:txBody>
                    <a:bodyPr/>
                    <a:lstStyle/>
                    <a:p>
                      <a:pPr algn="ctr"/>
                      <a:r>
                        <a:rPr lang="en-US" sz="1600" dirty="0">
                          <a:latin typeface="Garamond" panose="02020404030301010803" pitchFamily="18" charset="0"/>
                        </a:rPr>
                        <a:t>0.02937</a:t>
                      </a:r>
                    </a:p>
                  </a:txBody>
                  <a:tcPr anchor="ctr"/>
                </a:tc>
                <a:tc>
                  <a:txBody>
                    <a:bodyPr/>
                    <a:lstStyle/>
                    <a:p>
                      <a:pPr algn="ctr"/>
                      <a:r>
                        <a:rPr lang="en-US" sz="1600" dirty="0">
                          <a:latin typeface="Garamond" panose="02020404030301010803" pitchFamily="18" charset="0"/>
                        </a:rPr>
                        <a:t>-0.2531</a:t>
                      </a:r>
                    </a:p>
                  </a:txBody>
                  <a:tcPr anchor="ctr"/>
                </a:tc>
                <a:tc>
                  <a:txBody>
                    <a:bodyPr/>
                    <a:lstStyle/>
                    <a:p>
                      <a:pPr algn="ctr"/>
                      <a:r>
                        <a:rPr lang="en-US" sz="1600" dirty="0">
                          <a:latin typeface="Garamond" panose="02020404030301010803" pitchFamily="18" charset="0"/>
                        </a:rPr>
                        <a:t>-0.7355</a:t>
                      </a:r>
                    </a:p>
                  </a:txBody>
                  <a:tcPr anchor="ctr"/>
                </a:tc>
                <a:tc>
                  <a:txBody>
                    <a:bodyPr/>
                    <a:lstStyle/>
                    <a:p>
                      <a:pPr algn="ctr"/>
                      <a:r>
                        <a:rPr lang="en-US" sz="1600" dirty="0">
                          <a:latin typeface="Garamond" panose="02020404030301010803" pitchFamily="18" charset="0"/>
                        </a:rPr>
                        <a:t>-0.7441</a:t>
                      </a:r>
                    </a:p>
                  </a:txBody>
                  <a:tcPr anchor="ctr"/>
                </a:tc>
                <a:tc>
                  <a:txBody>
                    <a:bodyPr/>
                    <a:lstStyle/>
                    <a:p>
                      <a:pPr algn="ctr"/>
                      <a:r>
                        <a:rPr lang="en-US" sz="1600" dirty="0">
                          <a:latin typeface="Garamond" panose="02020404030301010803" pitchFamily="18" charset="0"/>
                        </a:rPr>
                        <a:t>0.0560</a:t>
                      </a:r>
                    </a:p>
                  </a:txBody>
                  <a:tcPr anchor="ctr"/>
                </a:tc>
                <a:tc>
                  <a:txBody>
                    <a:bodyPr/>
                    <a:lstStyle/>
                    <a:p>
                      <a:pPr algn="ctr"/>
                      <a:r>
                        <a:rPr lang="en-US" sz="1600" dirty="0">
                          <a:latin typeface="Garamond" panose="02020404030301010803" pitchFamily="18" charset="0"/>
                        </a:rPr>
                        <a:t>-0.005504</a:t>
                      </a:r>
                    </a:p>
                  </a:txBody>
                  <a:tcPr anchor="ctr"/>
                </a:tc>
                <a:extLst>
                  <a:ext uri="{0D108BD9-81ED-4DB2-BD59-A6C34878D82A}">
                    <a16:rowId xmlns:a16="http://schemas.microsoft.com/office/drawing/2014/main" val="3590907954"/>
                  </a:ext>
                </a:extLst>
              </a:tr>
            </a:tbl>
          </a:graphicData>
        </a:graphic>
      </p:graphicFrame>
      <p:graphicFrame>
        <p:nvGraphicFramePr>
          <p:cNvPr id="3" name="Table 3">
            <a:extLst>
              <a:ext uri="{FF2B5EF4-FFF2-40B4-BE49-F238E27FC236}">
                <a16:creationId xmlns:a16="http://schemas.microsoft.com/office/drawing/2014/main" id="{F803B5AF-E89A-4834-BE8D-7B3F5A7C24D7}"/>
              </a:ext>
            </a:extLst>
          </p:cNvPr>
          <p:cNvGraphicFramePr>
            <a:graphicFrameLocks noGrp="1"/>
          </p:cNvGraphicFramePr>
          <p:nvPr/>
        </p:nvGraphicFramePr>
        <p:xfrm>
          <a:off x="2070100" y="4666839"/>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03517948"/>
                    </a:ext>
                  </a:extLst>
                </a:gridCol>
                <a:gridCol w="1515533">
                  <a:extLst>
                    <a:ext uri="{9D8B030D-6E8A-4147-A177-3AD203B41FA5}">
                      <a16:colId xmlns:a16="http://schemas.microsoft.com/office/drawing/2014/main" val="246995378"/>
                    </a:ext>
                  </a:extLst>
                </a:gridCol>
                <a:gridCol w="2260600">
                  <a:extLst>
                    <a:ext uri="{9D8B030D-6E8A-4147-A177-3AD203B41FA5}">
                      <a16:colId xmlns:a16="http://schemas.microsoft.com/office/drawing/2014/main" val="70732044"/>
                    </a:ext>
                  </a:extLst>
                </a:gridCol>
                <a:gridCol w="2319867">
                  <a:extLst>
                    <a:ext uri="{9D8B030D-6E8A-4147-A177-3AD203B41FA5}">
                      <a16:colId xmlns:a16="http://schemas.microsoft.com/office/drawing/2014/main" val="1675432762"/>
                    </a:ext>
                  </a:extLst>
                </a:gridCol>
              </a:tblGrid>
              <a:tr h="370840">
                <a:tc>
                  <a:txBody>
                    <a:bodyPr/>
                    <a:lstStyle/>
                    <a:p>
                      <a:pPr algn="ctr"/>
                      <a:r>
                        <a:rPr lang="en-US" sz="1600" dirty="0">
                          <a:latin typeface="Garamond" panose="02020404030301010803" pitchFamily="18" charset="0"/>
                        </a:rPr>
                        <a:t>Categories</a:t>
                      </a:r>
                    </a:p>
                  </a:txBody>
                  <a:tcPr anchor="ctr"/>
                </a:tc>
                <a:tc>
                  <a:txBody>
                    <a:bodyPr/>
                    <a:lstStyle/>
                    <a:p>
                      <a:pPr algn="ctr"/>
                      <a:r>
                        <a:rPr lang="en-US" sz="1600" dirty="0">
                          <a:latin typeface="Garamond" panose="02020404030301010803" pitchFamily="18" charset="0"/>
                        </a:rPr>
                        <a:t>Very </a:t>
                      </a:r>
                      <a:r>
                        <a:rPr lang="en-US" sz="1600" dirty="0" err="1">
                          <a:latin typeface="Garamond" panose="02020404030301010803" pitchFamily="18" charset="0"/>
                        </a:rPr>
                        <a:t>Low|Low</a:t>
                      </a:r>
                      <a:endParaRPr lang="en-US" sz="1600" dirty="0">
                        <a:latin typeface="Garamond" panose="02020404030301010803" pitchFamily="18" charset="0"/>
                      </a:endParaRPr>
                    </a:p>
                  </a:txBody>
                  <a:tcPr anchor="ctr"/>
                </a:tc>
                <a:tc>
                  <a:txBody>
                    <a:bodyPr/>
                    <a:lstStyle/>
                    <a:p>
                      <a:pPr algn="ctr"/>
                      <a:r>
                        <a:rPr lang="en-US" sz="1600" dirty="0" err="1">
                          <a:latin typeface="Garamond" panose="02020404030301010803" pitchFamily="18" charset="0"/>
                        </a:rPr>
                        <a:t>Low|Moderately</a:t>
                      </a:r>
                      <a:r>
                        <a:rPr lang="en-US" sz="1600" dirty="0">
                          <a:latin typeface="Garamond" panose="02020404030301010803" pitchFamily="18" charset="0"/>
                        </a:rPr>
                        <a:t> High</a:t>
                      </a:r>
                    </a:p>
                  </a:txBody>
                  <a:tcPr anchor="ctr"/>
                </a:tc>
                <a:tc>
                  <a:txBody>
                    <a:bodyPr/>
                    <a:lstStyle/>
                    <a:p>
                      <a:pPr algn="ctr"/>
                      <a:r>
                        <a:rPr lang="en-US" sz="1600" dirty="0">
                          <a:latin typeface="Garamond" panose="02020404030301010803" pitchFamily="18" charset="0"/>
                        </a:rPr>
                        <a:t>Moderately </a:t>
                      </a:r>
                      <a:r>
                        <a:rPr lang="en-US" sz="1600" dirty="0" err="1">
                          <a:latin typeface="Garamond" panose="02020404030301010803" pitchFamily="18" charset="0"/>
                        </a:rPr>
                        <a:t>High|High</a:t>
                      </a:r>
                      <a:r>
                        <a:rPr lang="en-US" sz="1600" dirty="0">
                          <a:latin typeface="Garamond" panose="02020404030301010803" pitchFamily="18" charset="0"/>
                        </a:rPr>
                        <a:t> </a:t>
                      </a:r>
                    </a:p>
                  </a:txBody>
                  <a:tcPr anchor="ctr"/>
                </a:tc>
                <a:extLst>
                  <a:ext uri="{0D108BD9-81ED-4DB2-BD59-A6C34878D82A}">
                    <a16:rowId xmlns:a16="http://schemas.microsoft.com/office/drawing/2014/main" val="3246906481"/>
                  </a:ext>
                </a:extLst>
              </a:tr>
              <a:tr h="370840">
                <a:tc>
                  <a:txBody>
                    <a:bodyPr/>
                    <a:lstStyle/>
                    <a:p>
                      <a:pPr algn="ctr"/>
                      <a:r>
                        <a:rPr lang="el-GR" sz="1600" dirty="0">
                          <a:latin typeface="Garamond" panose="02020404030301010803" pitchFamily="18" charset="0"/>
                        </a:rPr>
                        <a:t>ζ</a:t>
                      </a:r>
                      <a:r>
                        <a:rPr lang="en-US" sz="1600" dirty="0">
                          <a:latin typeface="Garamond" panose="02020404030301010803" pitchFamily="18" charset="0"/>
                        </a:rPr>
                        <a:t> value</a:t>
                      </a:r>
                    </a:p>
                  </a:txBody>
                  <a:tcPr anchor="ctr"/>
                </a:tc>
                <a:tc>
                  <a:txBody>
                    <a:bodyPr/>
                    <a:lstStyle/>
                    <a:p>
                      <a:pPr algn="ctr"/>
                      <a:r>
                        <a:rPr lang="en-US" sz="1600" dirty="0">
                          <a:latin typeface="Garamond" panose="02020404030301010803" pitchFamily="18" charset="0"/>
                        </a:rPr>
                        <a:t> -1.926</a:t>
                      </a:r>
                    </a:p>
                  </a:txBody>
                  <a:tcPr anchor="ctr"/>
                </a:tc>
                <a:tc>
                  <a:txBody>
                    <a:bodyPr/>
                    <a:lstStyle/>
                    <a:p>
                      <a:pPr algn="ctr"/>
                      <a:r>
                        <a:rPr lang="en-US" sz="1600" dirty="0">
                          <a:latin typeface="Garamond" panose="02020404030301010803" pitchFamily="18" charset="0"/>
                        </a:rPr>
                        <a:t> -0.6178</a:t>
                      </a:r>
                    </a:p>
                  </a:txBody>
                  <a:tcPr anchor="ctr"/>
                </a:tc>
                <a:tc>
                  <a:txBody>
                    <a:bodyPr/>
                    <a:lstStyle/>
                    <a:p>
                      <a:pPr algn="ctr"/>
                      <a:r>
                        <a:rPr lang="en-US" sz="1600" dirty="0">
                          <a:latin typeface="Garamond" panose="02020404030301010803" pitchFamily="18" charset="0"/>
                        </a:rPr>
                        <a:t>0.7081</a:t>
                      </a:r>
                    </a:p>
                  </a:txBody>
                  <a:tcPr anchor="ctr"/>
                </a:tc>
                <a:extLst>
                  <a:ext uri="{0D108BD9-81ED-4DB2-BD59-A6C34878D82A}">
                    <a16:rowId xmlns:a16="http://schemas.microsoft.com/office/drawing/2014/main" val="1165270132"/>
                  </a:ext>
                </a:extLst>
              </a:tr>
            </a:tbl>
          </a:graphicData>
        </a:graphic>
      </p:graphicFrame>
    </p:spTree>
    <p:extLst>
      <p:ext uri="{BB962C8B-B14F-4D97-AF65-F5344CB8AC3E}">
        <p14:creationId xmlns:p14="http://schemas.microsoft.com/office/powerpoint/2010/main" val="26262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Ordinal Model</a:t>
            </a:r>
          </a:p>
        </p:txBody>
      </p:sp>
      <p:grpSp>
        <p:nvGrpSpPr>
          <p:cNvPr id="15" name="Group 14">
            <a:extLst>
              <a:ext uri="{FF2B5EF4-FFF2-40B4-BE49-F238E27FC236}">
                <a16:creationId xmlns:a16="http://schemas.microsoft.com/office/drawing/2014/main" id="{3252367C-4584-4959-B674-F42B2DC2025E}"/>
              </a:ext>
            </a:extLst>
          </p:cNvPr>
          <p:cNvGrpSpPr/>
          <p:nvPr/>
        </p:nvGrpSpPr>
        <p:grpSpPr>
          <a:xfrm>
            <a:off x="534194" y="1792620"/>
            <a:ext cx="11123612" cy="3649274"/>
            <a:chOff x="170921" y="2872697"/>
            <a:chExt cx="11123612" cy="3649274"/>
          </a:xfrm>
        </p:grpSpPr>
        <p:pic>
          <p:nvPicPr>
            <p:cNvPr id="13" name="Imagen 4">
              <a:extLst>
                <a:ext uri="{FF2B5EF4-FFF2-40B4-BE49-F238E27FC236}">
                  <a16:creationId xmlns:a16="http://schemas.microsoft.com/office/drawing/2014/main" id="{6F66947C-A503-4EF7-9B70-5C5537F2EE00}"/>
                </a:ext>
              </a:extLst>
            </p:cNvPr>
            <p:cNvPicPr>
              <a:picLocks noChangeAspect="1"/>
            </p:cNvPicPr>
            <p:nvPr/>
          </p:nvPicPr>
          <p:blipFill rotWithShape="1">
            <a:blip r:embed="rId3"/>
            <a:srcRect t="6986" b="725"/>
            <a:stretch/>
          </p:blipFill>
          <p:spPr>
            <a:xfrm>
              <a:off x="170921" y="2872697"/>
              <a:ext cx="6398996" cy="3649274"/>
            </a:xfrm>
            <a:prstGeom prst="rect">
              <a:avLst/>
            </a:prstGeom>
          </p:spPr>
        </p:pic>
        <p:pic>
          <p:nvPicPr>
            <p:cNvPr id="14" name="Imagen 9">
              <a:extLst>
                <a:ext uri="{FF2B5EF4-FFF2-40B4-BE49-F238E27FC236}">
                  <a16:creationId xmlns:a16="http://schemas.microsoft.com/office/drawing/2014/main" id="{44C9AA20-2D6F-4673-BCBC-DE708F7F9CB4}"/>
                </a:ext>
              </a:extLst>
            </p:cNvPr>
            <p:cNvPicPr>
              <a:picLocks noChangeAspect="1"/>
            </p:cNvPicPr>
            <p:nvPr/>
          </p:nvPicPr>
          <p:blipFill rotWithShape="1">
            <a:blip r:embed="rId4"/>
            <a:srcRect l="1137" t="7876" r="22327"/>
            <a:stretch/>
          </p:blipFill>
          <p:spPr>
            <a:xfrm>
              <a:off x="6478124" y="2875079"/>
              <a:ext cx="4816409" cy="3582404"/>
            </a:xfrm>
            <a:prstGeom prst="rect">
              <a:avLst/>
            </a:prstGeom>
          </p:spPr>
        </p:pic>
      </p:grpSp>
      <p:sp>
        <p:nvSpPr>
          <p:cNvPr id="8" name="CuadroTexto 7">
            <a:extLst>
              <a:ext uri="{FF2B5EF4-FFF2-40B4-BE49-F238E27FC236}">
                <a16:creationId xmlns:a16="http://schemas.microsoft.com/office/drawing/2014/main" id="{F08EFD3E-8CA3-4FA0-946B-E7899BDAEB47}"/>
              </a:ext>
            </a:extLst>
          </p:cNvPr>
          <p:cNvSpPr txBox="1"/>
          <p:nvPr/>
        </p:nvSpPr>
        <p:spPr>
          <a:xfrm>
            <a:off x="919957" y="5506381"/>
            <a:ext cx="10490199" cy="707886"/>
          </a:xfrm>
          <a:prstGeom prst="rect">
            <a:avLst/>
          </a:prstGeom>
          <a:noFill/>
        </p:spPr>
        <p:txBody>
          <a:bodyPr wrap="square" rtlCol="0">
            <a:spAutoFit/>
          </a:bodyPr>
          <a:lstStyle/>
          <a:p>
            <a:pPr algn="ctr"/>
            <a:r>
              <a:rPr lang="de-DE" sz="2000" b="1" u="sng" dirty="0">
                <a:latin typeface="Garamond" panose="02020404030301010803" pitchFamily="18" charset="0"/>
              </a:rPr>
              <a:t>Figure 2:</a:t>
            </a:r>
            <a:r>
              <a:rPr lang="de-DE" sz="2000" dirty="0">
                <a:latin typeface="Garamond" panose="02020404030301010803" pitchFamily="18" charset="0"/>
              </a:rPr>
              <a:t> The probability of belonging to a certain beta-carotene plasma level category for an average individual with varying age and quetelet.</a:t>
            </a:r>
            <a:endParaRPr lang="en-US" sz="2000" dirty="0">
              <a:latin typeface="Garamond" panose="02020404030301010803" pitchFamily="18" charset="0"/>
            </a:endParaRPr>
          </a:p>
        </p:txBody>
      </p:sp>
    </p:spTree>
    <p:extLst>
      <p:ext uri="{BB962C8B-B14F-4D97-AF65-F5344CB8AC3E}">
        <p14:creationId xmlns:p14="http://schemas.microsoft.com/office/powerpoint/2010/main" val="2346562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Ordinal Model</a:t>
            </a:r>
          </a:p>
        </p:txBody>
      </p:sp>
      <p:graphicFrame>
        <p:nvGraphicFramePr>
          <p:cNvPr id="4" name="Tabla 4">
            <a:extLst>
              <a:ext uri="{FF2B5EF4-FFF2-40B4-BE49-F238E27FC236}">
                <a16:creationId xmlns:a16="http://schemas.microsoft.com/office/drawing/2014/main" id="{40B20F62-0054-44C7-A59F-976219385000}"/>
              </a:ext>
            </a:extLst>
          </p:cNvPr>
          <p:cNvGraphicFramePr>
            <a:graphicFrameLocks noGrp="1"/>
          </p:cNvGraphicFramePr>
          <p:nvPr>
            <p:extLst>
              <p:ext uri="{D42A27DB-BD31-4B8C-83A1-F6EECF244321}">
                <p14:modId xmlns:p14="http://schemas.microsoft.com/office/powerpoint/2010/main" val="2543744951"/>
              </p:ext>
            </p:extLst>
          </p:nvPr>
        </p:nvGraphicFramePr>
        <p:xfrm>
          <a:off x="1704454" y="1322885"/>
          <a:ext cx="6383838" cy="3341914"/>
        </p:xfrm>
        <a:graphic>
          <a:graphicData uri="http://schemas.openxmlformats.org/drawingml/2006/table">
            <a:tbl>
              <a:tblPr firstRow="1" bandRow="1">
                <a:tableStyleId>{5940675A-B579-460E-94D1-54222C63F5DA}</a:tableStyleId>
              </a:tblPr>
              <a:tblGrid>
                <a:gridCol w="1596975">
                  <a:extLst>
                    <a:ext uri="{9D8B030D-6E8A-4147-A177-3AD203B41FA5}">
                      <a16:colId xmlns:a16="http://schemas.microsoft.com/office/drawing/2014/main" val="912360294"/>
                    </a:ext>
                  </a:extLst>
                </a:gridCol>
                <a:gridCol w="1149292">
                  <a:extLst>
                    <a:ext uri="{9D8B030D-6E8A-4147-A177-3AD203B41FA5}">
                      <a16:colId xmlns:a16="http://schemas.microsoft.com/office/drawing/2014/main" val="2326007813"/>
                    </a:ext>
                  </a:extLst>
                </a:gridCol>
                <a:gridCol w="1073791">
                  <a:extLst>
                    <a:ext uri="{9D8B030D-6E8A-4147-A177-3AD203B41FA5}">
                      <a16:colId xmlns:a16="http://schemas.microsoft.com/office/drawing/2014/main" val="1948926389"/>
                    </a:ext>
                  </a:extLst>
                </a:gridCol>
                <a:gridCol w="1364155">
                  <a:extLst>
                    <a:ext uri="{9D8B030D-6E8A-4147-A177-3AD203B41FA5}">
                      <a16:colId xmlns:a16="http://schemas.microsoft.com/office/drawing/2014/main" val="2603545760"/>
                    </a:ext>
                  </a:extLst>
                </a:gridCol>
                <a:gridCol w="1199625">
                  <a:extLst>
                    <a:ext uri="{9D8B030D-6E8A-4147-A177-3AD203B41FA5}">
                      <a16:colId xmlns:a16="http://schemas.microsoft.com/office/drawing/2014/main" val="3353339782"/>
                    </a:ext>
                  </a:extLst>
                </a:gridCol>
              </a:tblGrid>
              <a:tr h="733591">
                <a:tc>
                  <a:txBody>
                    <a:bodyPr/>
                    <a:lstStyle/>
                    <a:p>
                      <a:pPr algn="ctr"/>
                      <a:r>
                        <a:rPr lang="en-US" sz="1600" dirty="0">
                          <a:solidFill>
                            <a:schemeClr val="bg1"/>
                          </a:solidFill>
                          <a:latin typeface="Garamond" panose="02020404030301010803" pitchFamily="18" charset="0"/>
                        </a:rPr>
                        <a:t>Blood Plasma Category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solidFill>
                            <a:schemeClr val="bg1"/>
                          </a:solidFill>
                          <a:latin typeface="Garamond" panose="02020404030301010803" pitchFamily="18" charset="0"/>
                        </a:rPr>
                        <a:t>Very Low</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solidFill>
                            <a:schemeClr val="bg1"/>
                          </a:solidFill>
                          <a:latin typeface="Garamond" panose="02020404030301010803" pitchFamily="18" charset="0"/>
                        </a:rPr>
                        <a:t>Low</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err="1">
                          <a:solidFill>
                            <a:schemeClr val="bg1"/>
                          </a:solidFill>
                          <a:latin typeface="Garamond" panose="02020404030301010803" pitchFamily="18" charset="0"/>
                        </a:rPr>
                        <a:t>Moderately</a:t>
                      </a:r>
                      <a:r>
                        <a:rPr lang="de-DE" sz="1600" dirty="0">
                          <a:solidFill>
                            <a:schemeClr val="bg1"/>
                          </a:solidFill>
                          <a:latin typeface="Garamond" panose="02020404030301010803" pitchFamily="18" charset="0"/>
                        </a:rPr>
                        <a:t> High</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solidFill>
                            <a:schemeClr val="bg1"/>
                          </a:solidFill>
                          <a:latin typeface="Garamond" panose="02020404030301010803" pitchFamily="18" charset="0"/>
                        </a:rPr>
                        <a:t>High</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extLst>
                  <a:ext uri="{0D108BD9-81ED-4DB2-BD59-A6C34878D82A}">
                    <a16:rowId xmlns:a16="http://schemas.microsoft.com/office/drawing/2014/main" val="3074848501"/>
                  </a:ext>
                </a:extLst>
              </a:tr>
              <a:tr h="733591">
                <a:tc>
                  <a:txBody>
                    <a:bodyPr/>
                    <a:lstStyle/>
                    <a:p>
                      <a:pPr algn="ctr"/>
                      <a:r>
                        <a:rPr lang="de-DE" sz="1600" dirty="0">
                          <a:solidFill>
                            <a:schemeClr val="bg1"/>
                          </a:solidFill>
                          <a:latin typeface="Garamond" panose="02020404030301010803" pitchFamily="18" charset="0"/>
                        </a:rPr>
                        <a:t>Very Low</a:t>
                      </a:r>
                    </a:p>
                    <a:p>
                      <a:pPr algn="ct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latin typeface="Garamond" panose="02020404030301010803" pitchFamily="18" charset="0"/>
                        </a:rPr>
                        <a:t>46</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13</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11</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10</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extLst>
                  <a:ext uri="{0D108BD9-81ED-4DB2-BD59-A6C34878D82A}">
                    <a16:rowId xmlns:a16="http://schemas.microsoft.com/office/drawing/2014/main" val="1788378647"/>
                  </a:ext>
                </a:extLst>
              </a:tr>
              <a:tr h="733591">
                <a:tc>
                  <a:txBody>
                    <a:bodyPr/>
                    <a:lstStyle/>
                    <a:p>
                      <a:pPr algn="ctr"/>
                      <a:r>
                        <a:rPr lang="de-DE" sz="1600" dirty="0">
                          <a:solidFill>
                            <a:schemeClr val="bg1"/>
                          </a:solidFill>
                          <a:latin typeface="Garamond" panose="02020404030301010803" pitchFamily="18" charset="0"/>
                        </a:rPr>
                        <a:t>Low</a:t>
                      </a:r>
                    </a:p>
                    <a:p>
                      <a:pPr algn="ct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latin typeface="Garamond" panose="02020404030301010803" pitchFamily="18" charset="0"/>
                        </a:rPr>
                        <a:t>27</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16</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22</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13</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extLst>
                  <a:ext uri="{0D108BD9-81ED-4DB2-BD59-A6C34878D82A}">
                    <a16:rowId xmlns:a16="http://schemas.microsoft.com/office/drawing/2014/main" val="93344113"/>
                  </a:ext>
                </a:extLst>
              </a:tr>
              <a:tr h="733591">
                <a:tc>
                  <a:txBody>
                    <a:bodyPr/>
                    <a:lstStyle/>
                    <a:p>
                      <a:pPr algn="ctr"/>
                      <a:r>
                        <a:rPr lang="de-DE" sz="1600" dirty="0" err="1">
                          <a:solidFill>
                            <a:schemeClr val="bg1"/>
                          </a:solidFill>
                          <a:latin typeface="Garamond" panose="02020404030301010803" pitchFamily="18" charset="0"/>
                        </a:rPr>
                        <a:t>Moderately</a:t>
                      </a:r>
                      <a:r>
                        <a:rPr lang="de-DE" sz="1600" dirty="0">
                          <a:solidFill>
                            <a:schemeClr val="bg1"/>
                          </a:solidFill>
                          <a:latin typeface="Garamond" panose="02020404030301010803" pitchFamily="18" charset="0"/>
                        </a:rPr>
                        <a:t> High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latin typeface="Garamond" panose="02020404030301010803" pitchFamily="18" charset="0"/>
                        </a:rPr>
                        <a:t>17</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11</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29</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20</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extLst>
                  <a:ext uri="{0D108BD9-81ED-4DB2-BD59-A6C34878D82A}">
                    <a16:rowId xmlns:a16="http://schemas.microsoft.com/office/drawing/2014/main" val="240998182"/>
                  </a:ext>
                </a:extLst>
              </a:tr>
              <a:tr h="407550">
                <a:tc>
                  <a:txBody>
                    <a:bodyPr/>
                    <a:lstStyle/>
                    <a:p>
                      <a:pPr algn="ctr"/>
                      <a:r>
                        <a:rPr lang="de-DE" sz="1600" dirty="0">
                          <a:solidFill>
                            <a:schemeClr val="bg1"/>
                          </a:solidFill>
                          <a:latin typeface="Garamond" panose="02020404030301010803" pitchFamily="18" charset="0"/>
                        </a:rPr>
                        <a:t>High</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latin typeface="Garamond" panose="02020404030301010803" pitchFamily="18" charset="0"/>
                        </a:rPr>
                        <a:t>13</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4</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17</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45</a:t>
                      </a:r>
                      <a:endParaRPr lang="en-US" sz="1600" dirty="0">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extLst>
                  <a:ext uri="{0D108BD9-81ED-4DB2-BD59-A6C34878D82A}">
                    <a16:rowId xmlns:a16="http://schemas.microsoft.com/office/drawing/2014/main" val="2871632759"/>
                  </a:ext>
                </a:extLst>
              </a:tr>
            </a:tbl>
          </a:graphicData>
        </a:graphic>
      </p:graphicFrame>
      <p:sp>
        <p:nvSpPr>
          <p:cNvPr id="7" name="CuadroTexto 6">
            <a:extLst>
              <a:ext uri="{FF2B5EF4-FFF2-40B4-BE49-F238E27FC236}">
                <a16:creationId xmlns:a16="http://schemas.microsoft.com/office/drawing/2014/main" id="{742296DC-7439-4F92-8314-B58D42635A3F}"/>
              </a:ext>
            </a:extLst>
          </p:cNvPr>
          <p:cNvSpPr txBox="1"/>
          <p:nvPr/>
        </p:nvSpPr>
        <p:spPr>
          <a:xfrm rot="16200000">
            <a:off x="908248" y="2763009"/>
            <a:ext cx="1121349" cy="461665"/>
          </a:xfrm>
          <a:prstGeom prst="rect">
            <a:avLst/>
          </a:prstGeom>
          <a:noFill/>
        </p:spPr>
        <p:txBody>
          <a:bodyPr wrap="square" rtlCol="0">
            <a:spAutoFit/>
          </a:bodyPr>
          <a:lstStyle/>
          <a:p>
            <a:r>
              <a:rPr lang="de-DE" sz="2400" dirty="0" err="1">
                <a:latin typeface="Garamond" panose="02020404030301010803" pitchFamily="18" charset="0"/>
              </a:rPr>
              <a:t>Actual</a:t>
            </a:r>
            <a:endParaRPr lang="en-US" sz="2000" dirty="0">
              <a:latin typeface="Garamond" panose="02020404030301010803" pitchFamily="18" charset="0"/>
            </a:endParaRPr>
          </a:p>
        </p:txBody>
      </p:sp>
      <p:sp>
        <p:nvSpPr>
          <p:cNvPr id="8" name="CuadroTexto 7">
            <a:extLst>
              <a:ext uri="{FF2B5EF4-FFF2-40B4-BE49-F238E27FC236}">
                <a16:creationId xmlns:a16="http://schemas.microsoft.com/office/drawing/2014/main" id="{83A93FAD-182D-40AC-90F7-E3A9598A0E84}"/>
              </a:ext>
            </a:extLst>
          </p:cNvPr>
          <p:cNvSpPr txBox="1"/>
          <p:nvPr/>
        </p:nvSpPr>
        <p:spPr>
          <a:xfrm>
            <a:off x="4142412" y="873804"/>
            <a:ext cx="1507922" cy="461665"/>
          </a:xfrm>
          <a:prstGeom prst="rect">
            <a:avLst/>
          </a:prstGeom>
          <a:noFill/>
        </p:spPr>
        <p:txBody>
          <a:bodyPr wrap="square" rtlCol="0">
            <a:spAutoFit/>
          </a:bodyPr>
          <a:lstStyle/>
          <a:p>
            <a:r>
              <a:rPr lang="de-DE" sz="2400" dirty="0" err="1">
                <a:latin typeface="Garamond" panose="02020404030301010803" pitchFamily="18" charset="0"/>
              </a:rPr>
              <a:t>Predicted</a:t>
            </a:r>
            <a:endParaRPr lang="en-US" sz="2200" dirty="0">
              <a:latin typeface="Garamond" panose="02020404030301010803" pitchFamily="18" charset="0"/>
            </a:endParaRPr>
          </a:p>
        </p:txBody>
      </p:sp>
      <p:sp>
        <p:nvSpPr>
          <p:cNvPr id="13" name="CuadroTexto 11">
            <a:extLst>
              <a:ext uri="{FF2B5EF4-FFF2-40B4-BE49-F238E27FC236}">
                <a16:creationId xmlns:a16="http://schemas.microsoft.com/office/drawing/2014/main" id="{5B9D8E19-F0B2-427E-94F1-2294A4020BFF}"/>
              </a:ext>
            </a:extLst>
          </p:cNvPr>
          <p:cNvSpPr txBox="1"/>
          <p:nvPr/>
        </p:nvSpPr>
        <p:spPr>
          <a:xfrm>
            <a:off x="9478431" y="3905436"/>
            <a:ext cx="1676401" cy="2308324"/>
          </a:xfrm>
          <a:prstGeom prst="rect">
            <a:avLst/>
          </a:prstGeom>
          <a:noFill/>
        </p:spPr>
        <p:txBody>
          <a:bodyPr wrap="square" rtlCol="0">
            <a:spAutoFit/>
          </a:bodyPr>
          <a:lstStyle/>
          <a:p>
            <a:pPr algn="ctr"/>
            <a:r>
              <a:rPr lang="de-DE" sz="2400" u="sng" dirty="0">
                <a:latin typeface="Garamond" panose="02020404030301010803" pitchFamily="18" charset="0"/>
              </a:rPr>
              <a:t>Specificity</a:t>
            </a:r>
            <a:r>
              <a:rPr lang="de-DE" sz="2400" dirty="0">
                <a:latin typeface="Garamond" panose="02020404030301010803" pitchFamily="18" charset="0"/>
              </a:rPr>
              <a:t> </a:t>
            </a:r>
          </a:p>
          <a:p>
            <a:pPr algn="ctr"/>
            <a:r>
              <a:rPr lang="de-DE" sz="2400" dirty="0">
                <a:latin typeface="Garamond" panose="02020404030301010803" pitchFamily="18" charset="0"/>
              </a:rPr>
              <a:t>71 %</a:t>
            </a:r>
          </a:p>
          <a:p>
            <a:pPr algn="ctr"/>
            <a:r>
              <a:rPr lang="de-DE" sz="2400" dirty="0">
                <a:latin typeface="Garamond" panose="02020404030301010803" pitchFamily="18" charset="0"/>
              </a:rPr>
              <a:t>88 %</a:t>
            </a:r>
          </a:p>
          <a:p>
            <a:pPr algn="ctr"/>
            <a:r>
              <a:rPr lang="de-DE" sz="2400" dirty="0">
                <a:latin typeface="Garamond" panose="02020404030301010803" pitchFamily="18" charset="0"/>
              </a:rPr>
              <a:t>79 %</a:t>
            </a:r>
          </a:p>
          <a:p>
            <a:pPr algn="ctr"/>
            <a:r>
              <a:rPr lang="de-DE" sz="2400" dirty="0">
                <a:latin typeface="Garamond" panose="02020404030301010803" pitchFamily="18" charset="0"/>
              </a:rPr>
              <a:t>82 %</a:t>
            </a:r>
          </a:p>
          <a:p>
            <a:endParaRPr lang="en-US" sz="2400" dirty="0">
              <a:latin typeface="Garamond" panose="02020404030301010803" pitchFamily="18" charset="0"/>
            </a:endParaRPr>
          </a:p>
        </p:txBody>
      </p:sp>
      <p:sp>
        <p:nvSpPr>
          <p:cNvPr id="14" name="CuadroTexto 12">
            <a:extLst>
              <a:ext uri="{FF2B5EF4-FFF2-40B4-BE49-F238E27FC236}">
                <a16:creationId xmlns:a16="http://schemas.microsoft.com/office/drawing/2014/main" id="{57844813-F167-40BE-BF2D-92AB0C923292}"/>
              </a:ext>
            </a:extLst>
          </p:cNvPr>
          <p:cNvSpPr txBox="1"/>
          <p:nvPr/>
        </p:nvSpPr>
        <p:spPr>
          <a:xfrm>
            <a:off x="10315271" y="1335469"/>
            <a:ext cx="1676401" cy="2677656"/>
          </a:xfrm>
          <a:prstGeom prst="rect">
            <a:avLst/>
          </a:prstGeom>
          <a:noFill/>
        </p:spPr>
        <p:txBody>
          <a:bodyPr wrap="square" rtlCol="0">
            <a:spAutoFit/>
          </a:bodyPr>
          <a:lstStyle/>
          <a:p>
            <a:pPr algn="ctr"/>
            <a:r>
              <a:rPr lang="de-DE" sz="2400" u="sng" dirty="0">
                <a:latin typeface="Garamond" panose="02020404030301010803" pitchFamily="18" charset="0"/>
              </a:rPr>
              <a:t>Sensitivity</a:t>
            </a:r>
            <a:r>
              <a:rPr lang="de-DE" sz="2400" dirty="0">
                <a:latin typeface="Garamond" panose="02020404030301010803" pitchFamily="18" charset="0"/>
              </a:rPr>
              <a:t> </a:t>
            </a:r>
          </a:p>
          <a:p>
            <a:pPr algn="ctr"/>
            <a:r>
              <a:rPr lang="de-DE" sz="2400" dirty="0">
                <a:latin typeface="Garamond" panose="02020404030301010803" pitchFamily="18" charset="0"/>
              </a:rPr>
              <a:t>57 %</a:t>
            </a:r>
          </a:p>
          <a:p>
            <a:pPr algn="ctr"/>
            <a:r>
              <a:rPr lang="de-DE" sz="2400" dirty="0">
                <a:latin typeface="Garamond" panose="02020404030301010803" pitchFamily="18" charset="0"/>
              </a:rPr>
              <a:t>21 %</a:t>
            </a:r>
          </a:p>
          <a:p>
            <a:pPr algn="ctr"/>
            <a:r>
              <a:rPr lang="de-DE" sz="2400" dirty="0">
                <a:latin typeface="Garamond" panose="02020404030301010803" pitchFamily="18" charset="0"/>
              </a:rPr>
              <a:t>38 %</a:t>
            </a:r>
          </a:p>
          <a:p>
            <a:pPr algn="ctr"/>
            <a:r>
              <a:rPr lang="de-DE" sz="2400" dirty="0">
                <a:latin typeface="Garamond" panose="02020404030301010803" pitchFamily="18" charset="0"/>
              </a:rPr>
              <a:t>57 %</a:t>
            </a:r>
          </a:p>
          <a:p>
            <a:pPr marL="342900" indent="-342900" algn="ctr">
              <a:buFont typeface="Arial" panose="020B0604020202020204" pitchFamily="34" charset="0"/>
              <a:buChar char="•"/>
            </a:pP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15" name="CuadroTexto 13">
            <a:extLst>
              <a:ext uri="{FF2B5EF4-FFF2-40B4-BE49-F238E27FC236}">
                <a16:creationId xmlns:a16="http://schemas.microsoft.com/office/drawing/2014/main" id="{B4875BE6-B7B7-459E-86F6-FB5759B40D98}"/>
              </a:ext>
            </a:extLst>
          </p:cNvPr>
          <p:cNvSpPr txBox="1"/>
          <p:nvPr/>
        </p:nvSpPr>
        <p:spPr>
          <a:xfrm>
            <a:off x="8638870" y="1296100"/>
            <a:ext cx="1676401" cy="2677656"/>
          </a:xfrm>
          <a:prstGeom prst="rect">
            <a:avLst/>
          </a:prstGeom>
          <a:noFill/>
        </p:spPr>
        <p:txBody>
          <a:bodyPr wrap="square" rtlCol="0">
            <a:spAutoFit/>
          </a:bodyPr>
          <a:lstStyle/>
          <a:p>
            <a:pPr algn="ctr"/>
            <a:r>
              <a:rPr lang="de-DE" sz="2400" u="sng" dirty="0">
                <a:latin typeface="Garamond" panose="02020404030301010803" pitchFamily="18" charset="0"/>
              </a:rPr>
              <a:t>Precision</a:t>
            </a:r>
            <a:r>
              <a:rPr lang="de-DE" sz="2400" dirty="0">
                <a:latin typeface="Garamond" panose="02020404030301010803" pitchFamily="18" charset="0"/>
              </a:rPr>
              <a:t> </a:t>
            </a:r>
          </a:p>
          <a:p>
            <a:pPr algn="ctr"/>
            <a:r>
              <a:rPr lang="de-DE" sz="2400" dirty="0">
                <a:latin typeface="Garamond" panose="02020404030301010803" pitchFamily="18" charset="0"/>
              </a:rPr>
              <a:t>45 %</a:t>
            </a:r>
          </a:p>
          <a:p>
            <a:pPr algn="ctr"/>
            <a:r>
              <a:rPr lang="de-DE" sz="2400" dirty="0">
                <a:latin typeface="Garamond" panose="02020404030301010803" pitchFamily="18" charset="0"/>
              </a:rPr>
              <a:t>36 %</a:t>
            </a:r>
          </a:p>
          <a:p>
            <a:pPr algn="ctr"/>
            <a:r>
              <a:rPr lang="de-DE" sz="2400" dirty="0">
                <a:latin typeface="Garamond" panose="02020404030301010803" pitchFamily="18" charset="0"/>
              </a:rPr>
              <a:t>37 %</a:t>
            </a:r>
          </a:p>
          <a:p>
            <a:pPr algn="ctr"/>
            <a:r>
              <a:rPr lang="de-DE" sz="2400" dirty="0">
                <a:latin typeface="Garamond" panose="02020404030301010803" pitchFamily="18" charset="0"/>
              </a:rPr>
              <a:t>51 %</a:t>
            </a:r>
          </a:p>
          <a:p>
            <a:pPr marL="342900" indent="-342900" algn="ctr">
              <a:buFont typeface="Arial" panose="020B0604020202020204" pitchFamily="34" charset="0"/>
              <a:buChar char="•"/>
            </a:pP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16" name="CuadroTexto 14">
            <a:extLst>
              <a:ext uri="{FF2B5EF4-FFF2-40B4-BE49-F238E27FC236}">
                <a16:creationId xmlns:a16="http://schemas.microsoft.com/office/drawing/2014/main" id="{F27851C4-E3A6-48E9-A52D-A19C92C1758E}"/>
              </a:ext>
            </a:extLst>
          </p:cNvPr>
          <p:cNvSpPr txBox="1"/>
          <p:nvPr/>
        </p:nvSpPr>
        <p:spPr>
          <a:xfrm>
            <a:off x="3712650" y="5237020"/>
            <a:ext cx="2367445" cy="1569660"/>
          </a:xfrm>
          <a:prstGeom prst="rect">
            <a:avLst/>
          </a:prstGeom>
          <a:noFill/>
        </p:spPr>
        <p:txBody>
          <a:bodyPr wrap="square" rtlCol="0">
            <a:spAutoFit/>
          </a:bodyPr>
          <a:lstStyle/>
          <a:p>
            <a:r>
              <a:rPr lang="de-DE" sz="2400" dirty="0">
                <a:latin typeface="Garamond" panose="02020404030301010803" pitchFamily="18" charset="0"/>
              </a:rPr>
              <a:t>Accuracy = 50 %</a:t>
            </a:r>
          </a:p>
          <a:p>
            <a:pPr algn="ctr"/>
            <a:r>
              <a:rPr lang="de-DE" sz="2400" dirty="0">
                <a:latin typeface="Garamond" panose="02020404030301010803" pitchFamily="18" charset="0"/>
              </a:rPr>
              <a:t>AUC = 71 %</a:t>
            </a:r>
          </a:p>
          <a:p>
            <a:pPr marL="342900" indent="-342900">
              <a:buFont typeface="Arial" panose="020B0604020202020204" pitchFamily="34" charset="0"/>
              <a:buChar char="•"/>
            </a:pPr>
            <a:endParaRPr lang="de-DE" sz="2400" dirty="0">
              <a:latin typeface="Garamond" panose="02020404030301010803" pitchFamily="18" charset="0"/>
            </a:endParaRPr>
          </a:p>
          <a:p>
            <a:endParaRPr lang="en-US" sz="2400" dirty="0">
              <a:latin typeface="Garamond" panose="02020404030301010803" pitchFamily="18" charset="0"/>
            </a:endParaRPr>
          </a:p>
        </p:txBody>
      </p:sp>
    </p:spTree>
    <p:extLst>
      <p:ext uri="{BB962C8B-B14F-4D97-AF65-F5344CB8AC3E}">
        <p14:creationId xmlns:p14="http://schemas.microsoft.com/office/powerpoint/2010/main" val="308171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For radiant skin, eat fruits and vegetables rich in beta-carotene">
            <a:extLst>
              <a:ext uri="{FF2B5EF4-FFF2-40B4-BE49-F238E27FC236}">
                <a16:creationId xmlns:a16="http://schemas.microsoft.com/office/drawing/2014/main" id="{BE3C91C6-3247-4588-AE54-A6CD03BC6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12" y="-815612"/>
            <a:ext cx="12621812" cy="84313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2AE78DB-9674-4CBB-B2AE-C4F08CB379FD}"/>
              </a:ext>
            </a:extLst>
          </p:cNvPr>
          <p:cNvSpPr/>
          <p:nvPr/>
        </p:nvSpPr>
        <p:spPr>
          <a:xfrm>
            <a:off x="5892800" y="4647501"/>
            <a:ext cx="6502400" cy="12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latshållare för text 1">
            <a:extLst>
              <a:ext uri="{FF2B5EF4-FFF2-40B4-BE49-F238E27FC236}">
                <a16:creationId xmlns:a16="http://schemas.microsoft.com/office/drawing/2014/main" id="{AF367C7A-84C2-4CF4-A1B2-FC5EFD371D95}"/>
              </a:ext>
            </a:extLst>
          </p:cNvPr>
          <p:cNvSpPr txBox="1">
            <a:spLocks/>
          </p:cNvSpPr>
          <p:nvPr/>
        </p:nvSpPr>
        <p:spPr>
          <a:xfrm>
            <a:off x="5892800" y="4667295"/>
            <a:ext cx="6299200" cy="723810"/>
          </a:xfrm>
          <a:prstGeom prst="rect">
            <a:avLst/>
          </a:prstGeom>
          <a:solidFill>
            <a:schemeClr val="bg1"/>
          </a:solidFill>
        </p:spPr>
        <p:txBody>
          <a:bodyPr/>
          <a:lstStyle>
            <a:lvl1pPr marL="180000" indent="-180000" algn="l" defTabSz="914400" rtl="0" eaLnBrk="1" latinLnBrk="0" hangingPunct="1">
              <a:lnSpc>
                <a:spcPct val="110000"/>
              </a:lnSpc>
              <a:spcBef>
                <a:spcPts val="1200"/>
              </a:spcBef>
              <a:buClr>
                <a:schemeClr val="accent1"/>
              </a:buClr>
              <a:buFont typeface="Arial" panose="020B0604020202020204" pitchFamily="34" charset="0"/>
              <a:buChar char="•"/>
              <a:defRPr sz="2200" b="0" i="0" kern="1200">
                <a:solidFill>
                  <a:schemeClr val="tx1"/>
                </a:solidFill>
                <a:latin typeface="Arial" panose="020B0604020202020204" pitchFamily="34" charset="0"/>
                <a:ea typeface="+mn-ea"/>
                <a:cs typeface="Arial" panose="020B0604020202020204" pitchFamily="34" charset="0"/>
              </a:defRPr>
            </a:lvl1pPr>
            <a:lvl2pPr marL="36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2pPr>
            <a:lvl3pPr marL="54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3pPr>
            <a:lvl4pPr marL="72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4pPr>
            <a:lvl5pPr marL="90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5pPr>
            <a:lvl6pPr marL="108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sv-SE" sz="2800" dirty="0">
                <a:solidFill>
                  <a:srgbClr val="894E11"/>
                </a:solidFill>
                <a:latin typeface="Times New Roman" panose="02020603050405020304" pitchFamily="18" charset="0"/>
                <a:cs typeface="Times New Roman" panose="02020603050405020304" pitchFamily="18" charset="0"/>
              </a:rPr>
              <a:t>3 Carrots aren’t better than 3 Tangerines...</a:t>
            </a:r>
          </a:p>
          <a:p>
            <a:pPr marL="0" indent="0" algn="ctr">
              <a:buFont typeface="Arial" panose="020B0604020202020204" pitchFamily="34" charset="0"/>
              <a:buNone/>
            </a:pPr>
            <a:r>
              <a:rPr lang="sv-SE" sz="2400" dirty="0">
                <a:solidFill>
                  <a:srgbClr val="894E11"/>
                </a:solidFill>
                <a:latin typeface="Times New Roman" panose="02020603050405020304" pitchFamily="18" charset="0"/>
                <a:cs typeface="Times New Roman" panose="02020603050405020304" pitchFamily="18" charset="0"/>
              </a:rPr>
              <a:t>Or are they?</a:t>
            </a:r>
          </a:p>
        </p:txBody>
      </p:sp>
    </p:spTree>
    <p:extLst>
      <p:ext uri="{BB962C8B-B14F-4D97-AF65-F5344CB8AC3E}">
        <p14:creationId xmlns:p14="http://schemas.microsoft.com/office/powerpoint/2010/main" val="319666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1778D4-A1E6-794C-B6E2-6BD778403791}"/>
              </a:ext>
            </a:extLst>
          </p:cNvPr>
          <p:cNvSpPr>
            <a:spLocks noGrp="1"/>
          </p:cNvSpPr>
          <p:nvPr>
            <p:ph type="title"/>
          </p:nvPr>
        </p:nvSpPr>
        <p:spPr>
          <a:xfrm>
            <a:off x="203662" y="188912"/>
            <a:ext cx="10502919" cy="1068387"/>
          </a:xfrm>
        </p:spPr>
        <p:txBody>
          <a:bodyPr>
            <a:normAutofit fontScale="90000"/>
          </a:bodyPr>
          <a:lstStyle/>
          <a:p>
            <a:r>
              <a:rPr lang="sv-SE" dirty="0"/>
              <a:t>Comparison of Multinomial &amp; Ordinal Models</a:t>
            </a:r>
          </a:p>
        </p:txBody>
      </p:sp>
      <p:sp>
        <p:nvSpPr>
          <p:cNvPr id="3" name="Platshållare för innehåll 2">
            <a:extLst>
              <a:ext uri="{FF2B5EF4-FFF2-40B4-BE49-F238E27FC236}">
                <a16:creationId xmlns:a16="http://schemas.microsoft.com/office/drawing/2014/main" id="{E0203D7D-4F4B-D846-A3F2-D667133CFB07}"/>
              </a:ext>
            </a:extLst>
          </p:cNvPr>
          <p:cNvSpPr>
            <a:spLocks noGrp="1"/>
          </p:cNvSpPr>
          <p:nvPr>
            <p:ph idx="1"/>
          </p:nvPr>
        </p:nvSpPr>
        <p:spPr>
          <a:xfrm>
            <a:off x="876300" y="1258441"/>
            <a:ext cx="10973256" cy="3960000"/>
          </a:xfrm>
        </p:spPr>
        <p:txBody>
          <a:bodyPr/>
          <a:lstStyle/>
          <a:p>
            <a:r>
              <a:rPr lang="en-US" dirty="0">
                <a:latin typeface="Garamond" panose="02020404030301010803" pitchFamily="18" charset="0"/>
              </a:rPr>
              <a:t>AUC, specificity, sensitivity, accuracy, &amp; precision.</a:t>
            </a:r>
            <a:endParaRPr lang="sv-SE" dirty="0">
              <a:latin typeface="Garamond" panose="02020404030301010803" pitchFamily="18" charset="0"/>
            </a:endParaRPr>
          </a:p>
        </p:txBody>
      </p:sp>
      <p:sp>
        <p:nvSpPr>
          <p:cNvPr id="4" name="CuadroTexto 3">
            <a:extLst>
              <a:ext uri="{FF2B5EF4-FFF2-40B4-BE49-F238E27FC236}">
                <a16:creationId xmlns:a16="http://schemas.microsoft.com/office/drawing/2014/main" id="{D9405CB7-D961-4D56-B7BD-75A00B47FEA6}"/>
              </a:ext>
            </a:extLst>
          </p:cNvPr>
          <p:cNvSpPr txBox="1"/>
          <p:nvPr/>
        </p:nvSpPr>
        <p:spPr>
          <a:xfrm>
            <a:off x="2532517" y="2130939"/>
            <a:ext cx="1676401" cy="2677656"/>
          </a:xfrm>
          <a:prstGeom prst="rect">
            <a:avLst/>
          </a:prstGeom>
          <a:noFill/>
        </p:spPr>
        <p:txBody>
          <a:bodyPr wrap="square" rtlCol="0">
            <a:spAutoFit/>
          </a:bodyPr>
          <a:lstStyle/>
          <a:p>
            <a:pPr algn="ctr"/>
            <a:r>
              <a:rPr lang="de-DE" sz="2400" u="sng" dirty="0">
                <a:latin typeface="Garamond" panose="02020404030301010803" pitchFamily="18" charset="0"/>
              </a:rPr>
              <a:t>Specificity</a:t>
            </a:r>
          </a:p>
          <a:p>
            <a:pPr algn="ctr"/>
            <a:r>
              <a:rPr lang="de-DE" sz="2400" dirty="0">
                <a:highlight>
                  <a:srgbClr val="99FF99"/>
                </a:highlight>
                <a:latin typeface="Garamond" panose="02020404030301010803" pitchFamily="18" charset="0"/>
              </a:rPr>
              <a:t>74 %</a:t>
            </a:r>
          </a:p>
          <a:p>
            <a:pPr algn="ctr"/>
            <a:r>
              <a:rPr lang="de-DE" sz="2400" dirty="0">
                <a:latin typeface="Garamond" panose="02020404030301010803" pitchFamily="18" charset="0"/>
              </a:rPr>
              <a:t>88 %</a:t>
            </a:r>
          </a:p>
          <a:p>
            <a:pPr algn="ctr"/>
            <a:r>
              <a:rPr lang="de-DE" sz="2400" dirty="0">
                <a:highlight>
                  <a:srgbClr val="99FF99"/>
                </a:highlight>
                <a:latin typeface="Garamond" panose="02020404030301010803" pitchFamily="18" charset="0"/>
              </a:rPr>
              <a:t>80 %</a:t>
            </a:r>
          </a:p>
          <a:p>
            <a:pPr algn="ctr"/>
            <a:r>
              <a:rPr lang="de-DE" sz="2400" dirty="0">
                <a:latin typeface="Garamond" panose="02020404030301010803" pitchFamily="18" charset="0"/>
              </a:rPr>
              <a:t>80 %</a:t>
            </a:r>
          </a:p>
          <a:p>
            <a:pPr algn="ct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5" name="CuadroTexto 4">
            <a:extLst>
              <a:ext uri="{FF2B5EF4-FFF2-40B4-BE49-F238E27FC236}">
                <a16:creationId xmlns:a16="http://schemas.microsoft.com/office/drawing/2014/main" id="{EE3840F0-0ECD-4C9B-8C23-79E93503B05C}"/>
              </a:ext>
            </a:extLst>
          </p:cNvPr>
          <p:cNvSpPr txBox="1"/>
          <p:nvPr/>
        </p:nvSpPr>
        <p:spPr>
          <a:xfrm>
            <a:off x="5004627" y="2132907"/>
            <a:ext cx="1676401" cy="2677656"/>
          </a:xfrm>
          <a:prstGeom prst="rect">
            <a:avLst/>
          </a:prstGeom>
          <a:noFill/>
        </p:spPr>
        <p:txBody>
          <a:bodyPr wrap="square" rtlCol="0">
            <a:spAutoFit/>
          </a:bodyPr>
          <a:lstStyle/>
          <a:p>
            <a:pPr algn="ctr"/>
            <a:r>
              <a:rPr lang="de-DE" sz="2400" u="sng" dirty="0">
                <a:latin typeface="Garamond" panose="02020404030301010803" pitchFamily="18" charset="0"/>
              </a:rPr>
              <a:t>Sensitivity</a:t>
            </a:r>
            <a:endParaRPr lang="de-DE" sz="2400" dirty="0">
              <a:latin typeface="Garamond" panose="02020404030301010803" pitchFamily="18" charset="0"/>
            </a:endParaRPr>
          </a:p>
          <a:p>
            <a:pPr algn="ctr"/>
            <a:r>
              <a:rPr lang="de-DE" sz="2400" dirty="0">
                <a:latin typeface="Garamond" panose="02020404030301010803" pitchFamily="18" charset="0"/>
              </a:rPr>
              <a:t>55 %</a:t>
            </a:r>
          </a:p>
          <a:p>
            <a:pPr algn="ctr"/>
            <a:r>
              <a:rPr lang="de-DE" sz="2400" dirty="0">
                <a:latin typeface="Garamond" panose="02020404030301010803" pitchFamily="18" charset="0"/>
              </a:rPr>
              <a:t>17 %</a:t>
            </a:r>
          </a:p>
          <a:p>
            <a:pPr algn="ctr"/>
            <a:r>
              <a:rPr lang="de-DE" sz="2400" dirty="0">
                <a:latin typeface="Garamond" panose="02020404030301010803" pitchFamily="18" charset="0"/>
              </a:rPr>
              <a:t>32 %</a:t>
            </a:r>
          </a:p>
          <a:p>
            <a:pPr algn="ctr"/>
            <a:r>
              <a:rPr lang="de-DE" sz="2400" dirty="0">
                <a:highlight>
                  <a:srgbClr val="99FF99"/>
                </a:highlight>
                <a:latin typeface="Garamond" panose="02020404030301010803" pitchFamily="18" charset="0"/>
              </a:rPr>
              <a:t>59 %</a:t>
            </a:r>
          </a:p>
          <a:p>
            <a:pPr algn="ct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6" name="CuadroTexto 5">
            <a:extLst>
              <a:ext uri="{FF2B5EF4-FFF2-40B4-BE49-F238E27FC236}">
                <a16:creationId xmlns:a16="http://schemas.microsoft.com/office/drawing/2014/main" id="{6B1A82E2-1951-4793-B8B3-A3653829D74B}"/>
              </a:ext>
            </a:extLst>
          </p:cNvPr>
          <p:cNvSpPr txBox="1"/>
          <p:nvPr/>
        </p:nvSpPr>
        <p:spPr>
          <a:xfrm>
            <a:off x="7355941" y="2132907"/>
            <a:ext cx="1676401" cy="2677656"/>
          </a:xfrm>
          <a:prstGeom prst="rect">
            <a:avLst/>
          </a:prstGeom>
          <a:noFill/>
        </p:spPr>
        <p:txBody>
          <a:bodyPr wrap="square" rtlCol="0">
            <a:spAutoFit/>
          </a:bodyPr>
          <a:lstStyle/>
          <a:p>
            <a:pPr algn="ctr"/>
            <a:r>
              <a:rPr lang="de-DE" sz="2400" u="sng" dirty="0">
                <a:latin typeface="Garamond" panose="02020404030301010803" pitchFamily="18" charset="0"/>
              </a:rPr>
              <a:t>Precision</a:t>
            </a:r>
            <a:endParaRPr lang="de-DE" sz="2400" dirty="0">
              <a:latin typeface="Garamond" panose="02020404030301010803" pitchFamily="18" charset="0"/>
            </a:endParaRPr>
          </a:p>
          <a:p>
            <a:pPr algn="ctr"/>
            <a:r>
              <a:rPr lang="de-DE" sz="2400" dirty="0">
                <a:latin typeface="Garamond" panose="02020404030301010803" pitchFamily="18" charset="0"/>
              </a:rPr>
              <a:t>42 %</a:t>
            </a:r>
          </a:p>
          <a:p>
            <a:pPr algn="ctr"/>
            <a:r>
              <a:rPr lang="de-DE" sz="2400" dirty="0">
                <a:latin typeface="Garamond" panose="02020404030301010803" pitchFamily="18" charset="0"/>
              </a:rPr>
              <a:t>32 %</a:t>
            </a:r>
          </a:p>
          <a:p>
            <a:pPr algn="ctr"/>
            <a:r>
              <a:rPr lang="de-DE" sz="2400" dirty="0">
                <a:latin typeface="Garamond" panose="02020404030301010803" pitchFamily="18" charset="0"/>
              </a:rPr>
              <a:t>34 %</a:t>
            </a:r>
          </a:p>
          <a:p>
            <a:pPr algn="ctr"/>
            <a:r>
              <a:rPr lang="de-DE" sz="2400" dirty="0">
                <a:latin typeface="Garamond" panose="02020404030301010803" pitchFamily="18" charset="0"/>
              </a:rPr>
              <a:t>50 %</a:t>
            </a:r>
          </a:p>
          <a:p>
            <a:pPr algn="ct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8" name="CuadroTexto 7">
            <a:extLst>
              <a:ext uri="{FF2B5EF4-FFF2-40B4-BE49-F238E27FC236}">
                <a16:creationId xmlns:a16="http://schemas.microsoft.com/office/drawing/2014/main" id="{7E93B884-0DAA-4B80-942A-34EEE9958DBF}"/>
              </a:ext>
            </a:extLst>
          </p:cNvPr>
          <p:cNvSpPr txBox="1"/>
          <p:nvPr/>
        </p:nvSpPr>
        <p:spPr>
          <a:xfrm>
            <a:off x="2535466" y="4247353"/>
            <a:ext cx="1676401" cy="2677656"/>
          </a:xfrm>
          <a:prstGeom prst="rect">
            <a:avLst/>
          </a:prstGeom>
          <a:noFill/>
        </p:spPr>
        <p:txBody>
          <a:bodyPr wrap="square" rtlCol="0">
            <a:spAutoFit/>
          </a:bodyPr>
          <a:lstStyle/>
          <a:p>
            <a:pPr algn="ctr"/>
            <a:r>
              <a:rPr lang="de-DE" sz="2400" u="sng" dirty="0">
                <a:latin typeface="Garamond" panose="02020404030301010803" pitchFamily="18" charset="0"/>
              </a:rPr>
              <a:t>Specificity</a:t>
            </a:r>
            <a:endParaRPr lang="de-DE" sz="2400" dirty="0">
              <a:latin typeface="Garamond" panose="02020404030301010803" pitchFamily="18" charset="0"/>
            </a:endParaRPr>
          </a:p>
          <a:p>
            <a:pPr algn="ctr"/>
            <a:r>
              <a:rPr lang="de-DE" sz="2400" dirty="0">
                <a:latin typeface="Garamond" panose="02020404030301010803" pitchFamily="18" charset="0"/>
              </a:rPr>
              <a:t>71 %</a:t>
            </a:r>
          </a:p>
          <a:p>
            <a:pPr algn="ctr"/>
            <a:r>
              <a:rPr lang="de-DE" sz="2400" dirty="0">
                <a:latin typeface="Garamond" panose="02020404030301010803" pitchFamily="18" charset="0"/>
              </a:rPr>
              <a:t>88 %</a:t>
            </a:r>
          </a:p>
          <a:p>
            <a:pPr algn="ctr"/>
            <a:r>
              <a:rPr lang="de-DE" sz="2400" dirty="0">
                <a:latin typeface="Garamond" panose="02020404030301010803" pitchFamily="18" charset="0"/>
              </a:rPr>
              <a:t>79 %</a:t>
            </a:r>
          </a:p>
          <a:p>
            <a:pPr algn="ctr"/>
            <a:r>
              <a:rPr lang="de-DE" sz="2400" dirty="0">
                <a:highlight>
                  <a:srgbClr val="99FF99"/>
                </a:highlight>
                <a:latin typeface="Garamond" panose="02020404030301010803" pitchFamily="18" charset="0"/>
              </a:rPr>
              <a:t>82 %</a:t>
            </a:r>
          </a:p>
          <a:p>
            <a:pPr algn="ct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9" name="CuadroTexto 8">
            <a:extLst>
              <a:ext uri="{FF2B5EF4-FFF2-40B4-BE49-F238E27FC236}">
                <a16:creationId xmlns:a16="http://schemas.microsoft.com/office/drawing/2014/main" id="{5B1D4BBB-876C-4F38-98E5-90F772EC4362}"/>
              </a:ext>
            </a:extLst>
          </p:cNvPr>
          <p:cNvSpPr txBox="1"/>
          <p:nvPr/>
        </p:nvSpPr>
        <p:spPr>
          <a:xfrm>
            <a:off x="5007576" y="4249321"/>
            <a:ext cx="1676401" cy="2677656"/>
          </a:xfrm>
          <a:prstGeom prst="rect">
            <a:avLst/>
          </a:prstGeom>
          <a:noFill/>
        </p:spPr>
        <p:txBody>
          <a:bodyPr wrap="square" rtlCol="0">
            <a:spAutoFit/>
          </a:bodyPr>
          <a:lstStyle/>
          <a:p>
            <a:pPr algn="ctr"/>
            <a:r>
              <a:rPr lang="de-DE" sz="2400" u="sng" dirty="0">
                <a:latin typeface="Garamond" panose="02020404030301010803" pitchFamily="18" charset="0"/>
              </a:rPr>
              <a:t>Sensitivity</a:t>
            </a:r>
            <a:endParaRPr lang="de-DE" sz="2400" dirty="0">
              <a:latin typeface="Garamond" panose="02020404030301010803" pitchFamily="18" charset="0"/>
            </a:endParaRPr>
          </a:p>
          <a:p>
            <a:pPr algn="ctr"/>
            <a:r>
              <a:rPr lang="de-DE" sz="2400" dirty="0">
                <a:highlight>
                  <a:srgbClr val="99FF99"/>
                </a:highlight>
                <a:latin typeface="Garamond" panose="02020404030301010803" pitchFamily="18" charset="0"/>
              </a:rPr>
              <a:t>57 %</a:t>
            </a:r>
          </a:p>
          <a:p>
            <a:pPr algn="ctr"/>
            <a:r>
              <a:rPr lang="de-DE" sz="2400" dirty="0">
                <a:highlight>
                  <a:srgbClr val="99FF99"/>
                </a:highlight>
                <a:latin typeface="Garamond" panose="02020404030301010803" pitchFamily="18" charset="0"/>
              </a:rPr>
              <a:t>21 %</a:t>
            </a:r>
          </a:p>
          <a:p>
            <a:pPr algn="ctr"/>
            <a:r>
              <a:rPr lang="de-DE" sz="2400" dirty="0">
                <a:highlight>
                  <a:srgbClr val="99FF99"/>
                </a:highlight>
                <a:latin typeface="Garamond" panose="02020404030301010803" pitchFamily="18" charset="0"/>
              </a:rPr>
              <a:t>38 %</a:t>
            </a:r>
          </a:p>
          <a:p>
            <a:pPr algn="ctr"/>
            <a:r>
              <a:rPr lang="de-DE" sz="2400" dirty="0">
                <a:latin typeface="Garamond" panose="02020404030301010803" pitchFamily="18" charset="0"/>
              </a:rPr>
              <a:t>57 %</a:t>
            </a:r>
          </a:p>
          <a:p>
            <a:pPr algn="ct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10" name="CuadroTexto 9">
            <a:extLst>
              <a:ext uri="{FF2B5EF4-FFF2-40B4-BE49-F238E27FC236}">
                <a16:creationId xmlns:a16="http://schemas.microsoft.com/office/drawing/2014/main" id="{73DDB9E2-AB95-4DF6-8E73-0DBCD6D3EB41}"/>
              </a:ext>
            </a:extLst>
          </p:cNvPr>
          <p:cNvSpPr txBox="1"/>
          <p:nvPr/>
        </p:nvSpPr>
        <p:spPr>
          <a:xfrm>
            <a:off x="7352992" y="4249321"/>
            <a:ext cx="1676401" cy="2677656"/>
          </a:xfrm>
          <a:prstGeom prst="rect">
            <a:avLst/>
          </a:prstGeom>
          <a:noFill/>
        </p:spPr>
        <p:txBody>
          <a:bodyPr wrap="square" rtlCol="0">
            <a:spAutoFit/>
          </a:bodyPr>
          <a:lstStyle/>
          <a:p>
            <a:pPr algn="ctr"/>
            <a:r>
              <a:rPr lang="de-DE" sz="2400" u="sng" dirty="0">
                <a:latin typeface="Garamond" panose="02020404030301010803" pitchFamily="18" charset="0"/>
              </a:rPr>
              <a:t>Precision</a:t>
            </a:r>
            <a:endParaRPr lang="de-DE" sz="2400" dirty="0">
              <a:latin typeface="Garamond" panose="02020404030301010803" pitchFamily="18" charset="0"/>
            </a:endParaRPr>
          </a:p>
          <a:p>
            <a:pPr algn="ctr"/>
            <a:r>
              <a:rPr lang="de-DE" sz="2400" dirty="0">
                <a:highlight>
                  <a:srgbClr val="99FF99"/>
                </a:highlight>
                <a:latin typeface="Garamond" panose="02020404030301010803" pitchFamily="18" charset="0"/>
              </a:rPr>
              <a:t>45 %</a:t>
            </a:r>
          </a:p>
          <a:p>
            <a:pPr algn="ctr"/>
            <a:r>
              <a:rPr lang="de-DE" sz="2400" dirty="0">
                <a:highlight>
                  <a:srgbClr val="99FF99"/>
                </a:highlight>
                <a:latin typeface="Garamond" panose="02020404030301010803" pitchFamily="18" charset="0"/>
              </a:rPr>
              <a:t>36 %</a:t>
            </a:r>
          </a:p>
          <a:p>
            <a:pPr algn="ctr"/>
            <a:r>
              <a:rPr lang="de-DE" sz="2400" dirty="0">
                <a:highlight>
                  <a:srgbClr val="99FF99"/>
                </a:highlight>
                <a:latin typeface="Garamond" panose="02020404030301010803" pitchFamily="18" charset="0"/>
              </a:rPr>
              <a:t>37 %</a:t>
            </a:r>
          </a:p>
          <a:p>
            <a:pPr algn="ctr"/>
            <a:r>
              <a:rPr lang="de-DE" sz="2400" dirty="0">
                <a:highlight>
                  <a:srgbClr val="99FF99"/>
                </a:highlight>
                <a:latin typeface="Garamond" panose="02020404030301010803" pitchFamily="18" charset="0"/>
              </a:rPr>
              <a:t>51 %</a:t>
            </a:r>
          </a:p>
          <a:p>
            <a:pPr algn="ct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12" name="CuadroTexto 11">
            <a:extLst>
              <a:ext uri="{FF2B5EF4-FFF2-40B4-BE49-F238E27FC236}">
                <a16:creationId xmlns:a16="http://schemas.microsoft.com/office/drawing/2014/main" id="{29C48483-5049-4358-865F-A8FF345B72E3}"/>
              </a:ext>
            </a:extLst>
          </p:cNvPr>
          <p:cNvSpPr txBox="1"/>
          <p:nvPr/>
        </p:nvSpPr>
        <p:spPr>
          <a:xfrm>
            <a:off x="855509" y="2746470"/>
            <a:ext cx="1674059" cy="461665"/>
          </a:xfrm>
          <a:prstGeom prst="rect">
            <a:avLst/>
          </a:prstGeom>
          <a:noFill/>
        </p:spPr>
        <p:txBody>
          <a:bodyPr wrap="square" rtlCol="0">
            <a:spAutoFit/>
          </a:bodyPr>
          <a:lstStyle/>
          <a:p>
            <a:r>
              <a:rPr lang="de-DE" sz="2400" dirty="0">
                <a:latin typeface="Garamond" panose="02020404030301010803" pitchFamily="18" charset="0"/>
              </a:rPr>
              <a:t>Ordinal</a:t>
            </a:r>
            <a:endParaRPr lang="en-US" sz="2400" dirty="0">
              <a:latin typeface="Garamond" panose="02020404030301010803" pitchFamily="18" charset="0"/>
            </a:endParaRPr>
          </a:p>
        </p:txBody>
      </p:sp>
      <p:sp>
        <p:nvSpPr>
          <p:cNvPr id="15" name="CuadroTexto 14">
            <a:extLst>
              <a:ext uri="{FF2B5EF4-FFF2-40B4-BE49-F238E27FC236}">
                <a16:creationId xmlns:a16="http://schemas.microsoft.com/office/drawing/2014/main" id="{B9A6D0CC-CCEA-4546-A5F8-FFEC02812804}"/>
              </a:ext>
            </a:extLst>
          </p:cNvPr>
          <p:cNvSpPr txBox="1"/>
          <p:nvPr/>
        </p:nvSpPr>
        <p:spPr>
          <a:xfrm>
            <a:off x="9816618" y="4433611"/>
            <a:ext cx="2367445" cy="1569660"/>
          </a:xfrm>
          <a:prstGeom prst="rect">
            <a:avLst/>
          </a:prstGeom>
          <a:noFill/>
        </p:spPr>
        <p:txBody>
          <a:bodyPr wrap="square" rtlCol="0">
            <a:spAutoFit/>
          </a:bodyPr>
          <a:lstStyle/>
          <a:p>
            <a:r>
              <a:rPr lang="de-DE" sz="2400" dirty="0">
                <a:latin typeface="Garamond" panose="02020404030301010803" pitchFamily="18" charset="0"/>
              </a:rPr>
              <a:t>Accuracy = </a:t>
            </a:r>
            <a:r>
              <a:rPr lang="de-DE" sz="2400" dirty="0">
                <a:highlight>
                  <a:srgbClr val="99FF99"/>
                </a:highlight>
                <a:latin typeface="Garamond" panose="02020404030301010803" pitchFamily="18" charset="0"/>
              </a:rPr>
              <a:t>50 %</a:t>
            </a:r>
          </a:p>
          <a:p>
            <a:pPr algn="ctr"/>
            <a:r>
              <a:rPr lang="de-DE" sz="2400" dirty="0">
                <a:latin typeface="Garamond" panose="02020404030301010803" pitchFamily="18" charset="0"/>
              </a:rPr>
              <a:t>AUC = </a:t>
            </a:r>
            <a:r>
              <a:rPr lang="de-DE" sz="2400" dirty="0">
                <a:highlight>
                  <a:srgbClr val="99FF99"/>
                </a:highlight>
                <a:latin typeface="Garamond" panose="02020404030301010803" pitchFamily="18" charset="0"/>
              </a:rPr>
              <a:t>71 %</a:t>
            </a:r>
            <a:r>
              <a:rPr lang="de-DE" sz="2400" baseline="30000" dirty="0">
                <a:highlight>
                  <a:srgbClr val="99FF99"/>
                </a:highlight>
                <a:latin typeface="Garamond" panose="02020404030301010803" pitchFamily="18" charset="0"/>
              </a:rPr>
              <a:t>*</a:t>
            </a:r>
            <a:endParaRPr lang="de-DE" sz="3200" baseline="30000" dirty="0">
              <a:highlight>
                <a:srgbClr val="99FF99"/>
              </a:highlight>
              <a:latin typeface="Garamond" panose="02020404030301010803" pitchFamily="18" charset="0"/>
            </a:endParaRPr>
          </a:p>
          <a:p>
            <a:pPr marL="342900" indent="-342900">
              <a:buFont typeface="Arial" panose="020B0604020202020204" pitchFamily="34" charset="0"/>
              <a:buChar char="•"/>
            </a:pPr>
            <a:endParaRPr lang="de-DE" sz="2400" dirty="0">
              <a:latin typeface="Garamond" panose="02020404030301010803" pitchFamily="18" charset="0"/>
            </a:endParaRPr>
          </a:p>
          <a:p>
            <a:endParaRPr lang="en-US" sz="2400" dirty="0">
              <a:latin typeface="Garamond" panose="02020404030301010803" pitchFamily="18" charset="0"/>
            </a:endParaRPr>
          </a:p>
        </p:txBody>
      </p:sp>
      <p:sp>
        <p:nvSpPr>
          <p:cNvPr id="16" name="CuadroTexto 11">
            <a:extLst>
              <a:ext uri="{FF2B5EF4-FFF2-40B4-BE49-F238E27FC236}">
                <a16:creationId xmlns:a16="http://schemas.microsoft.com/office/drawing/2014/main" id="{B6974B15-3FAC-44D1-A458-41E9FEDE8FCD}"/>
              </a:ext>
            </a:extLst>
          </p:cNvPr>
          <p:cNvSpPr txBox="1"/>
          <p:nvPr/>
        </p:nvSpPr>
        <p:spPr>
          <a:xfrm>
            <a:off x="848062" y="4813969"/>
            <a:ext cx="1674059" cy="461665"/>
          </a:xfrm>
          <a:prstGeom prst="rect">
            <a:avLst/>
          </a:prstGeom>
          <a:noFill/>
        </p:spPr>
        <p:txBody>
          <a:bodyPr wrap="square" rtlCol="0">
            <a:spAutoFit/>
          </a:bodyPr>
          <a:lstStyle/>
          <a:p>
            <a:r>
              <a:rPr lang="de-DE" sz="2400" dirty="0">
                <a:latin typeface="Garamond" panose="02020404030301010803" pitchFamily="18" charset="0"/>
              </a:rPr>
              <a:t>Multinomial</a:t>
            </a:r>
            <a:endParaRPr lang="en-US" sz="2400" dirty="0">
              <a:latin typeface="Garamond" panose="02020404030301010803" pitchFamily="18" charset="0"/>
            </a:endParaRPr>
          </a:p>
        </p:txBody>
      </p:sp>
      <p:sp>
        <p:nvSpPr>
          <p:cNvPr id="17" name="CuadroTexto 14">
            <a:extLst>
              <a:ext uri="{FF2B5EF4-FFF2-40B4-BE49-F238E27FC236}">
                <a16:creationId xmlns:a16="http://schemas.microsoft.com/office/drawing/2014/main" id="{AFFC47B7-B960-43B7-A7F5-C9A2F0C245EC}"/>
              </a:ext>
            </a:extLst>
          </p:cNvPr>
          <p:cNvSpPr txBox="1"/>
          <p:nvPr/>
        </p:nvSpPr>
        <p:spPr>
          <a:xfrm>
            <a:off x="9816617" y="2423305"/>
            <a:ext cx="2367445" cy="1569660"/>
          </a:xfrm>
          <a:prstGeom prst="rect">
            <a:avLst/>
          </a:prstGeom>
          <a:noFill/>
        </p:spPr>
        <p:txBody>
          <a:bodyPr wrap="square" rtlCol="0">
            <a:spAutoFit/>
          </a:bodyPr>
          <a:lstStyle/>
          <a:p>
            <a:r>
              <a:rPr lang="de-DE" sz="2400" dirty="0">
                <a:latin typeface="Garamond" panose="02020404030301010803" pitchFamily="18" charset="0"/>
              </a:rPr>
              <a:t>Accuracy = 41 %</a:t>
            </a:r>
          </a:p>
          <a:p>
            <a:pPr algn="ctr"/>
            <a:r>
              <a:rPr lang="de-DE" sz="2400" dirty="0">
                <a:latin typeface="Garamond" panose="02020404030301010803" pitchFamily="18" charset="0"/>
              </a:rPr>
              <a:t>AUC = 68 %</a:t>
            </a:r>
          </a:p>
          <a:p>
            <a:pPr marL="342900" indent="-342900">
              <a:buFont typeface="Arial" panose="020B0604020202020204" pitchFamily="34" charset="0"/>
              <a:buChar char="•"/>
            </a:pPr>
            <a:endParaRPr lang="de-DE" sz="2400" dirty="0">
              <a:latin typeface="Garamond" panose="02020404030301010803" pitchFamily="18" charset="0"/>
            </a:endParaRPr>
          </a:p>
          <a:p>
            <a:endParaRPr lang="en-US" sz="2400" dirty="0">
              <a:latin typeface="Garamond" panose="02020404030301010803" pitchFamily="18" charset="0"/>
            </a:endParaRPr>
          </a:p>
        </p:txBody>
      </p:sp>
    </p:spTree>
    <p:extLst>
      <p:ext uri="{BB962C8B-B14F-4D97-AF65-F5344CB8AC3E}">
        <p14:creationId xmlns:p14="http://schemas.microsoft.com/office/powerpoint/2010/main" val="437689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CF646D-EE95-4799-B1D0-DBAAE1412433}"/>
              </a:ext>
            </a:extLst>
          </p:cNvPr>
          <p:cNvSpPr txBox="1"/>
          <p:nvPr/>
        </p:nvSpPr>
        <p:spPr>
          <a:xfrm>
            <a:off x="3346882" y="5025264"/>
            <a:ext cx="5498236" cy="646331"/>
          </a:xfrm>
          <a:prstGeom prst="rect">
            <a:avLst/>
          </a:prstGeom>
          <a:noFill/>
        </p:spPr>
        <p:txBody>
          <a:bodyPr wrap="none" rtlCol="0">
            <a:spAutoFit/>
          </a:bodyPr>
          <a:lstStyle/>
          <a:p>
            <a:r>
              <a:rPr lang="en-US" sz="3600" dirty="0">
                <a:solidFill>
                  <a:srgbClr val="894E11"/>
                </a:solidFill>
                <a:latin typeface="Garamond" panose="02020404030301010803" pitchFamily="18" charset="0"/>
                <a:cs typeface="Times New Roman" panose="02020603050405020304" pitchFamily="18" charset="0"/>
              </a:rPr>
              <a:t>Thank you for your attention.</a:t>
            </a:r>
          </a:p>
        </p:txBody>
      </p:sp>
    </p:spTree>
    <p:extLst>
      <p:ext uri="{BB962C8B-B14F-4D97-AF65-F5344CB8AC3E}">
        <p14:creationId xmlns:p14="http://schemas.microsoft.com/office/powerpoint/2010/main" val="46656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3586D9D-8D8F-D243-84EC-A22835E28EB2}"/>
              </a:ext>
            </a:extLst>
          </p:cNvPr>
          <p:cNvSpPr>
            <a:spLocks noGrp="1"/>
          </p:cNvSpPr>
          <p:nvPr>
            <p:ph type="title"/>
          </p:nvPr>
        </p:nvSpPr>
        <p:spPr>
          <a:xfrm>
            <a:off x="192087" y="223471"/>
            <a:ext cx="9923855" cy="1015020"/>
          </a:xfrm>
        </p:spPr>
        <p:txBody>
          <a:bodyPr anchor="ctr">
            <a:noAutofit/>
          </a:bodyPr>
          <a:lstStyle/>
          <a:p>
            <a:r>
              <a:rPr lang="sv-SE" dirty="0"/>
              <a:t>Modelling beta-carotene plasma levels</a:t>
            </a:r>
          </a:p>
        </p:txBody>
      </p:sp>
      <p:sp>
        <p:nvSpPr>
          <p:cNvPr id="4" name="Platshållare för innehåll 3">
            <a:extLst>
              <a:ext uri="{FF2B5EF4-FFF2-40B4-BE49-F238E27FC236}">
                <a16:creationId xmlns:a16="http://schemas.microsoft.com/office/drawing/2014/main" id="{D43D1580-1C81-224C-96B3-9C405A741810}"/>
              </a:ext>
            </a:extLst>
          </p:cNvPr>
          <p:cNvSpPr>
            <a:spLocks noGrp="1"/>
          </p:cNvSpPr>
          <p:nvPr>
            <p:ph idx="1"/>
          </p:nvPr>
        </p:nvSpPr>
        <p:spPr>
          <a:xfrm>
            <a:off x="900751" y="1275676"/>
            <a:ext cx="10390498" cy="5087024"/>
          </a:xfrm>
        </p:spPr>
        <p:txBody>
          <a:bodyPr>
            <a:noAutofit/>
          </a:bodyPr>
          <a:lstStyle/>
          <a:p>
            <a:pPr>
              <a:spcBef>
                <a:spcPts val="400"/>
              </a:spcBef>
            </a:pPr>
            <a:r>
              <a:rPr lang="sv-SE" sz="2400" dirty="0">
                <a:latin typeface="Garamond" panose="02020404030301010803" pitchFamily="18" charset="0"/>
              </a:rPr>
              <a:t>Motivation</a:t>
            </a:r>
          </a:p>
          <a:p>
            <a:pPr lvl="1">
              <a:spcBef>
                <a:spcPts val="400"/>
              </a:spcBef>
            </a:pPr>
            <a:r>
              <a:rPr lang="sv-SE" sz="2000" dirty="0">
                <a:latin typeface="Garamond" panose="02020404030301010803" pitchFamily="18" charset="0"/>
              </a:rPr>
              <a:t>Beta-carotene is found in food and dietary supplements.</a:t>
            </a:r>
          </a:p>
          <a:p>
            <a:pPr lvl="1">
              <a:spcBef>
                <a:spcPts val="400"/>
              </a:spcBef>
            </a:pPr>
            <a:r>
              <a:rPr lang="sv-SE" sz="2000" dirty="0">
                <a:latin typeface="Garamond" panose="02020404030301010803" pitchFamily="18" charset="0"/>
              </a:rPr>
              <a:t>Has been shown to be associated with increased cancer risk.</a:t>
            </a:r>
          </a:p>
          <a:p>
            <a:pPr lvl="1">
              <a:spcBef>
                <a:spcPts val="400"/>
              </a:spcBef>
            </a:pPr>
            <a:endParaRPr lang="sv-SE" sz="2400" dirty="0">
              <a:latin typeface="Garamond" panose="02020404030301010803" pitchFamily="18" charset="0"/>
              <a:sym typeface="Wingdings" panose="05000000000000000000" pitchFamily="2" charset="2"/>
            </a:endParaRPr>
          </a:p>
          <a:p>
            <a:pPr>
              <a:spcBef>
                <a:spcPts val="400"/>
              </a:spcBef>
            </a:pPr>
            <a:r>
              <a:rPr lang="sv-SE" sz="2400" dirty="0">
                <a:latin typeface="Garamond" panose="02020404030301010803" pitchFamily="18" charset="0"/>
                <a:sym typeface="Wingdings" panose="05000000000000000000" pitchFamily="2" charset="2"/>
              </a:rPr>
              <a:t>Prior Model Development</a:t>
            </a:r>
          </a:p>
          <a:p>
            <a:pPr lvl="1">
              <a:spcBef>
                <a:spcPts val="400"/>
              </a:spcBef>
            </a:pPr>
            <a:r>
              <a:rPr lang="sv-SE" sz="2000" dirty="0">
                <a:latin typeface="Garamond" panose="02020404030301010803" pitchFamily="18" charset="0"/>
                <a:sym typeface="Wingdings" panose="05000000000000000000" pitchFamily="2" charset="2"/>
              </a:rPr>
              <a:t>Leverage 315 patients’ personal and dietary traits such as, age, smoking status, etc.</a:t>
            </a:r>
          </a:p>
          <a:p>
            <a:pPr lvl="1">
              <a:spcBef>
                <a:spcPts val="400"/>
              </a:spcBef>
            </a:pPr>
            <a:r>
              <a:rPr lang="sv-SE" sz="2000" dirty="0">
                <a:latin typeface="Garamond" panose="02020404030301010803" pitchFamily="18" charset="0"/>
              </a:rPr>
              <a:t>Previously: linear and logistic regression approaches were utilized.</a:t>
            </a:r>
          </a:p>
          <a:p>
            <a:pPr lvl="3">
              <a:spcBef>
                <a:spcPts val="400"/>
              </a:spcBef>
            </a:pPr>
            <a:r>
              <a:rPr lang="sv-SE" sz="2000" dirty="0">
                <a:latin typeface="Garamond" panose="02020404030301010803" pitchFamily="18" charset="0"/>
              </a:rPr>
              <a:t>Found that many of these variables can predict the beta-carotene</a:t>
            </a:r>
          </a:p>
          <a:p>
            <a:pPr marL="540000" lvl="3" indent="0">
              <a:spcBef>
                <a:spcPts val="400"/>
              </a:spcBef>
              <a:buNone/>
            </a:pPr>
            <a:r>
              <a:rPr lang="sv-SE" sz="2000" dirty="0">
                <a:latin typeface="Garamond" panose="02020404030301010803" pitchFamily="18" charset="0"/>
              </a:rPr>
              <a:t>	 plasma concentration; However, extreme values greatly affect the results.</a:t>
            </a:r>
          </a:p>
          <a:p>
            <a:pPr>
              <a:spcBef>
                <a:spcPts val="400"/>
              </a:spcBef>
            </a:pPr>
            <a:endParaRPr lang="sv-SE" sz="2400" dirty="0">
              <a:latin typeface="Garamond" panose="02020404030301010803" pitchFamily="18" charset="0"/>
            </a:endParaRPr>
          </a:p>
          <a:p>
            <a:pPr marL="0" indent="0">
              <a:spcBef>
                <a:spcPts val="400"/>
              </a:spcBef>
              <a:buNone/>
            </a:pPr>
            <a:endParaRPr lang="sv-SE" sz="2400" dirty="0">
              <a:latin typeface="Garamond" panose="02020404030301010803" pitchFamily="18" charset="0"/>
            </a:endParaRPr>
          </a:p>
          <a:p>
            <a:pPr lvl="2">
              <a:spcBef>
                <a:spcPts val="400"/>
              </a:spcBef>
            </a:pPr>
            <a:endParaRPr lang="sv-SE" sz="2400" dirty="0">
              <a:latin typeface="Garamond" panose="02020404030301010803" pitchFamily="18" charset="0"/>
            </a:endParaRPr>
          </a:p>
        </p:txBody>
      </p:sp>
      <p:sp>
        <p:nvSpPr>
          <p:cNvPr id="9" name="Shape 213">
            <a:extLst>
              <a:ext uri="{FF2B5EF4-FFF2-40B4-BE49-F238E27FC236}">
                <a16:creationId xmlns:a16="http://schemas.microsoft.com/office/drawing/2014/main" id="{6B19C12F-84A8-024F-A008-2C75C64EC08A}"/>
              </a:ext>
            </a:extLst>
          </p:cNvPr>
          <p:cNvSpPr/>
          <p:nvPr/>
        </p:nvSpPr>
        <p:spPr>
          <a:xfrm>
            <a:off x="9739759" y="5385015"/>
            <a:ext cx="65" cy="1692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l">
              <a:spcBef>
                <a:spcPts val="4200"/>
              </a:spcBef>
              <a:defRPr sz="1900"/>
            </a:lvl1pPr>
          </a:lstStyle>
          <a:p>
            <a:endParaRPr sz="1100" b="1" spc="50" dirty="0">
              <a:solidFill>
                <a:schemeClr val="tx1"/>
              </a:solidFill>
              <a:latin typeface="Arial"/>
              <a:ea typeface="Helvetica Light"/>
              <a:cs typeface="Arial"/>
            </a:endParaRPr>
          </a:p>
        </p:txBody>
      </p:sp>
    </p:spTree>
    <p:extLst>
      <p:ext uri="{BB962C8B-B14F-4D97-AF65-F5344CB8AC3E}">
        <p14:creationId xmlns:p14="http://schemas.microsoft.com/office/powerpoint/2010/main" val="377942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3586D9D-8D8F-D243-84EC-A22835E28EB2}"/>
              </a:ext>
            </a:extLst>
          </p:cNvPr>
          <p:cNvSpPr>
            <a:spLocks noGrp="1"/>
          </p:cNvSpPr>
          <p:nvPr>
            <p:ph type="title"/>
          </p:nvPr>
        </p:nvSpPr>
        <p:spPr>
          <a:xfrm>
            <a:off x="192087" y="223471"/>
            <a:ext cx="9923855" cy="1015020"/>
          </a:xfrm>
        </p:spPr>
        <p:txBody>
          <a:bodyPr anchor="ctr">
            <a:noAutofit/>
          </a:bodyPr>
          <a:lstStyle/>
          <a:p>
            <a:r>
              <a:rPr lang="sv-SE" dirty="0"/>
              <a:t>Modelling beta-carotene plasma levels</a:t>
            </a:r>
          </a:p>
        </p:txBody>
      </p:sp>
      <mc:AlternateContent xmlns:mc="http://schemas.openxmlformats.org/markup-compatibility/2006">
        <mc:Choice xmlns:a14="http://schemas.microsoft.com/office/drawing/2010/main" Requires="a14">
          <p:sp>
            <p:nvSpPr>
              <p:cNvPr id="4" name="Platshållare för innehåll 3">
                <a:extLst>
                  <a:ext uri="{FF2B5EF4-FFF2-40B4-BE49-F238E27FC236}">
                    <a16:creationId xmlns:a16="http://schemas.microsoft.com/office/drawing/2014/main" id="{D43D1580-1C81-224C-96B3-9C405A741810}"/>
                  </a:ext>
                </a:extLst>
              </p:cNvPr>
              <p:cNvSpPr>
                <a:spLocks noGrp="1"/>
              </p:cNvSpPr>
              <p:nvPr>
                <p:ph idx="1"/>
              </p:nvPr>
            </p:nvSpPr>
            <p:spPr>
              <a:xfrm>
                <a:off x="919759" y="957943"/>
                <a:ext cx="10390498" cy="5676586"/>
              </a:xfrm>
            </p:spPr>
            <p:txBody>
              <a:bodyPr>
                <a:noAutofit/>
              </a:bodyPr>
              <a:lstStyle/>
              <a:p>
                <a:pPr marL="0" indent="0">
                  <a:spcBef>
                    <a:spcPts val="400"/>
                  </a:spcBef>
                  <a:buNone/>
                </a:pPr>
                <a:r>
                  <a:rPr lang="sv-SE" sz="2400" dirty="0">
                    <a:latin typeface="Garamond" panose="02020404030301010803" pitchFamily="18" charset="0"/>
                  </a:rPr>
                  <a:t>Current models separate groups into 4 categories.</a:t>
                </a:r>
              </a:p>
              <a:p>
                <a:pPr>
                  <a:spcBef>
                    <a:spcPts val="400"/>
                  </a:spcBef>
                </a:pPr>
                <a:endParaRPr lang="sv-SE" sz="2400" dirty="0">
                  <a:latin typeface="Garamond" panose="02020404030301010803" pitchFamily="18" charset="0"/>
                </a:endParaRPr>
              </a:p>
              <a:p>
                <a:pPr>
                  <a:spcBef>
                    <a:spcPts val="400"/>
                  </a:spcBef>
                </a:pPr>
                <a:r>
                  <a:rPr lang="sv-SE" sz="2400" dirty="0">
                    <a:latin typeface="Garamond" panose="02020404030301010803" pitchFamily="18" charset="0"/>
                  </a:rPr>
                  <a:t>Ordinal Logistic Models</a:t>
                </a:r>
              </a:p>
              <a:p>
                <a:pPr lvl="1">
                  <a:spcBef>
                    <a:spcPts val="400"/>
                  </a:spcBef>
                </a:pPr>
                <a:r>
                  <a:rPr lang="sv-SE" sz="2000" dirty="0">
                    <a:latin typeface="Garamond" panose="02020404030301010803" pitchFamily="18" charset="0"/>
                  </a:rPr>
                  <a:t>Have an output, </a:t>
                </a:r>
                <a14:m>
                  <m:oMath xmlns:m="http://schemas.openxmlformats.org/officeDocument/2006/math">
                    <m:sSub>
                      <m:sSubPr>
                        <m:ctrlPr>
                          <a:rPr lang="sv-SE"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sv-SE" sz="2000" dirty="0">
                    <a:latin typeface="Garamond" panose="02020404030301010803" pitchFamily="18" charset="0"/>
                  </a:rPr>
                  <a:t>, that has a logical</a:t>
                </a:r>
              </a:p>
              <a:p>
                <a:pPr marL="360000" lvl="2" indent="0">
                  <a:spcBef>
                    <a:spcPts val="400"/>
                  </a:spcBef>
                  <a:buNone/>
                </a:pPr>
                <a:r>
                  <a:rPr lang="sv-SE" sz="2000" dirty="0">
                    <a:latin typeface="Garamond" panose="02020404030301010803" pitchFamily="18" charset="0"/>
                  </a:rPr>
                  <a:t>order and is categorical.</a:t>
                </a:r>
                <a:r>
                  <a:rPr lang="sv-SE" sz="2400" dirty="0">
                    <a:latin typeface="Garamond" panose="02020404030301010803" pitchFamily="18" charset="0"/>
                  </a:rPr>
                  <a:t>   </a:t>
                </a:r>
              </a:p>
              <a:p>
                <a:pPr marL="180000" lvl="1" indent="0">
                  <a:spcBef>
                    <a:spcPts val="400"/>
                  </a:spcBef>
                  <a:buNone/>
                </a:pPr>
                <a:endParaRPr lang="sv-SE" sz="2400" dirty="0">
                  <a:latin typeface="Garamond" panose="02020404030301010803" pitchFamily="18" charset="0"/>
                </a:endParaRPr>
              </a:p>
              <a:p>
                <a:pPr marL="180000" lvl="1" indent="0">
                  <a:spcBef>
                    <a:spcPts val="400"/>
                  </a:spcBef>
                  <a:buNone/>
                </a:pPr>
                <a:endParaRPr lang="sv-SE" sz="2400" dirty="0">
                  <a:latin typeface="Garamond" panose="02020404030301010803" pitchFamily="18" charset="0"/>
                </a:endParaRPr>
              </a:p>
              <a:p>
                <a:pPr>
                  <a:spcBef>
                    <a:spcPts val="400"/>
                  </a:spcBef>
                </a:pPr>
                <a:r>
                  <a:rPr lang="sv-SE" sz="2400" dirty="0" err="1">
                    <a:latin typeface="Garamond" panose="02020404030301010803" pitchFamily="18" charset="0"/>
                  </a:rPr>
                  <a:t>Multinomial</a:t>
                </a:r>
                <a:r>
                  <a:rPr lang="sv-SE" sz="2400" dirty="0">
                    <a:latin typeface="Garamond" panose="02020404030301010803" pitchFamily="18" charset="0"/>
                  </a:rPr>
                  <a:t> Logistic Models</a:t>
                </a:r>
              </a:p>
              <a:p>
                <a:pPr lvl="1">
                  <a:spcBef>
                    <a:spcPts val="400"/>
                  </a:spcBef>
                </a:pPr>
                <a:r>
                  <a:rPr lang="sv-SE" sz="2000" dirty="0">
                    <a:latin typeface="Garamond" panose="02020404030301010803" pitchFamily="18" charset="0"/>
                  </a:rPr>
                  <a:t>No logical ordering in </a:t>
                </a:r>
                <a14:m>
                  <m:oMath xmlns:m="http://schemas.openxmlformats.org/officeDocument/2006/math">
                    <m:sSub>
                      <m:sSubPr>
                        <m:ctrlPr>
                          <a:rPr lang="sv-SE"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b="0" dirty="0">
                  <a:latin typeface="Garamond" panose="02020404030301010803" pitchFamily="18" charset="0"/>
                </a:endParaRPr>
              </a:p>
              <a:p>
                <a:pPr lvl="2">
                  <a:spcBef>
                    <a:spcPts val="400"/>
                  </a:spcBef>
                </a:pPr>
                <a:r>
                  <a:rPr lang="sv-SE" sz="2000" dirty="0">
                    <a:latin typeface="Garamond" panose="02020404030301010803" pitchFamily="18" charset="0"/>
                  </a:rPr>
                  <a:t>Hence, OR has no (≤/≥) symbols,</a:t>
                </a:r>
              </a:p>
              <a:p>
                <a:pPr marL="360000" lvl="2" indent="0">
                  <a:spcBef>
                    <a:spcPts val="400"/>
                  </a:spcBef>
                  <a:buNone/>
                </a:pPr>
                <a:r>
                  <a:rPr lang="sv-SE" sz="2000" dirty="0">
                    <a:latin typeface="Garamond" panose="02020404030301010803" pitchFamily="18" charset="0"/>
                  </a:rPr>
                  <a:t>	nor are there any </a:t>
                </a:r>
                <a:r>
                  <a:rPr lang="el-GR" sz="2000" dirty="0">
                    <a:latin typeface="Garamond" panose="02020404030301010803" pitchFamily="18" charset="0"/>
                  </a:rPr>
                  <a:t>ζ</a:t>
                </a:r>
                <a:r>
                  <a:rPr lang="en-US" sz="2000" dirty="0">
                    <a:latin typeface="Garamond" panose="02020404030301010803" pitchFamily="18" charset="0"/>
                  </a:rPr>
                  <a:t> variables.</a:t>
                </a:r>
                <a:endParaRPr lang="sv-SE" sz="2000" dirty="0">
                  <a:latin typeface="Garamond" panose="02020404030301010803" pitchFamily="18" charset="0"/>
                </a:endParaRPr>
              </a:p>
            </p:txBody>
          </p:sp>
        </mc:Choice>
        <mc:Fallback>
          <p:sp>
            <p:nvSpPr>
              <p:cNvPr id="4" name="Platshållare för innehåll 3">
                <a:extLst>
                  <a:ext uri="{FF2B5EF4-FFF2-40B4-BE49-F238E27FC236}">
                    <a16:creationId xmlns:a16="http://schemas.microsoft.com/office/drawing/2014/main" id="{D43D1580-1C81-224C-96B3-9C405A741810}"/>
                  </a:ext>
                </a:extLst>
              </p:cNvPr>
              <p:cNvSpPr>
                <a:spLocks noGrp="1" noRot="1" noChangeAspect="1" noMove="1" noResize="1" noEditPoints="1" noAdjustHandles="1" noChangeArrowheads="1" noChangeShapeType="1" noTextEdit="1"/>
              </p:cNvSpPr>
              <p:nvPr>
                <p:ph idx="1"/>
              </p:nvPr>
            </p:nvSpPr>
            <p:spPr>
              <a:xfrm>
                <a:off x="919759" y="957943"/>
                <a:ext cx="10390498" cy="5676586"/>
              </a:xfrm>
              <a:blipFill>
                <a:blip r:embed="rId3"/>
                <a:stretch>
                  <a:fillRect l="-1819" t="-1182"/>
                </a:stretch>
              </a:blipFill>
            </p:spPr>
            <p:txBody>
              <a:bodyPr/>
              <a:lstStyle/>
              <a:p>
                <a:r>
                  <a:rPr lang="en-US">
                    <a:noFill/>
                  </a:rPr>
                  <a:t> </a:t>
                </a:r>
              </a:p>
            </p:txBody>
          </p:sp>
        </mc:Fallback>
      </mc:AlternateContent>
      <p:sp>
        <p:nvSpPr>
          <p:cNvPr id="9" name="Shape 213">
            <a:extLst>
              <a:ext uri="{FF2B5EF4-FFF2-40B4-BE49-F238E27FC236}">
                <a16:creationId xmlns:a16="http://schemas.microsoft.com/office/drawing/2014/main" id="{6B19C12F-84A8-024F-A008-2C75C64EC08A}"/>
              </a:ext>
            </a:extLst>
          </p:cNvPr>
          <p:cNvSpPr/>
          <p:nvPr/>
        </p:nvSpPr>
        <p:spPr>
          <a:xfrm>
            <a:off x="9739759" y="5385015"/>
            <a:ext cx="65" cy="1692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l">
              <a:spcBef>
                <a:spcPts val="4200"/>
              </a:spcBef>
              <a:defRPr sz="1900"/>
            </a:lvl1pPr>
          </a:lstStyle>
          <a:p>
            <a:endParaRPr sz="1100" b="1" spc="50" dirty="0">
              <a:solidFill>
                <a:schemeClr val="tx1"/>
              </a:solidFill>
              <a:latin typeface="Arial"/>
              <a:ea typeface="Helvetica Light"/>
              <a:cs typeface="Arial"/>
            </a:endParaRPr>
          </a:p>
        </p:txBody>
      </p:sp>
      <p:pic>
        <p:nvPicPr>
          <p:cNvPr id="5" name="Imagen 4">
            <a:extLst>
              <a:ext uri="{FF2B5EF4-FFF2-40B4-BE49-F238E27FC236}">
                <a16:creationId xmlns:a16="http://schemas.microsoft.com/office/drawing/2014/main" id="{95355CEC-7163-4DFC-A5A1-442E7B5FD44F}"/>
              </a:ext>
            </a:extLst>
          </p:cNvPr>
          <p:cNvPicPr>
            <a:picLocks noChangeAspect="1"/>
          </p:cNvPicPr>
          <p:nvPr/>
        </p:nvPicPr>
        <p:blipFill>
          <a:blip r:embed="rId4"/>
          <a:stretch>
            <a:fillRect/>
          </a:stretch>
        </p:blipFill>
        <p:spPr>
          <a:xfrm>
            <a:off x="5114030" y="1554255"/>
            <a:ext cx="6196227" cy="2589906"/>
          </a:xfrm>
          <a:prstGeom prst="rect">
            <a:avLst/>
          </a:prstGeom>
        </p:spPr>
      </p:pic>
    </p:spTree>
    <p:extLst>
      <p:ext uri="{BB962C8B-B14F-4D97-AF65-F5344CB8AC3E}">
        <p14:creationId xmlns:p14="http://schemas.microsoft.com/office/powerpoint/2010/main" val="79029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Ordinal Models Tested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CB5506-E8D4-4A24-8E74-F522076F49A6}"/>
                  </a:ext>
                </a:extLst>
              </p:cNvPr>
              <p:cNvSpPr>
                <a:spLocks noGrp="1"/>
              </p:cNvSpPr>
              <p:nvPr>
                <p:ph idx="1"/>
              </p:nvPr>
            </p:nvSpPr>
            <p:spPr>
              <a:xfrm>
                <a:off x="876300" y="1275982"/>
                <a:ext cx="8820000" cy="4766002"/>
              </a:xfrm>
            </p:spPr>
            <p:txBody>
              <a:bodyPr/>
              <a:lstStyle/>
              <a:p>
                <a:pPr>
                  <a:lnSpc>
                    <a:spcPct val="100000"/>
                  </a:lnSpc>
                </a:pPr>
                <a:r>
                  <a:rPr lang="en-US" sz="2400" dirty="0">
                    <a:latin typeface="Garamond" panose="02020404030301010803" pitchFamily="18" charset="0"/>
                  </a:rPr>
                  <a:t>AIC </a:t>
                </a:r>
              </a:p>
              <a:p>
                <a:pPr lvl="1">
                  <a:lnSpc>
                    <a:spcPct val="100000"/>
                  </a:lnSpc>
                </a:pPr>
                <a:r>
                  <a:rPr lang="en-US" sz="2000" dirty="0">
                    <a:latin typeface="Garamond" panose="02020404030301010803" pitchFamily="18" charset="0"/>
                  </a:rPr>
                  <a:t>Forwards</a:t>
                </a:r>
              </a:p>
              <a:p>
                <a:pPr lvl="1">
                  <a:lnSpc>
                    <a:spcPct val="100000"/>
                  </a:lnSpc>
                </a:pPr>
                <a:r>
                  <a:rPr lang="en-US" sz="2000" dirty="0">
                    <a:latin typeface="Garamond" panose="02020404030301010803" pitchFamily="18" charset="0"/>
                  </a:rPr>
                  <a:t>Backwards</a:t>
                </a:r>
              </a:p>
              <a:p>
                <a:pPr lvl="1">
                  <a:lnSpc>
                    <a:spcPct val="100000"/>
                  </a:lnSpc>
                </a:pPr>
                <a:endParaRPr lang="en-US" dirty="0">
                  <a:latin typeface="Garamond" panose="02020404030301010803" pitchFamily="18" charset="0"/>
                </a:endParaRPr>
              </a:p>
              <a:p>
                <a:pPr>
                  <a:lnSpc>
                    <a:spcPct val="100000"/>
                  </a:lnSpc>
                </a:pPr>
                <a:r>
                  <a:rPr lang="en-US" sz="2400" dirty="0">
                    <a:latin typeface="Garamond" panose="02020404030301010803" pitchFamily="18" charset="0"/>
                  </a:rPr>
                  <a:t>BIC</a:t>
                </a:r>
              </a:p>
              <a:p>
                <a:pPr lvl="1">
                  <a:lnSpc>
                    <a:spcPct val="100000"/>
                  </a:lnSpc>
                </a:pPr>
                <a:r>
                  <a:rPr lang="en-US" sz="2000" dirty="0">
                    <a:latin typeface="Garamond" panose="02020404030301010803" pitchFamily="18" charset="0"/>
                  </a:rPr>
                  <a:t>Forwards</a:t>
                </a:r>
              </a:p>
              <a:p>
                <a:pPr lvl="1">
                  <a:lnSpc>
                    <a:spcPct val="100000"/>
                  </a:lnSpc>
                </a:pPr>
                <a:r>
                  <a:rPr lang="en-US" sz="2000" dirty="0">
                    <a:latin typeface="Garamond" panose="02020404030301010803" pitchFamily="18" charset="0"/>
                  </a:rPr>
                  <a:t>Backwards</a:t>
                </a:r>
              </a:p>
              <a:p>
                <a:pPr lvl="1">
                  <a:lnSpc>
                    <a:spcPct val="100000"/>
                  </a:lnSpc>
                </a:pPr>
                <a:endParaRPr lang="en-US" dirty="0">
                  <a:latin typeface="Garamond" panose="02020404030301010803" pitchFamily="18" charset="0"/>
                </a:endParaRPr>
              </a:p>
              <a:p>
                <a:pPr>
                  <a:lnSpc>
                    <a:spcPct val="100000"/>
                  </a:lnSpc>
                </a:pPr>
                <a:r>
                  <a:rPr lang="en-US" sz="2400" dirty="0">
                    <a:latin typeface="Garamond" panose="02020404030301010803" pitchFamily="18" charset="0"/>
                  </a:rPr>
                  <a:t>Manual Testing</a:t>
                </a:r>
              </a:p>
              <a:p>
                <a:pPr lvl="1">
                  <a:lnSpc>
                    <a:spcPct val="100000"/>
                  </a:lnSpc>
                </a:pPr>
                <a:r>
                  <a:rPr lang="en-US" sz="2000" dirty="0">
                    <a:latin typeface="Garamond" panose="02020404030301010803" pitchFamily="18" charset="0"/>
                  </a:rPr>
                  <a:t>ANOVA </a:t>
                </a:r>
              </a:p>
              <a:p>
                <a:pPr lvl="1">
                  <a:lnSpc>
                    <a:spcPct val="100000"/>
                  </a:lnSpc>
                </a:pPr>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𝑎𝑑𝑗</m:t>
                        </m:r>
                        <m:r>
                          <a:rPr lang="en-US" sz="2000" b="0" i="1" smtClean="0">
                            <a:latin typeface="Cambria Math" panose="02040503050406030204" pitchFamily="18" charset="0"/>
                          </a:rPr>
                          <m:t>.</m:t>
                        </m:r>
                      </m:sub>
                      <m:sup>
                        <m:r>
                          <a:rPr lang="en-US" sz="2000" b="0" i="1" smtClean="0">
                            <a:latin typeface="Cambria Math" panose="02040503050406030204" pitchFamily="18" charset="0"/>
                          </a:rPr>
                          <m:t>2</m:t>
                        </m:r>
                      </m:sup>
                    </m:sSubSup>
                  </m:oMath>
                </a14:m>
                <a:r>
                  <a:rPr lang="en-US" sz="2000" dirty="0">
                    <a:latin typeface="Garamond" panose="02020404030301010803" pitchFamily="18" charset="0"/>
                  </a:rPr>
                  <a:t> scores</a:t>
                </a:r>
              </a:p>
            </p:txBody>
          </p:sp>
        </mc:Choice>
        <mc:Fallback>
          <p:sp>
            <p:nvSpPr>
              <p:cNvPr id="3" name="Content Placeholder 2">
                <a:extLst>
                  <a:ext uri="{FF2B5EF4-FFF2-40B4-BE49-F238E27FC236}">
                    <a16:creationId xmlns:a16="http://schemas.microsoft.com/office/drawing/2014/main" id="{B2CB5506-E8D4-4A24-8E74-F522076F49A6}"/>
                  </a:ext>
                </a:extLst>
              </p:cNvPr>
              <p:cNvSpPr>
                <a:spLocks noGrp="1" noRot="1" noChangeAspect="1" noMove="1" noResize="1" noEditPoints="1" noAdjustHandles="1" noChangeArrowheads="1" noChangeShapeType="1" noTextEdit="1"/>
              </p:cNvSpPr>
              <p:nvPr>
                <p:ph idx="1"/>
              </p:nvPr>
            </p:nvSpPr>
            <p:spPr>
              <a:xfrm>
                <a:off x="876300" y="1275982"/>
                <a:ext cx="8820000" cy="4766002"/>
              </a:xfrm>
              <a:blipFill>
                <a:blip r:embed="rId3"/>
                <a:stretch>
                  <a:fillRect l="-2004" t="-1918"/>
                </a:stretch>
              </a:blipFill>
            </p:spPr>
            <p:txBody>
              <a:bodyPr/>
              <a:lstStyle/>
              <a:p>
                <a:r>
                  <a:rPr lang="en-US">
                    <a:noFill/>
                  </a:rPr>
                  <a:t> </a:t>
                </a:r>
              </a:p>
            </p:txBody>
          </p:sp>
        </mc:Fallback>
      </mc:AlternateContent>
    </p:spTree>
    <p:extLst>
      <p:ext uri="{BB962C8B-B14F-4D97-AF65-F5344CB8AC3E}">
        <p14:creationId xmlns:p14="http://schemas.microsoft.com/office/powerpoint/2010/main" val="420448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Ordinal Model</a:t>
            </a:r>
          </a:p>
        </p:txBody>
      </p:sp>
      <p:graphicFrame>
        <p:nvGraphicFramePr>
          <p:cNvPr id="10" name="Table 10">
            <a:extLst>
              <a:ext uri="{FF2B5EF4-FFF2-40B4-BE49-F238E27FC236}">
                <a16:creationId xmlns:a16="http://schemas.microsoft.com/office/drawing/2014/main" id="{F291F92E-C933-40D4-8CFF-71A58BAD1CA7}"/>
              </a:ext>
            </a:extLst>
          </p:cNvPr>
          <p:cNvGraphicFramePr>
            <a:graphicFrameLocks noGrp="1"/>
          </p:cNvGraphicFramePr>
          <p:nvPr>
            <p:ph idx="1"/>
            <p:extLst>
              <p:ext uri="{D42A27DB-BD31-4B8C-83A1-F6EECF244321}">
                <p14:modId xmlns:p14="http://schemas.microsoft.com/office/powerpoint/2010/main" val="1358967558"/>
              </p:ext>
            </p:extLst>
          </p:nvPr>
        </p:nvGraphicFramePr>
        <p:xfrm>
          <a:off x="495299" y="1503680"/>
          <a:ext cx="11277601" cy="1925320"/>
        </p:xfrm>
        <a:graphic>
          <a:graphicData uri="http://schemas.openxmlformats.org/drawingml/2006/table">
            <a:tbl>
              <a:tblPr firstRow="1" bandRow="1">
                <a:tableStyleId>{5C22544A-7EE6-4342-B048-85BDC9FD1C3A}</a:tableStyleId>
              </a:tblPr>
              <a:tblGrid>
                <a:gridCol w="1086379">
                  <a:extLst>
                    <a:ext uri="{9D8B030D-6E8A-4147-A177-3AD203B41FA5}">
                      <a16:colId xmlns:a16="http://schemas.microsoft.com/office/drawing/2014/main" val="3941128795"/>
                    </a:ext>
                  </a:extLst>
                </a:gridCol>
                <a:gridCol w="931333">
                  <a:extLst>
                    <a:ext uri="{9D8B030D-6E8A-4147-A177-3AD203B41FA5}">
                      <a16:colId xmlns:a16="http://schemas.microsoft.com/office/drawing/2014/main" val="858181753"/>
                    </a:ext>
                  </a:extLst>
                </a:gridCol>
                <a:gridCol w="1428222">
                  <a:extLst>
                    <a:ext uri="{9D8B030D-6E8A-4147-A177-3AD203B41FA5}">
                      <a16:colId xmlns:a16="http://schemas.microsoft.com/office/drawing/2014/main" val="1918265781"/>
                    </a:ext>
                  </a:extLst>
                </a:gridCol>
                <a:gridCol w="1001711">
                  <a:extLst>
                    <a:ext uri="{9D8B030D-6E8A-4147-A177-3AD203B41FA5}">
                      <a16:colId xmlns:a16="http://schemas.microsoft.com/office/drawing/2014/main" val="1464019980"/>
                    </a:ext>
                  </a:extLst>
                </a:gridCol>
                <a:gridCol w="1168400">
                  <a:extLst>
                    <a:ext uri="{9D8B030D-6E8A-4147-A177-3AD203B41FA5}">
                      <a16:colId xmlns:a16="http://schemas.microsoft.com/office/drawing/2014/main" val="102768305"/>
                    </a:ext>
                  </a:extLst>
                </a:gridCol>
                <a:gridCol w="824588">
                  <a:extLst>
                    <a:ext uri="{9D8B030D-6E8A-4147-A177-3AD203B41FA5}">
                      <a16:colId xmlns:a16="http://schemas.microsoft.com/office/drawing/2014/main" val="396177553"/>
                    </a:ext>
                  </a:extLst>
                </a:gridCol>
                <a:gridCol w="1073439">
                  <a:extLst>
                    <a:ext uri="{9D8B030D-6E8A-4147-A177-3AD203B41FA5}">
                      <a16:colId xmlns:a16="http://schemas.microsoft.com/office/drawing/2014/main" val="1853392707"/>
                    </a:ext>
                  </a:extLst>
                </a:gridCol>
                <a:gridCol w="1073439">
                  <a:extLst>
                    <a:ext uri="{9D8B030D-6E8A-4147-A177-3AD203B41FA5}">
                      <a16:colId xmlns:a16="http://schemas.microsoft.com/office/drawing/2014/main" val="3775311695"/>
                    </a:ext>
                  </a:extLst>
                </a:gridCol>
                <a:gridCol w="787734">
                  <a:extLst>
                    <a:ext uri="{9D8B030D-6E8A-4147-A177-3AD203B41FA5}">
                      <a16:colId xmlns:a16="http://schemas.microsoft.com/office/drawing/2014/main" val="1762434368"/>
                    </a:ext>
                  </a:extLst>
                </a:gridCol>
                <a:gridCol w="872067">
                  <a:extLst>
                    <a:ext uri="{9D8B030D-6E8A-4147-A177-3AD203B41FA5}">
                      <a16:colId xmlns:a16="http://schemas.microsoft.com/office/drawing/2014/main" val="624780298"/>
                    </a:ext>
                  </a:extLst>
                </a:gridCol>
                <a:gridCol w="1030289">
                  <a:extLst>
                    <a:ext uri="{9D8B030D-6E8A-4147-A177-3AD203B41FA5}">
                      <a16:colId xmlns:a16="http://schemas.microsoft.com/office/drawing/2014/main" val="2634799469"/>
                    </a:ext>
                  </a:extLst>
                </a:gridCol>
              </a:tblGrid>
              <a:tr h="1554480">
                <a:tc>
                  <a:txBody>
                    <a:bodyPr/>
                    <a:lstStyle/>
                    <a:p>
                      <a:pPr algn="ctr"/>
                      <a:r>
                        <a:rPr lang="en-US" sz="1600" dirty="0">
                          <a:latin typeface="Garamond" panose="02020404030301010803" pitchFamily="18" charset="0"/>
                        </a:rPr>
                        <a:t>Parameter</a:t>
                      </a:r>
                    </a:p>
                  </a:txBody>
                  <a:tcPr anchor="ctr"/>
                </a:tc>
                <a:tc>
                  <a:txBody>
                    <a:bodyPr/>
                    <a:lstStyle/>
                    <a:p>
                      <a:pPr algn="ctr"/>
                      <a:r>
                        <a:rPr lang="en-US" sz="1600" dirty="0" err="1">
                          <a:latin typeface="Garamond" panose="02020404030301010803" pitchFamily="18" charset="0"/>
                        </a:rPr>
                        <a:t>Quetelet</a:t>
                      </a:r>
                      <a:endParaRPr lang="en-US" sz="1600" dirty="0">
                        <a:latin typeface="Garamond" panose="02020404030301010803" pitchFamily="18" charset="0"/>
                      </a:endParaRPr>
                    </a:p>
                  </a:txBody>
                  <a:tcPr anchor="ctr"/>
                </a:tc>
                <a:tc>
                  <a:txBody>
                    <a:bodyPr/>
                    <a:lstStyle/>
                    <a:p>
                      <a:pPr algn="ctr"/>
                      <a:r>
                        <a:rPr lang="en-US" sz="1600" dirty="0">
                          <a:latin typeface="Garamond" panose="02020404030301010803" pitchFamily="18" charset="0"/>
                        </a:rPr>
                        <a:t>Beta-carotene dietary supplements</a:t>
                      </a:r>
                    </a:p>
                  </a:txBody>
                  <a:tcPr anchor="ctr"/>
                </a:tc>
                <a:tc>
                  <a:txBody>
                    <a:bodyPr/>
                    <a:lstStyle/>
                    <a:p>
                      <a:pPr algn="ctr"/>
                      <a:r>
                        <a:rPr lang="en-US" sz="1600" dirty="0">
                          <a:latin typeface="Garamond" panose="02020404030301010803" pitchFamily="18" charset="0"/>
                        </a:rPr>
                        <a:t>Vitamin use</a:t>
                      </a:r>
                    </a:p>
                    <a:p>
                      <a:pPr algn="ctr"/>
                      <a:r>
                        <a:rPr lang="en-US" sz="1600" dirty="0">
                          <a:latin typeface="Garamond" panose="02020404030301010803" pitchFamily="18" charset="0"/>
                        </a:rPr>
                        <a:t>(Not often)</a:t>
                      </a:r>
                    </a:p>
                  </a:txBody>
                  <a:tcPr anchor="ctr"/>
                </a:tc>
                <a:tc>
                  <a:txBody>
                    <a:bodyPr/>
                    <a:lstStyle/>
                    <a:p>
                      <a:pPr algn="ctr"/>
                      <a:r>
                        <a:rPr lang="en-US" sz="1600" dirty="0">
                          <a:latin typeface="Garamond" panose="02020404030301010803" pitchFamily="18" charset="0"/>
                        </a:rPr>
                        <a:t>Vitamin use</a:t>
                      </a:r>
                    </a:p>
                    <a:p>
                      <a:pPr algn="ctr"/>
                      <a:r>
                        <a:rPr lang="en-US" sz="1600" dirty="0">
                          <a:latin typeface="Garamond" panose="02020404030301010803" pitchFamily="18" charset="0"/>
                        </a:rPr>
                        <a:t>(No)</a:t>
                      </a:r>
                    </a:p>
                  </a:txBody>
                  <a:tcPr anchor="ctr"/>
                </a:tc>
                <a:tc>
                  <a:txBody>
                    <a:bodyPr/>
                    <a:lstStyle/>
                    <a:p>
                      <a:pPr algn="ctr"/>
                      <a:r>
                        <a:rPr lang="en-US" sz="1600" dirty="0">
                          <a:latin typeface="Garamond" panose="02020404030301010803" pitchFamily="18" charset="0"/>
                        </a:rPr>
                        <a:t>Age</a:t>
                      </a:r>
                    </a:p>
                  </a:txBody>
                  <a:tcPr anchor="ctr"/>
                </a:tc>
                <a:tc>
                  <a:txBody>
                    <a:bodyPr/>
                    <a:lstStyle/>
                    <a:p>
                      <a:pPr algn="ctr"/>
                      <a:r>
                        <a:rPr lang="en-US" sz="1600" dirty="0">
                          <a:latin typeface="Garamond" panose="02020404030301010803" pitchFamily="18" charset="0"/>
                        </a:rPr>
                        <a:t>Smoking Status (Former)</a:t>
                      </a:r>
                    </a:p>
                  </a:txBody>
                  <a:tcPr anchor="ctr"/>
                </a:tc>
                <a:tc>
                  <a:txBody>
                    <a:bodyPr/>
                    <a:lstStyle/>
                    <a:p>
                      <a:pPr algn="ctr"/>
                      <a:r>
                        <a:rPr lang="en-US" sz="1600" dirty="0">
                          <a:latin typeface="Garamond" panose="02020404030301010803" pitchFamily="18" charset="0"/>
                        </a:rPr>
                        <a:t>Smoking Status (Current)</a:t>
                      </a:r>
                    </a:p>
                  </a:txBody>
                  <a:tcPr anchor="ctr"/>
                </a:tc>
                <a:tc>
                  <a:txBody>
                    <a:bodyPr/>
                    <a:lstStyle/>
                    <a:p>
                      <a:pPr algn="ctr"/>
                      <a:r>
                        <a:rPr lang="en-US" sz="1600" dirty="0">
                          <a:latin typeface="Garamond" panose="02020404030301010803" pitchFamily="18" charset="0"/>
                        </a:rPr>
                        <a:t>Sex</a:t>
                      </a:r>
                    </a:p>
                    <a:p>
                      <a:pPr algn="ctr"/>
                      <a:r>
                        <a:rPr lang="en-US" sz="1600" dirty="0">
                          <a:latin typeface="Garamond" panose="02020404030301010803" pitchFamily="18" charset="0"/>
                        </a:rPr>
                        <a:t>(Male)</a:t>
                      </a:r>
                    </a:p>
                  </a:txBody>
                  <a:tcPr anchor="ctr"/>
                </a:tc>
                <a:tc>
                  <a:txBody>
                    <a:bodyPr/>
                    <a:lstStyle/>
                    <a:p>
                      <a:pPr algn="ctr"/>
                      <a:r>
                        <a:rPr lang="en-US" sz="1600" dirty="0">
                          <a:latin typeface="Garamond" panose="02020404030301010803" pitchFamily="18" charset="0"/>
                        </a:rPr>
                        <a:t>Fiber Intake</a:t>
                      </a:r>
                    </a:p>
                  </a:txBody>
                  <a:tcPr anchor="ctr"/>
                </a:tc>
                <a:tc>
                  <a:txBody>
                    <a:bodyPr/>
                    <a:lstStyle/>
                    <a:p>
                      <a:pPr algn="ctr"/>
                      <a:r>
                        <a:rPr lang="en-US" sz="1600" dirty="0">
                          <a:latin typeface="Garamond" panose="02020404030301010803" pitchFamily="18" charset="0"/>
                        </a:rPr>
                        <a:t>Fat Intake</a:t>
                      </a:r>
                    </a:p>
                  </a:txBody>
                  <a:tcPr anchor="ctr"/>
                </a:tc>
                <a:extLst>
                  <a:ext uri="{0D108BD9-81ED-4DB2-BD59-A6C34878D82A}">
                    <a16:rowId xmlns:a16="http://schemas.microsoft.com/office/drawing/2014/main" val="3744674661"/>
                  </a:ext>
                </a:extLst>
              </a:tr>
              <a:tr h="370840">
                <a:tc>
                  <a:txBody>
                    <a:bodyPr/>
                    <a:lstStyle/>
                    <a:p>
                      <a:pPr algn="ctr"/>
                      <a:r>
                        <a:rPr lang="el-GR" sz="1600" dirty="0">
                          <a:latin typeface="Garamond" panose="02020404030301010803" pitchFamily="18" charset="0"/>
                        </a:rPr>
                        <a:t>β</a:t>
                      </a:r>
                      <a:r>
                        <a:rPr lang="en-US" sz="1600" dirty="0">
                          <a:latin typeface="Garamond" panose="02020404030301010803" pitchFamily="18" charset="0"/>
                        </a:rPr>
                        <a:t> value</a:t>
                      </a:r>
                    </a:p>
                  </a:txBody>
                  <a:tcPr anchor="ctr"/>
                </a:tc>
                <a:tc>
                  <a:txBody>
                    <a:bodyPr/>
                    <a:lstStyle/>
                    <a:p>
                      <a:pPr algn="ctr"/>
                      <a:r>
                        <a:rPr lang="en-US" sz="1600" dirty="0">
                          <a:latin typeface="Garamond" panose="02020404030301010803" pitchFamily="18" charset="0"/>
                        </a:rPr>
                        <a:t>-0.08734</a:t>
                      </a:r>
                    </a:p>
                  </a:txBody>
                  <a:tcPr anchor="ctr">
                    <a:solidFill>
                      <a:srgbClr val="DAD0CC"/>
                    </a:solidFill>
                  </a:tcPr>
                </a:tc>
                <a:tc>
                  <a:txBody>
                    <a:bodyPr/>
                    <a:lstStyle/>
                    <a:p>
                      <a:pPr algn="ctr"/>
                      <a:r>
                        <a:rPr lang="en-US" sz="1600" dirty="0">
                          <a:latin typeface="Garamond" panose="02020404030301010803" pitchFamily="18" charset="0"/>
                        </a:rPr>
                        <a:t>0.0001911</a:t>
                      </a:r>
                    </a:p>
                  </a:txBody>
                  <a:tcPr anchor="ctr"/>
                </a:tc>
                <a:tc>
                  <a:txBody>
                    <a:bodyPr/>
                    <a:lstStyle/>
                    <a:p>
                      <a:pPr algn="ctr"/>
                      <a:r>
                        <a:rPr lang="en-US" sz="1600" dirty="0">
                          <a:latin typeface="Garamond" panose="02020404030301010803" pitchFamily="18" charset="0"/>
                        </a:rPr>
                        <a:t>0.08752</a:t>
                      </a:r>
                    </a:p>
                  </a:txBody>
                  <a:tcPr anchor="ctr"/>
                </a:tc>
                <a:tc>
                  <a:txBody>
                    <a:bodyPr/>
                    <a:lstStyle/>
                    <a:p>
                      <a:pPr algn="ctr"/>
                      <a:r>
                        <a:rPr lang="en-US" sz="1600" dirty="0">
                          <a:latin typeface="Garamond" panose="02020404030301010803" pitchFamily="18" charset="0"/>
                        </a:rPr>
                        <a:t>-0.6925</a:t>
                      </a:r>
                    </a:p>
                  </a:txBody>
                  <a:tcPr anchor="ctr"/>
                </a:tc>
                <a:tc>
                  <a:txBody>
                    <a:bodyPr/>
                    <a:lstStyle/>
                    <a:p>
                      <a:pPr algn="ctr"/>
                      <a:r>
                        <a:rPr lang="en-US" sz="1600" dirty="0">
                          <a:latin typeface="Garamond" panose="02020404030301010803" pitchFamily="18" charset="0"/>
                        </a:rPr>
                        <a:t>0.02937</a:t>
                      </a:r>
                    </a:p>
                  </a:txBody>
                  <a:tcPr anchor="ctr"/>
                </a:tc>
                <a:tc>
                  <a:txBody>
                    <a:bodyPr/>
                    <a:lstStyle/>
                    <a:p>
                      <a:pPr algn="ctr"/>
                      <a:r>
                        <a:rPr lang="en-US" sz="1600" dirty="0">
                          <a:latin typeface="Garamond" panose="02020404030301010803" pitchFamily="18" charset="0"/>
                        </a:rPr>
                        <a:t>-0.2531</a:t>
                      </a:r>
                    </a:p>
                  </a:txBody>
                  <a:tcPr anchor="ctr"/>
                </a:tc>
                <a:tc>
                  <a:txBody>
                    <a:bodyPr/>
                    <a:lstStyle/>
                    <a:p>
                      <a:pPr algn="ctr"/>
                      <a:r>
                        <a:rPr lang="en-US" sz="1600" dirty="0">
                          <a:latin typeface="Garamond" panose="02020404030301010803" pitchFamily="18" charset="0"/>
                        </a:rPr>
                        <a:t>-0.7355</a:t>
                      </a:r>
                    </a:p>
                  </a:txBody>
                  <a:tcPr anchor="ctr"/>
                </a:tc>
                <a:tc>
                  <a:txBody>
                    <a:bodyPr/>
                    <a:lstStyle/>
                    <a:p>
                      <a:pPr algn="ctr"/>
                      <a:r>
                        <a:rPr lang="en-US" sz="1600" dirty="0">
                          <a:latin typeface="Garamond" panose="02020404030301010803" pitchFamily="18" charset="0"/>
                        </a:rPr>
                        <a:t>-0.7441</a:t>
                      </a:r>
                    </a:p>
                  </a:txBody>
                  <a:tcPr anchor="ctr"/>
                </a:tc>
                <a:tc>
                  <a:txBody>
                    <a:bodyPr/>
                    <a:lstStyle/>
                    <a:p>
                      <a:pPr algn="ctr"/>
                      <a:r>
                        <a:rPr lang="en-US" sz="1600" dirty="0">
                          <a:latin typeface="Garamond" panose="02020404030301010803" pitchFamily="18" charset="0"/>
                        </a:rPr>
                        <a:t>0.0560</a:t>
                      </a:r>
                    </a:p>
                  </a:txBody>
                  <a:tcPr anchor="ctr"/>
                </a:tc>
                <a:tc>
                  <a:txBody>
                    <a:bodyPr/>
                    <a:lstStyle/>
                    <a:p>
                      <a:pPr algn="ctr"/>
                      <a:r>
                        <a:rPr lang="en-US" sz="1600" dirty="0">
                          <a:latin typeface="Garamond" panose="02020404030301010803" pitchFamily="18" charset="0"/>
                        </a:rPr>
                        <a:t>-0.005504</a:t>
                      </a:r>
                    </a:p>
                  </a:txBody>
                  <a:tcPr anchor="ctr"/>
                </a:tc>
                <a:extLst>
                  <a:ext uri="{0D108BD9-81ED-4DB2-BD59-A6C34878D82A}">
                    <a16:rowId xmlns:a16="http://schemas.microsoft.com/office/drawing/2014/main" val="3590907954"/>
                  </a:ext>
                </a:extLst>
              </a:tr>
            </a:tbl>
          </a:graphicData>
        </a:graphic>
      </p:graphicFrame>
      <p:graphicFrame>
        <p:nvGraphicFramePr>
          <p:cNvPr id="3" name="Table 3">
            <a:extLst>
              <a:ext uri="{FF2B5EF4-FFF2-40B4-BE49-F238E27FC236}">
                <a16:creationId xmlns:a16="http://schemas.microsoft.com/office/drawing/2014/main" id="{F803B5AF-E89A-4834-BE8D-7B3F5A7C24D7}"/>
              </a:ext>
            </a:extLst>
          </p:cNvPr>
          <p:cNvGraphicFramePr>
            <a:graphicFrameLocks noGrp="1"/>
          </p:cNvGraphicFramePr>
          <p:nvPr>
            <p:extLst>
              <p:ext uri="{D42A27DB-BD31-4B8C-83A1-F6EECF244321}">
                <p14:modId xmlns:p14="http://schemas.microsoft.com/office/powerpoint/2010/main" val="1411897876"/>
              </p:ext>
            </p:extLst>
          </p:nvPr>
        </p:nvGraphicFramePr>
        <p:xfrm>
          <a:off x="2070100" y="4666839"/>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03517948"/>
                    </a:ext>
                  </a:extLst>
                </a:gridCol>
                <a:gridCol w="1515533">
                  <a:extLst>
                    <a:ext uri="{9D8B030D-6E8A-4147-A177-3AD203B41FA5}">
                      <a16:colId xmlns:a16="http://schemas.microsoft.com/office/drawing/2014/main" val="246995378"/>
                    </a:ext>
                  </a:extLst>
                </a:gridCol>
                <a:gridCol w="2260600">
                  <a:extLst>
                    <a:ext uri="{9D8B030D-6E8A-4147-A177-3AD203B41FA5}">
                      <a16:colId xmlns:a16="http://schemas.microsoft.com/office/drawing/2014/main" val="70732044"/>
                    </a:ext>
                  </a:extLst>
                </a:gridCol>
                <a:gridCol w="2319867">
                  <a:extLst>
                    <a:ext uri="{9D8B030D-6E8A-4147-A177-3AD203B41FA5}">
                      <a16:colId xmlns:a16="http://schemas.microsoft.com/office/drawing/2014/main" val="1675432762"/>
                    </a:ext>
                  </a:extLst>
                </a:gridCol>
              </a:tblGrid>
              <a:tr h="370840">
                <a:tc>
                  <a:txBody>
                    <a:bodyPr/>
                    <a:lstStyle/>
                    <a:p>
                      <a:pPr algn="ctr"/>
                      <a:r>
                        <a:rPr lang="en-US" sz="1600" dirty="0">
                          <a:latin typeface="Garamond" panose="02020404030301010803" pitchFamily="18" charset="0"/>
                        </a:rPr>
                        <a:t>Categories</a:t>
                      </a:r>
                    </a:p>
                  </a:txBody>
                  <a:tcPr anchor="ctr"/>
                </a:tc>
                <a:tc>
                  <a:txBody>
                    <a:bodyPr/>
                    <a:lstStyle/>
                    <a:p>
                      <a:pPr algn="ctr"/>
                      <a:r>
                        <a:rPr lang="en-US" sz="1600" dirty="0">
                          <a:latin typeface="Garamond" panose="02020404030301010803" pitchFamily="18" charset="0"/>
                        </a:rPr>
                        <a:t>Very </a:t>
                      </a:r>
                      <a:r>
                        <a:rPr lang="en-US" sz="1600" dirty="0" err="1">
                          <a:latin typeface="Garamond" panose="02020404030301010803" pitchFamily="18" charset="0"/>
                        </a:rPr>
                        <a:t>Low|Low</a:t>
                      </a:r>
                      <a:endParaRPr lang="en-US" sz="1600" dirty="0">
                        <a:latin typeface="Garamond" panose="02020404030301010803" pitchFamily="18" charset="0"/>
                      </a:endParaRPr>
                    </a:p>
                  </a:txBody>
                  <a:tcPr anchor="ctr"/>
                </a:tc>
                <a:tc>
                  <a:txBody>
                    <a:bodyPr/>
                    <a:lstStyle/>
                    <a:p>
                      <a:pPr algn="ctr"/>
                      <a:r>
                        <a:rPr lang="en-US" sz="1600" dirty="0" err="1">
                          <a:latin typeface="Garamond" panose="02020404030301010803" pitchFamily="18" charset="0"/>
                        </a:rPr>
                        <a:t>Low|Moderately</a:t>
                      </a:r>
                      <a:r>
                        <a:rPr lang="en-US" sz="1600" dirty="0">
                          <a:latin typeface="Garamond" panose="02020404030301010803" pitchFamily="18" charset="0"/>
                        </a:rPr>
                        <a:t> High</a:t>
                      </a:r>
                    </a:p>
                  </a:txBody>
                  <a:tcPr anchor="ctr"/>
                </a:tc>
                <a:tc>
                  <a:txBody>
                    <a:bodyPr/>
                    <a:lstStyle/>
                    <a:p>
                      <a:pPr algn="ctr"/>
                      <a:r>
                        <a:rPr lang="en-US" sz="1600" dirty="0">
                          <a:latin typeface="Garamond" panose="02020404030301010803" pitchFamily="18" charset="0"/>
                        </a:rPr>
                        <a:t>Moderately </a:t>
                      </a:r>
                      <a:r>
                        <a:rPr lang="en-US" sz="1600" dirty="0" err="1">
                          <a:latin typeface="Garamond" panose="02020404030301010803" pitchFamily="18" charset="0"/>
                        </a:rPr>
                        <a:t>High|High</a:t>
                      </a:r>
                      <a:r>
                        <a:rPr lang="en-US" sz="1600" dirty="0">
                          <a:latin typeface="Garamond" panose="02020404030301010803" pitchFamily="18" charset="0"/>
                        </a:rPr>
                        <a:t> </a:t>
                      </a:r>
                    </a:p>
                  </a:txBody>
                  <a:tcPr anchor="ctr"/>
                </a:tc>
                <a:extLst>
                  <a:ext uri="{0D108BD9-81ED-4DB2-BD59-A6C34878D82A}">
                    <a16:rowId xmlns:a16="http://schemas.microsoft.com/office/drawing/2014/main" val="3246906481"/>
                  </a:ext>
                </a:extLst>
              </a:tr>
              <a:tr h="370840">
                <a:tc>
                  <a:txBody>
                    <a:bodyPr/>
                    <a:lstStyle/>
                    <a:p>
                      <a:pPr algn="ctr"/>
                      <a:r>
                        <a:rPr lang="el-GR" sz="1600" dirty="0">
                          <a:latin typeface="Garamond" panose="02020404030301010803" pitchFamily="18" charset="0"/>
                        </a:rPr>
                        <a:t>ζ</a:t>
                      </a:r>
                      <a:r>
                        <a:rPr lang="en-US" sz="1600" dirty="0">
                          <a:latin typeface="Garamond" panose="02020404030301010803" pitchFamily="18" charset="0"/>
                        </a:rPr>
                        <a:t> value</a:t>
                      </a:r>
                    </a:p>
                  </a:txBody>
                  <a:tcPr anchor="ctr"/>
                </a:tc>
                <a:tc>
                  <a:txBody>
                    <a:bodyPr/>
                    <a:lstStyle/>
                    <a:p>
                      <a:pPr algn="ctr"/>
                      <a:r>
                        <a:rPr lang="en-US" sz="1600" dirty="0">
                          <a:latin typeface="Garamond" panose="02020404030301010803" pitchFamily="18" charset="0"/>
                        </a:rPr>
                        <a:t> -1.926</a:t>
                      </a:r>
                    </a:p>
                  </a:txBody>
                  <a:tcPr anchor="ctr"/>
                </a:tc>
                <a:tc>
                  <a:txBody>
                    <a:bodyPr/>
                    <a:lstStyle/>
                    <a:p>
                      <a:pPr algn="ctr"/>
                      <a:r>
                        <a:rPr lang="en-US" sz="1600" dirty="0">
                          <a:latin typeface="Garamond" panose="02020404030301010803" pitchFamily="18" charset="0"/>
                        </a:rPr>
                        <a:t> -0.6178</a:t>
                      </a:r>
                    </a:p>
                  </a:txBody>
                  <a:tcPr anchor="ctr"/>
                </a:tc>
                <a:tc>
                  <a:txBody>
                    <a:bodyPr/>
                    <a:lstStyle/>
                    <a:p>
                      <a:pPr algn="ctr"/>
                      <a:r>
                        <a:rPr lang="en-US" sz="1600" dirty="0">
                          <a:latin typeface="Garamond" panose="02020404030301010803" pitchFamily="18" charset="0"/>
                        </a:rPr>
                        <a:t>0.7081</a:t>
                      </a:r>
                    </a:p>
                  </a:txBody>
                  <a:tcPr anchor="ctr"/>
                </a:tc>
                <a:extLst>
                  <a:ext uri="{0D108BD9-81ED-4DB2-BD59-A6C34878D82A}">
                    <a16:rowId xmlns:a16="http://schemas.microsoft.com/office/drawing/2014/main" val="1165270132"/>
                  </a:ext>
                </a:extLst>
              </a:tr>
            </a:tbl>
          </a:graphicData>
        </a:graphic>
      </p:graphicFrame>
    </p:spTree>
    <p:extLst>
      <p:ext uri="{BB962C8B-B14F-4D97-AF65-F5344CB8AC3E}">
        <p14:creationId xmlns:p14="http://schemas.microsoft.com/office/powerpoint/2010/main" val="32402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Ordinal Model</a:t>
            </a:r>
          </a:p>
        </p:txBody>
      </p:sp>
      <p:grpSp>
        <p:nvGrpSpPr>
          <p:cNvPr id="15" name="Group 14">
            <a:extLst>
              <a:ext uri="{FF2B5EF4-FFF2-40B4-BE49-F238E27FC236}">
                <a16:creationId xmlns:a16="http://schemas.microsoft.com/office/drawing/2014/main" id="{3252367C-4584-4959-B674-F42B2DC2025E}"/>
              </a:ext>
            </a:extLst>
          </p:cNvPr>
          <p:cNvGrpSpPr/>
          <p:nvPr/>
        </p:nvGrpSpPr>
        <p:grpSpPr>
          <a:xfrm>
            <a:off x="781845" y="1480595"/>
            <a:ext cx="10628311" cy="3896811"/>
            <a:chOff x="666222" y="2560672"/>
            <a:chExt cx="10628311" cy="3896811"/>
          </a:xfrm>
        </p:grpSpPr>
        <p:pic>
          <p:nvPicPr>
            <p:cNvPr id="13" name="Imagen 4" descr="Gráfico, Gráfico de líneas&#10;&#10;Descripción generada automáticamente">
              <a:extLst>
                <a:ext uri="{FF2B5EF4-FFF2-40B4-BE49-F238E27FC236}">
                  <a16:creationId xmlns:a16="http://schemas.microsoft.com/office/drawing/2014/main" id="{6F66947C-A503-4EF7-9B70-5C5537F2EE00}"/>
                </a:ext>
              </a:extLst>
            </p:cNvPr>
            <p:cNvPicPr>
              <a:picLocks noChangeAspect="1"/>
            </p:cNvPicPr>
            <p:nvPr/>
          </p:nvPicPr>
          <p:blipFill rotWithShape="1">
            <a:blip r:embed="rId3"/>
            <a:srcRect t="9425"/>
            <a:stretch/>
          </p:blipFill>
          <p:spPr>
            <a:xfrm>
              <a:off x="666222" y="2560672"/>
              <a:ext cx="6398996" cy="3896811"/>
            </a:xfrm>
            <a:prstGeom prst="rect">
              <a:avLst/>
            </a:prstGeom>
          </p:spPr>
        </p:pic>
        <p:pic>
          <p:nvPicPr>
            <p:cNvPr id="14" name="Imagen 9">
              <a:extLst>
                <a:ext uri="{FF2B5EF4-FFF2-40B4-BE49-F238E27FC236}">
                  <a16:creationId xmlns:a16="http://schemas.microsoft.com/office/drawing/2014/main" id="{44C9AA20-2D6F-4673-BCBC-DE708F7F9CB4}"/>
                </a:ext>
              </a:extLst>
            </p:cNvPr>
            <p:cNvPicPr>
              <a:picLocks noChangeAspect="1"/>
            </p:cNvPicPr>
            <p:nvPr/>
          </p:nvPicPr>
          <p:blipFill rotWithShape="1">
            <a:blip r:embed="rId4"/>
            <a:srcRect t="10637" r="33411"/>
            <a:stretch/>
          </p:blipFill>
          <p:spPr>
            <a:xfrm>
              <a:off x="6984773" y="2560672"/>
              <a:ext cx="4309760" cy="3888664"/>
            </a:xfrm>
            <a:prstGeom prst="rect">
              <a:avLst/>
            </a:prstGeom>
          </p:spPr>
        </p:pic>
      </p:grpSp>
      <p:sp>
        <p:nvSpPr>
          <p:cNvPr id="8" name="CuadroTexto 7">
            <a:extLst>
              <a:ext uri="{FF2B5EF4-FFF2-40B4-BE49-F238E27FC236}">
                <a16:creationId xmlns:a16="http://schemas.microsoft.com/office/drawing/2014/main" id="{F08EFD3E-8CA3-4FA0-946B-E7899BDAEB47}"/>
              </a:ext>
            </a:extLst>
          </p:cNvPr>
          <p:cNvSpPr txBox="1"/>
          <p:nvPr/>
        </p:nvSpPr>
        <p:spPr>
          <a:xfrm>
            <a:off x="919957" y="5506381"/>
            <a:ext cx="10490199" cy="707886"/>
          </a:xfrm>
          <a:prstGeom prst="rect">
            <a:avLst/>
          </a:prstGeom>
          <a:noFill/>
        </p:spPr>
        <p:txBody>
          <a:bodyPr wrap="square" rtlCol="0">
            <a:spAutoFit/>
          </a:bodyPr>
          <a:lstStyle/>
          <a:p>
            <a:pPr algn="ctr"/>
            <a:r>
              <a:rPr lang="de-DE" sz="2000" b="1" u="sng" dirty="0">
                <a:latin typeface="Garamond" panose="02020404030301010803" pitchFamily="18" charset="0"/>
              </a:rPr>
              <a:t>Figure 1:</a:t>
            </a:r>
            <a:r>
              <a:rPr lang="de-DE" sz="2000" dirty="0">
                <a:latin typeface="Garamond" panose="02020404030301010803" pitchFamily="18" charset="0"/>
              </a:rPr>
              <a:t> The probability of belonging to a certain beta-carotene plasma level category for an average individual with varying age and quetelet.</a:t>
            </a:r>
            <a:endParaRPr lang="en-US" sz="2000" dirty="0">
              <a:latin typeface="Garamond" panose="02020404030301010803" pitchFamily="18" charset="0"/>
            </a:endParaRPr>
          </a:p>
        </p:txBody>
      </p:sp>
    </p:spTree>
    <p:extLst>
      <p:ext uri="{BB962C8B-B14F-4D97-AF65-F5344CB8AC3E}">
        <p14:creationId xmlns:p14="http://schemas.microsoft.com/office/powerpoint/2010/main" val="58984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Ordinal Model</a:t>
            </a:r>
          </a:p>
        </p:txBody>
      </p:sp>
      <p:graphicFrame>
        <p:nvGraphicFramePr>
          <p:cNvPr id="4" name="Tabla 4">
            <a:extLst>
              <a:ext uri="{FF2B5EF4-FFF2-40B4-BE49-F238E27FC236}">
                <a16:creationId xmlns:a16="http://schemas.microsoft.com/office/drawing/2014/main" id="{40B20F62-0054-44C7-A59F-976219385000}"/>
              </a:ext>
            </a:extLst>
          </p:cNvPr>
          <p:cNvGraphicFramePr>
            <a:graphicFrameLocks noGrp="1"/>
          </p:cNvGraphicFramePr>
          <p:nvPr>
            <p:extLst>
              <p:ext uri="{D42A27DB-BD31-4B8C-83A1-F6EECF244321}">
                <p14:modId xmlns:p14="http://schemas.microsoft.com/office/powerpoint/2010/main" val="388884595"/>
              </p:ext>
            </p:extLst>
          </p:nvPr>
        </p:nvGraphicFramePr>
        <p:xfrm>
          <a:off x="1704454" y="1322885"/>
          <a:ext cx="6383838" cy="3341914"/>
        </p:xfrm>
        <a:graphic>
          <a:graphicData uri="http://schemas.openxmlformats.org/drawingml/2006/table">
            <a:tbl>
              <a:tblPr firstRow="1" bandRow="1">
                <a:tableStyleId>{5940675A-B579-460E-94D1-54222C63F5DA}</a:tableStyleId>
              </a:tblPr>
              <a:tblGrid>
                <a:gridCol w="1596975">
                  <a:extLst>
                    <a:ext uri="{9D8B030D-6E8A-4147-A177-3AD203B41FA5}">
                      <a16:colId xmlns:a16="http://schemas.microsoft.com/office/drawing/2014/main" val="912360294"/>
                    </a:ext>
                  </a:extLst>
                </a:gridCol>
                <a:gridCol w="1149292">
                  <a:extLst>
                    <a:ext uri="{9D8B030D-6E8A-4147-A177-3AD203B41FA5}">
                      <a16:colId xmlns:a16="http://schemas.microsoft.com/office/drawing/2014/main" val="2326007813"/>
                    </a:ext>
                  </a:extLst>
                </a:gridCol>
                <a:gridCol w="1073791">
                  <a:extLst>
                    <a:ext uri="{9D8B030D-6E8A-4147-A177-3AD203B41FA5}">
                      <a16:colId xmlns:a16="http://schemas.microsoft.com/office/drawing/2014/main" val="1948926389"/>
                    </a:ext>
                  </a:extLst>
                </a:gridCol>
                <a:gridCol w="1364155">
                  <a:extLst>
                    <a:ext uri="{9D8B030D-6E8A-4147-A177-3AD203B41FA5}">
                      <a16:colId xmlns:a16="http://schemas.microsoft.com/office/drawing/2014/main" val="2603545760"/>
                    </a:ext>
                  </a:extLst>
                </a:gridCol>
                <a:gridCol w="1199625">
                  <a:extLst>
                    <a:ext uri="{9D8B030D-6E8A-4147-A177-3AD203B41FA5}">
                      <a16:colId xmlns:a16="http://schemas.microsoft.com/office/drawing/2014/main" val="3353339782"/>
                    </a:ext>
                  </a:extLst>
                </a:gridCol>
              </a:tblGrid>
              <a:tr h="733591">
                <a:tc>
                  <a:txBody>
                    <a:bodyPr/>
                    <a:lstStyle/>
                    <a:p>
                      <a:pPr algn="ctr"/>
                      <a:r>
                        <a:rPr lang="en-US" sz="1600" dirty="0">
                          <a:solidFill>
                            <a:schemeClr val="bg1"/>
                          </a:solidFill>
                          <a:latin typeface="Garamond" panose="02020404030301010803" pitchFamily="18" charset="0"/>
                        </a:rPr>
                        <a:t>Blood Plasma Category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94E11"/>
                    </a:solidFill>
                  </a:tcPr>
                </a:tc>
                <a:tc>
                  <a:txBody>
                    <a:bodyPr/>
                    <a:lstStyle/>
                    <a:p>
                      <a:pPr algn="ctr"/>
                      <a:r>
                        <a:rPr lang="de-DE" sz="1600" dirty="0">
                          <a:solidFill>
                            <a:schemeClr val="bg1"/>
                          </a:solidFill>
                          <a:latin typeface="Garamond" panose="02020404030301010803" pitchFamily="18" charset="0"/>
                        </a:rPr>
                        <a:t>Very Low</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94E11"/>
                    </a:solidFill>
                  </a:tcPr>
                </a:tc>
                <a:tc>
                  <a:txBody>
                    <a:bodyPr/>
                    <a:lstStyle/>
                    <a:p>
                      <a:pPr algn="ctr"/>
                      <a:r>
                        <a:rPr lang="de-DE" sz="1600" dirty="0">
                          <a:solidFill>
                            <a:schemeClr val="bg1"/>
                          </a:solidFill>
                          <a:latin typeface="Garamond" panose="02020404030301010803" pitchFamily="18" charset="0"/>
                        </a:rPr>
                        <a:t>Low</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94E11"/>
                    </a:solidFill>
                  </a:tcPr>
                </a:tc>
                <a:tc>
                  <a:txBody>
                    <a:bodyPr/>
                    <a:lstStyle/>
                    <a:p>
                      <a:pPr algn="ctr"/>
                      <a:r>
                        <a:rPr lang="de-DE" sz="1600" dirty="0" err="1">
                          <a:solidFill>
                            <a:schemeClr val="bg1"/>
                          </a:solidFill>
                          <a:latin typeface="Garamond" panose="02020404030301010803" pitchFamily="18" charset="0"/>
                        </a:rPr>
                        <a:t>Moderately</a:t>
                      </a:r>
                      <a:r>
                        <a:rPr lang="de-DE" sz="1600" dirty="0">
                          <a:solidFill>
                            <a:schemeClr val="bg1"/>
                          </a:solidFill>
                          <a:latin typeface="Garamond" panose="02020404030301010803" pitchFamily="18" charset="0"/>
                        </a:rPr>
                        <a:t> High</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94E11"/>
                    </a:solidFill>
                  </a:tcPr>
                </a:tc>
                <a:tc>
                  <a:txBody>
                    <a:bodyPr/>
                    <a:lstStyle/>
                    <a:p>
                      <a:pPr algn="ctr"/>
                      <a:r>
                        <a:rPr lang="de-DE" sz="1600" dirty="0">
                          <a:solidFill>
                            <a:schemeClr val="bg1"/>
                          </a:solidFill>
                          <a:latin typeface="Garamond" panose="02020404030301010803" pitchFamily="18" charset="0"/>
                        </a:rPr>
                        <a:t>High</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94E11"/>
                    </a:solidFill>
                  </a:tcPr>
                </a:tc>
                <a:extLst>
                  <a:ext uri="{0D108BD9-81ED-4DB2-BD59-A6C34878D82A}">
                    <a16:rowId xmlns:a16="http://schemas.microsoft.com/office/drawing/2014/main" val="3074848501"/>
                  </a:ext>
                </a:extLst>
              </a:tr>
              <a:tr h="733591">
                <a:tc>
                  <a:txBody>
                    <a:bodyPr/>
                    <a:lstStyle/>
                    <a:p>
                      <a:pPr algn="ctr"/>
                      <a:r>
                        <a:rPr lang="de-DE" sz="1600" dirty="0">
                          <a:solidFill>
                            <a:schemeClr val="bg1"/>
                          </a:solidFill>
                          <a:latin typeface="Garamond" panose="02020404030301010803" pitchFamily="18" charset="0"/>
                        </a:rPr>
                        <a:t>Very Low</a:t>
                      </a:r>
                    </a:p>
                    <a:p>
                      <a:pPr algn="ct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94E11"/>
                    </a:solidFill>
                  </a:tcPr>
                </a:tc>
                <a:tc>
                  <a:txBody>
                    <a:bodyPr/>
                    <a:lstStyle/>
                    <a:p>
                      <a:pPr algn="ctr"/>
                      <a:r>
                        <a:rPr lang="de-DE" sz="1600" dirty="0">
                          <a:latin typeface="Garamond" panose="02020404030301010803" pitchFamily="18" charset="0"/>
                        </a:rPr>
                        <a:t>44</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de-DE" sz="1600" dirty="0">
                          <a:latin typeface="Garamond" panose="02020404030301010803" pitchFamily="18" charset="0"/>
                        </a:rPr>
                        <a:t>13</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90000"/>
                      </a:schemeClr>
                    </a:solidFill>
                  </a:tcPr>
                </a:tc>
                <a:tc>
                  <a:txBody>
                    <a:bodyPr/>
                    <a:lstStyle/>
                    <a:p>
                      <a:pPr algn="ctr"/>
                      <a:r>
                        <a:rPr lang="de-DE" sz="1600" dirty="0">
                          <a:latin typeface="Garamond" panose="02020404030301010803" pitchFamily="18" charset="0"/>
                        </a:rPr>
                        <a:t>15</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de-DE" sz="1600" dirty="0">
                          <a:latin typeface="Garamond" panose="02020404030301010803" pitchFamily="18" charset="0"/>
                        </a:rPr>
                        <a:t>8</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788378647"/>
                  </a:ext>
                </a:extLst>
              </a:tr>
              <a:tr h="733591">
                <a:tc>
                  <a:txBody>
                    <a:bodyPr/>
                    <a:lstStyle/>
                    <a:p>
                      <a:pPr algn="ctr"/>
                      <a:r>
                        <a:rPr lang="de-DE" sz="1600" dirty="0">
                          <a:solidFill>
                            <a:schemeClr val="bg1"/>
                          </a:solidFill>
                          <a:latin typeface="Garamond" panose="02020404030301010803" pitchFamily="18" charset="0"/>
                        </a:rPr>
                        <a:t>Low</a:t>
                      </a:r>
                    </a:p>
                    <a:p>
                      <a:pPr algn="ct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94E11"/>
                    </a:solidFill>
                  </a:tcPr>
                </a:tc>
                <a:tc>
                  <a:txBody>
                    <a:bodyPr/>
                    <a:lstStyle/>
                    <a:p>
                      <a:pPr algn="ctr"/>
                      <a:r>
                        <a:rPr lang="de-DE" sz="1600" dirty="0">
                          <a:latin typeface="Garamond" panose="02020404030301010803" pitchFamily="18" charset="0"/>
                        </a:rPr>
                        <a:t>33</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AD0CC"/>
                    </a:solidFill>
                  </a:tcPr>
                </a:tc>
                <a:tc>
                  <a:txBody>
                    <a:bodyPr/>
                    <a:lstStyle/>
                    <a:p>
                      <a:pPr algn="ctr"/>
                      <a:r>
                        <a:rPr lang="de-DE" sz="1600" dirty="0">
                          <a:latin typeface="Garamond" panose="02020404030301010803" pitchFamily="18" charset="0"/>
                        </a:rPr>
                        <a:t>13</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AD0CC"/>
                    </a:solidFill>
                  </a:tcPr>
                </a:tc>
                <a:tc>
                  <a:txBody>
                    <a:bodyPr/>
                    <a:lstStyle/>
                    <a:p>
                      <a:pPr algn="ctr"/>
                      <a:r>
                        <a:rPr lang="de-DE" sz="1600" dirty="0">
                          <a:latin typeface="Garamond" panose="02020404030301010803" pitchFamily="18" charset="0"/>
                        </a:rPr>
                        <a:t>17</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AD0CC"/>
                    </a:solidFill>
                  </a:tcPr>
                </a:tc>
                <a:tc>
                  <a:txBody>
                    <a:bodyPr/>
                    <a:lstStyle/>
                    <a:p>
                      <a:pPr algn="ctr"/>
                      <a:r>
                        <a:rPr lang="de-DE" sz="1600" dirty="0">
                          <a:latin typeface="Garamond" panose="02020404030301010803" pitchFamily="18" charset="0"/>
                        </a:rPr>
                        <a:t>15</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AD0CC"/>
                    </a:solidFill>
                  </a:tcPr>
                </a:tc>
                <a:extLst>
                  <a:ext uri="{0D108BD9-81ED-4DB2-BD59-A6C34878D82A}">
                    <a16:rowId xmlns:a16="http://schemas.microsoft.com/office/drawing/2014/main" val="93344113"/>
                  </a:ext>
                </a:extLst>
              </a:tr>
              <a:tr h="733591">
                <a:tc>
                  <a:txBody>
                    <a:bodyPr/>
                    <a:lstStyle/>
                    <a:p>
                      <a:pPr algn="ctr"/>
                      <a:r>
                        <a:rPr lang="de-DE" sz="1600" dirty="0" err="1">
                          <a:solidFill>
                            <a:schemeClr val="bg1"/>
                          </a:solidFill>
                          <a:latin typeface="Garamond" panose="02020404030301010803" pitchFamily="18" charset="0"/>
                        </a:rPr>
                        <a:t>Moderately</a:t>
                      </a:r>
                      <a:r>
                        <a:rPr lang="de-DE" sz="1600" dirty="0">
                          <a:solidFill>
                            <a:schemeClr val="bg1"/>
                          </a:solidFill>
                          <a:latin typeface="Garamond" panose="02020404030301010803" pitchFamily="18" charset="0"/>
                        </a:rPr>
                        <a:t> High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94E11"/>
                    </a:solidFill>
                  </a:tcPr>
                </a:tc>
                <a:tc>
                  <a:txBody>
                    <a:bodyPr/>
                    <a:lstStyle/>
                    <a:p>
                      <a:pPr algn="ctr"/>
                      <a:r>
                        <a:rPr lang="de-DE" sz="1600" dirty="0">
                          <a:latin typeface="Garamond" panose="02020404030301010803" pitchFamily="18" charset="0"/>
                        </a:rPr>
                        <a:t>18</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de-DE" sz="1600" dirty="0">
                          <a:latin typeface="Garamond" panose="02020404030301010803" pitchFamily="18" charset="0"/>
                        </a:rPr>
                        <a:t>10</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90000"/>
                      </a:schemeClr>
                    </a:solidFill>
                  </a:tcPr>
                </a:tc>
                <a:tc>
                  <a:txBody>
                    <a:bodyPr/>
                    <a:lstStyle/>
                    <a:p>
                      <a:pPr algn="ctr"/>
                      <a:r>
                        <a:rPr lang="de-DE" sz="1600" dirty="0">
                          <a:latin typeface="Garamond" panose="02020404030301010803" pitchFamily="18" charset="0"/>
                        </a:rPr>
                        <a:t>25</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de-DE" sz="1600" dirty="0">
                          <a:latin typeface="Garamond" panose="02020404030301010803" pitchFamily="18" charset="0"/>
                        </a:rPr>
                        <a:t>24</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40998182"/>
                  </a:ext>
                </a:extLst>
              </a:tr>
              <a:tr h="407550">
                <a:tc>
                  <a:txBody>
                    <a:bodyPr/>
                    <a:lstStyle/>
                    <a:p>
                      <a:pPr algn="ctr"/>
                      <a:r>
                        <a:rPr lang="de-DE" sz="1600" dirty="0">
                          <a:solidFill>
                            <a:schemeClr val="bg1"/>
                          </a:solidFill>
                          <a:latin typeface="Garamond" panose="02020404030301010803" pitchFamily="18" charset="0"/>
                        </a:rPr>
                        <a:t>High</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94E11"/>
                    </a:solidFill>
                  </a:tcPr>
                </a:tc>
                <a:tc>
                  <a:txBody>
                    <a:bodyPr/>
                    <a:lstStyle/>
                    <a:p>
                      <a:pPr algn="ctr"/>
                      <a:r>
                        <a:rPr lang="de-DE" sz="1600" dirty="0">
                          <a:latin typeface="Garamond" panose="02020404030301010803" pitchFamily="18" charset="0"/>
                        </a:rPr>
                        <a:t>11</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de-DE" sz="1600" dirty="0">
                          <a:latin typeface="Garamond" panose="02020404030301010803" pitchFamily="18" charset="0"/>
                        </a:rPr>
                        <a:t>5</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90000"/>
                      </a:schemeClr>
                    </a:solidFill>
                  </a:tcPr>
                </a:tc>
                <a:tc>
                  <a:txBody>
                    <a:bodyPr/>
                    <a:lstStyle/>
                    <a:p>
                      <a:pPr algn="ctr"/>
                      <a:r>
                        <a:rPr lang="de-DE" sz="1600" dirty="0">
                          <a:latin typeface="Garamond" panose="02020404030301010803" pitchFamily="18" charset="0"/>
                        </a:rPr>
                        <a:t>16</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de-DE" sz="1600" dirty="0">
                          <a:latin typeface="Garamond" panose="02020404030301010803" pitchFamily="18" charset="0"/>
                        </a:rPr>
                        <a:t>47</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871632759"/>
                  </a:ext>
                </a:extLst>
              </a:tr>
            </a:tbl>
          </a:graphicData>
        </a:graphic>
      </p:graphicFrame>
      <p:sp>
        <p:nvSpPr>
          <p:cNvPr id="7" name="CuadroTexto 6">
            <a:extLst>
              <a:ext uri="{FF2B5EF4-FFF2-40B4-BE49-F238E27FC236}">
                <a16:creationId xmlns:a16="http://schemas.microsoft.com/office/drawing/2014/main" id="{742296DC-7439-4F92-8314-B58D42635A3F}"/>
              </a:ext>
            </a:extLst>
          </p:cNvPr>
          <p:cNvSpPr txBox="1"/>
          <p:nvPr/>
        </p:nvSpPr>
        <p:spPr>
          <a:xfrm rot="16200000">
            <a:off x="908248" y="2763009"/>
            <a:ext cx="1121349" cy="461665"/>
          </a:xfrm>
          <a:prstGeom prst="rect">
            <a:avLst/>
          </a:prstGeom>
          <a:noFill/>
        </p:spPr>
        <p:txBody>
          <a:bodyPr wrap="square" rtlCol="0">
            <a:spAutoFit/>
          </a:bodyPr>
          <a:lstStyle/>
          <a:p>
            <a:r>
              <a:rPr lang="de-DE" sz="2400" dirty="0" err="1">
                <a:latin typeface="Garamond" panose="02020404030301010803" pitchFamily="18" charset="0"/>
              </a:rPr>
              <a:t>Actual</a:t>
            </a:r>
            <a:endParaRPr lang="en-US" sz="2000" dirty="0">
              <a:latin typeface="Garamond" panose="02020404030301010803" pitchFamily="18" charset="0"/>
            </a:endParaRPr>
          </a:p>
        </p:txBody>
      </p:sp>
      <p:sp>
        <p:nvSpPr>
          <p:cNvPr id="8" name="CuadroTexto 7">
            <a:extLst>
              <a:ext uri="{FF2B5EF4-FFF2-40B4-BE49-F238E27FC236}">
                <a16:creationId xmlns:a16="http://schemas.microsoft.com/office/drawing/2014/main" id="{83A93FAD-182D-40AC-90F7-E3A9598A0E84}"/>
              </a:ext>
            </a:extLst>
          </p:cNvPr>
          <p:cNvSpPr txBox="1"/>
          <p:nvPr/>
        </p:nvSpPr>
        <p:spPr>
          <a:xfrm>
            <a:off x="4142412" y="873804"/>
            <a:ext cx="1507922" cy="461665"/>
          </a:xfrm>
          <a:prstGeom prst="rect">
            <a:avLst/>
          </a:prstGeom>
          <a:noFill/>
        </p:spPr>
        <p:txBody>
          <a:bodyPr wrap="square" rtlCol="0">
            <a:spAutoFit/>
          </a:bodyPr>
          <a:lstStyle/>
          <a:p>
            <a:r>
              <a:rPr lang="de-DE" sz="2400" dirty="0" err="1">
                <a:latin typeface="Garamond" panose="02020404030301010803" pitchFamily="18" charset="0"/>
              </a:rPr>
              <a:t>Predicted</a:t>
            </a:r>
            <a:endParaRPr lang="en-US" sz="2200" dirty="0">
              <a:latin typeface="Garamond" panose="02020404030301010803" pitchFamily="18" charset="0"/>
            </a:endParaRPr>
          </a:p>
        </p:txBody>
      </p:sp>
      <mc:AlternateContent xmlns:mc="http://schemas.openxmlformats.org/markup-compatibility/2006">
        <mc:Choice xmlns:a14="http://schemas.microsoft.com/office/drawing/2010/main" Requires="a14">
          <p:sp>
            <p:nvSpPr>
              <p:cNvPr id="10" name="CuadroTexto 8">
                <a:extLst>
                  <a:ext uri="{FF2B5EF4-FFF2-40B4-BE49-F238E27FC236}">
                    <a16:creationId xmlns:a16="http://schemas.microsoft.com/office/drawing/2014/main" id="{1EF72289-8789-47F3-AB1E-A1703513C7AB}"/>
                  </a:ext>
                </a:extLst>
              </p:cNvPr>
              <p:cNvSpPr txBox="1"/>
              <p:nvPr/>
            </p:nvSpPr>
            <p:spPr>
              <a:xfrm>
                <a:off x="9012088" y="2032117"/>
                <a:ext cx="2935635" cy="571310"/>
              </a:xfrm>
              <a:prstGeom prst="rect">
                <a:avLst/>
              </a:prstGeom>
              <a:noFill/>
            </p:spPr>
            <p:txBody>
              <a:bodyPr wrap="square" rtlCol="0">
                <a:spAutoFit/>
              </a:bodyPr>
              <a:lstStyle/>
              <a:p>
                <a:r>
                  <a:rPr lang="de-DE" sz="2200" dirty="0">
                    <a:latin typeface="Garamond" panose="02020404030301010803" pitchFamily="18" charset="0"/>
                  </a:rPr>
                  <a:t>Specificity = </a:t>
                </a:r>
                <a14:m>
                  <m:oMath xmlns:m="http://schemas.openxmlformats.org/officeDocument/2006/math">
                    <m:f>
                      <m:fPr>
                        <m:ctrlPr>
                          <a:rPr lang="de-DE" sz="2200" i="1" smtClean="0">
                            <a:latin typeface="Cambria Math" panose="02040503050406030204" pitchFamily="18" charset="0"/>
                          </a:rPr>
                        </m:ctrlPr>
                      </m:fPr>
                      <m:num>
                        <m:r>
                          <a:rPr lang="en-US" sz="2200" b="0" i="1" smtClean="0">
                            <a:latin typeface="Cambria Math" panose="02040503050406030204" pitchFamily="18" charset="0"/>
                          </a:rPr>
                          <m:t>𝑇𝑁</m:t>
                        </m:r>
                      </m:num>
                      <m:den>
                        <m:r>
                          <a:rPr lang="en-US" sz="2200" b="0" i="1" smtClean="0">
                            <a:latin typeface="Cambria Math" panose="02040503050406030204" pitchFamily="18" charset="0"/>
                          </a:rPr>
                          <m:t>𝐹𝑁</m:t>
                        </m:r>
                        <m:r>
                          <a:rPr lang="en-US" sz="2200" b="0" i="1" smtClean="0">
                            <a:latin typeface="Cambria Math" panose="02040503050406030204" pitchFamily="18" charset="0"/>
                          </a:rPr>
                          <m:t>+</m:t>
                        </m:r>
                        <m:r>
                          <a:rPr lang="en-US" sz="2200" b="0" i="1" smtClean="0">
                            <a:latin typeface="Cambria Math" panose="02040503050406030204" pitchFamily="18" charset="0"/>
                          </a:rPr>
                          <m:t>𝑇𝑁</m:t>
                        </m:r>
                      </m:den>
                    </m:f>
                  </m:oMath>
                </a14:m>
                <a:endParaRPr lang="en-US" sz="2200" dirty="0">
                  <a:latin typeface="Garamond" panose="02020404030301010803" pitchFamily="18" charset="0"/>
                </a:endParaRPr>
              </a:p>
            </p:txBody>
          </p:sp>
        </mc:Choice>
        <mc:Fallback>
          <p:sp>
            <p:nvSpPr>
              <p:cNvPr id="10" name="CuadroTexto 8">
                <a:extLst>
                  <a:ext uri="{FF2B5EF4-FFF2-40B4-BE49-F238E27FC236}">
                    <a16:creationId xmlns:a16="http://schemas.microsoft.com/office/drawing/2014/main" id="{1EF72289-8789-47F3-AB1E-A1703513C7AB}"/>
                  </a:ext>
                </a:extLst>
              </p:cNvPr>
              <p:cNvSpPr txBox="1">
                <a:spLocks noRot="1" noChangeAspect="1" noMove="1" noResize="1" noEditPoints="1" noAdjustHandles="1" noChangeArrowheads="1" noChangeShapeType="1" noTextEdit="1"/>
              </p:cNvSpPr>
              <p:nvPr/>
            </p:nvSpPr>
            <p:spPr>
              <a:xfrm>
                <a:off x="9012088" y="2032117"/>
                <a:ext cx="2935635" cy="571310"/>
              </a:xfrm>
              <a:prstGeom prst="rect">
                <a:avLst/>
              </a:prstGeom>
              <a:blipFill>
                <a:blip r:embed="rId3"/>
                <a:stretch>
                  <a:fillRect l="-2697" b="-10638"/>
                </a:stretch>
              </a:blipFill>
            </p:spPr>
            <p:txBody>
              <a:bodyPr/>
              <a:lstStyle/>
              <a:p>
                <a:r>
                  <a:rPr lang="en-US">
                    <a:noFill/>
                  </a:rPr>
                  <a:t> </a:t>
                </a:r>
              </a:p>
            </p:txBody>
          </p:sp>
        </mc:Fallback>
      </mc:AlternateContent>
      <p:sp>
        <p:nvSpPr>
          <p:cNvPr id="11" name="CuadroTexto 9">
            <a:extLst>
              <a:ext uri="{FF2B5EF4-FFF2-40B4-BE49-F238E27FC236}">
                <a16:creationId xmlns:a16="http://schemas.microsoft.com/office/drawing/2014/main" id="{68979090-9CC5-4D0A-9519-91E14BDE04EC}"/>
              </a:ext>
            </a:extLst>
          </p:cNvPr>
          <p:cNvSpPr txBox="1"/>
          <p:nvPr/>
        </p:nvSpPr>
        <p:spPr>
          <a:xfrm>
            <a:off x="192088" y="5437685"/>
            <a:ext cx="9550626" cy="430887"/>
          </a:xfrm>
          <a:prstGeom prst="rect">
            <a:avLst/>
          </a:prstGeom>
          <a:noFill/>
        </p:spPr>
        <p:txBody>
          <a:bodyPr wrap="square" rtlCol="0">
            <a:spAutoFit/>
          </a:bodyPr>
          <a:lstStyle/>
          <a:p>
            <a:r>
              <a:rPr lang="de-DE" sz="2200" dirty="0">
                <a:latin typeface="Garamond" panose="02020404030301010803" pitchFamily="18" charset="0"/>
              </a:rPr>
              <a:t>True negatives = 44 + 15 + 8 + 18 + 25 + 24 + 11 + 16 + 47 = 208</a:t>
            </a:r>
            <a:endParaRPr lang="en-US" sz="2200" dirty="0">
              <a:latin typeface="Garamond" panose="02020404030301010803" pitchFamily="18" charset="0"/>
            </a:endParaRPr>
          </a:p>
        </p:txBody>
      </p:sp>
      <p:sp>
        <p:nvSpPr>
          <p:cNvPr id="12" name="CuadroTexto 10">
            <a:extLst>
              <a:ext uri="{FF2B5EF4-FFF2-40B4-BE49-F238E27FC236}">
                <a16:creationId xmlns:a16="http://schemas.microsoft.com/office/drawing/2014/main" id="{28ABE61F-9DAB-4FB0-86AF-A8D893AC2399}"/>
              </a:ext>
            </a:extLst>
          </p:cNvPr>
          <p:cNvSpPr txBox="1"/>
          <p:nvPr/>
        </p:nvSpPr>
        <p:spPr>
          <a:xfrm>
            <a:off x="211290" y="6022460"/>
            <a:ext cx="6181121" cy="430887"/>
          </a:xfrm>
          <a:prstGeom prst="rect">
            <a:avLst/>
          </a:prstGeom>
          <a:noFill/>
        </p:spPr>
        <p:txBody>
          <a:bodyPr wrap="square" rtlCol="0">
            <a:spAutoFit/>
          </a:bodyPr>
          <a:lstStyle/>
          <a:p>
            <a:r>
              <a:rPr lang="de-DE" sz="2200" dirty="0">
                <a:latin typeface="Garamond" panose="02020404030301010803" pitchFamily="18" charset="0"/>
              </a:rPr>
              <a:t>True and false negatives = 208 + 13 + 10 + 15 = 236</a:t>
            </a:r>
            <a:endParaRPr lang="en-US" sz="2200" dirty="0">
              <a:latin typeface="Garamond" panose="02020404030301010803" pitchFamily="18" charset="0"/>
            </a:endParaRPr>
          </a:p>
        </p:txBody>
      </p:sp>
      <p:sp>
        <p:nvSpPr>
          <p:cNvPr id="17" name="CuadroTexto 11">
            <a:extLst>
              <a:ext uri="{FF2B5EF4-FFF2-40B4-BE49-F238E27FC236}">
                <a16:creationId xmlns:a16="http://schemas.microsoft.com/office/drawing/2014/main" id="{D638A87C-CEA2-4E86-93B4-89CFD5023250}"/>
              </a:ext>
            </a:extLst>
          </p:cNvPr>
          <p:cNvSpPr txBox="1"/>
          <p:nvPr/>
        </p:nvSpPr>
        <p:spPr>
          <a:xfrm>
            <a:off x="9478431" y="2915746"/>
            <a:ext cx="1676401" cy="2677656"/>
          </a:xfrm>
          <a:prstGeom prst="rect">
            <a:avLst/>
          </a:prstGeom>
          <a:noFill/>
        </p:spPr>
        <p:txBody>
          <a:bodyPr wrap="square" rtlCol="0">
            <a:spAutoFit/>
          </a:bodyPr>
          <a:lstStyle/>
          <a:p>
            <a:pPr algn="ctr"/>
            <a:r>
              <a:rPr lang="de-DE" sz="2400" u="sng" dirty="0">
                <a:latin typeface="Garamond" panose="02020404030301010803" pitchFamily="18" charset="0"/>
              </a:rPr>
              <a:t>Specificity </a:t>
            </a:r>
          </a:p>
          <a:p>
            <a:pPr algn="ctr"/>
            <a:r>
              <a:rPr lang="de-DE" sz="2400" dirty="0">
                <a:latin typeface="Garamond" panose="02020404030301010803" pitchFamily="18" charset="0"/>
              </a:rPr>
              <a:t>0.74</a:t>
            </a:r>
          </a:p>
          <a:p>
            <a:pPr algn="ctr"/>
            <a:r>
              <a:rPr lang="de-DE" sz="2400" dirty="0">
                <a:latin typeface="Garamond" panose="02020404030301010803" pitchFamily="18" charset="0"/>
              </a:rPr>
              <a:t>0.88</a:t>
            </a:r>
          </a:p>
          <a:p>
            <a:pPr algn="ctr"/>
            <a:r>
              <a:rPr lang="de-DE" sz="2400" dirty="0">
                <a:latin typeface="Garamond" panose="02020404030301010803" pitchFamily="18" charset="0"/>
              </a:rPr>
              <a:t>0.80</a:t>
            </a:r>
          </a:p>
          <a:p>
            <a:pPr algn="ctr"/>
            <a:r>
              <a:rPr lang="de-DE" sz="2400" dirty="0">
                <a:latin typeface="Garamond" panose="02020404030301010803" pitchFamily="18" charset="0"/>
              </a:rPr>
              <a:t>0.80</a:t>
            </a:r>
          </a:p>
          <a:p>
            <a:pPr marL="342900" indent="-342900">
              <a:buFont typeface="Arial" panose="020B0604020202020204" pitchFamily="34" charset="0"/>
              <a:buChar char="•"/>
            </a:pPr>
            <a:endParaRPr lang="de-DE" sz="2400" dirty="0">
              <a:latin typeface="Garamond" panose="02020404030301010803" pitchFamily="18" charset="0"/>
            </a:endParaRPr>
          </a:p>
          <a:p>
            <a:endParaRPr lang="en-US" sz="2400" dirty="0">
              <a:latin typeface="Garamond" panose="02020404030301010803" pitchFamily="18" charset="0"/>
            </a:endParaRPr>
          </a:p>
        </p:txBody>
      </p:sp>
    </p:spTree>
    <p:extLst>
      <p:ext uri="{BB962C8B-B14F-4D97-AF65-F5344CB8AC3E}">
        <p14:creationId xmlns:p14="http://schemas.microsoft.com/office/powerpoint/2010/main" val="3660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Ordinal Model</a:t>
            </a:r>
          </a:p>
        </p:txBody>
      </p:sp>
      <p:graphicFrame>
        <p:nvGraphicFramePr>
          <p:cNvPr id="4" name="Tabla 4">
            <a:extLst>
              <a:ext uri="{FF2B5EF4-FFF2-40B4-BE49-F238E27FC236}">
                <a16:creationId xmlns:a16="http://schemas.microsoft.com/office/drawing/2014/main" id="{40B20F62-0054-44C7-A59F-976219385000}"/>
              </a:ext>
            </a:extLst>
          </p:cNvPr>
          <p:cNvGraphicFramePr>
            <a:graphicFrameLocks noGrp="1"/>
          </p:cNvGraphicFramePr>
          <p:nvPr>
            <p:extLst>
              <p:ext uri="{D42A27DB-BD31-4B8C-83A1-F6EECF244321}">
                <p14:modId xmlns:p14="http://schemas.microsoft.com/office/powerpoint/2010/main" val="1494860999"/>
              </p:ext>
            </p:extLst>
          </p:nvPr>
        </p:nvGraphicFramePr>
        <p:xfrm>
          <a:off x="1704454" y="1322885"/>
          <a:ext cx="6383838" cy="3341914"/>
        </p:xfrm>
        <a:graphic>
          <a:graphicData uri="http://schemas.openxmlformats.org/drawingml/2006/table">
            <a:tbl>
              <a:tblPr firstRow="1" bandRow="1">
                <a:tableStyleId>{5940675A-B579-460E-94D1-54222C63F5DA}</a:tableStyleId>
              </a:tblPr>
              <a:tblGrid>
                <a:gridCol w="1596975">
                  <a:extLst>
                    <a:ext uri="{9D8B030D-6E8A-4147-A177-3AD203B41FA5}">
                      <a16:colId xmlns:a16="http://schemas.microsoft.com/office/drawing/2014/main" val="912360294"/>
                    </a:ext>
                  </a:extLst>
                </a:gridCol>
                <a:gridCol w="1149292">
                  <a:extLst>
                    <a:ext uri="{9D8B030D-6E8A-4147-A177-3AD203B41FA5}">
                      <a16:colId xmlns:a16="http://schemas.microsoft.com/office/drawing/2014/main" val="2326007813"/>
                    </a:ext>
                  </a:extLst>
                </a:gridCol>
                <a:gridCol w="1073791">
                  <a:extLst>
                    <a:ext uri="{9D8B030D-6E8A-4147-A177-3AD203B41FA5}">
                      <a16:colId xmlns:a16="http://schemas.microsoft.com/office/drawing/2014/main" val="1948926389"/>
                    </a:ext>
                  </a:extLst>
                </a:gridCol>
                <a:gridCol w="1364155">
                  <a:extLst>
                    <a:ext uri="{9D8B030D-6E8A-4147-A177-3AD203B41FA5}">
                      <a16:colId xmlns:a16="http://schemas.microsoft.com/office/drawing/2014/main" val="2603545760"/>
                    </a:ext>
                  </a:extLst>
                </a:gridCol>
                <a:gridCol w="1199625">
                  <a:extLst>
                    <a:ext uri="{9D8B030D-6E8A-4147-A177-3AD203B41FA5}">
                      <a16:colId xmlns:a16="http://schemas.microsoft.com/office/drawing/2014/main" val="3353339782"/>
                    </a:ext>
                  </a:extLst>
                </a:gridCol>
              </a:tblGrid>
              <a:tr h="733591">
                <a:tc>
                  <a:txBody>
                    <a:bodyPr/>
                    <a:lstStyle/>
                    <a:p>
                      <a:pPr algn="ctr"/>
                      <a:r>
                        <a:rPr lang="en-US" sz="1600" dirty="0">
                          <a:solidFill>
                            <a:schemeClr val="bg1"/>
                          </a:solidFill>
                          <a:latin typeface="Garamond" panose="02020404030301010803" pitchFamily="18" charset="0"/>
                        </a:rPr>
                        <a:t>Blood Plasma Category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solidFill>
                            <a:schemeClr val="bg1"/>
                          </a:solidFill>
                          <a:latin typeface="Garamond" panose="02020404030301010803" pitchFamily="18" charset="0"/>
                        </a:rPr>
                        <a:t>Very Low</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solidFill>
                            <a:schemeClr val="bg1"/>
                          </a:solidFill>
                          <a:latin typeface="Garamond" panose="02020404030301010803" pitchFamily="18" charset="0"/>
                        </a:rPr>
                        <a:t>Low</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err="1">
                          <a:solidFill>
                            <a:schemeClr val="bg1"/>
                          </a:solidFill>
                          <a:latin typeface="Garamond" panose="02020404030301010803" pitchFamily="18" charset="0"/>
                        </a:rPr>
                        <a:t>Moderately</a:t>
                      </a:r>
                      <a:r>
                        <a:rPr lang="de-DE" sz="1600" dirty="0">
                          <a:solidFill>
                            <a:schemeClr val="bg1"/>
                          </a:solidFill>
                          <a:latin typeface="Garamond" panose="02020404030301010803" pitchFamily="18" charset="0"/>
                        </a:rPr>
                        <a:t> High</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solidFill>
                            <a:schemeClr val="bg1"/>
                          </a:solidFill>
                          <a:latin typeface="Garamond" panose="02020404030301010803" pitchFamily="18" charset="0"/>
                        </a:rPr>
                        <a:t>High</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extLst>
                  <a:ext uri="{0D108BD9-81ED-4DB2-BD59-A6C34878D82A}">
                    <a16:rowId xmlns:a16="http://schemas.microsoft.com/office/drawing/2014/main" val="3074848501"/>
                  </a:ext>
                </a:extLst>
              </a:tr>
              <a:tr h="733591">
                <a:tc>
                  <a:txBody>
                    <a:bodyPr/>
                    <a:lstStyle/>
                    <a:p>
                      <a:pPr algn="ctr"/>
                      <a:r>
                        <a:rPr lang="de-DE" sz="1600" dirty="0">
                          <a:solidFill>
                            <a:schemeClr val="bg1"/>
                          </a:solidFill>
                          <a:latin typeface="Garamond" panose="02020404030301010803" pitchFamily="18" charset="0"/>
                        </a:rPr>
                        <a:t>Very Low</a:t>
                      </a:r>
                    </a:p>
                    <a:p>
                      <a:pPr algn="ct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latin typeface="Garamond" panose="02020404030301010803" pitchFamily="18" charset="0"/>
                        </a:rPr>
                        <a:t>44</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13</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15</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8</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extLst>
                  <a:ext uri="{0D108BD9-81ED-4DB2-BD59-A6C34878D82A}">
                    <a16:rowId xmlns:a16="http://schemas.microsoft.com/office/drawing/2014/main" val="1788378647"/>
                  </a:ext>
                </a:extLst>
              </a:tr>
              <a:tr h="733591">
                <a:tc>
                  <a:txBody>
                    <a:bodyPr/>
                    <a:lstStyle/>
                    <a:p>
                      <a:pPr algn="ctr"/>
                      <a:r>
                        <a:rPr lang="de-DE" sz="1600" dirty="0">
                          <a:solidFill>
                            <a:schemeClr val="bg1"/>
                          </a:solidFill>
                          <a:latin typeface="Garamond" panose="02020404030301010803" pitchFamily="18" charset="0"/>
                        </a:rPr>
                        <a:t>Low</a:t>
                      </a:r>
                    </a:p>
                    <a:p>
                      <a:pPr algn="ct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latin typeface="Garamond" panose="02020404030301010803" pitchFamily="18" charset="0"/>
                        </a:rPr>
                        <a:t>33</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13</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17</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15</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extLst>
                  <a:ext uri="{0D108BD9-81ED-4DB2-BD59-A6C34878D82A}">
                    <a16:rowId xmlns:a16="http://schemas.microsoft.com/office/drawing/2014/main" val="93344113"/>
                  </a:ext>
                </a:extLst>
              </a:tr>
              <a:tr h="733591">
                <a:tc>
                  <a:txBody>
                    <a:bodyPr/>
                    <a:lstStyle/>
                    <a:p>
                      <a:pPr algn="ctr"/>
                      <a:r>
                        <a:rPr lang="de-DE" sz="1600" dirty="0" err="1">
                          <a:solidFill>
                            <a:schemeClr val="bg1"/>
                          </a:solidFill>
                          <a:latin typeface="Garamond" panose="02020404030301010803" pitchFamily="18" charset="0"/>
                        </a:rPr>
                        <a:t>Moderately</a:t>
                      </a:r>
                      <a:r>
                        <a:rPr lang="de-DE" sz="1600" dirty="0">
                          <a:solidFill>
                            <a:schemeClr val="bg1"/>
                          </a:solidFill>
                          <a:latin typeface="Garamond" panose="02020404030301010803" pitchFamily="18" charset="0"/>
                        </a:rPr>
                        <a:t> High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latin typeface="Garamond" panose="02020404030301010803" pitchFamily="18" charset="0"/>
                        </a:rPr>
                        <a:t>18</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10</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25</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24</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extLst>
                  <a:ext uri="{0D108BD9-81ED-4DB2-BD59-A6C34878D82A}">
                    <a16:rowId xmlns:a16="http://schemas.microsoft.com/office/drawing/2014/main" val="240998182"/>
                  </a:ext>
                </a:extLst>
              </a:tr>
              <a:tr h="407550">
                <a:tc>
                  <a:txBody>
                    <a:bodyPr/>
                    <a:lstStyle/>
                    <a:p>
                      <a:pPr algn="ctr"/>
                      <a:r>
                        <a:rPr lang="de-DE" sz="1600" dirty="0">
                          <a:solidFill>
                            <a:schemeClr val="bg1"/>
                          </a:solidFill>
                          <a:latin typeface="Garamond" panose="02020404030301010803" pitchFamily="18" charset="0"/>
                        </a:rPr>
                        <a:t>High</a:t>
                      </a:r>
                      <a:endParaRPr lang="en-US" sz="1600" dirty="0">
                        <a:solidFill>
                          <a:schemeClr val="bg1"/>
                        </a:solidFill>
                        <a:latin typeface="Garamond" panose="02020404030301010803"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94E11"/>
                    </a:solidFill>
                  </a:tcPr>
                </a:tc>
                <a:tc>
                  <a:txBody>
                    <a:bodyPr/>
                    <a:lstStyle/>
                    <a:p>
                      <a:pPr algn="ctr"/>
                      <a:r>
                        <a:rPr lang="de-DE" sz="1600" dirty="0">
                          <a:latin typeface="Garamond" panose="02020404030301010803" pitchFamily="18" charset="0"/>
                        </a:rPr>
                        <a:t>11</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5</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16</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tc>
                  <a:txBody>
                    <a:bodyPr/>
                    <a:lstStyle/>
                    <a:p>
                      <a:pPr algn="ctr"/>
                      <a:r>
                        <a:rPr lang="de-DE" sz="1600" dirty="0">
                          <a:latin typeface="Garamond" panose="02020404030301010803" pitchFamily="18" charset="0"/>
                        </a:rPr>
                        <a:t>47</a:t>
                      </a:r>
                      <a:endParaRPr lang="en-US" sz="1600" dirty="0">
                        <a:latin typeface="Garamond" panose="02020404030301010803"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D0CC"/>
                    </a:solidFill>
                  </a:tcPr>
                </a:tc>
                <a:extLst>
                  <a:ext uri="{0D108BD9-81ED-4DB2-BD59-A6C34878D82A}">
                    <a16:rowId xmlns:a16="http://schemas.microsoft.com/office/drawing/2014/main" val="2871632759"/>
                  </a:ext>
                </a:extLst>
              </a:tr>
            </a:tbl>
          </a:graphicData>
        </a:graphic>
      </p:graphicFrame>
      <p:sp>
        <p:nvSpPr>
          <p:cNvPr id="7" name="CuadroTexto 6">
            <a:extLst>
              <a:ext uri="{FF2B5EF4-FFF2-40B4-BE49-F238E27FC236}">
                <a16:creationId xmlns:a16="http://schemas.microsoft.com/office/drawing/2014/main" id="{742296DC-7439-4F92-8314-B58D42635A3F}"/>
              </a:ext>
            </a:extLst>
          </p:cNvPr>
          <p:cNvSpPr txBox="1"/>
          <p:nvPr/>
        </p:nvSpPr>
        <p:spPr>
          <a:xfrm rot="16200000">
            <a:off x="908248" y="2763009"/>
            <a:ext cx="1121349" cy="461665"/>
          </a:xfrm>
          <a:prstGeom prst="rect">
            <a:avLst/>
          </a:prstGeom>
          <a:noFill/>
        </p:spPr>
        <p:txBody>
          <a:bodyPr wrap="square" rtlCol="0">
            <a:spAutoFit/>
          </a:bodyPr>
          <a:lstStyle/>
          <a:p>
            <a:r>
              <a:rPr lang="de-DE" sz="2400" dirty="0" err="1">
                <a:latin typeface="Garamond" panose="02020404030301010803" pitchFamily="18" charset="0"/>
              </a:rPr>
              <a:t>Actual</a:t>
            </a:r>
            <a:endParaRPr lang="en-US" sz="2000" dirty="0">
              <a:latin typeface="Garamond" panose="02020404030301010803" pitchFamily="18" charset="0"/>
            </a:endParaRPr>
          </a:p>
        </p:txBody>
      </p:sp>
      <p:sp>
        <p:nvSpPr>
          <p:cNvPr id="8" name="CuadroTexto 7">
            <a:extLst>
              <a:ext uri="{FF2B5EF4-FFF2-40B4-BE49-F238E27FC236}">
                <a16:creationId xmlns:a16="http://schemas.microsoft.com/office/drawing/2014/main" id="{83A93FAD-182D-40AC-90F7-E3A9598A0E84}"/>
              </a:ext>
            </a:extLst>
          </p:cNvPr>
          <p:cNvSpPr txBox="1"/>
          <p:nvPr/>
        </p:nvSpPr>
        <p:spPr>
          <a:xfrm>
            <a:off x="4142412" y="873804"/>
            <a:ext cx="1507922" cy="461665"/>
          </a:xfrm>
          <a:prstGeom prst="rect">
            <a:avLst/>
          </a:prstGeom>
          <a:noFill/>
        </p:spPr>
        <p:txBody>
          <a:bodyPr wrap="square" rtlCol="0">
            <a:spAutoFit/>
          </a:bodyPr>
          <a:lstStyle/>
          <a:p>
            <a:r>
              <a:rPr lang="de-DE" sz="2400" dirty="0" err="1">
                <a:latin typeface="Garamond" panose="02020404030301010803" pitchFamily="18" charset="0"/>
              </a:rPr>
              <a:t>Predicted</a:t>
            </a:r>
            <a:endParaRPr lang="en-US" sz="2200" dirty="0">
              <a:latin typeface="Garamond" panose="02020404030301010803" pitchFamily="18" charset="0"/>
            </a:endParaRPr>
          </a:p>
        </p:txBody>
      </p:sp>
      <p:sp>
        <p:nvSpPr>
          <p:cNvPr id="13" name="CuadroTexto 11">
            <a:extLst>
              <a:ext uri="{FF2B5EF4-FFF2-40B4-BE49-F238E27FC236}">
                <a16:creationId xmlns:a16="http://schemas.microsoft.com/office/drawing/2014/main" id="{5B9D8E19-F0B2-427E-94F1-2294A4020BFF}"/>
              </a:ext>
            </a:extLst>
          </p:cNvPr>
          <p:cNvSpPr txBox="1"/>
          <p:nvPr/>
        </p:nvSpPr>
        <p:spPr>
          <a:xfrm>
            <a:off x="9478431" y="3905436"/>
            <a:ext cx="1676401" cy="2677656"/>
          </a:xfrm>
          <a:prstGeom prst="rect">
            <a:avLst/>
          </a:prstGeom>
          <a:noFill/>
        </p:spPr>
        <p:txBody>
          <a:bodyPr wrap="square" rtlCol="0">
            <a:spAutoFit/>
          </a:bodyPr>
          <a:lstStyle/>
          <a:p>
            <a:pPr algn="ctr"/>
            <a:r>
              <a:rPr lang="de-DE" sz="2400" u="sng" dirty="0">
                <a:latin typeface="Garamond" panose="02020404030301010803" pitchFamily="18" charset="0"/>
              </a:rPr>
              <a:t>Specificity</a:t>
            </a:r>
            <a:r>
              <a:rPr lang="de-DE" sz="2400" dirty="0">
                <a:latin typeface="Garamond" panose="02020404030301010803" pitchFamily="18" charset="0"/>
              </a:rPr>
              <a:t> </a:t>
            </a:r>
          </a:p>
          <a:p>
            <a:pPr algn="ctr"/>
            <a:r>
              <a:rPr lang="de-DE" sz="2400" dirty="0">
                <a:latin typeface="Garamond" panose="02020404030301010803" pitchFamily="18" charset="0"/>
              </a:rPr>
              <a:t>74 %</a:t>
            </a:r>
          </a:p>
          <a:p>
            <a:pPr algn="ctr"/>
            <a:r>
              <a:rPr lang="de-DE" sz="2400" dirty="0">
                <a:latin typeface="Garamond" panose="02020404030301010803" pitchFamily="18" charset="0"/>
              </a:rPr>
              <a:t>88 %</a:t>
            </a:r>
          </a:p>
          <a:p>
            <a:pPr algn="ctr"/>
            <a:r>
              <a:rPr lang="de-DE" sz="2400" dirty="0">
                <a:latin typeface="Garamond" panose="02020404030301010803" pitchFamily="18" charset="0"/>
              </a:rPr>
              <a:t>80 %</a:t>
            </a:r>
          </a:p>
          <a:p>
            <a:pPr algn="ctr"/>
            <a:r>
              <a:rPr lang="de-DE" sz="2400" dirty="0">
                <a:latin typeface="Garamond" panose="02020404030301010803" pitchFamily="18" charset="0"/>
              </a:rPr>
              <a:t>80 %</a:t>
            </a:r>
          </a:p>
          <a:p>
            <a:pPr marL="342900" indent="-342900">
              <a:buFont typeface="Arial" panose="020B0604020202020204" pitchFamily="34" charset="0"/>
              <a:buChar char="•"/>
            </a:pPr>
            <a:endParaRPr lang="de-DE" sz="2400" dirty="0">
              <a:latin typeface="Garamond" panose="02020404030301010803" pitchFamily="18" charset="0"/>
            </a:endParaRPr>
          </a:p>
          <a:p>
            <a:endParaRPr lang="en-US" sz="2400" dirty="0">
              <a:latin typeface="Garamond" panose="02020404030301010803" pitchFamily="18" charset="0"/>
            </a:endParaRPr>
          </a:p>
        </p:txBody>
      </p:sp>
      <p:sp>
        <p:nvSpPr>
          <p:cNvPr id="14" name="CuadroTexto 12">
            <a:extLst>
              <a:ext uri="{FF2B5EF4-FFF2-40B4-BE49-F238E27FC236}">
                <a16:creationId xmlns:a16="http://schemas.microsoft.com/office/drawing/2014/main" id="{57844813-F167-40BE-BF2D-92AB0C923292}"/>
              </a:ext>
            </a:extLst>
          </p:cNvPr>
          <p:cNvSpPr txBox="1"/>
          <p:nvPr/>
        </p:nvSpPr>
        <p:spPr>
          <a:xfrm>
            <a:off x="10315271" y="1335469"/>
            <a:ext cx="1676401" cy="2677656"/>
          </a:xfrm>
          <a:prstGeom prst="rect">
            <a:avLst/>
          </a:prstGeom>
          <a:noFill/>
        </p:spPr>
        <p:txBody>
          <a:bodyPr wrap="square" rtlCol="0">
            <a:spAutoFit/>
          </a:bodyPr>
          <a:lstStyle/>
          <a:p>
            <a:pPr algn="ctr"/>
            <a:r>
              <a:rPr lang="de-DE" sz="2400" u="sng" dirty="0">
                <a:latin typeface="Garamond" panose="02020404030301010803" pitchFamily="18" charset="0"/>
              </a:rPr>
              <a:t>Sensitivity</a:t>
            </a:r>
            <a:r>
              <a:rPr lang="de-DE" sz="2400" dirty="0">
                <a:latin typeface="Garamond" panose="02020404030301010803" pitchFamily="18" charset="0"/>
              </a:rPr>
              <a:t> </a:t>
            </a:r>
          </a:p>
          <a:p>
            <a:pPr algn="ctr"/>
            <a:r>
              <a:rPr lang="de-DE" sz="2400" dirty="0">
                <a:latin typeface="Garamond" panose="02020404030301010803" pitchFamily="18" charset="0"/>
              </a:rPr>
              <a:t>55 %</a:t>
            </a:r>
          </a:p>
          <a:p>
            <a:pPr algn="ctr"/>
            <a:r>
              <a:rPr lang="de-DE" sz="2400" dirty="0">
                <a:latin typeface="Garamond" panose="02020404030301010803" pitchFamily="18" charset="0"/>
              </a:rPr>
              <a:t>17 %</a:t>
            </a:r>
          </a:p>
          <a:p>
            <a:pPr algn="ctr"/>
            <a:r>
              <a:rPr lang="de-DE" sz="2400" dirty="0">
                <a:latin typeface="Garamond" panose="02020404030301010803" pitchFamily="18" charset="0"/>
              </a:rPr>
              <a:t>32 %</a:t>
            </a:r>
          </a:p>
          <a:p>
            <a:pPr algn="ctr"/>
            <a:r>
              <a:rPr lang="de-DE" sz="2400" dirty="0">
                <a:latin typeface="Garamond" panose="02020404030301010803" pitchFamily="18" charset="0"/>
              </a:rPr>
              <a:t>59 %</a:t>
            </a:r>
          </a:p>
          <a:p>
            <a:pPr marL="342900" indent="-342900" algn="ctr">
              <a:buFont typeface="Arial" panose="020B0604020202020204" pitchFamily="34" charset="0"/>
              <a:buChar char="•"/>
            </a:pP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15" name="CuadroTexto 13">
            <a:extLst>
              <a:ext uri="{FF2B5EF4-FFF2-40B4-BE49-F238E27FC236}">
                <a16:creationId xmlns:a16="http://schemas.microsoft.com/office/drawing/2014/main" id="{B4875BE6-B7B7-459E-86F6-FB5759B40D98}"/>
              </a:ext>
            </a:extLst>
          </p:cNvPr>
          <p:cNvSpPr txBox="1"/>
          <p:nvPr/>
        </p:nvSpPr>
        <p:spPr>
          <a:xfrm>
            <a:off x="8638870" y="1296100"/>
            <a:ext cx="1676401" cy="2677656"/>
          </a:xfrm>
          <a:prstGeom prst="rect">
            <a:avLst/>
          </a:prstGeom>
          <a:noFill/>
        </p:spPr>
        <p:txBody>
          <a:bodyPr wrap="square" rtlCol="0">
            <a:spAutoFit/>
          </a:bodyPr>
          <a:lstStyle/>
          <a:p>
            <a:pPr algn="ctr"/>
            <a:r>
              <a:rPr lang="de-DE" sz="2400" u="sng" dirty="0">
                <a:latin typeface="Garamond" panose="02020404030301010803" pitchFamily="18" charset="0"/>
              </a:rPr>
              <a:t>Precision</a:t>
            </a:r>
            <a:r>
              <a:rPr lang="de-DE" sz="2400" dirty="0">
                <a:latin typeface="Garamond" panose="02020404030301010803" pitchFamily="18" charset="0"/>
              </a:rPr>
              <a:t> </a:t>
            </a:r>
          </a:p>
          <a:p>
            <a:pPr algn="ctr"/>
            <a:r>
              <a:rPr lang="de-DE" sz="2400" dirty="0">
                <a:latin typeface="Garamond" panose="02020404030301010803" pitchFamily="18" charset="0"/>
              </a:rPr>
              <a:t>42 %</a:t>
            </a:r>
          </a:p>
          <a:p>
            <a:pPr algn="ctr"/>
            <a:r>
              <a:rPr lang="de-DE" sz="2400" dirty="0">
                <a:latin typeface="Garamond" panose="02020404030301010803" pitchFamily="18" charset="0"/>
              </a:rPr>
              <a:t>32 %</a:t>
            </a:r>
          </a:p>
          <a:p>
            <a:pPr algn="ctr"/>
            <a:r>
              <a:rPr lang="de-DE" sz="2400" dirty="0">
                <a:latin typeface="Garamond" panose="02020404030301010803" pitchFamily="18" charset="0"/>
              </a:rPr>
              <a:t>34 %</a:t>
            </a:r>
          </a:p>
          <a:p>
            <a:pPr algn="ctr"/>
            <a:r>
              <a:rPr lang="de-DE" sz="2400" dirty="0">
                <a:latin typeface="Garamond" panose="02020404030301010803" pitchFamily="18" charset="0"/>
              </a:rPr>
              <a:t>50 %</a:t>
            </a:r>
          </a:p>
          <a:p>
            <a:pPr marL="342900" indent="-342900" algn="ctr">
              <a:buFont typeface="Arial" panose="020B0604020202020204" pitchFamily="34" charset="0"/>
              <a:buChar char="•"/>
            </a:pPr>
            <a:endParaRPr lang="de-DE" sz="2400" dirty="0">
              <a:latin typeface="Garamond" panose="02020404030301010803" pitchFamily="18" charset="0"/>
            </a:endParaRPr>
          </a:p>
          <a:p>
            <a:pPr algn="ctr"/>
            <a:endParaRPr lang="en-US" sz="2400" dirty="0">
              <a:latin typeface="Garamond" panose="02020404030301010803" pitchFamily="18" charset="0"/>
            </a:endParaRPr>
          </a:p>
        </p:txBody>
      </p:sp>
      <p:sp>
        <p:nvSpPr>
          <p:cNvPr id="18" name="CuadroTexto 14">
            <a:extLst>
              <a:ext uri="{FF2B5EF4-FFF2-40B4-BE49-F238E27FC236}">
                <a16:creationId xmlns:a16="http://schemas.microsoft.com/office/drawing/2014/main" id="{4ADDA61D-C127-4E82-812C-BF64597039A0}"/>
              </a:ext>
            </a:extLst>
          </p:cNvPr>
          <p:cNvSpPr txBox="1"/>
          <p:nvPr/>
        </p:nvSpPr>
        <p:spPr>
          <a:xfrm>
            <a:off x="3712650" y="5237020"/>
            <a:ext cx="2367445" cy="1569660"/>
          </a:xfrm>
          <a:prstGeom prst="rect">
            <a:avLst/>
          </a:prstGeom>
          <a:noFill/>
        </p:spPr>
        <p:txBody>
          <a:bodyPr wrap="square" rtlCol="0">
            <a:spAutoFit/>
          </a:bodyPr>
          <a:lstStyle/>
          <a:p>
            <a:r>
              <a:rPr lang="de-DE" sz="2400" dirty="0">
                <a:latin typeface="Garamond" panose="02020404030301010803" pitchFamily="18" charset="0"/>
              </a:rPr>
              <a:t>Accuracy = 41 %</a:t>
            </a:r>
          </a:p>
          <a:p>
            <a:pPr algn="ctr"/>
            <a:r>
              <a:rPr lang="de-DE" sz="2400" dirty="0">
                <a:latin typeface="Garamond" panose="02020404030301010803" pitchFamily="18" charset="0"/>
              </a:rPr>
              <a:t>AUC = 68 %</a:t>
            </a:r>
          </a:p>
          <a:p>
            <a:pPr marL="342900" indent="-342900">
              <a:buFont typeface="Arial" panose="020B0604020202020204" pitchFamily="34" charset="0"/>
              <a:buChar char="•"/>
            </a:pPr>
            <a:endParaRPr lang="de-DE" sz="2400" dirty="0">
              <a:latin typeface="Garamond" panose="02020404030301010803" pitchFamily="18" charset="0"/>
            </a:endParaRPr>
          </a:p>
          <a:p>
            <a:endParaRPr lang="en-US" sz="2400" dirty="0">
              <a:latin typeface="Garamond" panose="02020404030301010803" pitchFamily="18" charset="0"/>
            </a:endParaRPr>
          </a:p>
        </p:txBody>
      </p:sp>
    </p:spTree>
    <p:extLst>
      <p:ext uri="{BB962C8B-B14F-4D97-AF65-F5344CB8AC3E}">
        <p14:creationId xmlns:p14="http://schemas.microsoft.com/office/powerpoint/2010/main" val="333401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For radiant skin, eat fruits and vegetables rich in beta-carotene">
            <a:extLst>
              <a:ext uri="{FF2B5EF4-FFF2-40B4-BE49-F238E27FC236}">
                <a16:creationId xmlns:a16="http://schemas.microsoft.com/office/drawing/2014/main" id="{BE3C91C6-3247-4588-AE54-A6CD03BC6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12" y="-815612"/>
            <a:ext cx="12621812" cy="84313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2AE78DB-9674-4CBB-B2AE-C4F08CB379FD}"/>
              </a:ext>
            </a:extLst>
          </p:cNvPr>
          <p:cNvSpPr/>
          <p:nvPr/>
        </p:nvSpPr>
        <p:spPr>
          <a:xfrm>
            <a:off x="5892800" y="4647501"/>
            <a:ext cx="6502400" cy="12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latshållare för text 1">
            <a:extLst>
              <a:ext uri="{FF2B5EF4-FFF2-40B4-BE49-F238E27FC236}">
                <a16:creationId xmlns:a16="http://schemas.microsoft.com/office/drawing/2014/main" id="{AF367C7A-84C2-4CF4-A1B2-FC5EFD371D95}"/>
              </a:ext>
            </a:extLst>
          </p:cNvPr>
          <p:cNvSpPr txBox="1">
            <a:spLocks/>
          </p:cNvSpPr>
          <p:nvPr/>
        </p:nvSpPr>
        <p:spPr>
          <a:xfrm>
            <a:off x="5892800" y="4918965"/>
            <a:ext cx="6299200" cy="723810"/>
          </a:xfrm>
          <a:prstGeom prst="rect">
            <a:avLst/>
          </a:prstGeom>
          <a:solidFill>
            <a:schemeClr val="bg1"/>
          </a:solidFill>
        </p:spPr>
        <p:txBody>
          <a:bodyPr/>
          <a:lstStyle>
            <a:lvl1pPr marL="180000" indent="-180000" algn="l" defTabSz="914400" rtl="0" eaLnBrk="1" latinLnBrk="0" hangingPunct="1">
              <a:lnSpc>
                <a:spcPct val="110000"/>
              </a:lnSpc>
              <a:spcBef>
                <a:spcPts val="1200"/>
              </a:spcBef>
              <a:buClr>
                <a:schemeClr val="accent1"/>
              </a:buClr>
              <a:buFont typeface="Arial" panose="020B0604020202020204" pitchFamily="34" charset="0"/>
              <a:buChar char="•"/>
              <a:defRPr sz="2200" b="0" i="0" kern="1200">
                <a:solidFill>
                  <a:schemeClr val="tx1"/>
                </a:solidFill>
                <a:latin typeface="Arial" panose="020B0604020202020204" pitchFamily="34" charset="0"/>
                <a:ea typeface="+mn-ea"/>
                <a:cs typeface="Arial" panose="020B0604020202020204" pitchFamily="34" charset="0"/>
              </a:defRPr>
            </a:lvl1pPr>
            <a:lvl2pPr marL="36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2pPr>
            <a:lvl3pPr marL="54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3pPr>
            <a:lvl4pPr marL="72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4pPr>
            <a:lvl5pPr marL="90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5pPr>
            <a:lvl6pPr marL="108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sv-SE" sz="2800" dirty="0">
                <a:solidFill>
                  <a:srgbClr val="894E11"/>
                </a:solidFill>
                <a:latin typeface="Times New Roman" panose="02020603050405020304" pitchFamily="18" charset="0"/>
                <a:cs typeface="Times New Roman" panose="02020603050405020304" pitchFamily="18" charset="0"/>
              </a:rPr>
              <a:t>3 Carrots aren’t better than 3 Tangerines...</a:t>
            </a:r>
          </a:p>
        </p:txBody>
      </p:sp>
    </p:spTree>
    <p:extLst>
      <p:ext uri="{BB962C8B-B14F-4D97-AF65-F5344CB8AC3E}">
        <p14:creationId xmlns:p14="http://schemas.microsoft.com/office/powerpoint/2010/main" val="3626236144"/>
      </p:ext>
    </p:extLst>
  </p:cSld>
  <p:clrMapOvr>
    <a:masterClrMapping/>
  </p:clrMapOvr>
</p:sld>
</file>

<file path=ppt/theme/theme1.xml><?xml version="1.0" encoding="utf-8"?>
<a:theme xmlns:a="http://schemas.openxmlformats.org/drawingml/2006/main" name="Office-tema">
  <a:themeElements>
    <a:clrScheme name="LU_2017-03-02">
      <a:dk1>
        <a:srgbClr val="000000"/>
      </a:dk1>
      <a:lt1>
        <a:srgbClr val="FFFFFF"/>
      </a:lt1>
      <a:dk2>
        <a:srgbClr val="2F2B28"/>
      </a:dk2>
      <a:lt2>
        <a:srgbClr val="D0CCB6"/>
      </a:lt2>
      <a:accent1>
        <a:srgbClr val="894E11"/>
      </a:accent1>
      <a:accent2>
        <a:srgbClr val="E3B6BB"/>
      </a:accent2>
      <a:accent3>
        <a:srgbClr val="ABC9D4"/>
      </a:accent3>
      <a:accent4>
        <a:srgbClr val="9EC0AA"/>
      </a:accent4>
      <a:accent5>
        <a:srgbClr val="D0CCB6"/>
      </a:accent5>
      <a:accent6>
        <a:srgbClr val="B1AA9F"/>
      </a:accent6>
      <a:hlink>
        <a:srgbClr val="00006D"/>
      </a:hlink>
      <a:folHlink>
        <a:srgbClr val="894E1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LU-template-ENG-nov2018-16-9-ver2" id="{AF965B25-ED2C-AE46-970F-5069F13C8C33}" vid="{EB685100-8B63-774B-978E-81A3E558F91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Office-tema</Template>
  <TotalTime>1819</TotalTime>
  <Words>742</Words>
  <Application>Microsoft Office PowerPoint</Application>
  <PresentationFormat>Widescreen</PresentationFormat>
  <Paragraphs>307</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BlissLight</vt:lpstr>
      <vt:lpstr>Calibri</vt:lpstr>
      <vt:lpstr>Cambria Math</vt:lpstr>
      <vt:lpstr>Garamond</vt:lpstr>
      <vt:lpstr>Systemtypsnitt</vt:lpstr>
      <vt:lpstr>Times New Roman</vt:lpstr>
      <vt:lpstr>Office-tema</vt:lpstr>
      <vt:lpstr>PowerPoint Presentation</vt:lpstr>
      <vt:lpstr>Modelling beta-carotene plasma levels</vt:lpstr>
      <vt:lpstr>Modelling beta-carotene plasma levels</vt:lpstr>
      <vt:lpstr>Ordinal Models Tested</vt:lpstr>
      <vt:lpstr>Final Ordinal Model</vt:lpstr>
      <vt:lpstr>Final Ordinal Model</vt:lpstr>
      <vt:lpstr>Final Ordinal Model</vt:lpstr>
      <vt:lpstr>Final Ordinal Model</vt:lpstr>
      <vt:lpstr>PowerPoint Presentation</vt:lpstr>
      <vt:lpstr>Multinomial Models Tested</vt:lpstr>
      <vt:lpstr>Final Ordinal Model</vt:lpstr>
      <vt:lpstr>Final Ordinal Model</vt:lpstr>
      <vt:lpstr>Final Ordinal Model</vt:lpstr>
      <vt:lpstr>PowerPoint Presentation</vt:lpstr>
      <vt:lpstr>Comparison of Multinomial &amp; Ordinal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Clyde Lange</dc:creator>
  <cp:lastModifiedBy>Creteaceous Kidd</cp:lastModifiedBy>
  <cp:revision>126</cp:revision>
  <dcterms:created xsi:type="dcterms:W3CDTF">2020-05-14T14:25:52Z</dcterms:created>
  <dcterms:modified xsi:type="dcterms:W3CDTF">2021-05-25T17:14:27Z</dcterms:modified>
</cp:coreProperties>
</file>