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17" r:id="rId3"/>
    <p:sldId id="315" r:id="rId4"/>
    <p:sldId id="318" r:id="rId5"/>
    <p:sldId id="320" r:id="rId6"/>
    <p:sldId id="274" r:id="rId7"/>
    <p:sldId id="275" r:id="rId8"/>
    <p:sldId id="319" r:id="rId9"/>
    <p:sldId id="321" r:id="rId10"/>
    <p:sldId id="322" r:id="rId11"/>
    <p:sldId id="279" r:id="rId12"/>
    <p:sldId id="268" r:id="rId1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orient="horz" pos="792" userDrawn="1">
          <p15:clr>
            <a:srgbClr val="A4A3A4"/>
          </p15:clr>
        </p15:guide>
        <p15:guide id="4" orient="horz" pos="4008" userDrawn="1">
          <p15:clr>
            <a:srgbClr val="A4A3A4"/>
          </p15:clr>
        </p15:guide>
        <p15:guide id="5" orient="horz" pos="31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yde Lange" initials="CL" lastIdx="1" clrIdx="0">
    <p:extLst>
      <p:ext uri="{19B8F6BF-5375-455C-9EA6-DF929625EA0E}">
        <p15:presenceInfo xmlns:p15="http://schemas.microsoft.com/office/powerpoint/2012/main" userId="S::komm-cdl@lu.se::5e2febfb-36c2-44e1-995a-2f3ebfef39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4E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llanmörkt format 3 - Dekorfär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llanmörkt format 3 - Dekorfärg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Mörkt format 1 - Dekorfärg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Mörkt format 2 - Dekorfärg 5/Dekorfärg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Mörkt format 2 - Dekorfärg 3/Dekorfärg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Mörkt format 2 - Dekorfärg 1/Dekorfärg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Mörkt forma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Mörkt format 1 - Dekorfärg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llanmörkt format 2 - Dekorfär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Format med tema 1 - dekorfärg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just format 2 - Dekorfärg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llanmörkt format 1 - Dekorfärg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0"/>
    <p:restoredTop sz="72703"/>
  </p:normalViewPr>
  <p:slideViewPr>
    <p:cSldViewPr snapToGrid="0" snapToObjects="1" showGuides="1">
      <p:cViewPr varScale="1">
        <p:scale>
          <a:sx n="83" d="100"/>
          <a:sy n="83" d="100"/>
        </p:scale>
        <p:origin x="1824" y="60"/>
      </p:cViewPr>
      <p:guideLst>
        <p:guide orient="horz" pos="2160"/>
        <p:guide pos="3864"/>
        <p:guide orient="horz" pos="792"/>
        <p:guide orient="horz" pos="4008"/>
        <p:guide orient="horz" pos="31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14543-572E-0E4F-911E-9AB57F402631}" type="datetimeFigureOut">
              <a:rPr lang="sv-SE" smtClean="0"/>
              <a:t>2021-05-24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3788-9001-B644-BA17-8295324E87C1}" type="slidenum">
              <a:rPr lang="sv-SE" smtClean="0"/>
              <a:t>‹#›</a:t>
            </a:fld>
            <a:endParaRPr lang="sv-SE"/>
          </a:p>
        </p:txBody>
      </p:sp>
    </p:spTree>
    <p:extLst>
      <p:ext uri="{BB962C8B-B14F-4D97-AF65-F5344CB8AC3E}">
        <p14:creationId xmlns:p14="http://schemas.microsoft.com/office/powerpoint/2010/main" val="166918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BE9B3788-9001-B644-BA17-8295324E87C1}" type="slidenum">
              <a:rPr lang="sv-SE" smtClean="0"/>
              <a:t>1</a:t>
            </a:fld>
            <a:endParaRPr lang="sv-SE"/>
          </a:p>
        </p:txBody>
      </p:sp>
    </p:spTree>
    <p:extLst>
      <p:ext uri="{BB962C8B-B14F-4D97-AF65-F5344CB8AC3E}">
        <p14:creationId xmlns:p14="http://schemas.microsoft.com/office/powerpoint/2010/main" val="1096148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Metamaterials' behaviors are a consequence of the meta-"atoms" or the "unit-cells" formed by periodic inclusions. </a:t>
            </a:r>
          </a:p>
          <a:p>
            <a:r>
              <a:rPr lang="en-US" dirty="0"/>
              <a:t>Some common structures are Paired Nanorods (Top Left), Fishnets (Top Center),  Split Ring Resonators (Top Right), Elliptic Voids (Bottom Left), Wire Meshes (Bottom Right). </a:t>
            </a:r>
          </a:p>
          <a:p>
            <a:endParaRPr lang="en-US" dirty="0"/>
          </a:p>
          <a:p>
            <a:r>
              <a:rPr lang="en-US" dirty="0"/>
              <a:t>Each of these structures provides alternative benefits compared to the others, but each of these 2D structures can be repeated and stacked atop one another to generate 3D metamaterials</a:t>
            </a:r>
          </a:p>
          <a:p>
            <a:endParaRPr lang="en-US" dirty="0"/>
          </a:p>
          <a:p>
            <a:pPr algn="l"/>
            <a:r>
              <a:rPr lang="en-US" dirty="0"/>
              <a:t>*In a wire MM, n and m* are related to the geometry of the lattice rather than the fundamental charge carriers, giving MMs much greater flexibility than conventional materials. Because the effective density can be reduced substantially by making the wires thin, which has the added effect of increasing the effective mass of the charge carriers, the effective plasma frequency can be reduced by many orders of magnitude.*</a:t>
            </a:r>
          </a:p>
          <a:p>
            <a:pPr algn="l"/>
            <a:endParaRPr lang="en-US" dirty="0"/>
          </a:p>
          <a:p>
            <a:pPr algn="l"/>
            <a:r>
              <a:rPr lang="en-US" dirty="0"/>
              <a:t>*Fishnets provide the highest known FOM and have a theoretical maximum of ~200*</a:t>
            </a:r>
          </a:p>
          <a:p>
            <a:pPr algn="l"/>
            <a:endParaRPr lang="en-US" dirty="0"/>
          </a:p>
          <a:p>
            <a:pPr algn="l"/>
            <a:r>
              <a:rPr lang="en-US" dirty="0"/>
              <a:t>*An </a:t>
            </a:r>
            <a:r>
              <a:rPr lang="en-US" dirty="0" err="1"/>
              <a:t>a.c</a:t>
            </a:r>
            <a:r>
              <a:rPr lang="en-US" dirty="0"/>
              <a:t>. electric field parallel to both rods induces parallel currents in both rods. The magnetic fi eld, which is oriented perpendicular to the plane of the rods, causes antiparallel currents in the two rods. These antiparallel currents cause the magnetic response of the system. The magnetic response will be </a:t>
            </a:r>
            <a:r>
              <a:rPr lang="en-US" dirty="0" err="1"/>
              <a:t>dia</a:t>
            </a:r>
            <a:r>
              <a:rPr lang="en-US" dirty="0"/>
              <a:t>- or paramagnetic depending on whether the wavelength of the incoming magnetic field is shorter or longer than the magnetic resonance of the coupled rods.*</a:t>
            </a:r>
          </a:p>
          <a:p>
            <a:pPr algn="l"/>
            <a:endParaRPr lang="en-US" dirty="0"/>
          </a:p>
          <a:p>
            <a:pPr algn="l"/>
            <a:r>
              <a:rPr lang="en-US" dirty="0"/>
              <a:t>*</a:t>
            </a:r>
            <a:r>
              <a:rPr lang="en-US" sz="1800" b="0" i="0" u="none" strike="noStrike" baseline="0" dirty="0">
                <a:latin typeface="MinionPro-Regular"/>
              </a:rPr>
              <a:t>In the fishnet structure, the pairs of broader metal strips provide negative permeability by means of the asymmetric currents*</a:t>
            </a:r>
          </a:p>
          <a:p>
            <a:pPr algn="l"/>
            <a:endParaRPr lang="en-US" sz="1800" b="0" i="0" u="none" strike="noStrike" baseline="0" dirty="0">
              <a:latin typeface="MinionPro-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MinionPro-Regular"/>
              </a:rPr>
              <a:t>*Fishnets adapted from </a:t>
            </a:r>
            <a:r>
              <a:rPr lang="en-US" sz="1200" b="0" i="0" dirty="0" err="1">
                <a:solidFill>
                  <a:srgbClr val="222222"/>
                </a:solidFill>
                <a:effectLst/>
                <a:latin typeface="Garamond" panose="02020404030301010803" pitchFamily="18" charset="0"/>
              </a:rPr>
              <a:t>Boltasseva</a:t>
            </a:r>
            <a:r>
              <a:rPr lang="en-US" sz="1200" b="0" i="0" dirty="0">
                <a:solidFill>
                  <a:srgbClr val="222222"/>
                </a:solidFill>
                <a:effectLst/>
                <a:latin typeface="Garamond" panose="02020404030301010803" pitchFamily="18" charset="0"/>
              </a:rPr>
              <a:t>, A., &amp; </a:t>
            </a:r>
            <a:r>
              <a:rPr lang="en-US" sz="1200" b="0" i="0" dirty="0" err="1">
                <a:solidFill>
                  <a:srgbClr val="222222"/>
                </a:solidFill>
                <a:effectLst/>
                <a:latin typeface="Garamond" panose="02020404030301010803" pitchFamily="18" charset="0"/>
              </a:rPr>
              <a:t>Shalaev</a:t>
            </a:r>
            <a:r>
              <a:rPr lang="en-US" sz="1200" b="0" i="0" dirty="0">
                <a:solidFill>
                  <a:srgbClr val="222222"/>
                </a:solidFill>
                <a:effectLst/>
                <a:latin typeface="Garamond" panose="02020404030301010803" pitchFamily="18" charset="0"/>
              </a:rPr>
              <a:t>, V. M. (2008). “Fabrication of optical negative-index metamaterials.” </a:t>
            </a:r>
            <a:r>
              <a:rPr lang="en-US" sz="1200" b="0" i="1" dirty="0">
                <a:solidFill>
                  <a:srgbClr val="222222"/>
                </a:solidFill>
                <a:effectLst/>
                <a:latin typeface="Garamond" panose="02020404030301010803" pitchFamily="18" charset="0"/>
              </a:rPr>
              <a:t>Metamaterials</a:t>
            </a:r>
            <a:r>
              <a:rPr lang="en-US" sz="1200" b="0" i="0" dirty="0">
                <a:solidFill>
                  <a:srgbClr val="222222"/>
                </a:solidFill>
                <a:effectLst/>
                <a:latin typeface="Garamond" panose="02020404030301010803" pitchFamily="18" charset="0"/>
              </a:rPr>
              <a:t>, </a:t>
            </a:r>
            <a:r>
              <a:rPr lang="en-US" sz="1200" b="0" i="1" dirty="0">
                <a:solidFill>
                  <a:srgbClr val="222222"/>
                </a:solidFill>
                <a:effectLst/>
                <a:latin typeface="Garamond" panose="02020404030301010803" pitchFamily="18" charset="0"/>
              </a:rPr>
              <a:t>2</a:t>
            </a:r>
            <a:r>
              <a:rPr lang="en-US" sz="1200" b="0" i="0" dirty="0">
                <a:solidFill>
                  <a:srgbClr val="222222"/>
                </a:solidFill>
                <a:effectLst/>
                <a:latin typeface="Garamond" panose="02020404030301010803" pitchFamily="18"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Garamond" panose="02020404030301010803" pitchFamily="18" charset="0"/>
              </a:rPr>
              <a:t>*Paired wires and voids adapted from </a:t>
            </a:r>
            <a:r>
              <a:rPr lang="en-US" b="0" i="0" dirty="0" err="1">
                <a:solidFill>
                  <a:srgbClr val="222222"/>
                </a:solidFill>
                <a:effectLst/>
                <a:latin typeface="Arial" panose="020B0604020202020204" pitchFamily="34" charset="0"/>
              </a:rPr>
              <a:t>Shalaev</a:t>
            </a:r>
            <a:r>
              <a:rPr lang="en-US" b="0" i="0" dirty="0">
                <a:solidFill>
                  <a:srgbClr val="222222"/>
                </a:solidFill>
                <a:effectLst/>
                <a:latin typeface="Arial" panose="020B0604020202020204" pitchFamily="34" charset="0"/>
              </a:rPr>
              <a:t>, V. M. (2007). Optical negative-index metamaterials. </a:t>
            </a:r>
            <a:r>
              <a:rPr lang="en-US" b="0" i="1" dirty="0">
                <a:solidFill>
                  <a:srgbClr val="222222"/>
                </a:solidFill>
                <a:effectLst/>
                <a:latin typeface="Arial" panose="020B0604020202020204" pitchFamily="34" charset="0"/>
              </a:rPr>
              <a:t>Nature photonics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a:t>
            </a:r>
            <a:r>
              <a:rPr lang="en-US" b="0" i="0" dirty="0">
                <a:solidFill>
                  <a:srgbClr val="222222"/>
                </a:solidFill>
                <a:effectLst/>
                <a:latin typeface="Arial" panose="020B0604020202020204" pitchFamily="34" charset="0"/>
              </a:rPr>
              <a:t>(1), 41-48.”</a:t>
            </a:r>
            <a:endParaRPr lang="en-US" sz="1200" b="0" i="0" dirty="0">
              <a:solidFill>
                <a:srgbClr val="222222"/>
              </a:solidFill>
              <a:effectLst/>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Garamond" panose="02020404030301010803" pitchFamily="18" charset="0"/>
              </a:rPr>
              <a:t>*SRR’s and Wires adapted from </a:t>
            </a:r>
            <a:r>
              <a:rPr lang="en-US" b="0" i="0" dirty="0">
                <a:solidFill>
                  <a:srgbClr val="222222"/>
                </a:solidFill>
                <a:effectLst/>
                <a:latin typeface="Arial" panose="020B0604020202020204" pitchFamily="34" charset="0"/>
              </a:rPr>
              <a:t>Padilla, W. J., Basov, D. N., &amp; Smith, D. R. (2006). Negative refractive index metamaterials. </a:t>
            </a:r>
            <a:r>
              <a:rPr lang="en-US" b="0" i="1" dirty="0">
                <a:solidFill>
                  <a:srgbClr val="222222"/>
                </a:solidFill>
                <a:effectLst/>
                <a:latin typeface="Arial" panose="020B0604020202020204" pitchFamily="34" charset="0"/>
              </a:rPr>
              <a:t>Materials today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9</a:t>
            </a:r>
            <a:r>
              <a:rPr lang="en-US" b="0" i="0" dirty="0">
                <a:solidFill>
                  <a:srgbClr val="222222"/>
                </a:solidFill>
                <a:effectLst/>
                <a:latin typeface="Arial" panose="020B0604020202020204" pitchFamily="34" charset="0"/>
              </a:rPr>
              <a:t>(7-8), 28-35.</a:t>
            </a:r>
            <a:endParaRPr lang="en-US" sz="1200" dirty="0">
              <a:latin typeface="Garamond" panose="02020404030301010803" pitchFamily="18" charset="0"/>
            </a:endParaRPr>
          </a:p>
          <a:p>
            <a:pPr algn="l"/>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10</a:t>
            </a:fld>
            <a:endParaRPr lang="sv-SE"/>
          </a:p>
        </p:txBody>
      </p:sp>
    </p:spTree>
    <p:extLst>
      <p:ext uri="{BB962C8B-B14F-4D97-AF65-F5344CB8AC3E}">
        <p14:creationId xmlns:p14="http://schemas.microsoft.com/office/powerpoint/2010/main" val="4034080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There are difficulties in achieving very large or very small values of the permeability and permittivity which is necessary to achieve perfect </a:t>
            </a:r>
            <a:r>
              <a:rPr lang="en-US" sz="1800" dirty="0" err="1"/>
              <a:t>claoking</a:t>
            </a:r>
            <a:r>
              <a:rPr lang="en-US" sz="1800" dirty="0"/>
              <a:t>.. Furthermore, broadband cloaking requires superluminal group velocities in the medium which is, as mentioned, a contentious subject; other caveats exist for which cloaking may be achieved, however, these are unrelated to metamaterials.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Regardless of the desired application, these metamaterials are of interest only if the propagating waves are usable. The figure of merit give a standardized score for attenuation occurring within the medium (refraction real part, attenuation imaginary).</a:t>
            </a:r>
          </a:p>
          <a:p>
            <a:pPr algn="l"/>
            <a:endParaRPr lang="en-US" sz="1800" b="0" i="0" u="none" strike="noStrike" baseline="0" dirty="0">
              <a:solidFill>
                <a:srgbClr val="000000"/>
              </a:solidFill>
              <a:latin typeface="BlissLight"/>
            </a:endParaRPr>
          </a:p>
          <a:p>
            <a:pPr algn="l"/>
            <a:r>
              <a:rPr lang="en-US" sz="1800" b="0" i="0" u="none" strike="noStrike" baseline="0" dirty="0">
                <a:solidFill>
                  <a:srgbClr val="000000"/>
                </a:solidFill>
                <a:latin typeface="BlissLight"/>
              </a:rPr>
              <a:t>Finally, there exist limitations to all metal-dielectric based metamaterials, as macroscopically circulating currents are needed in order to exhibit an effective magnetic response. At optical and ultraviolet wavelengths, metals become transparent to light and thus loose their metallic ‘free-electron’-like properties, including their conductivity. Furthermore, since wavelength and frequency scale inversely, the cell-size-to-wavelength parameter, a/λ0 &lt;&lt; 1, is no longer satisfied and we are thus not in the effective material regime. Both above limitations seem to indicate that EM-MMs will begin to fail for increasing frequencies somewhere around the optical range. </a:t>
            </a:r>
          </a:p>
        </p:txBody>
      </p:sp>
      <p:sp>
        <p:nvSpPr>
          <p:cNvPr id="4" name="Slide Number Placeholder 3"/>
          <p:cNvSpPr>
            <a:spLocks noGrp="1"/>
          </p:cNvSpPr>
          <p:nvPr>
            <p:ph type="sldNum" sz="quarter" idx="5"/>
          </p:nvPr>
        </p:nvSpPr>
        <p:spPr/>
        <p:txBody>
          <a:bodyPr/>
          <a:lstStyle/>
          <a:p>
            <a:fld id="{BE9B3788-9001-B644-BA17-8295324E87C1}" type="slidenum">
              <a:rPr lang="sv-SE" smtClean="0"/>
              <a:t>11</a:t>
            </a:fld>
            <a:endParaRPr lang="sv-SE"/>
          </a:p>
        </p:txBody>
      </p:sp>
    </p:spTree>
    <p:extLst>
      <p:ext uri="{BB962C8B-B14F-4D97-AF65-F5344CB8AC3E}">
        <p14:creationId xmlns:p14="http://schemas.microsoft.com/office/powerpoint/2010/main" val="226714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sv-SE" dirty="0"/>
              <a:t>Fundamentally, electromagnetic waves interact with the bulk material, hence if the bulk is a composite material, the effective permitivitty and effective permeability are the average of the constituents. </a:t>
            </a:r>
          </a:p>
          <a:p>
            <a:pPr marL="0" marR="0" indent="0" defTabSz="457200" eaLnBrk="1" fontAlgn="auto" latinLnBrk="0" hangingPunct="1">
              <a:lnSpc>
                <a:spcPct val="117999"/>
              </a:lnSpc>
              <a:spcBef>
                <a:spcPts val="0"/>
              </a:spcBef>
              <a:spcAft>
                <a:spcPts val="0"/>
              </a:spcAft>
              <a:buClrTx/>
              <a:buSzTx/>
              <a:buFontTx/>
              <a:buNone/>
              <a:tabLst/>
              <a:defRPr/>
            </a:pPr>
            <a:endParaRPr lang="sv-SE" dirty="0"/>
          </a:p>
          <a:p>
            <a:pPr marL="0" marR="0" indent="0" defTabSz="457200" eaLnBrk="1" fontAlgn="auto" latinLnBrk="0" hangingPunct="1">
              <a:lnSpc>
                <a:spcPct val="117999"/>
              </a:lnSpc>
              <a:spcBef>
                <a:spcPts val="0"/>
              </a:spcBef>
              <a:spcAft>
                <a:spcPts val="0"/>
              </a:spcAft>
              <a:buClrTx/>
              <a:buSzTx/>
              <a:buFontTx/>
              <a:buNone/>
              <a:tabLst/>
              <a:defRPr/>
            </a:pPr>
            <a:r>
              <a:rPr lang="sv-SE" dirty="0"/>
              <a:t>In nature,  materials with a Negative permitivitty (epsilon) in the IR/Visible range are found in nature in metals such as silver and gold, and negative permeabilities (mu) are found in gyrotropic magnetic materials. This would indicate that it is possible to construct a material that would have both negative permeability and permittivity. However, we know that both of these parameters are a function of the interacting EM waves’ frequency.</a:t>
            </a:r>
          </a:p>
          <a:p>
            <a:pPr marL="0" marR="0" indent="0" defTabSz="457200" eaLnBrk="1" fontAlgn="auto" latinLnBrk="0" hangingPunct="1">
              <a:lnSpc>
                <a:spcPct val="117999"/>
              </a:lnSpc>
              <a:spcBef>
                <a:spcPts val="0"/>
              </a:spcBef>
              <a:spcAft>
                <a:spcPts val="0"/>
              </a:spcAft>
              <a:buClrTx/>
              <a:buSzTx/>
              <a:buFontTx/>
              <a:buNone/>
              <a:tabLst/>
              <a:defRPr/>
            </a:pPr>
            <a:endParaRPr lang="sv-SE" dirty="0"/>
          </a:p>
          <a:p>
            <a:pPr marL="0" marR="0" indent="0" defTabSz="457200" eaLnBrk="1" fontAlgn="auto" latinLnBrk="0" hangingPunct="1">
              <a:lnSpc>
                <a:spcPct val="117999"/>
              </a:lnSpc>
              <a:spcBef>
                <a:spcPts val="0"/>
              </a:spcBef>
              <a:spcAft>
                <a:spcPts val="0"/>
              </a:spcAft>
              <a:buClrTx/>
              <a:buSzTx/>
              <a:buFontTx/>
              <a:buNone/>
              <a:tabLst/>
              <a:defRPr/>
            </a:pPr>
            <a:r>
              <a:rPr lang="sv-SE" dirty="0"/>
              <a:t>Thus, the technical issue lies in creating metamaterials with both a negative permeability and permitivitty in a certain frequency band. To do so, we need to turn to the mathematics of metamaterials. Based on the Lorentz and Drude models, the electric and magnetic susceptibility can be negative just above the plasma frequency. (N)</a:t>
            </a:r>
          </a:p>
        </p:txBody>
      </p:sp>
      <p:sp>
        <p:nvSpPr>
          <p:cNvPr id="4" name="Platshållare för bildnummer 3"/>
          <p:cNvSpPr>
            <a:spLocks noGrp="1"/>
          </p:cNvSpPr>
          <p:nvPr>
            <p:ph type="sldNum" sz="quarter" idx="5"/>
          </p:nvPr>
        </p:nvSpPr>
        <p:spPr/>
        <p:txBody>
          <a:bodyPr/>
          <a:lstStyle/>
          <a:p>
            <a:fld id="{BE9B3788-9001-B644-BA17-8295324E87C1}" type="slidenum">
              <a:rPr lang="sv-SE" smtClean="0"/>
              <a:t>2</a:t>
            </a:fld>
            <a:endParaRPr lang="sv-SE"/>
          </a:p>
        </p:txBody>
      </p:sp>
    </p:spTree>
    <p:extLst>
      <p:ext uri="{BB962C8B-B14F-4D97-AF65-F5344CB8AC3E}">
        <p14:creationId xmlns:p14="http://schemas.microsoft.com/office/powerpoint/2010/main" val="319072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14:m>
                  <m:oMath xmlns:m="http://schemas.openxmlformats.org/officeDocument/2006/math">
                    <m:sSubSup>
                      <m:sSubSupPr>
                        <m:ctrlPr>
                          <a:rPr lang="en-US" sz="1200" b="0" i="1" u="none" strike="noStrike" kern="1200" baseline="0" dirty="0" smtClean="0">
                            <a:solidFill>
                              <a:schemeClr val="tx1"/>
                            </a:solidFill>
                            <a:latin typeface="Cambria Math" panose="02040503050406030204" pitchFamily="18" charset="0"/>
                            <a:ea typeface="+mn-ea"/>
                            <a:cs typeface="+mn-cs"/>
                          </a:rPr>
                        </m:ctrlPr>
                      </m:sSubSupPr>
                      <m:e>
                        <m:r>
                          <a:rPr lang="en-US"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𝜔</m:t>
                        </m:r>
                      </m:e>
                      <m:sub>
                        <m:r>
                          <a:rPr lang="en-US" sz="1200" b="0" i="1" u="none" strike="noStrike" kern="1200" baseline="0" dirty="0" smtClean="0">
                            <a:solidFill>
                              <a:schemeClr val="tx1"/>
                            </a:solidFill>
                            <a:latin typeface="Cambria Math" panose="02040503050406030204" pitchFamily="18" charset="0"/>
                            <a:ea typeface="+mn-ea"/>
                            <a:cs typeface="+mn-cs"/>
                          </a:rPr>
                          <m:t>𝑝</m:t>
                        </m:r>
                      </m:sub>
                      <m:sup>
                        <m:r>
                          <a:rPr lang="en-US" sz="1200" b="0" i="1" u="none" strike="noStrike" kern="1200" baseline="0" dirty="0" smtClean="0">
                            <a:solidFill>
                              <a:schemeClr val="tx1"/>
                            </a:solidFill>
                            <a:latin typeface="Cambria Math" panose="02040503050406030204" pitchFamily="18" charset="0"/>
                            <a:ea typeface="+mn-ea"/>
                            <a:cs typeface="+mn-cs"/>
                          </a:rPr>
                          <m:t>2</m:t>
                        </m:r>
                      </m:sup>
                    </m:sSubSup>
                    <m:r>
                      <a:rPr lang="el-GR" sz="1200" b="0" i="1" u="none" strike="noStrike" kern="1200" baseline="0" dirty="0" smtClean="0">
                        <a:solidFill>
                          <a:schemeClr val="tx1"/>
                        </a:solidFill>
                        <a:latin typeface="Cambria Math" panose="02040503050406030204" pitchFamily="18" charset="0"/>
                        <a:ea typeface="+mn-ea"/>
                        <a:cs typeface="+mn-cs"/>
                      </a:rPr>
                      <m:t> = 4</m:t>
                    </m:r>
                    <m:r>
                      <a:rPr lang="el-GR" sz="1200" b="0" i="1" u="none" strike="noStrike" kern="1200" baseline="0" dirty="0" smtClean="0">
                        <a:solidFill>
                          <a:schemeClr val="tx1"/>
                        </a:solidFill>
                        <a:latin typeface="Cambria Math" panose="02040503050406030204" pitchFamily="18" charset="0"/>
                        <a:ea typeface="+mn-ea"/>
                        <a:cs typeface="+mn-cs"/>
                      </a:rPr>
                      <m:t>𝜋</m:t>
                    </m:r>
                    <m:r>
                      <a:rPr lang="en-US" sz="1200" b="0" i="1" u="none" strike="noStrike" kern="1200" baseline="0" dirty="0" smtClean="0">
                        <a:solidFill>
                          <a:schemeClr val="tx1"/>
                        </a:solidFill>
                        <a:latin typeface="Cambria Math" panose="02040503050406030204" pitchFamily="18" charset="0"/>
                        <a:ea typeface="+mn-ea"/>
                        <a:cs typeface="+mn-cs"/>
                      </a:rPr>
                      <m:t>(</m:t>
                    </m:r>
                    <m:f>
                      <m:fPr>
                        <m:ctrlPr>
                          <a:rPr lang="en-US" sz="1200" b="0" i="1" u="none" strike="noStrike" kern="1200" baseline="0" dirty="0" smtClean="0">
                            <a:solidFill>
                              <a:schemeClr val="tx1"/>
                            </a:solidFill>
                            <a:latin typeface="Cambria Math" panose="02040503050406030204" pitchFamily="18" charset="0"/>
                            <a:ea typeface="+mn-ea"/>
                            <a:cs typeface="+mn-cs"/>
                          </a:rPr>
                        </m:ctrlPr>
                      </m:fPr>
                      <m:num>
                        <m:r>
                          <a:rPr lang="en-US" sz="1200" b="0" i="1" u="none" strike="noStrike" kern="1200" baseline="0" dirty="0" smtClean="0">
                            <a:solidFill>
                              <a:schemeClr val="tx1"/>
                            </a:solidFill>
                            <a:latin typeface="Cambria Math" panose="02040503050406030204" pitchFamily="18" charset="0"/>
                            <a:ea typeface="+mn-ea"/>
                            <a:cs typeface="+mn-cs"/>
                          </a:rPr>
                          <m:t>𝑛</m:t>
                        </m:r>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𝑒</m:t>
                            </m:r>
                          </m:e>
                          <m:sup>
                            <m:r>
                              <a:rPr lang="en-US" sz="1200" b="0" i="1" u="none" strike="noStrike" kern="1200" baseline="0" dirty="0" smtClean="0">
                                <a:solidFill>
                                  <a:schemeClr val="tx1"/>
                                </a:solidFill>
                                <a:latin typeface="Cambria Math" panose="02040503050406030204" pitchFamily="18" charset="0"/>
                                <a:ea typeface="+mn-ea"/>
                                <a:cs typeface="+mn-cs"/>
                              </a:rPr>
                              <m:t>2</m:t>
                            </m:r>
                          </m:sup>
                        </m:sSup>
                      </m:num>
                      <m:den>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𝑚</m:t>
                            </m:r>
                          </m:e>
                          <m:sup>
                            <m:r>
                              <a:rPr lang="en-US" sz="1200" b="0" i="1" u="none" strike="noStrike" kern="1200" baseline="0" dirty="0" smtClean="0">
                                <a:solidFill>
                                  <a:schemeClr val="tx1"/>
                                </a:solidFill>
                                <a:latin typeface="Cambria Math" panose="02040503050406030204" pitchFamily="18" charset="0"/>
                                <a:ea typeface="+mn-ea"/>
                                <a:cs typeface="+mn-cs"/>
                              </a:rPr>
                              <m:t>∗</m:t>
                            </m:r>
                          </m:sup>
                        </m:sSup>
                      </m:den>
                    </m:f>
                    <m:r>
                      <a:rPr lang="en-US" sz="1200" b="0" i="1" u="none" strike="noStrike" kern="1200" baseline="0" dirty="0" smtClean="0">
                        <a:solidFill>
                          <a:schemeClr val="tx1"/>
                        </a:solidFill>
                        <a:latin typeface="Cambria Math" panose="02040503050406030204" pitchFamily="18" charset="0"/>
                        <a:ea typeface="+mn-ea"/>
                        <a:cs typeface="+mn-cs"/>
                      </a:rPr>
                      <m:t>)</m:t>
                    </m:r>
                  </m:oMath>
                </a14:m>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Choice>
        <mc:Fallback xmlns="">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3</a:t>
            </a:fld>
            <a:endParaRPr lang="sv-SE"/>
          </a:p>
        </p:txBody>
      </p:sp>
    </p:spTree>
    <p:extLst>
      <p:ext uri="{BB962C8B-B14F-4D97-AF65-F5344CB8AC3E}">
        <p14:creationId xmlns:p14="http://schemas.microsoft.com/office/powerpoint/2010/main" val="19973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14:m>
                  <m:oMath xmlns:m="http://schemas.openxmlformats.org/officeDocument/2006/math">
                    <m:sSubSup>
                      <m:sSubSupPr>
                        <m:ctrlPr>
                          <a:rPr lang="en-US" sz="1200" b="0" i="1" u="none" strike="noStrike" kern="1200" baseline="0" dirty="0" smtClean="0">
                            <a:solidFill>
                              <a:schemeClr val="tx1"/>
                            </a:solidFill>
                            <a:latin typeface="Cambria Math" panose="02040503050406030204" pitchFamily="18" charset="0"/>
                            <a:ea typeface="+mn-ea"/>
                            <a:cs typeface="+mn-cs"/>
                          </a:rPr>
                        </m:ctrlPr>
                      </m:sSubSupPr>
                      <m:e>
                        <m:r>
                          <a:rPr lang="en-US"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𝜔</m:t>
                        </m:r>
                      </m:e>
                      <m:sub>
                        <m:r>
                          <a:rPr lang="en-US" sz="1200" b="0" i="1" u="none" strike="noStrike" kern="1200" baseline="0" dirty="0" smtClean="0">
                            <a:solidFill>
                              <a:schemeClr val="tx1"/>
                            </a:solidFill>
                            <a:latin typeface="Cambria Math" panose="02040503050406030204" pitchFamily="18" charset="0"/>
                            <a:ea typeface="+mn-ea"/>
                            <a:cs typeface="+mn-cs"/>
                          </a:rPr>
                          <m:t>𝑝</m:t>
                        </m:r>
                      </m:sub>
                      <m:sup>
                        <m:r>
                          <a:rPr lang="en-US" sz="1200" b="0" i="1" u="none" strike="noStrike" kern="1200" baseline="0" dirty="0" smtClean="0">
                            <a:solidFill>
                              <a:schemeClr val="tx1"/>
                            </a:solidFill>
                            <a:latin typeface="Cambria Math" panose="02040503050406030204" pitchFamily="18" charset="0"/>
                            <a:ea typeface="+mn-ea"/>
                            <a:cs typeface="+mn-cs"/>
                          </a:rPr>
                          <m:t>2</m:t>
                        </m:r>
                      </m:sup>
                    </m:sSubSup>
                    <m:r>
                      <a:rPr lang="el-GR" sz="1200" b="0" i="1" u="none" strike="noStrike" kern="1200" baseline="0" dirty="0" smtClean="0">
                        <a:solidFill>
                          <a:schemeClr val="tx1"/>
                        </a:solidFill>
                        <a:latin typeface="Cambria Math" panose="02040503050406030204" pitchFamily="18" charset="0"/>
                        <a:ea typeface="+mn-ea"/>
                        <a:cs typeface="+mn-cs"/>
                      </a:rPr>
                      <m:t> = 4</m:t>
                    </m:r>
                    <m:r>
                      <a:rPr lang="el-GR" sz="1200" b="0" i="1" u="none" strike="noStrike" kern="1200" baseline="0" dirty="0" smtClean="0">
                        <a:solidFill>
                          <a:schemeClr val="tx1"/>
                        </a:solidFill>
                        <a:latin typeface="Cambria Math" panose="02040503050406030204" pitchFamily="18" charset="0"/>
                        <a:ea typeface="+mn-ea"/>
                        <a:cs typeface="+mn-cs"/>
                      </a:rPr>
                      <m:t>𝜋</m:t>
                    </m:r>
                    <m:r>
                      <a:rPr lang="en-US" sz="1200" b="0" i="1" u="none" strike="noStrike" kern="1200" baseline="0" dirty="0" smtClean="0">
                        <a:solidFill>
                          <a:schemeClr val="tx1"/>
                        </a:solidFill>
                        <a:latin typeface="Cambria Math" panose="02040503050406030204" pitchFamily="18" charset="0"/>
                        <a:ea typeface="+mn-ea"/>
                        <a:cs typeface="+mn-cs"/>
                      </a:rPr>
                      <m:t>(</m:t>
                    </m:r>
                    <m:f>
                      <m:fPr>
                        <m:ctrlPr>
                          <a:rPr lang="en-US" sz="1200" b="0" i="1" u="none" strike="noStrike" kern="1200" baseline="0" dirty="0" smtClean="0">
                            <a:solidFill>
                              <a:schemeClr val="tx1"/>
                            </a:solidFill>
                            <a:latin typeface="Cambria Math" panose="02040503050406030204" pitchFamily="18" charset="0"/>
                            <a:ea typeface="+mn-ea"/>
                            <a:cs typeface="+mn-cs"/>
                          </a:rPr>
                        </m:ctrlPr>
                      </m:fPr>
                      <m:num>
                        <m:r>
                          <a:rPr lang="en-US" sz="1200" b="0" i="1" u="none" strike="noStrike" kern="1200" baseline="0" dirty="0" smtClean="0">
                            <a:solidFill>
                              <a:schemeClr val="tx1"/>
                            </a:solidFill>
                            <a:latin typeface="Cambria Math" panose="02040503050406030204" pitchFamily="18" charset="0"/>
                            <a:ea typeface="+mn-ea"/>
                            <a:cs typeface="+mn-cs"/>
                          </a:rPr>
                          <m:t>𝑛</m:t>
                        </m:r>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𝑒</m:t>
                            </m:r>
                          </m:e>
                          <m:sup>
                            <m:r>
                              <a:rPr lang="en-US" sz="1200" b="0" i="1" u="none" strike="noStrike" kern="1200" baseline="0" dirty="0" smtClean="0">
                                <a:solidFill>
                                  <a:schemeClr val="tx1"/>
                                </a:solidFill>
                                <a:latin typeface="Cambria Math" panose="02040503050406030204" pitchFamily="18" charset="0"/>
                                <a:ea typeface="+mn-ea"/>
                                <a:cs typeface="+mn-cs"/>
                              </a:rPr>
                              <m:t>2</m:t>
                            </m:r>
                          </m:sup>
                        </m:sSup>
                      </m:num>
                      <m:den>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𝑚</m:t>
                            </m:r>
                          </m:e>
                          <m:sup>
                            <m:r>
                              <a:rPr lang="en-US" sz="1200" b="0" i="1" u="none" strike="noStrike" kern="1200" baseline="0" dirty="0" smtClean="0">
                                <a:solidFill>
                                  <a:schemeClr val="tx1"/>
                                </a:solidFill>
                                <a:latin typeface="Cambria Math" panose="02040503050406030204" pitchFamily="18" charset="0"/>
                                <a:ea typeface="+mn-ea"/>
                                <a:cs typeface="+mn-cs"/>
                              </a:rPr>
                              <m:t>∗</m:t>
                            </m:r>
                          </m:sup>
                        </m:sSup>
                      </m:den>
                    </m:f>
                    <m:r>
                      <a:rPr lang="en-US" sz="1200" b="0" i="1" u="none" strike="noStrike" kern="1200" baseline="0" dirty="0" smtClean="0">
                        <a:solidFill>
                          <a:schemeClr val="tx1"/>
                        </a:solidFill>
                        <a:latin typeface="Cambria Math" panose="02040503050406030204" pitchFamily="18" charset="0"/>
                        <a:ea typeface="+mn-ea"/>
                        <a:cs typeface="+mn-cs"/>
                      </a:rPr>
                      <m:t>)</m:t>
                    </m:r>
                  </m:oMath>
                </a14:m>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Choice>
        <mc:Fallback>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4</a:t>
            </a:fld>
            <a:endParaRPr lang="sv-SE"/>
          </a:p>
        </p:txBody>
      </p:sp>
    </p:spTree>
    <p:extLst>
      <p:ext uri="{BB962C8B-B14F-4D97-AF65-F5344CB8AC3E}">
        <p14:creationId xmlns:p14="http://schemas.microsoft.com/office/powerpoint/2010/main" val="218630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14:m>
                  <m:oMath xmlns:m="http://schemas.openxmlformats.org/officeDocument/2006/math">
                    <m:sSubSup>
                      <m:sSubSupPr>
                        <m:ctrlPr>
                          <a:rPr lang="en-US" sz="1200" b="0" i="1" u="none" strike="noStrike" kern="1200" baseline="0" dirty="0" smtClean="0">
                            <a:solidFill>
                              <a:schemeClr val="tx1"/>
                            </a:solidFill>
                            <a:latin typeface="Cambria Math" panose="02040503050406030204" pitchFamily="18" charset="0"/>
                            <a:ea typeface="+mn-ea"/>
                            <a:cs typeface="+mn-cs"/>
                          </a:rPr>
                        </m:ctrlPr>
                      </m:sSubSupPr>
                      <m:e>
                        <m:r>
                          <a:rPr lang="en-US"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𝜔</m:t>
                        </m:r>
                      </m:e>
                      <m:sub>
                        <m:r>
                          <a:rPr lang="en-US" sz="1200" b="0" i="1" u="none" strike="noStrike" kern="1200" baseline="0" dirty="0" smtClean="0">
                            <a:solidFill>
                              <a:schemeClr val="tx1"/>
                            </a:solidFill>
                            <a:latin typeface="Cambria Math" panose="02040503050406030204" pitchFamily="18" charset="0"/>
                            <a:ea typeface="+mn-ea"/>
                            <a:cs typeface="+mn-cs"/>
                          </a:rPr>
                          <m:t>𝑝</m:t>
                        </m:r>
                      </m:sub>
                      <m:sup>
                        <m:r>
                          <a:rPr lang="en-US" sz="1200" b="0" i="1" u="none" strike="noStrike" kern="1200" baseline="0" dirty="0" smtClean="0">
                            <a:solidFill>
                              <a:schemeClr val="tx1"/>
                            </a:solidFill>
                            <a:latin typeface="Cambria Math" panose="02040503050406030204" pitchFamily="18" charset="0"/>
                            <a:ea typeface="+mn-ea"/>
                            <a:cs typeface="+mn-cs"/>
                          </a:rPr>
                          <m:t>2</m:t>
                        </m:r>
                      </m:sup>
                    </m:sSubSup>
                    <m:r>
                      <a:rPr lang="el-GR" sz="1200" b="0" i="1" u="none" strike="noStrike" kern="1200" baseline="0" dirty="0" smtClean="0">
                        <a:solidFill>
                          <a:schemeClr val="tx1"/>
                        </a:solidFill>
                        <a:latin typeface="Cambria Math" panose="02040503050406030204" pitchFamily="18" charset="0"/>
                        <a:ea typeface="+mn-ea"/>
                        <a:cs typeface="+mn-cs"/>
                      </a:rPr>
                      <m:t> = 4</m:t>
                    </m:r>
                    <m:r>
                      <a:rPr lang="el-GR" sz="1200" b="0" i="1" u="none" strike="noStrike" kern="1200" baseline="0" dirty="0" smtClean="0">
                        <a:solidFill>
                          <a:schemeClr val="tx1"/>
                        </a:solidFill>
                        <a:latin typeface="Cambria Math" panose="02040503050406030204" pitchFamily="18" charset="0"/>
                        <a:ea typeface="+mn-ea"/>
                        <a:cs typeface="+mn-cs"/>
                      </a:rPr>
                      <m:t>𝜋</m:t>
                    </m:r>
                    <m:r>
                      <a:rPr lang="en-US" sz="1200" b="0" i="1" u="none" strike="noStrike" kern="1200" baseline="0" dirty="0" smtClean="0">
                        <a:solidFill>
                          <a:schemeClr val="tx1"/>
                        </a:solidFill>
                        <a:latin typeface="Cambria Math" panose="02040503050406030204" pitchFamily="18" charset="0"/>
                        <a:ea typeface="+mn-ea"/>
                        <a:cs typeface="+mn-cs"/>
                      </a:rPr>
                      <m:t>(</m:t>
                    </m:r>
                    <m:f>
                      <m:fPr>
                        <m:ctrlPr>
                          <a:rPr lang="en-US" sz="1200" b="0" i="1" u="none" strike="noStrike" kern="1200" baseline="0" dirty="0" smtClean="0">
                            <a:solidFill>
                              <a:schemeClr val="tx1"/>
                            </a:solidFill>
                            <a:latin typeface="Cambria Math" panose="02040503050406030204" pitchFamily="18" charset="0"/>
                            <a:ea typeface="+mn-ea"/>
                            <a:cs typeface="+mn-cs"/>
                          </a:rPr>
                        </m:ctrlPr>
                      </m:fPr>
                      <m:num>
                        <m:r>
                          <a:rPr lang="en-US" sz="1200" b="0" i="1" u="none" strike="noStrike" kern="1200" baseline="0" dirty="0" smtClean="0">
                            <a:solidFill>
                              <a:schemeClr val="tx1"/>
                            </a:solidFill>
                            <a:latin typeface="Cambria Math" panose="02040503050406030204" pitchFamily="18" charset="0"/>
                            <a:ea typeface="+mn-ea"/>
                            <a:cs typeface="+mn-cs"/>
                          </a:rPr>
                          <m:t>𝑛</m:t>
                        </m:r>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𝑒</m:t>
                            </m:r>
                          </m:e>
                          <m:sup>
                            <m:r>
                              <a:rPr lang="en-US" sz="1200" b="0" i="1" u="none" strike="noStrike" kern="1200" baseline="0" dirty="0" smtClean="0">
                                <a:solidFill>
                                  <a:schemeClr val="tx1"/>
                                </a:solidFill>
                                <a:latin typeface="Cambria Math" panose="02040503050406030204" pitchFamily="18" charset="0"/>
                                <a:ea typeface="+mn-ea"/>
                                <a:cs typeface="+mn-cs"/>
                              </a:rPr>
                              <m:t>2</m:t>
                            </m:r>
                          </m:sup>
                        </m:sSup>
                      </m:num>
                      <m:den>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𝑚</m:t>
                            </m:r>
                          </m:e>
                          <m:sup>
                            <m:r>
                              <a:rPr lang="en-US" sz="1200" b="0" i="1" u="none" strike="noStrike" kern="1200" baseline="0" dirty="0" smtClean="0">
                                <a:solidFill>
                                  <a:schemeClr val="tx1"/>
                                </a:solidFill>
                                <a:latin typeface="Cambria Math" panose="02040503050406030204" pitchFamily="18" charset="0"/>
                                <a:ea typeface="+mn-ea"/>
                                <a:cs typeface="+mn-cs"/>
                              </a:rPr>
                              <m:t>∗</m:t>
                            </m:r>
                          </m:sup>
                        </m:sSup>
                      </m:den>
                    </m:f>
                    <m:r>
                      <a:rPr lang="en-US" sz="1200" b="0" i="1" u="none" strike="noStrike" kern="1200" baseline="0" dirty="0" smtClean="0">
                        <a:solidFill>
                          <a:schemeClr val="tx1"/>
                        </a:solidFill>
                        <a:latin typeface="Cambria Math" panose="02040503050406030204" pitchFamily="18" charset="0"/>
                        <a:ea typeface="+mn-ea"/>
                        <a:cs typeface="+mn-cs"/>
                      </a:rPr>
                      <m:t>)</m:t>
                    </m:r>
                  </m:oMath>
                </a14:m>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Choice>
        <mc:Fallback>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5</a:t>
            </a:fld>
            <a:endParaRPr lang="sv-SE"/>
          </a:p>
        </p:txBody>
      </p:sp>
    </p:spTree>
    <p:extLst>
      <p:ext uri="{BB962C8B-B14F-4D97-AF65-F5344CB8AC3E}">
        <p14:creationId xmlns:p14="http://schemas.microsoft.com/office/powerpoint/2010/main" val="252100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Metamaterials' behaviors are a consequence of the meta-"atoms" or the "unit-cells" formed by periodic inclusions. </a:t>
            </a:r>
          </a:p>
          <a:p>
            <a:r>
              <a:rPr lang="en-US" dirty="0"/>
              <a:t>Some common structures are Paired Nanorods (Top Left), Fishnets (Top Center),  Split Ring Resonators (Top Right), Elliptic Voids (Bottom Left), Wire Meshes (Bottom Right). </a:t>
            </a:r>
          </a:p>
          <a:p>
            <a:endParaRPr lang="en-US" dirty="0"/>
          </a:p>
          <a:p>
            <a:r>
              <a:rPr lang="en-US" dirty="0"/>
              <a:t>Each of these structures provides alternative benefits compared to the others, but each of these 2D structures can be repeated and stacked atop one another to generate 3D metamaterials</a:t>
            </a:r>
          </a:p>
          <a:p>
            <a:endParaRPr lang="en-US" dirty="0"/>
          </a:p>
          <a:p>
            <a:pPr algn="l"/>
            <a:r>
              <a:rPr lang="en-US" dirty="0"/>
              <a:t>*In a wire MM, n and m* are related to the geometry of the lattice rather than the fundamental charge carriers, giving MMs much greater flexibility than conventional materials. Because the effective density can be reduced substantially by making the wires thin, which has the added effect of increasing the effective mass of the charge carriers, the effective plasma frequency can be reduced by many orders of magnitude.*</a:t>
            </a:r>
          </a:p>
          <a:p>
            <a:pPr algn="l"/>
            <a:endParaRPr lang="en-US" dirty="0"/>
          </a:p>
          <a:p>
            <a:pPr algn="l"/>
            <a:r>
              <a:rPr lang="en-US" dirty="0"/>
              <a:t>*Fishnets provide the highest known FOM and have a theoretical maximum of ~200*</a:t>
            </a:r>
          </a:p>
          <a:p>
            <a:pPr algn="l"/>
            <a:endParaRPr lang="en-US" dirty="0"/>
          </a:p>
          <a:p>
            <a:pPr algn="l"/>
            <a:r>
              <a:rPr lang="en-US" dirty="0"/>
              <a:t>*An </a:t>
            </a:r>
            <a:r>
              <a:rPr lang="en-US" dirty="0" err="1"/>
              <a:t>a.c</a:t>
            </a:r>
            <a:r>
              <a:rPr lang="en-US" dirty="0"/>
              <a:t>. electric field parallel to both rods induces parallel currents in both rods. The magnetic fi eld, which is oriented perpendicular to the plane of the rods, causes antiparallel currents in the two rods. These antiparallel currents cause the magnetic response of the system. The magnetic response will be </a:t>
            </a:r>
            <a:r>
              <a:rPr lang="en-US" dirty="0" err="1"/>
              <a:t>dia</a:t>
            </a:r>
            <a:r>
              <a:rPr lang="en-US" dirty="0"/>
              <a:t>- or paramagnetic depending on whether the wavelength of the incoming magnetic field is shorter or longer than the magnetic resonance of the coupled rods.*</a:t>
            </a:r>
          </a:p>
          <a:p>
            <a:pPr algn="l"/>
            <a:endParaRPr lang="en-US" dirty="0"/>
          </a:p>
          <a:p>
            <a:pPr algn="l"/>
            <a:r>
              <a:rPr lang="en-US" dirty="0"/>
              <a:t>*</a:t>
            </a:r>
            <a:r>
              <a:rPr lang="en-US" sz="1800" b="0" i="0" u="none" strike="noStrike" baseline="0" dirty="0">
                <a:latin typeface="MinionPro-Regular"/>
              </a:rPr>
              <a:t>In the fishnet structure, the pairs of broader metal strips provide negative permeability by means of the asymmetric currents*</a:t>
            </a:r>
          </a:p>
          <a:p>
            <a:pPr algn="l"/>
            <a:endParaRPr lang="en-US" sz="1800" b="0" i="0" u="none" strike="noStrike" baseline="0" dirty="0">
              <a:latin typeface="MinionPro-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MinionPro-Regular"/>
              </a:rPr>
              <a:t>*Fishnets adapted from </a:t>
            </a:r>
            <a:r>
              <a:rPr lang="en-US" sz="1200" b="0" i="0" dirty="0" err="1">
                <a:solidFill>
                  <a:srgbClr val="222222"/>
                </a:solidFill>
                <a:effectLst/>
                <a:latin typeface="Garamond" panose="02020404030301010803" pitchFamily="18" charset="0"/>
              </a:rPr>
              <a:t>Boltasseva</a:t>
            </a:r>
            <a:r>
              <a:rPr lang="en-US" sz="1200" b="0" i="0" dirty="0">
                <a:solidFill>
                  <a:srgbClr val="222222"/>
                </a:solidFill>
                <a:effectLst/>
                <a:latin typeface="Garamond" panose="02020404030301010803" pitchFamily="18" charset="0"/>
              </a:rPr>
              <a:t>, A., &amp; </a:t>
            </a:r>
            <a:r>
              <a:rPr lang="en-US" sz="1200" b="0" i="0" dirty="0" err="1">
                <a:solidFill>
                  <a:srgbClr val="222222"/>
                </a:solidFill>
                <a:effectLst/>
                <a:latin typeface="Garamond" panose="02020404030301010803" pitchFamily="18" charset="0"/>
              </a:rPr>
              <a:t>Shalaev</a:t>
            </a:r>
            <a:r>
              <a:rPr lang="en-US" sz="1200" b="0" i="0" dirty="0">
                <a:solidFill>
                  <a:srgbClr val="222222"/>
                </a:solidFill>
                <a:effectLst/>
                <a:latin typeface="Garamond" panose="02020404030301010803" pitchFamily="18" charset="0"/>
              </a:rPr>
              <a:t>, V. M. (2008). “Fabrication of optical negative-index metamaterials.” </a:t>
            </a:r>
            <a:r>
              <a:rPr lang="en-US" sz="1200" b="0" i="1" dirty="0">
                <a:solidFill>
                  <a:srgbClr val="222222"/>
                </a:solidFill>
                <a:effectLst/>
                <a:latin typeface="Garamond" panose="02020404030301010803" pitchFamily="18" charset="0"/>
              </a:rPr>
              <a:t>Metamaterials</a:t>
            </a:r>
            <a:r>
              <a:rPr lang="en-US" sz="1200" b="0" i="0" dirty="0">
                <a:solidFill>
                  <a:srgbClr val="222222"/>
                </a:solidFill>
                <a:effectLst/>
                <a:latin typeface="Garamond" panose="02020404030301010803" pitchFamily="18" charset="0"/>
              </a:rPr>
              <a:t>, </a:t>
            </a:r>
            <a:r>
              <a:rPr lang="en-US" sz="1200" b="0" i="1" dirty="0">
                <a:solidFill>
                  <a:srgbClr val="222222"/>
                </a:solidFill>
                <a:effectLst/>
                <a:latin typeface="Garamond" panose="02020404030301010803" pitchFamily="18" charset="0"/>
              </a:rPr>
              <a:t>2</a:t>
            </a:r>
            <a:r>
              <a:rPr lang="en-US" sz="1200" b="0" i="0" dirty="0">
                <a:solidFill>
                  <a:srgbClr val="222222"/>
                </a:solidFill>
                <a:effectLst/>
                <a:latin typeface="Garamond" panose="02020404030301010803" pitchFamily="18"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Garamond" panose="02020404030301010803" pitchFamily="18" charset="0"/>
              </a:rPr>
              <a:t>*Paired wires and voids adapted from </a:t>
            </a:r>
            <a:r>
              <a:rPr lang="en-US" b="0" i="0" dirty="0" err="1">
                <a:solidFill>
                  <a:srgbClr val="222222"/>
                </a:solidFill>
                <a:effectLst/>
                <a:latin typeface="Arial" panose="020B0604020202020204" pitchFamily="34" charset="0"/>
              </a:rPr>
              <a:t>Shalaev</a:t>
            </a:r>
            <a:r>
              <a:rPr lang="en-US" b="0" i="0" dirty="0">
                <a:solidFill>
                  <a:srgbClr val="222222"/>
                </a:solidFill>
                <a:effectLst/>
                <a:latin typeface="Arial" panose="020B0604020202020204" pitchFamily="34" charset="0"/>
              </a:rPr>
              <a:t>, V. M. (2007). Optical negative-index metamaterials. </a:t>
            </a:r>
            <a:r>
              <a:rPr lang="en-US" b="0" i="1" dirty="0">
                <a:solidFill>
                  <a:srgbClr val="222222"/>
                </a:solidFill>
                <a:effectLst/>
                <a:latin typeface="Arial" panose="020B0604020202020204" pitchFamily="34" charset="0"/>
              </a:rPr>
              <a:t>Nature photonics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a:t>
            </a:r>
            <a:r>
              <a:rPr lang="en-US" b="0" i="0" dirty="0">
                <a:solidFill>
                  <a:srgbClr val="222222"/>
                </a:solidFill>
                <a:effectLst/>
                <a:latin typeface="Arial" panose="020B0604020202020204" pitchFamily="34" charset="0"/>
              </a:rPr>
              <a:t>(1), 41-48.”</a:t>
            </a:r>
            <a:endParaRPr lang="en-US" sz="1200" b="0" i="0" dirty="0">
              <a:solidFill>
                <a:srgbClr val="222222"/>
              </a:solidFill>
              <a:effectLst/>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Garamond" panose="02020404030301010803" pitchFamily="18" charset="0"/>
              </a:rPr>
              <a:t>*SRR’s and Wires adapted from </a:t>
            </a:r>
            <a:r>
              <a:rPr lang="en-US" b="0" i="0" dirty="0">
                <a:solidFill>
                  <a:srgbClr val="222222"/>
                </a:solidFill>
                <a:effectLst/>
                <a:latin typeface="Arial" panose="020B0604020202020204" pitchFamily="34" charset="0"/>
              </a:rPr>
              <a:t>Padilla, W. J., Basov, D. N., &amp; Smith, D. R. (2006). Negative refractive index metamaterials. </a:t>
            </a:r>
            <a:r>
              <a:rPr lang="en-US" b="0" i="1" dirty="0">
                <a:solidFill>
                  <a:srgbClr val="222222"/>
                </a:solidFill>
                <a:effectLst/>
                <a:latin typeface="Arial" panose="020B0604020202020204" pitchFamily="34" charset="0"/>
              </a:rPr>
              <a:t>Materials today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9</a:t>
            </a:r>
            <a:r>
              <a:rPr lang="en-US" b="0" i="0" dirty="0">
                <a:solidFill>
                  <a:srgbClr val="222222"/>
                </a:solidFill>
                <a:effectLst/>
                <a:latin typeface="Arial" panose="020B0604020202020204" pitchFamily="34" charset="0"/>
              </a:rPr>
              <a:t>(7-8), 28-35.</a:t>
            </a:r>
            <a:endParaRPr lang="en-US" sz="1200" dirty="0">
              <a:latin typeface="Garamond" panose="02020404030301010803" pitchFamily="18" charset="0"/>
            </a:endParaRPr>
          </a:p>
          <a:p>
            <a:pPr algn="l"/>
            <a:endParaRPr lang="en-US" dirty="0"/>
          </a:p>
        </p:txBody>
      </p:sp>
      <p:sp>
        <p:nvSpPr>
          <p:cNvPr id="4" name="Slide Number Placeholder 3"/>
          <p:cNvSpPr>
            <a:spLocks noGrp="1"/>
          </p:cNvSpPr>
          <p:nvPr>
            <p:ph type="sldNum" sz="quarter" idx="5"/>
          </p:nvPr>
        </p:nvSpPr>
        <p:spPr/>
        <p:txBody>
          <a:bodyPr/>
          <a:lstStyle/>
          <a:p>
            <a:fld id="{BE9B3788-9001-B644-BA17-8295324E87C1}" type="slidenum">
              <a:rPr lang="sv-SE" smtClean="0"/>
              <a:t>6</a:t>
            </a:fld>
            <a:endParaRPr lang="sv-SE"/>
          </a:p>
        </p:txBody>
      </p:sp>
    </p:spTree>
    <p:extLst>
      <p:ext uri="{BB962C8B-B14F-4D97-AF65-F5344CB8AC3E}">
        <p14:creationId xmlns:p14="http://schemas.microsoft.com/office/powerpoint/2010/main" val="388678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r>
              <a:rPr lang="en-US" sz="1800" b="0" i="0" u="none" strike="noStrike" baseline="0" dirty="0">
                <a:solidFill>
                  <a:srgbClr val="000000"/>
                </a:solidFill>
                <a:latin typeface="Times-Roman"/>
              </a:rPr>
              <a:t>There are many methods and techniques at the disposal of nanoscience engineers to fabricate the structures mentioned earlier.</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Electron-beam lithography being the first choice for fabricating small-area metamaterials (∼100\mu m×100\mu m). Larger areas require longer writing times, which increases the operational cost making it unfeasible for large-scale manufacturing processes. Focused-ion beam milling techniques suffer from the same issue as EBL and are limited to the useable materials. However, it is a much faster process.</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Fabricating onto larger-areas (~cm^2) can be done through the use of interference lithography, which has the potential to be combined with self-assembly techniques, thereby decreasing the possible feature size. Similarly, nanoimprint lithography can be used to leverage the benefits of EBL's accuracy at the macroscale, as the mask is constructed once. Thus, it is not suited to prototyping/proof-of-concept designs.</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Epitaxial &amp; lithographic approaches of making stacked metamaterials still have significant limitations in the lift-off procedure and alignment requirements. Alternatively, stacked metamaterials could be fabricated using deep anisotropic etching of a pre-fabricated multilayer stack. However, challenges related to the dry etching procedure of the metal-dielectric stacks have prevented this from being pursued.</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Finally, the two-photon photopolymerization techniques offer sub-diffraction resolution (down to 100 nm) due to a nonlinear multiphoton process and can write onto multiple locations simultaneously. In combination with thin metal deposition techniques, the resulting structures can be completely arbitrary in shape. However, this approach needs further advances and developments for creating thin, uniform, and smooth layers of different materials on a TPP-fabricated polymer matrix. </a:t>
            </a:r>
            <a:endParaRPr lang="sv-SE" dirty="0"/>
          </a:p>
        </p:txBody>
      </p:sp>
      <p:sp>
        <p:nvSpPr>
          <p:cNvPr id="4" name="Platshållare för bildnummer 3"/>
          <p:cNvSpPr>
            <a:spLocks noGrp="1"/>
          </p:cNvSpPr>
          <p:nvPr>
            <p:ph type="sldNum" sz="quarter" idx="5"/>
          </p:nvPr>
        </p:nvSpPr>
        <p:spPr/>
        <p:txBody>
          <a:bodyPr/>
          <a:lstStyle/>
          <a:p>
            <a:fld id="{BE9B3788-9001-B644-BA17-8295324E87C1}" type="slidenum">
              <a:rPr lang="sv-SE" smtClean="0"/>
              <a:t>7</a:t>
            </a:fld>
            <a:endParaRPr lang="sv-SE"/>
          </a:p>
        </p:txBody>
      </p:sp>
    </p:spTree>
    <p:extLst>
      <p:ext uri="{BB962C8B-B14F-4D97-AF65-F5344CB8AC3E}">
        <p14:creationId xmlns:p14="http://schemas.microsoft.com/office/powerpoint/2010/main" val="337319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14:m>
                  <m:oMath xmlns:m="http://schemas.openxmlformats.org/officeDocument/2006/math">
                    <m:sSubSup>
                      <m:sSubSupPr>
                        <m:ctrlPr>
                          <a:rPr lang="en-US" sz="1200" b="0" i="1" u="none" strike="noStrike" kern="1200" baseline="0" dirty="0" smtClean="0">
                            <a:solidFill>
                              <a:schemeClr val="tx1"/>
                            </a:solidFill>
                            <a:latin typeface="Cambria Math" panose="02040503050406030204" pitchFamily="18" charset="0"/>
                            <a:ea typeface="+mn-ea"/>
                            <a:cs typeface="+mn-cs"/>
                          </a:rPr>
                        </m:ctrlPr>
                      </m:sSubSupPr>
                      <m:e>
                        <m:r>
                          <a:rPr lang="en-US"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𝜔</m:t>
                        </m:r>
                      </m:e>
                      <m:sub>
                        <m:r>
                          <a:rPr lang="en-US" sz="1200" b="0" i="1" u="none" strike="noStrike" kern="1200" baseline="0" dirty="0" smtClean="0">
                            <a:solidFill>
                              <a:schemeClr val="tx1"/>
                            </a:solidFill>
                            <a:latin typeface="Cambria Math" panose="02040503050406030204" pitchFamily="18" charset="0"/>
                            <a:ea typeface="+mn-ea"/>
                            <a:cs typeface="+mn-cs"/>
                          </a:rPr>
                          <m:t>𝑝</m:t>
                        </m:r>
                      </m:sub>
                      <m:sup>
                        <m:r>
                          <a:rPr lang="en-US" sz="1200" b="0" i="1" u="none" strike="noStrike" kern="1200" baseline="0" dirty="0" smtClean="0">
                            <a:solidFill>
                              <a:schemeClr val="tx1"/>
                            </a:solidFill>
                            <a:latin typeface="Cambria Math" panose="02040503050406030204" pitchFamily="18" charset="0"/>
                            <a:ea typeface="+mn-ea"/>
                            <a:cs typeface="+mn-cs"/>
                          </a:rPr>
                          <m:t>2</m:t>
                        </m:r>
                      </m:sup>
                    </m:sSubSup>
                    <m:r>
                      <a:rPr lang="el-GR" sz="1200" b="0" i="1" u="none" strike="noStrike" kern="1200" baseline="0" dirty="0" smtClean="0">
                        <a:solidFill>
                          <a:schemeClr val="tx1"/>
                        </a:solidFill>
                        <a:latin typeface="Cambria Math" panose="02040503050406030204" pitchFamily="18" charset="0"/>
                        <a:ea typeface="+mn-ea"/>
                        <a:cs typeface="+mn-cs"/>
                      </a:rPr>
                      <m:t> = 4</m:t>
                    </m:r>
                    <m:r>
                      <a:rPr lang="el-GR" sz="1200" b="0" i="1" u="none" strike="noStrike" kern="1200" baseline="0" dirty="0" smtClean="0">
                        <a:solidFill>
                          <a:schemeClr val="tx1"/>
                        </a:solidFill>
                        <a:latin typeface="Cambria Math" panose="02040503050406030204" pitchFamily="18" charset="0"/>
                        <a:ea typeface="+mn-ea"/>
                        <a:cs typeface="+mn-cs"/>
                      </a:rPr>
                      <m:t>𝜋</m:t>
                    </m:r>
                    <m:r>
                      <a:rPr lang="en-US" sz="1200" b="0" i="1" u="none" strike="noStrike" kern="1200" baseline="0" dirty="0" smtClean="0">
                        <a:solidFill>
                          <a:schemeClr val="tx1"/>
                        </a:solidFill>
                        <a:latin typeface="Cambria Math" panose="02040503050406030204" pitchFamily="18" charset="0"/>
                        <a:ea typeface="+mn-ea"/>
                        <a:cs typeface="+mn-cs"/>
                      </a:rPr>
                      <m:t>(</m:t>
                    </m:r>
                    <m:f>
                      <m:fPr>
                        <m:ctrlPr>
                          <a:rPr lang="en-US" sz="1200" b="0" i="1" u="none" strike="noStrike" kern="1200" baseline="0" dirty="0" smtClean="0">
                            <a:solidFill>
                              <a:schemeClr val="tx1"/>
                            </a:solidFill>
                            <a:latin typeface="Cambria Math" panose="02040503050406030204" pitchFamily="18" charset="0"/>
                            <a:ea typeface="+mn-ea"/>
                            <a:cs typeface="+mn-cs"/>
                          </a:rPr>
                        </m:ctrlPr>
                      </m:fPr>
                      <m:num>
                        <m:r>
                          <a:rPr lang="en-US" sz="1200" b="0" i="1" u="none" strike="noStrike" kern="1200" baseline="0" dirty="0" smtClean="0">
                            <a:solidFill>
                              <a:schemeClr val="tx1"/>
                            </a:solidFill>
                            <a:latin typeface="Cambria Math" panose="02040503050406030204" pitchFamily="18" charset="0"/>
                            <a:ea typeface="+mn-ea"/>
                            <a:cs typeface="+mn-cs"/>
                          </a:rPr>
                          <m:t>𝑛</m:t>
                        </m:r>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𝑒</m:t>
                            </m:r>
                          </m:e>
                          <m:sup>
                            <m:r>
                              <a:rPr lang="en-US" sz="1200" b="0" i="1" u="none" strike="noStrike" kern="1200" baseline="0" dirty="0" smtClean="0">
                                <a:solidFill>
                                  <a:schemeClr val="tx1"/>
                                </a:solidFill>
                                <a:latin typeface="Cambria Math" panose="02040503050406030204" pitchFamily="18" charset="0"/>
                                <a:ea typeface="+mn-ea"/>
                                <a:cs typeface="+mn-cs"/>
                              </a:rPr>
                              <m:t>2</m:t>
                            </m:r>
                          </m:sup>
                        </m:sSup>
                      </m:num>
                      <m:den>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𝑚</m:t>
                            </m:r>
                          </m:e>
                          <m:sup>
                            <m:r>
                              <a:rPr lang="en-US" sz="1200" b="0" i="1" u="none" strike="noStrike" kern="1200" baseline="0" dirty="0" smtClean="0">
                                <a:solidFill>
                                  <a:schemeClr val="tx1"/>
                                </a:solidFill>
                                <a:latin typeface="Cambria Math" panose="02040503050406030204" pitchFamily="18" charset="0"/>
                                <a:ea typeface="+mn-ea"/>
                                <a:cs typeface="+mn-cs"/>
                              </a:rPr>
                              <m:t>∗</m:t>
                            </m:r>
                          </m:sup>
                        </m:sSup>
                      </m:den>
                    </m:f>
                    <m:r>
                      <a:rPr lang="en-US" sz="1200" b="0" i="1" u="none" strike="noStrike" kern="1200" baseline="0" dirty="0" smtClean="0">
                        <a:solidFill>
                          <a:schemeClr val="tx1"/>
                        </a:solidFill>
                        <a:latin typeface="Cambria Math" panose="02040503050406030204" pitchFamily="18" charset="0"/>
                        <a:ea typeface="+mn-ea"/>
                        <a:cs typeface="+mn-cs"/>
                      </a:rPr>
                      <m:t>)</m:t>
                    </m:r>
                  </m:oMath>
                </a14:m>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Choice>
        <mc:Fallback>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8</a:t>
            </a:fld>
            <a:endParaRPr lang="sv-SE"/>
          </a:p>
        </p:txBody>
      </p:sp>
    </p:spTree>
    <p:extLst>
      <p:ext uri="{BB962C8B-B14F-4D97-AF65-F5344CB8AC3E}">
        <p14:creationId xmlns:p14="http://schemas.microsoft.com/office/powerpoint/2010/main" val="1937487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14:m>
                  <m:oMath xmlns:m="http://schemas.openxmlformats.org/officeDocument/2006/math">
                    <m:sSubSup>
                      <m:sSubSupPr>
                        <m:ctrlPr>
                          <a:rPr lang="en-US" sz="1200" b="0" i="1" u="none" strike="noStrike" kern="1200" baseline="0" dirty="0" smtClean="0">
                            <a:solidFill>
                              <a:schemeClr val="tx1"/>
                            </a:solidFill>
                            <a:latin typeface="Cambria Math" panose="02040503050406030204" pitchFamily="18" charset="0"/>
                            <a:ea typeface="+mn-ea"/>
                            <a:cs typeface="+mn-cs"/>
                          </a:rPr>
                        </m:ctrlPr>
                      </m:sSubSupPr>
                      <m:e>
                        <m:r>
                          <a:rPr lang="en-US" sz="1200" b="0" i="1" u="none" strike="noStrike" kern="1200" baseline="0" dirty="0" smtClean="0">
                            <a:solidFill>
                              <a:schemeClr val="tx1"/>
                            </a:solidFill>
                            <a:latin typeface="Cambria Math" panose="02040503050406030204" pitchFamily="18" charset="0"/>
                            <a:ea typeface="Cambria Math" panose="02040503050406030204" pitchFamily="18" charset="0"/>
                            <a:cs typeface="+mn-cs"/>
                          </a:rPr>
                          <m:t>𝜔</m:t>
                        </m:r>
                      </m:e>
                      <m:sub>
                        <m:r>
                          <a:rPr lang="en-US" sz="1200" b="0" i="1" u="none" strike="noStrike" kern="1200" baseline="0" dirty="0" smtClean="0">
                            <a:solidFill>
                              <a:schemeClr val="tx1"/>
                            </a:solidFill>
                            <a:latin typeface="Cambria Math" panose="02040503050406030204" pitchFamily="18" charset="0"/>
                            <a:ea typeface="+mn-ea"/>
                            <a:cs typeface="+mn-cs"/>
                          </a:rPr>
                          <m:t>𝑝</m:t>
                        </m:r>
                      </m:sub>
                      <m:sup>
                        <m:r>
                          <a:rPr lang="en-US" sz="1200" b="0" i="1" u="none" strike="noStrike" kern="1200" baseline="0" dirty="0" smtClean="0">
                            <a:solidFill>
                              <a:schemeClr val="tx1"/>
                            </a:solidFill>
                            <a:latin typeface="Cambria Math" panose="02040503050406030204" pitchFamily="18" charset="0"/>
                            <a:ea typeface="+mn-ea"/>
                            <a:cs typeface="+mn-cs"/>
                          </a:rPr>
                          <m:t>2</m:t>
                        </m:r>
                      </m:sup>
                    </m:sSubSup>
                    <m:r>
                      <a:rPr lang="el-GR" sz="1200" b="0" i="1" u="none" strike="noStrike" kern="1200" baseline="0" dirty="0" smtClean="0">
                        <a:solidFill>
                          <a:schemeClr val="tx1"/>
                        </a:solidFill>
                        <a:latin typeface="Cambria Math" panose="02040503050406030204" pitchFamily="18" charset="0"/>
                        <a:ea typeface="+mn-ea"/>
                        <a:cs typeface="+mn-cs"/>
                      </a:rPr>
                      <m:t> = 4</m:t>
                    </m:r>
                    <m:r>
                      <a:rPr lang="el-GR" sz="1200" b="0" i="1" u="none" strike="noStrike" kern="1200" baseline="0" dirty="0" smtClean="0">
                        <a:solidFill>
                          <a:schemeClr val="tx1"/>
                        </a:solidFill>
                        <a:latin typeface="Cambria Math" panose="02040503050406030204" pitchFamily="18" charset="0"/>
                        <a:ea typeface="+mn-ea"/>
                        <a:cs typeface="+mn-cs"/>
                      </a:rPr>
                      <m:t>𝜋</m:t>
                    </m:r>
                    <m:r>
                      <a:rPr lang="en-US" sz="1200" b="0" i="1" u="none" strike="noStrike" kern="1200" baseline="0" dirty="0" smtClean="0">
                        <a:solidFill>
                          <a:schemeClr val="tx1"/>
                        </a:solidFill>
                        <a:latin typeface="Cambria Math" panose="02040503050406030204" pitchFamily="18" charset="0"/>
                        <a:ea typeface="+mn-ea"/>
                        <a:cs typeface="+mn-cs"/>
                      </a:rPr>
                      <m:t>(</m:t>
                    </m:r>
                    <m:f>
                      <m:fPr>
                        <m:ctrlPr>
                          <a:rPr lang="en-US" sz="1200" b="0" i="1" u="none" strike="noStrike" kern="1200" baseline="0" dirty="0" smtClean="0">
                            <a:solidFill>
                              <a:schemeClr val="tx1"/>
                            </a:solidFill>
                            <a:latin typeface="Cambria Math" panose="02040503050406030204" pitchFamily="18" charset="0"/>
                            <a:ea typeface="+mn-ea"/>
                            <a:cs typeface="+mn-cs"/>
                          </a:rPr>
                        </m:ctrlPr>
                      </m:fPr>
                      <m:num>
                        <m:r>
                          <a:rPr lang="en-US" sz="1200" b="0" i="1" u="none" strike="noStrike" kern="1200" baseline="0" dirty="0" smtClean="0">
                            <a:solidFill>
                              <a:schemeClr val="tx1"/>
                            </a:solidFill>
                            <a:latin typeface="Cambria Math" panose="02040503050406030204" pitchFamily="18" charset="0"/>
                            <a:ea typeface="+mn-ea"/>
                            <a:cs typeface="+mn-cs"/>
                          </a:rPr>
                          <m:t>𝑛</m:t>
                        </m:r>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𝑒</m:t>
                            </m:r>
                          </m:e>
                          <m:sup>
                            <m:r>
                              <a:rPr lang="en-US" sz="1200" b="0" i="1" u="none" strike="noStrike" kern="1200" baseline="0" dirty="0" smtClean="0">
                                <a:solidFill>
                                  <a:schemeClr val="tx1"/>
                                </a:solidFill>
                                <a:latin typeface="Cambria Math" panose="02040503050406030204" pitchFamily="18" charset="0"/>
                                <a:ea typeface="+mn-ea"/>
                                <a:cs typeface="+mn-cs"/>
                              </a:rPr>
                              <m:t>2</m:t>
                            </m:r>
                          </m:sup>
                        </m:sSup>
                      </m:num>
                      <m:den>
                        <m:sSup>
                          <m:sSupPr>
                            <m:ctrlPr>
                              <a:rPr lang="en-US" sz="1200" b="0" i="1" u="none" strike="noStrike" kern="1200" baseline="0" dirty="0" smtClean="0">
                                <a:solidFill>
                                  <a:schemeClr val="tx1"/>
                                </a:solidFill>
                                <a:latin typeface="Cambria Math" panose="02040503050406030204" pitchFamily="18" charset="0"/>
                                <a:ea typeface="+mn-ea"/>
                                <a:cs typeface="+mn-cs"/>
                              </a:rPr>
                            </m:ctrlPr>
                          </m:sSupPr>
                          <m:e>
                            <m:r>
                              <a:rPr lang="en-US" sz="1200" b="0" i="1" u="none" strike="noStrike" kern="1200" baseline="0" dirty="0" smtClean="0">
                                <a:solidFill>
                                  <a:schemeClr val="tx1"/>
                                </a:solidFill>
                                <a:latin typeface="Cambria Math" panose="02040503050406030204" pitchFamily="18" charset="0"/>
                                <a:ea typeface="+mn-ea"/>
                                <a:cs typeface="+mn-cs"/>
                              </a:rPr>
                              <m:t>𝑚</m:t>
                            </m:r>
                          </m:e>
                          <m:sup>
                            <m:r>
                              <a:rPr lang="en-US" sz="1200" b="0" i="1" u="none" strike="noStrike" kern="1200" baseline="0" dirty="0" smtClean="0">
                                <a:solidFill>
                                  <a:schemeClr val="tx1"/>
                                </a:solidFill>
                                <a:latin typeface="Cambria Math" panose="02040503050406030204" pitchFamily="18" charset="0"/>
                                <a:ea typeface="+mn-ea"/>
                                <a:cs typeface="+mn-cs"/>
                              </a:rPr>
                              <m:t>∗</m:t>
                            </m:r>
                          </m:sup>
                        </m:sSup>
                      </m:den>
                    </m:f>
                    <m:r>
                      <a:rPr lang="en-US" sz="1200" b="0" i="1" u="none" strike="noStrike" kern="1200" baseline="0" dirty="0" smtClean="0">
                        <a:solidFill>
                          <a:schemeClr val="tx1"/>
                        </a:solidFill>
                        <a:latin typeface="Cambria Math" panose="02040503050406030204" pitchFamily="18" charset="0"/>
                        <a:ea typeface="+mn-ea"/>
                        <a:cs typeface="+mn-cs"/>
                      </a:rPr>
                      <m:t>)</m:t>
                    </m:r>
                  </m:oMath>
                </a14:m>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Choice>
        <mc:Fallback>
          <p:sp>
            <p:nvSpPr>
              <p:cNvPr id="3" name="Notes Placeholder 2"/>
              <p:cNvSpPr>
                <a:spLocks noGrp="1"/>
              </p:cNvSpPr>
              <p:nvPr>
                <p:ph type="body" idx="1"/>
              </p:nvPr>
            </p:nvSpPr>
            <p:spPr/>
            <p:txBody>
              <a:bodyPr/>
              <a:lstStyle/>
              <a:p>
                <a:r>
                  <a:rPr lang="en-US" dirty="0"/>
                  <a:t>The most general second-order model that has been introduced for metamaterial studies is the two-time-derivative Lorentz metamaterial. </a:t>
                </a:r>
              </a:p>
              <a:p>
                <a:r>
                  <a:rPr lang="en-US" dirty="0"/>
                  <a:t>Where gamma is the width of the resonance, The terms xi_a, xi_b, and xi_gamma represent, respectively, the coupling of the electric (magnetic) field and its first- and second-time derivatives to the local charge motion.</a:t>
                </a:r>
              </a:p>
              <a:p>
                <a:endParaRPr lang="en-US" dirty="0"/>
              </a:p>
              <a:p>
                <a:r>
                  <a:rPr lang="en-US" dirty="0"/>
                  <a:t>w0 and wp are the resonant and plasma frequency, respectively, that are determined by the material used, the structure's geometry, and the interacting field. </a:t>
                </a:r>
                <a:r>
                  <a:rPr lang="en-US" sz="1200" b="0" i="0" u="none" strike="noStrike" kern="1200" baseline="0" dirty="0">
                    <a:solidFill>
                      <a:schemeClr val="tx1"/>
                    </a:solidFill>
                    <a:latin typeface="Cambria Math" panose="02040503050406030204" pitchFamily="18" charset="0"/>
                    <a:ea typeface="Cambria Math" panose="02040503050406030204" pitchFamily="18" charset="0"/>
                    <a:cs typeface="+mn-cs"/>
                  </a:rPr>
                  <a:t>𝜔</a:t>
                </a:r>
                <a:r>
                  <a:rPr lang="en-US" sz="1200" b="0" i="0" u="none" strike="noStrike" kern="1200" baseline="0" dirty="0">
                    <a:solidFill>
                      <a:schemeClr val="tx1"/>
                    </a:solidFill>
                    <a:latin typeface="Cambria Math" panose="02040503050406030204" pitchFamily="18" charset="0"/>
                    <a:ea typeface="+mn-ea"/>
                    <a:cs typeface="+mn-cs"/>
                  </a:rPr>
                  <a:t>_𝑝^2</a:t>
                </a:r>
                <a:r>
                  <a:rPr lang="el-GR" sz="1200" b="0" i="0" u="none" strike="noStrike" kern="1200" baseline="0" dirty="0">
                    <a:solidFill>
                      <a:schemeClr val="tx1"/>
                    </a:solidFill>
                    <a:latin typeface="Cambria Math" panose="02040503050406030204" pitchFamily="18" charset="0"/>
                    <a:ea typeface="+mn-ea"/>
                    <a:cs typeface="+mn-cs"/>
                  </a:rPr>
                  <a:t>  = 4𝜋</a:t>
                </a:r>
                <a:r>
                  <a:rPr lang="en-US" sz="1200" b="0" i="0" u="none" strike="noStrike" kern="1200" baseline="0" dirty="0">
                    <a:solidFill>
                      <a:schemeClr val="tx1"/>
                    </a:solidFill>
                    <a:latin typeface="Cambria Math" panose="02040503050406030204" pitchFamily="18" charset="0"/>
                    <a:ea typeface="+mn-ea"/>
                    <a:cs typeface="+mn-cs"/>
                  </a:rPr>
                  <a:t>((𝑛𝑒^2)/𝑚^∗ )</a:t>
                </a:r>
                <a:endParaRPr lang="en-US" dirty="0"/>
              </a:p>
              <a:p>
                <a:endParaRPr lang="en-US" dirty="0"/>
              </a:p>
              <a:p>
                <a:r>
                  <a:rPr lang="en-US" dirty="0"/>
                  <a:t>The topmost expression satisfies the </a:t>
                </a:r>
                <a:r>
                  <a:rPr lang="en-US" dirty="0" err="1"/>
                  <a:t>kramers-kroning</a:t>
                </a:r>
                <a:r>
                  <a:rPr lang="en-US" dirty="0"/>
                  <a:t> relation and causality for </a:t>
                </a:r>
                <a:r>
                  <a:rPr lang="en-US" dirty="0" err="1"/>
                  <a:t>x_gamma</a:t>
                </a:r>
                <a:r>
                  <a:rPr lang="en-US" dirty="0"/>
                  <a:t> less than -1.  In the limit that w goes to 0 </a:t>
                </a:r>
                <a:r>
                  <a:rPr lang="en-US" dirty="0" err="1"/>
                  <a:t>x_e</a:t>
                </a:r>
                <a:r>
                  <a:rPr lang="en-US" dirty="0"/>
                  <a:t> goes </a:t>
                </a:r>
                <a:r>
                  <a:rPr lang="en-US" dirty="0" err="1"/>
                  <a:t>x_a</a:t>
                </a:r>
                <a:r>
                  <a:rPr lang="en-US" dirty="0"/>
                  <a:t> and in the limit that w goes to infinity </a:t>
                </a:r>
                <a:r>
                  <a:rPr lang="en-US" dirty="0" err="1"/>
                  <a:t>x_E</a:t>
                </a:r>
                <a:r>
                  <a:rPr lang="en-US" dirty="0"/>
                  <a:t> goes to </a:t>
                </a:r>
                <a:r>
                  <a:rPr lang="en-US" dirty="0" err="1"/>
                  <a:t>x_gamma</a:t>
                </a:r>
                <a:r>
                  <a:rPr lang="en-US" dirty="0"/>
                  <a:t>. For </a:t>
                </a:r>
                <a:r>
                  <a:rPr lang="en-US" dirty="0" err="1"/>
                  <a:t>x_gamma</a:t>
                </a:r>
                <a:r>
                  <a:rPr lang="en-US" dirty="0"/>
                  <a:t> between 0 and -1 the resulting permittivity is between 0 and 1, meaning that the group velocity exceeds the speed of light in that medium (</a:t>
                </a:r>
                <a:r>
                  <a:rPr lang="en-US" dirty="0" err="1"/>
                  <a:t>Engheta</a:t>
                </a:r>
                <a:r>
                  <a:rPr lang="en-US" dirty="0"/>
                  <a:t> &amp; </a:t>
                </a:r>
                <a:r>
                  <a:rPr lang="en-US" dirty="0" err="1"/>
                  <a:t>Ziolkowski</a:t>
                </a:r>
                <a:r>
                  <a:rPr lang="en-US" dirty="0"/>
                  <a:t>); this does not violate the theory of special relativity because the group velocity is the velocity of the peak of the localized wave packet which does not carry information. (Luo, Hailu &amp; Hu, Wei &amp; Shu, </a:t>
                </a:r>
                <a:r>
                  <a:rPr lang="en-US" dirty="0" err="1"/>
                  <a:t>Weixing</a:t>
                </a:r>
                <a:r>
                  <a:rPr lang="en-US" dirty="0"/>
                  <a:t> &amp; Li, Fei &amp; Ren, </a:t>
                </a:r>
                <a:r>
                  <a:rPr lang="en-US" dirty="0" err="1"/>
                  <a:t>Zhongzhou</a:t>
                </a:r>
                <a:r>
                  <a:rPr lang="en-US" dirty="0"/>
                  <a:t>. (2006). Superluminal group velocity in an anisotropic metamaterial. EPL (</a:t>
                </a:r>
                <a:r>
                  <a:rPr lang="en-US" dirty="0" err="1"/>
                  <a:t>Europhysics</a:t>
                </a:r>
                <a:r>
                  <a:rPr lang="en-US" dirty="0"/>
                  <a:t> Letters). 74. 10.1209/</a:t>
                </a:r>
                <a:r>
                  <a:rPr lang="en-US" dirty="0" err="1"/>
                  <a:t>epl</a:t>
                </a:r>
                <a:r>
                  <a:rPr lang="en-US" dirty="0"/>
                  <a:t>/i2006-10046-4. ) While some papers claim and report that superluminal propagation occurs in fabricated structures, there are other papers, Luan &amp; Wu 2018, that claim such a phenomenon is impossible.</a:t>
                </a:r>
              </a:p>
            </p:txBody>
          </p:sp>
        </mc:Fallback>
      </mc:AlternateContent>
      <p:sp>
        <p:nvSpPr>
          <p:cNvPr id="4" name="Slide Number Placeholder 3"/>
          <p:cNvSpPr>
            <a:spLocks noGrp="1"/>
          </p:cNvSpPr>
          <p:nvPr>
            <p:ph type="sldNum" sz="quarter" idx="5"/>
          </p:nvPr>
        </p:nvSpPr>
        <p:spPr/>
        <p:txBody>
          <a:bodyPr/>
          <a:lstStyle/>
          <a:p>
            <a:fld id="{BE9B3788-9001-B644-BA17-8295324E87C1}" type="slidenum">
              <a:rPr lang="sv-SE" smtClean="0"/>
              <a:t>9</a:t>
            </a:fld>
            <a:endParaRPr lang="sv-SE"/>
          </a:p>
        </p:txBody>
      </p:sp>
    </p:spTree>
    <p:extLst>
      <p:ext uri="{BB962C8B-B14F-4D97-AF65-F5344CB8AC3E}">
        <p14:creationId xmlns:p14="http://schemas.microsoft.com/office/powerpoint/2010/main" val="708538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3" name="Bildobjekt 42">
            <a:extLst>
              <a:ext uri="{FF2B5EF4-FFF2-40B4-BE49-F238E27FC236}">
                <a16:creationId xmlns:a16="http://schemas.microsoft.com/office/drawing/2014/main" id="{A27D6A0B-AC08-5845-8031-259EF829BE0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9" y="193289"/>
            <a:ext cx="11807822" cy="2589301"/>
          </a:xfrm>
          <a:prstGeom prst="rect">
            <a:avLst/>
          </a:prstGeom>
        </p:spPr>
      </p:pic>
      <p:pic>
        <p:nvPicPr>
          <p:cNvPr id="44" name="Bildobjekt 43">
            <a:extLst>
              <a:ext uri="{FF2B5EF4-FFF2-40B4-BE49-F238E27FC236}">
                <a16:creationId xmlns:a16="http://schemas.microsoft.com/office/drawing/2014/main" id="{530CB40D-6499-4841-AD35-32D1E650B0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92088" y="2776608"/>
            <a:ext cx="5239392" cy="3892479"/>
          </a:xfrm>
          <a:prstGeom prst="rect">
            <a:avLst/>
          </a:prstGeom>
        </p:spPr>
      </p:pic>
      <p:pic>
        <p:nvPicPr>
          <p:cNvPr id="45" name="Bildobjekt 44">
            <a:extLst>
              <a:ext uri="{FF2B5EF4-FFF2-40B4-BE49-F238E27FC236}">
                <a16:creationId xmlns:a16="http://schemas.microsoft.com/office/drawing/2014/main" id="{0F1BEB69-13AC-DC40-82C8-1B895128762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5431479" y="4083443"/>
            <a:ext cx="6568433" cy="2585643"/>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2777771"/>
            <a:ext cx="6752790"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Platshållare för text 5">
            <a:extLst>
              <a:ext uri="{FF2B5EF4-FFF2-40B4-BE49-F238E27FC236}">
                <a16:creationId xmlns:a16="http://schemas.microsoft.com/office/drawing/2014/main" id="{A73B72C7-EA56-AA4A-8362-7A93E61ED505}"/>
              </a:ext>
            </a:extLst>
          </p:cNvPr>
          <p:cNvSpPr>
            <a:spLocks noGrp="1"/>
          </p:cNvSpPr>
          <p:nvPr>
            <p:ph type="body" sz="quarter" idx="10" hasCustomPrompt="1"/>
          </p:nvPr>
        </p:nvSpPr>
        <p:spPr>
          <a:xfrm>
            <a:off x="5651588" y="2883809"/>
            <a:ext cx="6128216" cy="639762"/>
          </a:xfrm>
        </p:spPr>
        <p:txBody>
          <a:bodyPr>
            <a:noAutofit/>
          </a:bodyPr>
          <a:lstStyle>
            <a:lvl1pPr marL="0" indent="0">
              <a:lnSpc>
                <a:spcPct val="100000"/>
              </a:lnSpc>
              <a:spcBef>
                <a:spcPts val="0"/>
              </a:spcBef>
              <a:buNone/>
              <a:defRPr sz="4200" b="0" i="0">
                <a:solidFill>
                  <a:schemeClr val="accent1"/>
                </a:solidFill>
                <a:latin typeface="Times New Roman" panose="02020603050405020304" pitchFamily="18" charset="0"/>
                <a:cs typeface="Times New Roman" panose="02020603050405020304" pitchFamily="18" charset="0"/>
              </a:defRPr>
            </a:lvl1pPr>
          </a:lstStyle>
          <a:p>
            <a:r>
              <a:rPr lang="sv-SE" dirty="0" err="1"/>
              <a:t>Single</a:t>
            </a:r>
            <a:r>
              <a:rPr lang="sv-SE" dirty="0"/>
              <a:t> </a:t>
            </a:r>
            <a:r>
              <a:rPr lang="sv-SE" dirty="0" err="1"/>
              <a:t>line</a:t>
            </a:r>
            <a:r>
              <a:rPr lang="sv-SE" dirty="0"/>
              <a:t> </a:t>
            </a:r>
            <a:r>
              <a:rPr lang="sv-SE" dirty="0" err="1"/>
              <a:t>title</a:t>
            </a:r>
            <a:endParaRPr lang="sv-SE" dirty="0"/>
          </a:p>
        </p:txBody>
      </p:sp>
      <p:sp>
        <p:nvSpPr>
          <p:cNvPr id="12" name="Platshållare för text 11">
            <a:extLst>
              <a:ext uri="{FF2B5EF4-FFF2-40B4-BE49-F238E27FC236}">
                <a16:creationId xmlns:a16="http://schemas.microsoft.com/office/drawing/2014/main" id="{4BB7ED9B-1D2D-7541-ABE9-750F505D4492}"/>
              </a:ext>
            </a:extLst>
          </p:cNvPr>
          <p:cNvSpPr>
            <a:spLocks noGrp="1"/>
          </p:cNvSpPr>
          <p:nvPr>
            <p:ph type="body" sz="quarter" idx="11" hasCustomPrompt="1"/>
          </p:nvPr>
        </p:nvSpPr>
        <p:spPr>
          <a:xfrm>
            <a:off x="5651587" y="3706291"/>
            <a:ext cx="6348324" cy="349418"/>
          </a:xfrm>
        </p:spPr>
        <p:txBody>
          <a:bodyPr>
            <a:noAutofit/>
          </a:bodyPr>
          <a:lstStyle>
            <a:lvl1pPr marL="0" indent="0">
              <a:spcBef>
                <a:spcPts val="0"/>
              </a:spcBef>
              <a:buNone/>
              <a:defRPr sz="1200" b="1" cap="all" spc="50" baseline="0">
                <a:solidFill>
                  <a:schemeClr val="accent1"/>
                </a:solidFill>
              </a:defRPr>
            </a:lvl1pPr>
          </a:lstStyle>
          <a:p>
            <a:r>
              <a:rPr lang="sv-SE" dirty="0" err="1"/>
              <a:t>Subtitle</a:t>
            </a:r>
            <a:r>
              <a:rPr lang="sv-SE" dirty="0"/>
              <a:t>, </a:t>
            </a:r>
            <a:r>
              <a:rPr lang="sv-SE" dirty="0" err="1"/>
              <a:t>name</a:t>
            </a:r>
            <a:r>
              <a:rPr lang="sv-SE" dirty="0"/>
              <a:t>, institution, </a:t>
            </a:r>
            <a:r>
              <a:rPr lang="sv-SE" dirty="0" err="1"/>
              <a:t>year</a:t>
            </a:r>
            <a:r>
              <a:rPr lang="sv-SE" dirty="0"/>
              <a:t> </a:t>
            </a:r>
            <a:r>
              <a:rPr lang="sv-SE" dirty="0" err="1"/>
              <a:t>etc</a:t>
            </a:r>
            <a:endParaRPr lang="sv-SE" dirty="0"/>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5651588" y="3589513"/>
            <a:ext cx="6348323"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23" name="Bildobjekt 22">
            <a:extLst>
              <a:ext uri="{FF2B5EF4-FFF2-40B4-BE49-F238E27FC236}">
                <a16:creationId xmlns:a16="http://schemas.microsoft.com/office/drawing/2014/main" id="{E67EF931-F7AE-D74F-A8D9-A4EA6F28174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421567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 large text box">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p:nvPr>
        </p:nvSpPr>
        <p:spPr>
          <a:xfrm>
            <a:off x="192088" y="188913"/>
            <a:ext cx="11807825" cy="6480175"/>
          </a:xfrm>
          <a:solidFill>
            <a:schemeClr val="bg2"/>
          </a:solidFill>
        </p:spPr>
        <p:txBody>
          <a:bodyPr/>
          <a:lstStyle/>
          <a:p>
            <a:r>
              <a:rPr lang="sv-SE"/>
              <a:t>Klicka på ikonen för att lägga till en bild</a:t>
            </a:r>
          </a:p>
        </p:txBody>
      </p:sp>
      <p:sp>
        <p:nvSpPr>
          <p:cNvPr id="3" name="Platshållare för text 2">
            <a:extLst>
              <a:ext uri="{FF2B5EF4-FFF2-40B4-BE49-F238E27FC236}">
                <a16:creationId xmlns:a16="http://schemas.microsoft.com/office/drawing/2014/main" id="{2E046CE9-72AE-E244-87D3-B62AED9EB80A}"/>
              </a:ext>
            </a:extLst>
          </p:cNvPr>
          <p:cNvSpPr>
            <a:spLocks noGrp="1"/>
          </p:cNvSpPr>
          <p:nvPr>
            <p:ph type="body" sz="quarter" idx="11" hasCustomPrompt="1"/>
          </p:nvPr>
        </p:nvSpPr>
        <p:spPr>
          <a:xfrm>
            <a:off x="6747640" y="4841314"/>
            <a:ext cx="5444359" cy="1244339"/>
          </a:xfrm>
          <a:solidFill>
            <a:schemeClr val="bg1"/>
          </a:solidFill>
        </p:spPr>
        <p:txBody>
          <a:bodyPr wrap="square" lIns="540000" tIns="360000" rIns="360000" bIns="468000" anchor="b" anchorCtr="0">
            <a:spAutoFit/>
          </a:bodyPr>
          <a:lstStyle>
            <a:lvl1pPr marL="0" indent="0">
              <a:lnSpc>
                <a:spcPct val="100000"/>
              </a:lnSpc>
              <a:spcBef>
                <a:spcPts val="0"/>
              </a:spcBef>
              <a:buNone/>
              <a:defRPr sz="2600" b="0" i="0">
                <a:solidFill>
                  <a:schemeClr val="accent1"/>
                </a:solidFill>
                <a:latin typeface="Times New Roman" panose="02020603050405020304" pitchFamily="18" charset="0"/>
                <a:cs typeface="Times New Roman" panose="02020603050405020304" pitchFamily="18" charset="0"/>
              </a:defRPr>
            </a:lvl1pPr>
          </a:lstStyle>
          <a:p>
            <a:r>
              <a:rPr lang="sv-SE" dirty="0" err="1"/>
              <a:t>Add</a:t>
            </a:r>
            <a:r>
              <a:rPr lang="sv-SE" dirty="0"/>
              <a:t> text</a:t>
            </a:r>
          </a:p>
        </p:txBody>
      </p:sp>
    </p:spTree>
    <p:extLst>
      <p:ext uri="{BB962C8B-B14F-4D97-AF65-F5344CB8AC3E}">
        <p14:creationId xmlns:p14="http://schemas.microsoft.com/office/powerpoint/2010/main" val="402651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 small text box">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p:nvPr>
        </p:nvSpPr>
        <p:spPr>
          <a:xfrm>
            <a:off x="192088" y="188913"/>
            <a:ext cx="11807825" cy="6480175"/>
          </a:xfrm>
          <a:solidFill>
            <a:schemeClr val="bg2"/>
          </a:solidFill>
        </p:spPr>
        <p:txBody>
          <a:bodyPr/>
          <a:lstStyle/>
          <a:p>
            <a:r>
              <a:rPr lang="sv-SE"/>
              <a:t>Klicka på ikonen för att lägga till en bild</a:t>
            </a:r>
          </a:p>
        </p:txBody>
      </p:sp>
      <p:sp>
        <p:nvSpPr>
          <p:cNvPr id="3" name="Platshållare för text 2">
            <a:extLst>
              <a:ext uri="{FF2B5EF4-FFF2-40B4-BE49-F238E27FC236}">
                <a16:creationId xmlns:a16="http://schemas.microsoft.com/office/drawing/2014/main" id="{2E046CE9-72AE-E244-87D3-B62AED9EB80A}"/>
              </a:ext>
            </a:extLst>
          </p:cNvPr>
          <p:cNvSpPr>
            <a:spLocks noGrp="1"/>
          </p:cNvSpPr>
          <p:nvPr>
            <p:ph type="body" sz="quarter" idx="11" hasCustomPrompt="1"/>
          </p:nvPr>
        </p:nvSpPr>
        <p:spPr>
          <a:xfrm>
            <a:off x="8075613" y="4841314"/>
            <a:ext cx="4116386" cy="1244339"/>
          </a:xfrm>
          <a:solidFill>
            <a:schemeClr val="bg1"/>
          </a:solidFill>
        </p:spPr>
        <p:txBody>
          <a:bodyPr wrap="square" lIns="540000" tIns="360000" rIns="360000" bIns="468000" anchor="b" anchorCtr="0">
            <a:spAutoFit/>
          </a:bodyPr>
          <a:lstStyle>
            <a:lvl1pPr marL="0" indent="0">
              <a:lnSpc>
                <a:spcPct val="100000"/>
              </a:lnSpc>
              <a:spcBef>
                <a:spcPts val="0"/>
              </a:spcBef>
              <a:buNone/>
              <a:defRPr sz="2600" b="0" i="0">
                <a:solidFill>
                  <a:schemeClr val="accent1"/>
                </a:solidFill>
                <a:latin typeface="Times New Roman" panose="02020603050405020304" pitchFamily="18" charset="0"/>
                <a:cs typeface="Times New Roman" panose="02020603050405020304" pitchFamily="18" charset="0"/>
              </a:defRPr>
            </a:lvl1pPr>
          </a:lstStyle>
          <a:p>
            <a:r>
              <a:rPr lang="sv-SE" dirty="0" err="1"/>
              <a:t>Add</a:t>
            </a:r>
            <a:r>
              <a:rPr lang="sv-SE" dirty="0"/>
              <a:t> text</a:t>
            </a:r>
          </a:p>
        </p:txBody>
      </p:sp>
    </p:spTree>
    <p:extLst>
      <p:ext uri="{BB962C8B-B14F-4D97-AF65-F5344CB8AC3E}">
        <p14:creationId xmlns:p14="http://schemas.microsoft.com/office/powerpoint/2010/main" val="325206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5298"/>
            <a:ext cx="11088000" cy="615553"/>
          </a:xfrm>
        </p:spPr>
        <p:txBody>
          <a:bodyPr bIns="0" anchor="ctr" anchorCtr="0">
            <a:spAutoFit/>
          </a:bodyPr>
          <a:lstStyle>
            <a:lvl1pPr algn="ctr">
              <a:lnSpc>
                <a:spcPct val="100000"/>
              </a:lnSpc>
              <a:defRPr sz="4000"/>
            </a:lvl1pPr>
          </a:lstStyle>
          <a:p>
            <a:r>
              <a:rPr lang="sv-SE" dirty="0"/>
              <a:t>Klicka här för att ändra mall för rubrikformat</a:t>
            </a:r>
          </a:p>
        </p:txBody>
      </p:sp>
    </p:spTree>
    <p:extLst>
      <p:ext uri="{BB962C8B-B14F-4D97-AF65-F5344CB8AC3E}">
        <p14:creationId xmlns:p14="http://schemas.microsoft.com/office/powerpoint/2010/main" val="1709541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dark">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0B18F435-46A9-C944-B240-4AB68E50B421}"/>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5298"/>
            <a:ext cx="11088000" cy="615553"/>
          </a:xfrm>
        </p:spPr>
        <p:txBody>
          <a:bodyPr bIns="0" anchor="ctr" anchorCtr="0">
            <a:spAutoFit/>
          </a:bodyPr>
          <a:lstStyle>
            <a:lvl1pPr algn="ctr">
              <a:lnSpc>
                <a:spcPct val="100000"/>
              </a:lnSpc>
              <a:defRPr sz="4000">
                <a:solidFill>
                  <a:schemeClr val="bg1"/>
                </a:solidFill>
              </a:defRPr>
            </a:lvl1pPr>
          </a:lstStyle>
          <a:p>
            <a:r>
              <a:rPr lang="sv-SE"/>
              <a:t>Klicka här för att ändra mall för rubrikformat</a:t>
            </a:r>
            <a:endParaRPr lang="sv-SE" dirty="0"/>
          </a:p>
        </p:txBody>
      </p:sp>
    </p:spTree>
    <p:extLst>
      <p:ext uri="{BB962C8B-B14F-4D97-AF65-F5344CB8AC3E}">
        <p14:creationId xmlns:p14="http://schemas.microsoft.com/office/powerpoint/2010/main" val="61928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endParaRPr lang="sv-SE" dirty="0"/>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endParaRPr lang="sv-SE" dirty="0"/>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endParaRPr lang="sv-SE" dirty="0"/>
          </a:p>
        </p:txBody>
      </p:sp>
      <p:sp>
        <p:nvSpPr>
          <p:cNvPr id="16" name="Platshållare för bild 3">
            <a:extLst>
              <a:ext uri="{FF2B5EF4-FFF2-40B4-BE49-F238E27FC236}">
                <a16:creationId xmlns:a16="http://schemas.microsoft.com/office/drawing/2014/main" id="{04D25F2B-1A76-3943-8341-1E952FF295D3}"/>
              </a:ext>
            </a:extLst>
          </p:cNvPr>
          <p:cNvSpPr>
            <a:spLocks noGrp="1"/>
          </p:cNvSpPr>
          <p:nvPr>
            <p:ph type="pic" sz="quarter" idx="17"/>
          </p:nvPr>
        </p:nvSpPr>
        <p:spPr>
          <a:xfrm>
            <a:off x="4116388" y="3428997"/>
            <a:ext cx="3959224" cy="3240087"/>
          </a:xfrm>
        </p:spPr>
        <p:txBody>
          <a:bodyPr/>
          <a:lstStyle/>
          <a:p>
            <a:r>
              <a:rPr lang="sv-SE"/>
              <a:t>Klicka på ikonen för att lägga till en bild</a:t>
            </a:r>
            <a:endParaRPr lang="sv-SE" dirty="0"/>
          </a:p>
        </p:txBody>
      </p:sp>
    </p:spTree>
    <p:extLst>
      <p:ext uri="{BB962C8B-B14F-4D97-AF65-F5344CB8AC3E}">
        <p14:creationId xmlns:p14="http://schemas.microsoft.com/office/powerpoint/2010/main" val="62101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lage + text">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endParaRPr lang="sv-SE" dirty="0"/>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endParaRPr lang="sv-SE" dirty="0"/>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endParaRPr lang="sv-SE" dirty="0"/>
          </a:p>
        </p:txBody>
      </p:sp>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Platshållare för text 6">
            <a:extLst>
              <a:ext uri="{FF2B5EF4-FFF2-40B4-BE49-F238E27FC236}">
                <a16:creationId xmlns:a16="http://schemas.microsoft.com/office/drawing/2014/main" id="{C83528AA-43AE-E741-8458-7453693CEC72}"/>
              </a:ext>
            </a:extLst>
          </p:cNvPr>
          <p:cNvSpPr>
            <a:spLocks noGrp="1"/>
          </p:cNvSpPr>
          <p:nvPr>
            <p:ph type="body" sz="quarter" idx="17" hasCustomPrompt="1"/>
          </p:nvPr>
        </p:nvSpPr>
        <p:spPr>
          <a:xfrm>
            <a:off x="4116388" y="4168939"/>
            <a:ext cx="3959225" cy="1387559"/>
          </a:xfrm>
        </p:spPr>
        <p:txBody>
          <a:bodyPr lIns="468000" rIns="432000" anchor="ctr" anchorCtr="0">
            <a:spAutoFit/>
          </a:bodyPr>
          <a:lstStyle>
            <a:lvl1pPr marL="0" indent="0">
              <a:spcBef>
                <a:spcPts val="0"/>
              </a:spcBef>
              <a:buNone/>
              <a:defRPr sz="2800" b="0" i="0">
                <a:solidFill>
                  <a:schemeClr val="bg1"/>
                </a:solidFill>
                <a:latin typeface="Times New Roman" panose="02020603050405020304" pitchFamily="18" charset="0"/>
                <a:cs typeface="Times New Roman" panose="02020603050405020304" pitchFamily="18" charset="0"/>
              </a:defRPr>
            </a:lvl1pPr>
          </a:lstStyle>
          <a:p>
            <a:r>
              <a:rPr lang="sv-SE" dirty="0" err="1"/>
              <a:t>Use</a:t>
            </a:r>
            <a:r>
              <a:rPr lang="sv-SE" dirty="0"/>
              <a:t> </a:t>
            </a:r>
            <a:r>
              <a:rPr lang="sv-SE" dirty="0" err="1"/>
              <a:t>this</a:t>
            </a:r>
            <a:r>
              <a:rPr lang="sv-SE" dirty="0"/>
              <a:t> template </a:t>
            </a:r>
            <a:r>
              <a:rPr lang="sv-SE" dirty="0" err="1"/>
              <a:t>when</a:t>
            </a:r>
            <a:r>
              <a:rPr lang="sv-SE" dirty="0"/>
              <a:t> </a:t>
            </a:r>
            <a:r>
              <a:rPr lang="sv-SE" dirty="0" err="1"/>
              <a:t>you</a:t>
            </a:r>
            <a:r>
              <a:rPr lang="sv-SE" dirty="0"/>
              <a:t> </a:t>
            </a:r>
            <a:r>
              <a:rPr lang="sv-SE" dirty="0" err="1"/>
              <a:t>need</a:t>
            </a:r>
            <a:r>
              <a:rPr lang="sv-SE" dirty="0"/>
              <a:t> text </a:t>
            </a:r>
            <a:r>
              <a:rPr lang="sv-SE" dirty="0" err="1"/>
              <a:t>with</a:t>
            </a:r>
            <a:r>
              <a:rPr lang="sv-SE" dirty="0"/>
              <a:t> a collage</a:t>
            </a:r>
          </a:p>
        </p:txBody>
      </p:sp>
    </p:spTree>
    <p:extLst>
      <p:ext uri="{BB962C8B-B14F-4D97-AF65-F5344CB8AC3E}">
        <p14:creationId xmlns:p14="http://schemas.microsoft.com/office/powerpoint/2010/main" val="257808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lage + text dark">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endParaRPr lang="sv-SE" dirty="0"/>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endParaRPr lang="sv-SE" dirty="0"/>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endParaRPr lang="sv-SE" dirty="0"/>
          </a:p>
        </p:txBody>
      </p:sp>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Platshållare för text 6">
            <a:extLst>
              <a:ext uri="{FF2B5EF4-FFF2-40B4-BE49-F238E27FC236}">
                <a16:creationId xmlns:a16="http://schemas.microsoft.com/office/drawing/2014/main" id="{C83528AA-43AE-E741-8458-7453693CEC72}"/>
              </a:ext>
            </a:extLst>
          </p:cNvPr>
          <p:cNvSpPr>
            <a:spLocks noGrp="1"/>
          </p:cNvSpPr>
          <p:nvPr>
            <p:ph type="body" sz="quarter" idx="17" hasCustomPrompt="1"/>
          </p:nvPr>
        </p:nvSpPr>
        <p:spPr>
          <a:xfrm>
            <a:off x="4116388" y="4168939"/>
            <a:ext cx="3959225" cy="1387559"/>
          </a:xfrm>
        </p:spPr>
        <p:txBody>
          <a:bodyPr lIns="468000" rIns="432000" anchor="ctr" anchorCtr="0">
            <a:spAutoFit/>
          </a:bodyPr>
          <a:lstStyle>
            <a:lvl1pPr marL="0" indent="0">
              <a:spcBef>
                <a:spcPts val="0"/>
              </a:spcBef>
              <a:buNone/>
              <a:defRPr sz="2800" b="0" i="0">
                <a:solidFill>
                  <a:schemeClr val="bg1"/>
                </a:solidFill>
                <a:latin typeface="Times New Roman" panose="02020603050405020304" pitchFamily="18" charset="0"/>
                <a:cs typeface="Times New Roman" panose="02020603050405020304" pitchFamily="18" charset="0"/>
              </a:defRPr>
            </a:lvl1pPr>
          </a:lstStyle>
          <a:p>
            <a:r>
              <a:rPr lang="sv-SE" dirty="0" err="1"/>
              <a:t>Use</a:t>
            </a:r>
            <a:r>
              <a:rPr lang="sv-SE" dirty="0"/>
              <a:t> </a:t>
            </a:r>
            <a:r>
              <a:rPr lang="sv-SE" dirty="0" err="1"/>
              <a:t>this</a:t>
            </a:r>
            <a:r>
              <a:rPr lang="sv-SE" dirty="0"/>
              <a:t> template </a:t>
            </a:r>
            <a:r>
              <a:rPr lang="sv-SE" dirty="0" err="1"/>
              <a:t>when</a:t>
            </a:r>
            <a:r>
              <a:rPr lang="sv-SE" dirty="0"/>
              <a:t> </a:t>
            </a:r>
            <a:r>
              <a:rPr lang="sv-SE" dirty="0" err="1"/>
              <a:t>you</a:t>
            </a:r>
            <a:r>
              <a:rPr lang="sv-SE" dirty="0"/>
              <a:t> </a:t>
            </a:r>
            <a:r>
              <a:rPr lang="sv-SE" dirty="0" err="1"/>
              <a:t>need</a:t>
            </a:r>
            <a:r>
              <a:rPr lang="sv-SE" dirty="0"/>
              <a:t> text </a:t>
            </a:r>
            <a:r>
              <a:rPr lang="sv-SE" dirty="0" err="1"/>
              <a:t>with</a:t>
            </a:r>
            <a:r>
              <a:rPr lang="sv-SE" dirty="0"/>
              <a:t> a collage</a:t>
            </a:r>
          </a:p>
        </p:txBody>
      </p:sp>
    </p:spTree>
    <p:extLst>
      <p:ext uri="{BB962C8B-B14F-4D97-AF65-F5344CB8AC3E}">
        <p14:creationId xmlns:p14="http://schemas.microsoft.com/office/powerpoint/2010/main" val="2925679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914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C2D49690-CB75-264D-B6CD-F57BA40AFB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06537" y="1556180"/>
            <a:ext cx="1978925" cy="2642089"/>
          </a:xfrm>
          <a:prstGeom prst="rect">
            <a:avLst/>
          </a:prstGeom>
        </p:spPr>
      </p:pic>
    </p:spTree>
    <p:extLst>
      <p:ext uri="{BB962C8B-B14F-4D97-AF65-F5344CB8AC3E}">
        <p14:creationId xmlns:p14="http://schemas.microsoft.com/office/powerpoint/2010/main" val="204227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hasCustomPrompt="1"/>
          </p:nvPr>
        </p:nvSpPr>
        <p:spPr>
          <a:xfrm>
            <a:off x="192088" y="188913"/>
            <a:ext cx="11807825" cy="6480175"/>
          </a:xfrm>
          <a:solidFill>
            <a:schemeClr val="accent5"/>
          </a:solidFill>
        </p:spPr>
        <p:txBody>
          <a:bodyPr/>
          <a:lstStyle/>
          <a:p>
            <a:r>
              <a:rPr lang="sv-SE" dirty="0"/>
              <a:t>Image</a:t>
            </a:r>
          </a:p>
        </p:txBody>
      </p:sp>
    </p:spTree>
    <p:extLst>
      <p:ext uri="{BB962C8B-B14F-4D97-AF65-F5344CB8AC3E}">
        <p14:creationId xmlns:p14="http://schemas.microsoft.com/office/powerpoint/2010/main" val="53202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8" name="Platshållare för bild 7">
            <a:extLst>
              <a:ext uri="{FF2B5EF4-FFF2-40B4-BE49-F238E27FC236}">
                <a16:creationId xmlns:a16="http://schemas.microsoft.com/office/drawing/2014/main" id="{F7FFECAB-E5AC-4A4C-A95F-80726D1FE8D5}"/>
              </a:ext>
            </a:extLst>
          </p:cNvPr>
          <p:cNvSpPr>
            <a:spLocks noGrp="1"/>
          </p:cNvSpPr>
          <p:nvPr>
            <p:ph type="pic" sz="quarter" idx="13" hasCustomPrompt="1"/>
          </p:nvPr>
        </p:nvSpPr>
        <p:spPr>
          <a:xfrm>
            <a:off x="192088" y="188913"/>
            <a:ext cx="11807825" cy="6480175"/>
          </a:xfrm>
          <a:solidFill>
            <a:schemeClr val="accent5"/>
          </a:solidFill>
        </p:spPr>
        <p:txBody>
          <a:bodyPr/>
          <a:lstStyle/>
          <a:p>
            <a:r>
              <a:rPr lang="sv-SE" dirty="0"/>
              <a:t>Drag and </a:t>
            </a:r>
            <a:r>
              <a:rPr lang="sv-SE" dirty="0" err="1"/>
              <a:t>drop</a:t>
            </a:r>
            <a:r>
              <a:rPr lang="sv-SE" dirty="0"/>
              <a:t> an image </a:t>
            </a:r>
            <a:r>
              <a:rPr lang="sv-SE" dirty="0" err="1"/>
              <a:t>file</a:t>
            </a:r>
            <a:r>
              <a:rPr lang="sv-SE" dirty="0"/>
              <a:t> </a:t>
            </a:r>
            <a:r>
              <a:rPr lang="sv-SE" dirty="0" err="1"/>
              <a:t>here</a:t>
            </a:r>
            <a:r>
              <a:rPr lang="sv-SE" dirty="0"/>
              <a:t> to </a:t>
            </a:r>
            <a:r>
              <a:rPr lang="sv-SE" dirty="0" err="1"/>
              <a:t>add</a:t>
            </a:r>
            <a:r>
              <a:rPr lang="sv-SE" dirty="0"/>
              <a:t> a </a:t>
            </a:r>
            <a:r>
              <a:rPr lang="sv-SE" dirty="0" err="1"/>
              <a:t>background</a:t>
            </a:r>
            <a:r>
              <a:rPr lang="sv-SE" dirty="0"/>
              <a:t> image</a:t>
            </a:r>
          </a:p>
        </p:txBody>
      </p:sp>
      <p:sp>
        <p:nvSpPr>
          <p:cNvPr id="2" name="Rubrik 1">
            <a:extLst>
              <a:ext uri="{FF2B5EF4-FFF2-40B4-BE49-F238E27FC236}">
                <a16:creationId xmlns:a16="http://schemas.microsoft.com/office/drawing/2014/main" id="{63EBAFC8-420B-8142-8D25-7580E64C27E9}"/>
              </a:ext>
            </a:extLst>
          </p:cNvPr>
          <p:cNvSpPr>
            <a:spLocks noGrp="1"/>
          </p:cNvSpPr>
          <p:nvPr>
            <p:ph type="ctrTitle" hasCustomPrompt="1"/>
          </p:nvPr>
        </p:nvSpPr>
        <p:spPr>
          <a:xfrm>
            <a:off x="1524000" y="699247"/>
            <a:ext cx="9144000" cy="2948353"/>
          </a:xfrm>
          <a:effectLst>
            <a:outerShdw blurRad="101600" algn="ctr" rotWithShape="0">
              <a:prstClr val="black">
                <a:alpha val="67000"/>
              </a:prstClr>
            </a:outerShdw>
          </a:effectLst>
        </p:spPr>
        <p:txBody>
          <a:bodyPr bIns="0" anchor="b">
            <a:noAutofit/>
          </a:bodyPr>
          <a:lstStyle>
            <a:lvl1pPr algn="ctr">
              <a:defRPr sz="9600" cap="all" spc="100" baseline="0">
                <a:solidFill>
                  <a:schemeClr val="bg1"/>
                </a:solidFill>
              </a:defRPr>
            </a:lvl1pPr>
          </a:lstStyle>
          <a:p>
            <a:r>
              <a:rPr lang="sv-SE" dirty="0" err="1"/>
              <a:t>Add</a:t>
            </a:r>
            <a:r>
              <a:rPr lang="sv-SE" dirty="0"/>
              <a:t> a </a:t>
            </a:r>
            <a:br>
              <a:rPr lang="sv-SE" dirty="0"/>
            </a:br>
            <a:r>
              <a:rPr lang="sv-SE" dirty="0" err="1"/>
              <a:t>title</a:t>
            </a:r>
            <a:r>
              <a:rPr lang="sv-SE" dirty="0"/>
              <a:t> </a:t>
            </a:r>
            <a:r>
              <a:rPr lang="sv-SE" dirty="0" err="1"/>
              <a:t>here</a:t>
            </a:r>
            <a:endParaRPr lang="sv-SE" dirty="0"/>
          </a:p>
        </p:txBody>
      </p:sp>
      <p:sp>
        <p:nvSpPr>
          <p:cNvPr id="3" name="Underrubrik 2">
            <a:extLst>
              <a:ext uri="{FF2B5EF4-FFF2-40B4-BE49-F238E27FC236}">
                <a16:creationId xmlns:a16="http://schemas.microsoft.com/office/drawing/2014/main" id="{1E46E1A1-AC7E-9041-B630-B7BC5AB5BB7A}"/>
              </a:ext>
            </a:extLst>
          </p:cNvPr>
          <p:cNvSpPr>
            <a:spLocks noGrp="1"/>
          </p:cNvSpPr>
          <p:nvPr>
            <p:ph type="subTitle" idx="1" hasCustomPrompt="1"/>
          </p:nvPr>
        </p:nvSpPr>
        <p:spPr>
          <a:xfrm>
            <a:off x="1524000" y="3780000"/>
            <a:ext cx="9144000" cy="1534886"/>
          </a:xfrm>
          <a:effectLst>
            <a:outerShdw blurRad="76200" algn="ctr" rotWithShape="0">
              <a:prstClr val="black">
                <a:alpha val="67000"/>
              </a:prstClr>
            </a:outerShdw>
          </a:effectLst>
        </p:spPr>
        <p:txBody>
          <a:bodyPr>
            <a:normAutofit/>
          </a:bodyPr>
          <a:lstStyle>
            <a:lvl1pPr marL="0" indent="0" algn="ctr">
              <a:buNone/>
              <a:defRPr sz="3200" b="0" i="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Klicka här för att lägga till text</a:t>
            </a:r>
          </a:p>
        </p:txBody>
      </p:sp>
    </p:spTree>
    <p:extLst>
      <p:ext uri="{BB962C8B-B14F-4D97-AF65-F5344CB8AC3E}">
        <p14:creationId xmlns:p14="http://schemas.microsoft.com/office/powerpoint/2010/main" val="243834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Headline +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p:txBody>
          <a:bodyPr>
            <a:normAutofit/>
          </a:bodyPr>
          <a:lstStyle>
            <a:lvl1pPr>
              <a:defRPr sz="4800"/>
            </a:lvl1pPr>
          </a:lstStyle>
          <a:p>
            <a:r>
              <a:rPr lang="sv-SE" dirty="0" err="1"/>
              <a:t>Headline</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2159999"/>
            <a:ext cx="8820000" cy="3960000"/>
          </a:xfrm>
        </p:spPr>
        <p:txBody>
          <a:bodyPr>
            <a:noAutofit/>
          </a:bodyPr>
          <a:lstStyle>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27636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eadline + content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2D78C7CB-CA77-8A4E-82CA-6D0A9A6292C0}"/>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p:txBody>
          <a:bodyPr>
            <a:normAutofit/>
          </a:bodyPr>
          <a:lstStyle>
            <a:lvl1pPr>
              <a:defRPr sz="4800">
                <a:solidFill>
                  <a:schemeClr val="bg1"/>
                </a:solidFill>
              </a:defRPr>
            </a:lvl1pPr>
          </a:lstStyle>
          <a:p>
            <a:r>
              <a:rPr lang="sv-SE" dirty="0" err="1"/>
              <a:t>Headline</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2159999"/>
            <a:ext cx="8820000" cy="3960000"/>
          </a:xfrm>
        </p:spPr>
        <p:txBody>
          <a:bodyPr>
            <a:noAutofit/>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37158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line + diagram etc">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1620000" y="359999"/>
            <a:ext cx="8820000" cy="1199860"/>
          </a:xfrm>
        </p:spPr>
        <p:txBody>
          <a:bodyPr bIns="0" anchor="ctr" anchorCtr="0">
            <a:normAutofit/>
          </a:bodyPr>
          <a:lstStyle>
            <a:lvl1pPr>
              <a:defRPr sz="4800"/>
            </a:lvl1pPr>
          </a:lstStyle>
          <a:p>
            <a:r>
              <a:rPr lang="sv-SE" dirty="0" err="1"/>
              <a:t>When</a:t>
            </a:r>
            <a:r>
              <a:rPr lang="sv-SE" dirty="0"/>
              <a:t> </a:t>
            </a:r>
            <a:r>
              <a:rPr lang="sv-SE" dirty="0" err="1"/>
              <a:t>more</a:t>
            </a:r>
            <a:r>
              <a:rPr lang="sv-SE" dirty="0"/>
              <a:t> space is </a:t>
            </a:r>
            <a:r>
              <a:rPr lang="sv-SE" dirty="0" err="1"/>
              <a:t>needed</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1559859"/>
            <a:ext cx="8820000" cy="4560140"/>
          </a:xfrm>
        </p:spPr>
        <p:txBody>
          <a:bodyPr>
            <a:noAutofit/>
          </a:bodyPr>
          <a:lstStyle>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584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diagram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168F70AB-84FE-7C4C-A7B1-B32E7A2D6CB6}"/>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1620000" y="359999"/>
            <a:ext cx="8820000" cy="1199860"/>
          </a:xfrm>
        </p:spPr>
        <p:txBody>
          <a:bodyPr bIns="0" anchor="ctr" anchorCtr="0">
            <a:normAutofit/>
          </a:bodyPr>
          <a:lstStyle>
            <a:lvl1pPr>
              <a:defRPr sz="4800">
                <a:solidFill>
                  <a:schemeClr val="bg1"/>
                </a:solidFill>
              </a:defRPr>
            </a:lvl1pPr>
          </a:lstStyle>
          <a:p>
            <a:r>
              <a:rPr lang="sv-SE" dirty="0" err="1"/>
              <a:t>When</a:t>
            </a:r>
            <a:r>
              <a:rPr lang="sv-SE" dirty="0"/>
              <a:t> </a:t>
            </a:r>
            <a:r>
              <a:rPr lang="sv-SE" dirty="0" err="1"/>
              <a:t>more</a:t>
            </a:r>
            <a:r>
              <a:rPr lang="sv-SE" dirty="0"/>
              <a:t> space is </a:t>
            </a:r>
            <a:r>
              <a:rPr lang="sv-SE" dirty="0" err="1"/>
              <a:t>needed</a:t>
            </a:r>
            <a:endParaRPr lang="sv-SE" dirty="0"/>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1559859"/>
            <a:ext cx="8820000" cy="4560140"/>
          </a:xfrm>
        </p:spPr>
        <p:txBody>
          <a:bodyPr>
            <a:noAutofit/>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149169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even more spac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900000" y="188913"/>
            <a:ext cx="10440000" cy="1071087"/>
          </a:xfrm>
        </p:spPr>
        <p:txBody>
          <a:bodyPr bIns="0" anchor="ctr" anchorCtr="0">
            <a:normAutofit/>
          </a:bodyPr>
          <a:lstStyle>
            <a:lvl1pPr>
              <a:defRPr sz="4800"/>
            </a:lvl1pPr>
          </a:lstStyle>
          <a:p>
            <a:r>
              <a:rPr lang="sv-SE" dirty="0"/>
              <a:t>For </a:t>
            </a:r>
            <a:r>
              <a:rPr lang="sv-SE" dirty="0" err="1"/>
              <a:t>even</a:t>
            </a:r>
            <a:r>
              <a:rPr lang="sv-SE" dirty="0"/>
              <a:t> </a:t>
            </a:r>
            <a:r>
              <a:rPr lang="sv-SE" dirty="0" err="1"/>
              <a:t>more</a:t>
            </a:r>
            <a:r>
              <a:rPr lang="sv-SE" dirty="0"/>
              <a:t> space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900000" y="1260000"/>
            <a:ext cx="10440000" cy="5409088"/>
          </a:xfrm>
        </p:spPr>
        <p:txBody>
          <a:bodyPr>
            <a:noAutofit/>
          </a:bodyPr>
          <a:lstStyle>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24260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For even more space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BF35AAD-FA82-DD4D-920C-13DB013465F0}"/>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900000" y="188914"/>
            <a:ext cx="10440000" cy="1071086"/>
          </a:xfrm>
        </p:spPr>
        <p:txBody>
          <a:bodyPr bIns="0" anchor="ctr" anchorCtr="0">
            <a:normAutofit/>
          </a:bodyPr>
          <a:lstStyle>
            <a:lvl1pPr>
              <a:defRPr sz="4800">
                <a:solidFill>
                  <a:schemeClr val="bg1"/>
                </a:solidFill>
              </a:defRPr>
            </a:lvl1pPr>
          </a:lstStyle>
          <a:p>
            <a:r>
              <a:rPr lang="sv-SE" dirty="0"/>
              <a:t>For </a:t>
            </a:r>
            <a:r>
              <a:rPr lang="sv-SE" dirty="0" err="1"/>
              <a:t>even</a:t>
            </a:r>
            <a:r>
              <a:rPr lang="sv-SE" dirty="0"/>
              <a:t> </a:t>
            </a:r>
            <a:r>
              <a:rPr lang="sv-SE" dirty="0" err="1"/>
              <a:t>more</a:t>
            </a:r>
            <a:r>
              <a:rPr lang="sv-SE" dirty="0"/>
              <a:t> space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900000" y="1259999"/>
            <a:ext cx="10440000" cy="5409087"/>
          </a:xfrm>
        </p:spPr>
        <p:txBody>
          <a:bodyPr>
            <a:noAutofit/>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sv-SE" dirty="0"/>
              <a:t>Text </a:t>
            </a:r>
            <a:r>
              <a:rPr lang="sv-SE" dirty="0" err="1"/>
              <a:t>level</a:t>
            </a:r>
            <a:r>
              <a:rPr lang="sv-SE" dirty="0"/>
              <a:t> 1</a:t>
            </a:r>
          </a:p>
          <a:p>
            <a:pPr lvl="1"/>
            <a:r>
              <a:rPr lang="sv-SE" dirty="0"/>
              <a:t>Text </a:t>
            </a:r>
            <a:r>
              <a:rPr lang="sv-SE" dirty="0" err="1"/>
              <a:t>level</a:t>
            </a:r>
            <a:r>
              <a:rPr lang="sv-SE" dirty="0"/>
              <a:t> 2</a:t>
            </a:r>
          </a:p>
          <a:p>
            <a:pPr lvl="2"/>
            <a:r>
              <a:rPr lang="sv-SE" dirty="0"/>
              <a:t>Text </a:t>
            </a:r>
            <a:r>
              <a:rPr lang="sv-SE" dirty="0" err="1"/>
              <a:t>level</a:t>
            </a:r>
            <a:r>
              <a:rPr lang="sv-SE" dirty="0"/>
              <a:t> 3</a:t>
            </a:r>
          </a:p>
          <a:p>
            <a:pPr lvl="3"/>
            <a:r>
              <a:rPr lang="sv-SE" dirty="0"/>
              <a:t>Text </a:t>
            </a:r>
            <a:r>
              <a:rPr lang="sv-SE" dirty="0" err="1"/>
              <a:t>level</a:t>
            </a:r>
            <a:r>
              <a:rPr lang="sv-SE" dirty="0"/>
              <a:t> 4</a:t>
            </a:r>
          </a:p>
          <a:p>
            <a:pPr lvl="4"/>
            <a:r>
              <a:rPr lang="sv-SE" dirty="0"/>
              <a:t>Text </a:t>
            </a:r>
            <a:r>
              <a:rPr lang="sv-SE" dirty="0" err="1"/>
              <a:t>level</a:t>
            </a:r>
            <a:r>
              <a:rPr lang="sv-SE" dirty="0"/>
              <a:t> 5</a:t>
            </a:r>
          </a:p>
          <a:p>
            <a:pPr lvl="5"/>
            <a:r>
              <a:rPr lang="sv-SE" dirty="0"/>
              <a:t>Text </a:t>
            </a:r>
            <a:r>
              <a:rPr lang="sv-SE" dirty="0" err="1"/>
              <a:t>level</a:t>
            </a:r>
            <a:r>
              <a:rPr lang="sv-SE" dirty="0"/>
              <a:t> 6</a:t>
            </a:r>
          </a:p>
        </p:txBody>
      </p:sp>
    </p:spTree>
    <p:extLst>
      <p:ext uri="{BB962C8B-B14F-4D97-AF65-F5344CB8AC3E}">
        <p14:creationId xmlns:p14="http://schemas.microsoft.com/office/powerpoint/2010/main" val="149827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4A9A7386-F759-0E42-A82F-00906141C650}"/>
              </a:ext>
            </a:extLst>
          </p:cNvPr>
          <p:cNvSpPr>
            <a:spLocks noGrp="1"/>
          </p:cNvSpPr>
          <p:nvPr>
            <p:ph type="title"/>
          </p:nvPr>
        </p:nvSpPr>
        <p:spPr>
          <a:xfrm>
            <a:off x="1620000" y="359999"/>
            <a:ext cx="8820000" cy="1800000"/>
          </a:xfrm>
          <a:prstGeom prst="rect">
            <a:avLst/>
          </a:prstGeom>
        </p:spPr>
        <p:txBody>
          <a:bodyPr vert="horz" lIns="0" tIns="0" rIns="0" bIns="288000" rtlCol="0" anchor="b" anchorCtr="0">
            <a:normAutofit/>
          </a:bodyPr>
          <a:lstStyle/>
          <a:p>
            <a:r>
              <a:rPr lang="sv-SE" dirty="0"/>
              <a:t>Klicka här för att ändra mall </a:t>
            </a:r>
            <a:br>
              <a:rPr lang="sv-SE" dirty="0"/>
            </a:br>
            <a:r>
              <a:rPr lang="sv-SE" dirty="0"/>
              <a:t>för rubrikformat</a:t>
            </a:r>
          </a:p>
        </p:txBody>
      </p:sp>
      <p:sp>
        <p:nvSpPr>
          <p:cNvPr id="3" name="Platshållare för text 2">
            <a:extLst>
              <a:ext uri="{FF2B5EF4-FFF2-40B4-BE49-F238E27FC236}">
                <a16:creationId xmlns:a16="http://schemas.microsoft.com/office/drawing/2014/main" id="{7D065C12-314E-C844-B105-FA43CA3DE1AE}"/>
              </a:ext>
            </a:extLst>
          </p:cNvPr>
          <p:cNvSpPr>
            <a:spLocks noGrp="1"/>
          </p:cNvSpPr>
          <p:nvPr>
            <p:ph type="body" idx="1"/>
          </p:nvPr>
        </p:nvSpPr>
        <p:spPr>
          <a:xfrm>
            <a:off x="1620000" y="2159999"/>
            <a:ext cx="8820000" cy="4351339"/>
          </a:xfrm>
          <a:prstGeom prst="rect">
            <a:avLst/>
          </a:prstGeom>
        </p:spPr>
        <p:txBody>
          <a:bodyPr vert="horz" lIns="0" tIns="0" rIns="0" bIns="0" rtlCol="0">
            <a:normAutofit/>
          </a:bodyPr>
          <a:lstStyle/>
          <a:p>
            <a:r>
              <a:rPr lang="sv-SE" dirty="0"/>
              <a:t>Brödtext nivå 1</a:t>
            </a:r>
          </a:p>
          <a:p>
            <a:pPr lvl="1"/>
            <a:r>
              <a:rPr lang="sv-SE" dirty="0"/>
              <a:t>Brödtext nivå 2</a:t>
            </a:r>
          </a:p>
          <a:p>
            <a:pPr lvl="2"/>
            <a:r>
              <a:rPr lang="sv-SE" dirty="0"/>
              <a:t>Brödtext nivå 3</a:t>
            </a:r>
          </a:p>
          <a:p>
            <a:pPr lvl="3"/>
            <a:r>
              <a:rPr lang="sv-SE" dirty="0"/>
              <a:t>Brödtext nivå 4</a:t>
            </a:r>
          </a:p>
          <a:p>
            <a:pPr lvl="4"/>
            <a:r>
              <a:rPr lang="sv-SE" dirty="0"/>
              <a:t>Brödtext nivå 5</a:t>
            </a:r>
          </a:p>
          <a:p>
            <a:pPr lvl="5"/>
            <a:r>
              <a:rPr lang="sv-SE" dirty="0"/>
              <a:t>Brödtext nivå 6</a:t>
            </a:r>
          </a:p>
        </p:txBody>
      </p:sp>
    </p:spTree>
    <p:extLst>
      <p:ext uri="{BB962C8B-B14F-4D97-AF65-F5344CB8AC3E}">
        <p14:creationId xmlns:p14="http://schemas.microsoft.com/office/powerpoint/2010/main" val="3151263512"/>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49" r:id="rId3"/>
    <p:sldLayoutId id="2147483650" r:id="rId4"/>
    <p:sldLayoutId id="2147483674" r:id="rId5"/>
    <p:sldLayoutId id="2147483667" r:id="rId6"/>
    <p:sldLayoutId id="2147483675" r:id="rId7"/>
    <p:sldLayoutId id="2147483678" r:id="rId8"/>
    <p:sldLayoutId id="2147483679" r:id="rId9"/>
    <p:sldLayoutId id="2147483657" r:id="rId10"/>
    <p:sldLayoutId id="2147483658" r:id="rId11"/>
    <p:sldLayoutId id="2147483651" r:id="rId12"/>
    <p:sldLayoutId id="2147483676" r:id="rId13"/>
    <p:sldLayoutId id="2147483659" r:id="rId14"/>
    <p:sldLayoutId id="2147483660" r:id="rId15"/>
    <p:sldLayoutId id="2147483677" r:id="rId16"/>
    <p:sldLayoutId id="2147483661" r:id="rId17"/>
    <p:sldLayoutId id="2147483668" r:id="rId18"/>
  </p:sldLayoutIdLst>
  <p:txStyles>
    <p:titleStyle>
      <a:lvl1pPr algn="l" defTabSz="914400" rtl="0" eaLnBrk="1" latinLnBrk="0" hangingPunct="1">
        <a:lnSpc>
          <a:spcPct val="90000"/>
        </a:lnSpc>
        <a:spcBef>
          <a:spcPct val="0"/>
        </a:spcBef>
        <a:buNone/>
        <a:defRPr sz="4400" b="0" i="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180000" indent="-180000" algn="l" defTabSz="914400" rtl="0" eaLnBrk="1" latinLnBrk="0" hangingPunct="1">
        <a:lnSpc>
          <a:spcPct val="110000"/>
        </a:lnSpc>
        <a:spcBef>
          <a:spcPts val="1200"/>
        </a:spcBef>
        <a:buClr>
          <a:schemeClr val="accent1"/>
        </a:buClr>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1pPr>
      <a:lvl2pPr marL="36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2pPr>
      <a:lvl3pPr marL="54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3pPr>
      <a:lvl4pPr marL="72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4pPr>
      <a:lvl5pPr marL="90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5pPr>
      <a:lvl6pPr marL="1080000" indent="-180000" algn="l" defTabSz="914400" rtl="0" eaLnBrk="1" latinLnBrk="0" hangingPunct="1">
        <a:lnSpc>
          <a:spcPct val="110000"/>
        </a:lnSpc>
        <a:spcBef>
          <a:spcPts val="0"/>
        </a:spcBef>
        <a:buClr>
          <a:schemeClr val="accent1"/>
        </a:buClr>
        <a:buFont typeface="Systemtypsnitt"/>
        <a:buChar char="-"/>
        <a:defRPr sz="22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21" userDrawn="1">
          <p15:clr>
            <a:srgbClr val="F26B43"/>
          </p15:clr>
        </p15:guide>
        <p15:guide id="4" pos="7559" userDrawn="1">
          <p15:clr>
            <a:srgbClr val="F26B43"/>
          </p15:clr>
        </p15:guide>
        <p15:guide id="5" pos="2593" userDrawn="1">
          <p15:clr>
            <a:srgbClr val="F26B43"/>
          </p15:clr>
        </p15:guide>
        <p15:guide id="6" pos="5087" userDrawn="1">
          <p15:clr>
            <a:srgbClr val="F26B43"/>
          </p15:clr>
        </p15:guide>
        <p15:guide id="7" orient="horz" pos="4201" userDrawn="1">
          <p15:clr>
            <a:srgbClr val="F26B43"/>
          </p15:clr>
        </p15:guide>
        <p15:guide id="8" orient="horz" pos="11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EA539B5-985A-42D3-82AC-B9BFB6C90572}"/>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8026" b="9030"/>
          <a:stretch/>
        </p:blipFill>
        <p:spPr bwMode="auto">
          <a:xfrm>
            <a:off x="144271" y="188913"/>
            <a:ext cx="11903457" cy="6480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E9D562-3FA9-482A-B8F5-2BDD212AF38B}"/>
              </a:ext>
            </a:extLst>
          </p:cNvPr>
          <p:cNvSpPr txBox="1"/>
          <p:nvPr/>
        </p:nvSpPr>
        <p:spPr>
          <a:xfrm>
            <a:off x="223700" y="6596390"/>
            <a:ext cx="9505999" cy="307777"/>
          </a:xfrm>
          <a:prstGeom prst="rect">
            <a:avLst/>
          </a:prstGeom>
          <a:noFill/>
        </p:spPr>
        <p:txBody>
          <a:bodyPr wrap="none" rtlCol="0">
            <a:spAutoFit/>
          </a:bodyPr>
          <a:lstStyle/>
          <a:p>
            <a:pPr algn="ctr"/>
            <a:r>
              <a:rPr lang="en-US" sz="1400" dirty="0">
                <a:latin typeface="Garamond" panose="02020404030301010803" pitchFamily="18" charset="0"/>
              </a:rPr>
              <a:t>Image adapted from </a:t>
            </a:r>
            <a:r>
              <a:rPr lang="en-US" sz="1400" b="0" i="0" dirty="0" err="1">
                <a:solidFill>
                  <a:srgbClr val="222222"/>
                </a:solidFill>
                <a:effectLst/>
                <a:latin typeface="Garamond" panose="02020404030301010803" pitchFamily="18" charset="0"/>
              </a:rPr>
              <a:t>Boltasseva</a:t>
            </a:r>
            <a:r>
              <a:rPr lang="en-US" sz="1400" b="0" i="0" dirty="0">
                <a:solidFill>
                  <a:srgbClr val="222222"/>
                </a:solidFill>
                <a:effectLst/>
                <a:latin typeface="Garamond" panose="02020404030301010803" pitchFamily="18" charset="0"/>
              </a:rPr>
              <a:t>, A., &amp; </a:t>
            </a:r>
            <a:r>
              <a:rPr lang="en-US" sz="1400" b="0" i="0" dirty="0" err="1">
                <a:solidFill>
                  <a:srgbClr val="222222"/>
                </a:solidFill>
                <a:effectLst/>
                <a:latin typeface="Garamond" panose="02020404030301010803" pitchFamily="18" charset="0"/>
              </a:rPr>
              <a:t>Shalaev</a:t>
            </a:r>
            <a:r>
              <a:rPr lang="en-US" sz="1400" b="0" i="0" dirty="0">
                <a:solidFill>
                  <a:srgbClr val="222222"/>
                </a:solidFill>
                <a:effectLst/>
                <a:latin typeface="Garamond" panose="02020404030301010803" pitchFamily="18" charset="0"/>
              </a:rPr>
              <a:t>, V. M. (2008). “Fabrication of optical negative-index metamaterials.” </a:t>
            </a:r>
            <a:r>
              <a:rPr lang="en-US" sz="1400" b="0" i="1" dirty="0">
                <a:solidFill>
                  <a:srgbClr val="222222"/>
                </a:solidFill>
                <a:effectLst/>
                <a:latin typeface="Garamond" panose="02020404030301010803" pitchFamily="18" charset="0"/>
              </a:rPr>
              <a:t>Metamaterials</a:t>
            </a:r>
            <a:r>
              <a:rPr lang="en-US" sz="1400" b="0" i="0" dirty="0">
                <a:solidFill>
                  <a:srgbClr val="222222"/>
                </a:solidFill>
                <a:effectLst/>
                <a:latin typeface="Garamond" panose="02020404030301010803" pitchFamily="18" charset="0"/>
              </a:rPr>
              <a:t>, </a:t>
            </a:r>
            <a:r>
              <a:rPr lang="en-US" sz="1400" b="0" i="1" dirty="0">
                <a:solidFill>
                  <a:srgbClr val="222222"/>
                </a:solidFill>
                <a:effectLst/>
                <a:latin typeface="Garamond" panose="02020404030301010803" pitchFamily="18" charset="0"/>
              </a:rPr>
              <a:t>2</a:t>
            </a:r>
            <a:r>
              <a:rPr lang="en-US" sz="1400" b="0" i="0" dirty="0">
                <a:solidFill>
                  <a:srgbClr val="222222"/>
                </a:solidFill>
                <a:effectLst/>
                <a:latin typeface="Garamond" panose="02020404030301010803" pitchFamily="18" charset="0"/>
              </a:rPr>
              <a:t>(1).</a:t>
            </a:r>
            <a:endParaRPr lang="en-US" sz="1400" dirty="0">
              <a:latin typeface="Garamond" panose="02020404030301010803" pitchFamily="18" charset="0"/>
            </a:endParaRPr>
          </a:p>
        </p:txBody>
      </p:sp>
      <p:sp>
        <p:nvSpPr>
          <p:cNvPr id="9" name="Rectangle 8">
            <a:extLst>
              <a:ext uri="{FF2B5EF4-FFF2-40B4-BE49-F238E27FC236}">
                <a16:creationId xmlns:a16="http://schemas.microsoft.com/office/drawing/2014/main" id="{3808C11B-66CB-4A76-A379-73483087DBC6}"/>
              </a:ext>
            </a:extLst>
          </p:cNvPr>
          <p:cNvSpPr/>
          <p:nvPr/>
        </p:nvSpPr>
        <p:spPr>
          <a:xfrm>
            <a:off x="4901932" y="2744438"/>
            <a:ext cx="7097980" cy="13112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latshållare för text 1">
            <a:extLst>
              <a:ext uri="{FF2B5EF4-FFF2-40B4-BE49-F238E27FC236}">
                <a16:creationId xmlns:a16="http://schemas.microsoft.com/office/drawing/2014/main" id="{AF7E4982-AA83-BF4E-B24E-15D2DB2D10B4}"/>
              </a:ext>
            </a:extLst>
          </p:cNvPr>
          <p:cNvSpPr>
            <a:spLocks noGrp="1"/>
          </p:cNvSpPr>
          <p:nvPr>
            <p:ph idx="1"/>
          </p:nvPr>
        </p:nvSpPr>
        <p:spPr>
          <a:xfrm>
            <a:off x="4901931" y="2744438"/>
            <a:ext cx="7236053" cy="723810"/>
          </a:xfrm>
          <a:solidFill>
            <a:schemeClr val="bg1"/>
          </a:solidFill>
        </p:spPr>
        <p:txBody>
          <a:bodyPr/>
          <a:lstStyle/>
          <a:p>
            <a:pPr marL="0" indent="0" algn="ctr">
              <a:buNone/>
            </a:pPr>
            <a:r>
              <a:rPr lang="sv-SE" sz="4200" dirty="0">
                <a:solidFill>
                  <a:srgbClr val="894E11"/>
                </a:solidFill>
                <a:latin typeface="Times New Roman" panose="02020603050405020304" pitchFamily="18" charset="0"/>
                <a:cs typeface="Times New Roman" panose="02020603050405020304" pitchFamily="18" charset="0"/>
              </a:rPr>
              <a:t>Ordinal Logistic Regression</a:t>
            </a:r>
          </a:p>
          <a:p>
            <a:endParaRPr lang="sv-SE" dirty="0"/>
          </a:p>
        </p:txBody>
      </p:sp>
      <p:sp>
        <p:nvSpPr>
          <p:cNvPr id="3" name="Platshållare för text 2">
            <a:extLst>
              <a:ext uri="{FF2B5EF4-FFF2-40B4-BE49-F238E27FC236}">
                <a16:creationId xmlns:a16="http://schemas.microsoft.com/office/drawing/2014/main" id="{C4F45D93-D47D-9E44-AC75-6957BA198DF2}"/>
              </a:ext>
            </a:extLst>
          </p:cNvPr>
          <p:cNvSpPr>
            <a:spLocks noGrp="1"/>
          </p:cNvSpPr>
          <p:nvPr>
            <p:ph type="body" sz="quarter" idx="4294967295"/>
          </p:nvPr>
        </p:nvSpPr>
        <p:spPr>
          <a:xfrm>
            <a:off x="5651587" y="3457911"/>
            <a:ext cx="4078112" cy="348749"/>
          </a:xfrm>
          <a:solidFill>
            <a:schemeClr val="bg1"/>
          </a:solidFill>
        </p:spPr>
        <p:txBody>
          <a:bodyPr>
            <a:normAutofit/>
          </a:bodyPr>
          <a:lstStyle/>
          <a:p>
            <a:pPr marL="180000" lvl="1" indent="0">
              <a:buNone/>
            </a:pPr>
            <a:r>
              <a:rPr lang="sv-SE" sz="1600" b="1" dirty="0">
                <a:solidFill>
                  <a:srgbClr val="894E11"/>
                </a:solidFill>
                <a:latin typeface="Garamond" panose="02020404030301010803" pitchFamily="18" charset="0"/>
              </a:rPr>
              <a:t>2021</a:t>
            </a:r>
            <a:r>
              <a:rPr lang="sv-SE" sz="1200" b="1" dirty="0">
                <a:solidFill>
                  <a:srgbClr val="894E11"/>
                </a:solidFill>
              </a:rPr>
              <a:t> | </a:t>
            </a:r>
            <a:r>
              <a:rPr lang="sv-SE" sz="1400" b="1" dirty="0">
                <a:solidFill>
                  <a:srgbClr val="894E11"/>
                </a:solidFill>
                <a:latin typeface="Garamond" panose="02020404030301010803" pitchFamily="18" charset="0"/>
              </a:rPr>
              <a:t>ANDRÉ NÜßLEIN, DOLEV ILLOUZ</a:t>
            </a:r>
            <a:endParaRPr lang="sv-SE" sz="1200" b="1" dirty="0">
              <a:solidFill>
                <a:srgbClr val="894E11"/>
              </a:solidFill>
              <a:latin typeface="Garamond" panose="02020404030301010803" pitchFamily="18" charset="0"/>
            </a:endParaRPr>
          </a:p>
        </p:txBody>
      </p:sp>
      <p:cxnSp>
        <p:nvCxnSpPr>
          <p:cNvPr id="15" name="Straight Connector 14">
            <a:extLst>
              <a:ext uri="{FF2B5EF4-FFF2-40B4-BE49-F238E27FC236}">
                <a16:creationId xmlns:a16="http://schemas.microsoft.com/office/drawing/2014/main" id="{CCD3A106-12A4-4A6A-B35D-ADFD1C7895D7}"/>
              </a:ext>
            </a:extLst>
          </p:cNvPr>
          <p:cNvCxnSpPr>
            <a:cxnSpLocks/>
          </p:cNvCxnSpPr>
          <p:nvPr/>
        </p:nvCxnSpPr>
        <p:spPr>
          <a:xfrm>
            <a:off x="5104435" y="3429000"/>
            <a:ext cx="6895477" cy="3378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descr="Logo&#10;&#10;Description automatically generated">
            <a:extLst>
              <a:ext uri="{FF2B5EF4-FFF2-40B4-BE49-F238E27FC236}">
                <a16:creationId xmlns:a16="http://schemas.microsoft.com/office/drawing/2014/main" id="{BBBB9D5E-5923-4402-A44F-9E4A85D9F408}"/>
              </a:ext>
            </a:extLst>
          </p:cNvPr>
          <p:cNvPicPr>
            <a:picLocks noChangeAspect="1"/>
          </p:cNvPicPr>
          <p:nvPr/>
        </p:nvPicPr>
        <p:blipFill>
          <a:blip r:embed="rId4"/>
          <a:stretch>
            <a:fillRect/>
          </a:stretch>
        </p:blipFill>
        <p:spPr>
          <a:xfrm>
            <a:off x="9421792" y="4315527"/>
            <a:ext cx="3264061" cy="3131572"/>
          </a:xfrm>
          <a:prstGeom prst="rect">
            <a:avLst/>
          </a:prstGeom>
        </p:spPr>
      </p:pic>
    </p:spTree>
    <p:extLst>
      <p:ext uri="{BB962C8B-B14F-4D97-AF65-F5344CB8AC3E}">
        <p14:creationId xmlns:p14="http://schemas.microsoft.com/office/powerpoint/2010/main" val="428316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latshållare för bild 12">
            <a:extLst>
              <a:ext uri="{FF2B5EF4-FFF2-40B4-BE49-F238E27FC236}">
                <a16:creationId xmlns:a16="http://schemas.microsoft.com/office/drawing/2014/main" id="{2BD863A0-BF64-3146-B97E-B0313E89273A}"/>
              </a:ext>
            </a:extLst>
          </p:cNvPr>
          <p:cNvPicPr>
            <a:picLocks noGrp="1" noChangeAspect="1"/>
          </p:cNvPicPr>
          <p:nvPr>
            <p:ph type="pic" sz="quarter" idx="12"/>
          </p:nvPr>
        </p:nvPicPr>
        <p:blipFill rotWithShape="1">
          <a:blip r:embed="rId3"/>
          <a:srcRect l="6144"/>
          <a:stretch/>
        </p:blipFill>
        <p:spPr>
          <a:xfrm>
            <a:off x="8091044" y="188911"/>
            <a:ext cx="3953324" cy="3240087"/>
          </a:xfrm>
        </p:spPr>
      </p:pic>
      <p:pic>
        <p:nvPicPr>
          <p:cNvPr id="19" name="Platshållare för bild 18">
            <a:extLst>
              <a:ext uri="{FF2B5EF4-FFF2-40B4-BE49-F238E27FC236}">
                <a16:creationId xmlns:a16="http://schemas.microsoft.com/office/drawing/2014/main" id="{FD13E66A-4B60-5E4A-8BDF-E4ECAED5C72A}"/>
              </a:ext>
            </a:extLst>
          </p:cNvPr>
          <p:cNvPicPr>
            <a:picLocks noGrp="1" noChangeAspect="1"/>
          </p:cNvPicPr>
          <p:nvPr>
            <p:ph type="pic" sz="quarter" idx="15"/>
          </p:nvPr>
        </p:nvPicPr>
        <p:blipFill rotWithShape="1">
          <a:blip r:embed="rId4">
            <a:duotone>
              <a:prstClr val="black"/>
              <a:schemeClr val="tx2">
                <a:tint val="45000"/>
                <a:satMod val="400000"/>
              </a:schemeClr>
            </a:duotone>
          </a:blip>
          <a:srcRect l="5908" t="960" b="23345"/>
          <a:stretch/>
        </p:blipFill>
        <p:spPr>
          <a:xfrm>
            <a:off x="8075614" y="3466998"/>
            <a:ext cx="3968754" cy="3202087"/>
          </a:xfrm>
        </p:spPr>
      </p:pic>
      <p:pic>
        <p:nvPicPr>
          <p:cNvPr id="17" name="Platshållare för bild 16">
            <a:extLst>
              <a:ext uri="{FF2B5EF4-FFF2-40B4-BE49-F238E27FC236}">
                <a16:creationId xmlns:a16="http://schemas.microsoft.com/office/drawing/2014/main" id="{0BD98E21-BF89-154F-8F82-123802B57876}"/>
              </a:ext>
            </a:extLst>
          </p:cNvPr>
          <p:cNvPicPr>
            <a:picLocks noGrp="1" noChangeAspect="1"/>
          </p:cNvPicPr>
          <p:nvPr>
            <p:ph type="pic" sz="quarter" idx="16"/>
          </p:nvPr>
        </p:nvPicPr>
        <p:blipFill rotWithShape="1">
          <a:blip r:embed="rId5"/>
          <a:srcRect l="23685"/>
          <a:stretch/>
        </p:blipFill>
        <p:spPr>
          <a:xfrm>
            <a:off x="192084" y="3428998"/>
            <a:ext cx="3959225" cy="3216304"/>
          </a:xfrm>
        </p:spPr>
      </p:pic>
      <p:sp>
        <p:nvSpPr>
          <p:cNvPr id="7" name="Platshållare för text 6">
            <a:extLst>
              <a:ext uri="{FF2B5EF4-FFF2-40B4-BE49-F238E27FC236}">
                <a16:creationId xmlns:a16="http://schemas.microsoft.com/office/drawing/2014/main" id="{B0C7F323-6F74-F54B-972E-5A86D31E3964}"/>
              </a:ext>
            </a:extLst>
          </p:cNvPr>
          <p:cNvSpPr>
            <a:spLocks noGrp="1"/>
          </p:cNvSpPr>
          <p:nvPr>
            <p:ph type="body" sz="quarter" idx="17"/>
          </p:nvPr>
        </p:nvSpPr>
        <p:spPr>
          <a:xfrm>
            <a:off x="4116388" y="4246102"/>
            <a:ext cx="3959225" cy="1566198"/>
          </a:xfrm>
        </p:spPr>
        <p:txBody>
          <a:bodyPr/>
          <a:lstStyle/>
          <a:p>
            <a:pPr algn="ctr"/>
            <a:r>
              <a:rPr lang="sv-SE" sz="4800" dirty="0">
                <a:solidFill>
                  <a:schemeClr val="accent1"/>
                </a:solidFill>
              </a:rPr>
              <a:t>Common Structures</a:t>
            </a:r>
          </a:p>
        </p:txBody>
      </p:sp>
      <p:pic>
        <p:nvPicPr>
          <p:cNvPr id="23" name="Platshållare för bild 22">
            <a:extLst>
              <a:ext uri="{FF2B5EF4-FFF2-40B4-BE49-F238E27FC236}">
                <a16:creationId xmlns:a16="http://schemas.microsoft.com/office/drawing/2014/main" id="{6DB50F07-D88D-FE47-B86B-9426DA692CFF}"/>
              </a:ext>
            </a:extLst>
          </p:cNvPr>
          <p:cNvPicPr>
            <a:picLocks noGrp="1" noChangeAspect="1"/>
          </p:cNvPicPr>
          <p:nvPr>
            <p:ph type="pic" sz="quarter" idx="10"/>
          </p:nvPr>
        </p:nvPicPr>
        <p:blipFill rotWithShape="1">
          <a:blip r:embed="rId6"/>
          <a:srcRect l="14572"/>
          <a:stretch/>
        </p:blipFill>
        <p:spPr>
          <a:xfrm>
            <a:off x="192084" y="188911"/>
            <a:ext cx="3959225" cy="3240085"/>
          </a:xfrm>
        </p:spPr>
      </p:pic>
      <p:pic>
        <p:nvPicPr>
          <p:cNvPr id="31" name="Platshållare för bild 30">
            <a:extLst>
              <a:ext uri="{FF2B5EF4-FFF2-40B4-BE49-F238E27FC236}">
                <a16:creationId xmlns:a16="http://schemas.microsoft.com/office/drawing/2014/main" id="{38B5F959-5CFD-B046-A06B-6BFAA12FFDDD}"/>
              </a:ext>
            </a:extLst>
          </p:cNvPr>
          <p:cNvPicPr>
            <a:picLocks noGrp="1" noChangeAspect="1"/>
          </p:cNvPicPr>
          <p:nvPr>
            <p:ph type="pic" sz="quarter" idx="11"/>
          </p:nvPr>
        </p:nvPicPr>
        <p:blipFill rotWithShape="1">
          <a:blip r:embed="rId7"/>
          <a:srcRect l="12680" r="4076"/>
          <a:stretch/>
        </p:blipFill>
        <p:spPr>
          <a:xfrm>
            <a:off x="4147452" y="188911"/>
            <a:ext cx="3924300" cy="3254300"/>
          </a:xfrm>
        </p:spPr>
      </p:pic>
      <p:sp>
        <p:nvSpPr>
          <p:cNvPr id="9" name="TextBox 8">
            <a:extLst>
              <a:ext uri="{FF2B5EF4-FFF2-40B4-BE49-F238E27FC236}">
                <a16:creationId xmlns:a16="http://schemas.microsoft.com/office/drawing/2014/main" id="{D03194B8-C62A-4979-A928-8DE43E59C3B2}"/>
              </a:ext>
            </a:extLst>
          </p:cNvPr>
          <p:cNvSpPr txBox="1"/>
          <p:nvPr/>
        </p:nvSpPr>
        <p:spPr>
          <a:xfrm>
            <a:off x="2931341" y="6591404"/>
            <a:ext cx="6282938" cy="307777"/>
          </a:xfrm>
          <a:prstGeom prst="rect">
            <a:avLst/>
          </a:prstGeom>
          <a:noFill/>
        </p:spPr>
        <p:txBody>
          <a:bodyPr wrap="none" rtlCol="0">
            <a:spAutoFit/>
          </a:bodyPr>
          <a:lstStyle/>
          <a:p>
            <a:pPr algn="ctr"/>
            <a:r>
              <a:rPr lang="en-US" sz="1400" dirty="0">
                <a:latin typeface="Garamond" panose="02020404030301010803" pitchFamily="18" charset="0"/>
              </a:rPr>
              <a:t>Images adapted from </a:t>
            </a:r>
            <a:r>
              <a:rPr lang="en-US" sz="1400" b="0" i="0" dirty="0" err="1">
                <a:solidFill>
                  <a:srgbClr val="222222"/>
                </a:solidFill>
                <a:effectLst/>
                <a:latin typeface="Garamond" panose="02020404030301010803" pitchFamily="18" charset="0"/>
              </a:rPr>
              <a:t>Boltasseva</a:t>
            </a:r>
            <a:r>
              <a:rPr lang="en-US" sz="1400" b="0" i="0" dirty="0">
                <a:solidFill>
                  <a:srgbClr val="222222"/>
                </a:solidFill>
                <a:effectLst/>
                <a:latin typeface="Garamond" panose="02020404030301010803" pitchFamily="18" charset="0"/>
              </a:rPr>
              <a:t>, A., 2008. </a:t>
            </a:r>
            <a:r>
              <a:rPr lang="en-US" sz="1400" b="0" i="0" dirty="0" err="1">
                <a:solidFill>
                  <a:srgbClr val="222222"/>
                </a:solidFill>
                <a:effectLst/>
                <a:latin typeface="Garamond" panose="02020404030301010803" pitchFamily="18" charset="0"/>
              </a:rPr>
              <a:t>Shalaev</a:t>
            </a:r>
            <a:r>
              <a:rPr lang="en-US" sz="1400" b="0" i="0" dirty="0">
                <a:solidFill>
                  <a:srgbClr val="222222"/>
                </a:solidFill>
                <a:effectLst/>
                <a:latin typeface="Garamond" panose="02020404030301010803" pitchFamily="18" charset="0"/>
              </a:rPr>
              <a:t>, V. M., 2006. and Padilla, W. J., 2006.</a:t>
            </a:r>
            <a:endParaRPr lang="en-US" sz="1400" dirty="0">
              <a:latin typeface="Garamond" panose="02020404030301010803" pitchFamily="18" charset="0"/>
            </a:endParaRPr>
          </a:p>
        </p:txBody>
      </p:sp>
    </p:spTree>
    <p:extLst>
      <p:ext uri="{BB962C8B-B14F-4D97-AF65-F5344CB8AC3E}">
        <p14:creationId xmlns:p14="http://schemas.microsoft.com/office/powerpoint/2010/main" val="353446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1778D4-A1E6-794C-B6E2-6BD778403791}"/>
              </a:ext>
            </a:extLst>
          </p:cNvPr>
          <p:cNvSpPr>
            <a:spLocks noGrp="1"/>
          </p:cNvSpPr>
          <p:nvPr>
            <p:ph type="title"/>
          </p:nvPr>
        </p:nvSpPr>
        <p:spPr>
          <a:xfrm>
            <a:off x="203662" y="188912"/>
            <a:ext cx="10502919" cy="1068387"/>
          </a:xfrm>
        </p:spPr>
        <p:txBody>
          <a:bodyPr>
            <a:normAutofit fontScale="90000"/>
          </a:bodyPr>
          <a:lstStyle/>
          <a:p>
            <a:r>
              <a:rPr lang="sv-SE" dirty="0"/>
              <a:t>Comparison of Multinomial &amp; Ordinal Models</a:t>
            </a:r>
          </a:p>
        </p:txBody>
      </p:sp>
      <p:sp>
        <p:nvSpPr>
          <p:cNvPr id="3" name="Platshållare för innehåll 2">
            <a:extLst>
              <a:ext uri="{FF2B5EF4-FFF2-40B4-BE49-F238E27FC236}">
                <a16:creationId xmlns:a16="http://schemas.microsoft.com/office/drawing/2014/main" id="{E0203D7D-4F4B-D846-A3F2-D667133CFB07}"/>
              </a:ext>
            </a:extLst>
          </p:cNvPr>
          <p:cNvSpPr>
            <a:spLocks noGrp="1"/>
          </p:cNvSpPr>
          <p:nvPr>
            <p:ph idx="1"/>
          </p:nvPr>
        </p:nvSpPr>
        <p:spPr>
          <a:xfrm>
            <a:off x="624577" y="1778034"/>
            <a:ext cx="10973256" cy="3960000"/>
          </a:xfrm>
        </p:spPr>
        <p:txBody>
          <a:bodyPr/>
          <a:lstStyle/>
          <a:p>
            <a:r>
              <a:rPr lang="en-US" dirty="0">
                <a:latin typeface="Garamond" panose="02020404030301010803" pitchFamily="18" charset="0"/>
              </a:rPr>
              <a:t>ROC, Sensitivity, Accuracy, &amp; precision.</a:t>
            </a:r>
            <a:endParaRPr lang="sv-SE" dirty="0">
              <a:latin typeface="Garamond" panose="02020404030301010803" pitchFamily="18" charset="0"/>
            </a:endParaRPr>
          </a:p>
        </p:txBody>
      </p:sp>
    </p:spTree>
    <p:extLst>
      <p:ext uri="{BB962C8B-B14F-4D97-AF65-F5344CB8AC3E}">
        <p14:creationId xmlns:p14="http://schemas.microsoft.com/office/powerpoint/2010/main" val="43768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CF646D-EE95-4799-B1D0-DBAAE1412433}"/>
              </a:ext>
            </a:extLst>
          </p:cNvPr>
          <p:cNvSpPr txBox="1"/>
          <p:nvPr/>
        </p:nvSpPr>
        <p:spPr>
          <a:xfrm>
            <a:off x="3346882" y="5025264"/>
            <a:ext cx="5498236" cy="646331"/>
          </a:xfrm>
          <a:prstGeom prst="rect">
            <a:avLst/>
          </a:prstGeom>
          <a:noFill/>
        </p:spPr>
        <p:txBody>
          <a:bodyPr wrap="none" rtlCol="0">
            <a:spAutoFit/>
          </a:bodyPr>
          <a:lstStyle/>
          <a:p>
            <a:r>
              <a:rPr lang="en-US" sz="3600" dirty="0">
                <a:solidFill>
                  <a:srgbClr val="894E11"/>
                </a:solidFill>
                <a:latin typeface="Garamond" panose="02020404030301010803" pitchFamily="18" charset="0"/>
                <a:cs typeface="Times New Roman" panose="02020603050405020304" pitchFamily="18" charset="0"/>
              </a:rPr>
              <a:t>Thank you for your attention.</a:t>
            </a:r>
          </a:p>
        </p:txBody>
      </p:sp>
    </p:spTree>
    <p:extLst>
      <p:ext uri="{BB962C8B-B14F-4D97-AF65-F5344CB8AC3E}">
        <p14:creationId xmlns:p14="http://schemas.microsoft.com/office/powerpoint/2010/main" val="46656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586D9D-8D8F-D243-84EC-A22835E28EB2}"/>
              </a:ext>
            </a:extLst>
          </p:cNvPr>
          <p:cNvSpPr>
            <a:spLocks noGrp="1"/>
          </p:cNvSpPr>
          <p:nvPr>
            <p:ph type="title"/>
          </p:nvPr>
        </p:nvSpPr>
        <p:spPr>
          <a:xfrm>
            <a:off x="192087" y="223471"/>
            <a:ext cx="9923855" cy="1015020"/>
          </a:xfrm>
        </p:spPr>
        <p:txBody>
          <a:bodyPr anchor="ctr">
            <a:noAutofit/>
          </a:bodyPr>
          <a:lstStyle/>
          <a:p>
            <a:r>
              <a:rPr lang="sv-SE" dirty="0"/>
              <a:t>Modelling beta-carotene plasma levels</a:t>
            </a:r>
          </a:p>
        </p:txBody>
      </p:sp>
      <p:sp>
        <p:nvSpPr>
          <p:cNvPr id="4" name="Platshållare för innehåll 3">
            <a:extLst>
              <a:ext uri="{FF2B5EF4-FFF2-40B4-BE49-F238E27FC236}">
                <a16:creationId xmlns:a16="http://schemas.microsoft.com/office/drawing/2014/main" id="{D43D1580-1C81-224C-96B3-9C405A741810}"/>
              </a:ext>
            </a:extLst>
          </p:cNvPr>
          <p:cNvSpPr>
            <a:spLocks noGrp="1"/>
          </p:cNvSpPr>
          <p:nvPr>
            <p:ph idx="1"/>
          </p:nvPr>
        </p:nvSpPr>
        <p:spPr>
          <a:xfrm>
            <a:off x="919759" y="1706197"/>
            <a:ext cx="8820000" cy="4509089"/>
          </a:xfrm>
        </p:spPr>
        <p:txBody>
          <a:bodyPr>
            <a:normAutofit/>
          </a:bodyPr>
          <a:lstStyle/>
          <a:p>
            <a:pPr>
              <a:spcBef>
                <a:spcPts val="400"/>
              </a:spcBef>
            </a:pPr>
            <a:r>
              <a:rPr lang="sv-SE" sz="2000" dirty="0">
                <a:latin typeface="Garamond" panose="02020404030301010803" pitchFamily="18" charset="0"/>
              </a:rPr>
              <a:t>Beta-Carotene</a:t>
            </a:r>
          </a:p>
          <a:p>
            <a:pPr lvl="1">
              <a:spcBef>
                <a:spcPts val="400"/>
              </a:spcBef>
            </a:pPr>
            <a:r>
              <a:rPr lang="sv-SE" sz="2000" dirty="0">
                <a:latin typeface="Garamond" panose="02020404030301010803" pitchFamily="18" charset="0"/>
              </a:rPr>
              <a:t>(Talk about the importance of it and the parameters used to model it)</a:t>
            </a:r>
          </a:p>
          <a:p>
            <a:pPr>
              <a:spcBef>
                <a:spcPts val="400"/>
              </a:spcBef>
            </a:pPr>
            <a:endParaRPr lang="sv-SE" sz="2000" dirty="0">
              <a:latin typeface="Garamond" panose="02020404030301010803" pitchFamily="18" charset="0"/>
            </a:endParaRPr>
          </a:p>
          <a:p>
            <a:pPr>
              <a:spcBef>
                <a:spcPts val="400"/>
              </a:spcBef>
            </a:pPr>
            <a:r>
              <a:rPr lang="sv-SE" sz="2000" dirty="0">
                <a:latin typeface="Garamond" panose="02020404030301010803" pitchFamily="18" charset="0"/>
              </a:rPr>
              <a:t>Ordinal Logistic Models</a:t>
            </a:r>
          </a:p>
          <a:p>
            <a:pPr lvl="1">
              <a:spcBef>
                <a:spcPts val="400"/>
              </a:spcBef>
            </a:pPr>
            <a:r>
              <a:rPr lang="sv-SE" sz="2000" dirty="0">
                <a:latin typeface="Garamond" panose="02020404030301010803" pitchFamily="18" charset="0"/>
              </a:rPr>
              <a:t>What is ordinal and how do we compute probabilities</a:t>
            </a:r>
          </a:p>
          <a:p>
            <a:pPr marL="0" indent="0">
              <a:spcBef>
                <a:spcPts val="400"/>
              </a:spcBef>
              <a:buNone/>
            </a:pPr>
            <a:endParaRPr lang="sv-SE" sz="2000" dirty="0">
              <a:latin typeface="Garamond" panose="02020404030301010803" pitchFamily="18" charset="0"/>
            </a:endParaRPr>
          </a:p>
          <a:p>
            <a:pPr marL="0" indent="0">
              <a:spcBef>
                <a:spcPts val="400"/>
              </a:spcBef>
              <a:buNone/>
            </a:pPr>
            <a:endParaRPr lang="sv-SE" sz="2000" dirty="0">
              <a:latin typeface="Garamond" panose="02020404030301010803" pitchFamily="18" charset="0"/>
            </a:endParaRPr>
          </a:p>
          <a:p>
            <a:pPr marL="0" indent="0">
              <a:spcBef>
                <a:spcPts val="400"/>
              </a:spcBef>
              <a:buNone/>
            </a:pPr>
            <a:endParaRPr lang="sv-SE" sz="2000" dirty="0">
              <a:latin typeface="Garamond" panose="02020404030301010803" pitchFamily="18" charset="0"/>
            </a:endParaRPr>
          </a:p>
          <a:p>
            <a:pPr>
              <a:spcBef>
                <a:spcPts val="400"/>
              </a:spcBef>
            </a:pPr>
            <a:r>
              <a:rPr lang="sv-SE" sz="2000" dirty="0">
                <a:latin typeface="Garamond" panose="02020404030301010803" pitchFamily="18" charset="0"/>
              </a:rPr>
              <a:t>Multinomial Logistic Models</a:t>
            </a:r>
          </a:p>
          <a:p>
            <a:pPr lvl="1">
              <a:spcBef>
                <a:spcPts val="400"/>
              </a:spcBef>
            </a:pPr>
            <a:r>
              <a:rPr lang="sv-SE" sz="2000" dirty="0">
                <a:latin typeface="Garamond" panose="02020404030301010803" pitchFamily="18" charset="0"/>
              </a:rPr>
              <a:t>How is multinomial different.</a:t>
            </a:r>
          </a:p>
        </p:txBody>
      </p:sp>
      <p:sp>
        <p:nvSpPr>
          <p:cNvPr id="9" name="Shape 213">
            <a:extLst>
              <a:ext uri="{FF2B5EF4-FFF2-40B4-BE49-F238E27FC236}">
                <a16:creationId xmlns:a16="http://schemas.microsoft.com/office/drawing/2014/main" id="{6B19C12F-84A8-024F-A008-2C75C64EC08A}"/>
              </a:ext>
            </a:extLst>
          </p:cNvPr>
          <p:cNvSpPr/>
          <p:nvPr/>
        </p:nvSpPr>
        <p:spPr>
          <a:xfrm>
            <a:off x="9739759" y="5385015"/>
            <a:ext cx="65" cy="1692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l">
              <a:spcBef>
                <a:spcPts val="4200"/>
              </a:spcBef>
              <a:defRPr sz="1900"/>
            </a:lvl1pPr>
          </a:lstStyle>
          <a:p>
            <a:endParaRPr sz="1100" b="1" spc="50" dirty="0">
              <a:solidFill>
                <a:schemeClr val="tx1"/>
              </a:solidFill>
              <a:latin typeface="Arial"/>
              <a:ea typeface="Helvetica Light"/>
              <a:cs typeface="Arial"/>
            </a:endParaRPr>
          </a:p>
        </p:txBody>
      </p:sp>
      <p:sp>
        <p:nvSpPr>
          <p:cNvPr id="11" name="TextBox 10">
            <a:extLst>
              <a:ext uri="{FF2B5EF4-FFF2-40B4-BE49-F238E27FC236}">
                <a16:creationId xmlns:a16="http://schemas.microsoft.com/office/drawing/2014/main" id="{C3E763C4-CBDA-4739-BE22-2D93FF5AF599}"/>
              </a:ext>
            </a:extLst>
          </p:cNvPr>
          <p:cNvSpPr txBox="1"/>
          <p:nvPr/>
        </p:nvSpPr>
        <p:spPr>
          <a:xfrm>
            <a:off x="1853236" y="6568613"/>
            <a:ext cx="8485528" cy="523220"/>
          </a:xfrm>
          <a:prstGeom prst="rect">
            <a:avLst/>
          </a:prstGeom>
          <a:noFill/>
        </p:spPr>
        <p:txBody>
          <a:bodyPr wrap="none" rtlCol="0">
            <a:spAutoFit/>
          </a:bodyPr>
          <a:lstStyle/>
          <a:p>
            <a:pPr algn="ctr"/>
            <a:r>
              <a:rPr lang="en-US" sz="1400" dirty="0">
                <a:latin typeface="Garamond" panose="02020404030301010803" pitchFamily="18" charset="0"/>
              </a:rPr>
              <a:t>Image adapted from </a:t>
            </a:r>
            <a:r>
              <a:rPr lang="en-US" sz="1400" b="0" i="0" dirty="0" err="1">
                <a:solidFill>
                  <a:srgbClr val="000000"/>
                </a:solidFill>
                <a:effectLst/>
                <a:latin typeface="Garamond" panose="02020404030301010803" pitchFamily="18" charset="0"/>
              </a:rPr>
              <a:t>Engheta</a:t>
            </a:r>
            <a:r>
              <a:rPr lang="en-US" sz="1400" b="0" i="0" dirty="0">
                <a:solidFill>
                  <a:srgbClr val="000000"/>
                </a:solidFill>
                <a:effectLst/>
                <a:latin typeface="Garamond" panose="02020404030301010803" pitchFamily="18" charset="0"/>
              </a:rPr>
              <a:t>, N. and </a:t>
            </a:r>
            <a:r>
              <a:rPr lang="en-US" sz="1400" b="0" i="0" dirty="0" err="1">
                <a:solidFill>
                  <a:srgbClr val="000000"/>
                </a:solidFill>
                <a:effectLst/>
                <a:latin typeface="Garamond" panose="02020404030301010803" pitchFamily="18" charset="0"/>
              </a:rPr>
              <a:t>Ziolkowski</a:t>
            </a:r>
            <a:r>
              <a:rPr lang="en-US" sz="1400" b="0" i="0" dirty="0">
                <a:solidFill>
                  <a:srgbClr val="000000"/>
                </a:solidFill>
                <a:effectLst/>
                <a:latin typeface="Garamond" panose="02020404030301010803" pitchFamily="18" charset="0"/>
              </a:rPr>
              <a:t>, R., 2005. </a:t>
            </a:r>
            <a:r>
              <a:rPr lang="en-US" sz="1400" b="0" i="1" dirty="0">
                <a:solidFill>
                  <a:srgbClr val="000000"/>
                </a:solidFill>
                <a:effectLst/>
                <a:latin typeface="Garamond" panose="02020404030301010803" pitchFamily="18" charset="0"/>
              </a:rPr>
              <a:t>Electromagnetic metamaterials</a:t>
            </a:r>
            <a:r>
              <a:rPr lang="en-US" sz="1400" b="0" i="0" dirty="0">
                <a:solidFill>
                  <a:srgbClr val="000000"/>
                </a:solidFill>
                <a:effectLst/>
                <a:latin typeface="Garamond" panose="02020404030301010803" pitchFamily="18" charset="0"/>
              </a:rPr>
              <a:t>. Hoboken, N.J.: Wiley.</a:t>
            </a:r>
            <a:endParaRPr lang="en-US" sz="1400" dirty="0">
              <a:latin typeface="Garamond" panose="02020404030301010803" pitchFamily="18" charset="0"/>
            </a:endParaRPr>
          </a:p>
          <a:p>
            <a:endParaRPr lang="en-US" sz="1400" dirty="0"/>
          </a:p>
        </p:txBody>
      </p:sp>
    </p:spTree>
    <p:extLst>
      <p:ext uri="{BB962C8B-B14F-4D97-AF65-F5344CB8AC3E}">
        <p14:creationId xmlns:p14="http://schemas.microsoft.com/office/powerpoint/2010/main" val="377942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Ordinal Models Tested</a:t>
            </a:r>
          </a:p>
        </p:txBody>
      </p:sp>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1620000" y="1275982"/>
            <a:ext cx="8820000" cy="4766002"/>
          </a:xfrm>
        </p:spPr>
        <p:txBody>
          <a:bodyPr/>
          <a:lstStyle/>
          <a:p>
            <a:pPr>
              <a:lnSpc>
                <a:spcPct val="100000"/>
              </a:lnSpc>
            </a:pPr>
            <a:r>
              <a:rPr lang="en-US" dirty="0">
                <a:latin typeface="Garamond" panose="02020404030301010803" pitchFamily="18" charset="0"/>
              </a:rPr>
              <a:t>AIC </a:t>
            </a:r>
          </a:p>
          <a:p>
            <a:pPr lvl="1">
              <a:lnSpc>
                <a:spcPct val="100000"/>
              </a:lnSpc>
            </a:pPr>
            <a:r>
              <a:rPr lang="en-US" dirty="0">
                <a:latin typeface="Garamond" panose="02020404030301010803" pitchFamily="18" charset="0"/>
              </a:rPr>
              <a:t>Forwards</a:t>
            </a:r>
          </a:p>
          <a:p>
            <a:pPr lvl="1">
              <a:lnSpc>
                <a:spcPct val="100000"/>
              </a:lnSpc>
            </a:pPr>
            <a:r>
              <a:rPr lang="en-US"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dirty="0">
                <a:latin typeface="Garamond" panose="02020404030301010803" pitchFamily="18" charset="0"/>
              </a:rPr>
              <a:t>BIC</a:t>
            </a:r>
          </a:p>
          <a:p>
            <a:pPr lvl="1">
              <a:lnSpc>
                <a:spcPct val="100000"/>
              </a:lnSpc>
            </a:pPr>
            <a:r>
              <a:rPr lang="en-US" dirty="0">
                <a:latin typeface="Garamond" panose="02020404030301010803" pitchFamily="18" charset="0"/>
              </a:rPr>
              <a:t>Forwards</a:t>
            </a:r>
          </a:p>
          <a:p>
            <a:pPr lvl="1">
              <a:lnSpc>
                <a:spcPct val="100000"/>
              </a:lnSpc>
            </a:pPr>
            <a:r>
              <a:rPr lang="en-US"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dirty="0">
                <a:latin typeface="Garamond" panose="02020404030301010803" pitchFamily="18" charset="0"/>
              </a:rPr>
              <a:t>Manual Testing</a:t>
            </a:r>
          </a:p>
        </p:txBody>
      </p:sp>
    </p:spTree>
    <p:extLst>
      <p:ext uri="{BB962C8B-B14F-4D97-AF65-F5344CB8AC3E}">
        <p14:creationId xmlns:p14="http://schemas.microsoft.com/office/powerpoint/2010/main" val="420448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1620000" y="1275982"/>
            <a:ext cx="8820000" cy="4766002"/>
          </a:xfrm>
        </p:spPr>
        <p:txBody>
          <a:bodyPr/>
          <a:lstStyle/>
          <a:p>
            <a:pPr>
              <a:lnSpc>
                <a:spcPct val="100000"/>
              </a:lnSpc>
            </a:pPr>
            <a:r>
              <a:rPr lang="en-US" dirty="0">
                <a:latin typeface="Garamond" panose="02020404030301010803" pitchFamily="18" charset="0"/>
              </a:rPr>
              <a:t>Parameters</a:t>
            </a:r>
          </a:p>
          <a:p>
            <a:pPr>
              <a:lnSpc>
                <a:spcPct val="100000"/>
              </a:lnSpc>
            </a:pPr>
            <a:endParaRPr lang="en-US" dirty="0">
              <a:latin typeface="Garamond" panose="02020404030301010803" pitchFamily="18" charset="0"/>
            </a:endParaRPr>
          </a:p>
          <a:p>
            <a:pPr>
              <a:lnSpc>
                <a:spcPct val="100000"/>
              </a:lnSpc>
            </a:pPr>
            <a:endParaRPr lang="en-US" dirty="0">
              <a:latin typeface="Garamond" panose="02020404030301010803" pitchFamily="18" charset="0"/>
            </a:endParaRPr>
          </a:p>
          <a:p>
            <a:pPr>
              <a:lnSpc>
                <a:spcPct val="100000"/>
              </a:lnSpc>
            </a:pPr>
            <a:r>
              <a:rPr lang="en-US" dirty="0">
                <a:latin typeface="Garamond" panose="02020404030301010803" pitchFamily="18" charset="0"/>
              </a:rPr>
              <a:t>Plots*</a:t>
            </a:r>
          </a:p>
        </p:txBody>
      </p:sp>
    </p:spTree>
    <p:extLst>
      <p:ext uri="{BB962C8B-B14F-4D97-AF65-F5344CB8AC3E}">
        <p14:creationId xmlns:p14="http://schemas.microsoft.com/office/powerpoint/2010/main" val="58984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Ordinal Model</a:t>
            </a:r>
          </a:p>
        </p:txBody>
      </p:sp>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1620000" y="1275982"/>
            <a:ext cx="8820000" cy="4766002"/>
          </a:xfrm>
        </p:spPr>
        <p:txBody>
          <a:bodyPr/>
          <a:lstStyle/>
          <a:p>
            <a:pPr>
              <a:lnSpc>
                <a:spcPct val="100000"/>
              </a:lnSpc>
            </a:pPr>
            <a:r>
              <a:rPr lang="en-US" dirty="0">
                <a:latin typeface="Garamond" panose="02020404030301010803" pitchFamily="18" charset="0"/>
              </a:rPr>
              <a:t>Confusion Matrix +Sens, etc.</a:t>
            </a:r>
          </a:p>
        </p:txBody>
      </p:sp>
    </p:spTree>
    <p:extLst>
      <p:ext uri="{BB962C8B-B14F-4D97-AF65-F5344CB8AC3E}">
        <p14:creationId xmlns:p14="http://schemas.microsoft.com/office/powerpoint/2010/main" val="406247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latshållare för bild 12">
            <a:extLst>
              <a:ext uri="{FF2B5EF4-FFF2-40B4-BE49-F238E27FC236}">
                <a16:creationId xmlns:a16="http://schemas.microsoft.com/office/drawing/2014/main" id="{2BD863A0-BF64-3146-B97E-B0313E89273A}"/>
              </a:ext>
            </a:extLst>
          </p:cNvPr>
          <p:cNvPicPr>
            <a:picLocks noGrp="1" noChangeAspect="1"/>
          </p:cNvPicPr>
          <p:nvPr>
            <p:ph type="pic" sz="quarter" idx="12"/>
          </p:nvPr>
        </p:nvPicPr>
        <p:blipFill rotWithShape="1">
          <a:blip r:embed="rId3"/>
          <a:srcRect l="6144"/>
          <a:stretch/>
        </p:blipFill>
        <p:spPr>
          <a:xfrm>
            <a:off x="8091044" y="188911"/>
            <a:ext cx="3953324" cy="3240087"/>
          </a:xfrm>
        </p:spPr>
      </p:pic>
      <p:pic>
        <p:nvPicPr>
          <p:cNvPr id="19" name="Platshållare för bild 18">
            <a:extLst>
              <a:ext uri="{FF2B5EF4-FFF2-40B4-BE49-F238E27FC236}">
                <a16:creationId xmlns:a16="http://schemas.microsoft.com/office/drawing/2014/main" id="{FD13E66A-4B60-5E4A-8BDF-E4ECAED5C72A}"/>
              </a:ext>
            </a:extLst>
          </p:cNvPr>
          <p:cNvPicPr>
            <a:picLocks noGrp="1" noChangeAspect="1"/>
          </p:cNvPicPr>
          <p:nvPr>
            <p:ph type="pic" sz="quarter" idx="15"/>
          </p:nvPr>
        </p:nvPicPr>
        <p:blipFill rotWithShape="1">
          <a:blip r:embed="rId4">
            <a:duotone>
              <a:prstClr val="black"/>
              <a:schemeClr val="tx2">
                <a:tint val="45000"/>
                <a:satMod val="400000"/>
              </a:schemeClr>
            </a:duotone>
          </a:blip>
          <a:srcRect l="5908" t="960" b="23345"/>
          <a:stretch/>
        </p:blipFill>
        <p:spPr>
          <a:xfrm>
            <a:off x="8075614" y="3466998"/>
            <a:ext cx="3968754" cy="3202087"/>
          </a:xfrm>
        </p:spPr>
      </p:pic>
      <p:pic>
        <p:nvPicPr>
          <p:cNvPr id="17" name="Platshållare för bild 16">
            <a:extLst>
              <a:ext uri="{FF2B5EF4-FFF2-40B4-BE49-F238E27FC236}">
                <a16:creationId xmlns:a16="http://schemas.microsoft.com/office/drawing/2014/main" id="{0BD98E21-BF89-154F-8F82-123802B57876}"/>
              </a:ext>
            </a:extLst>
          </p:cNvPr>
          <p:cNvPicPr>
            <a:picLocks noGrp="1" noChangeAspect="1"/>
          </p:cNvPicPr>
          <p:nvPr>
            <p:ph type="pic" sz="quarter" idx="16"/>
          </p:nvPr>
        </p:nvPicPr>
        <p:blipFill rotWithShape="1">
          <a:blip r:embed="rId5"/>
          <a:srcRect l="23685"/>
          <a:stretch/>
        </p:blipFill>
        <p:spPr>
          <a:xfrm>
            <a:off x="192084" y="3428998"/>
            <a:ext cx="3959225" cy="3216304"/>
          </a:xfrm>
        </p:spPr>
      </p:pic>
      <p:sp>
        <p:nvSpPr>
          <p:cNvPr id="7" name="Platshållare för text 6">
            <a:extLst>
              <a:ext uri="{FF2B5EF4-FFF2-40B4-BE49-F238E27FC236}">
                <a16:creationId xmlns:a16="http://schemas.microsoft.com/office/drawing/2014/main" id="{B0C7F323-6F74-F54B-972E-5A86D31E3964}"/>
              </a:ext>
            </a:extLst>
          </p:cNvPr>
          <p:cNvSpPr>
            <a:spLocks noGrp="1"/>
          </p:cNvSpPr>
          <p:nvPr>
            <p:ph type="body" sz="quarter" idx="17"/>
          </p:nvPr>
        </p:nvSpPr>
        <p:spPr>
          <a:xfrm>
            <a:off x="4116388" y="4246102"/>
            <a:ext cx="3959225" cy="1566198"/>
          </a:xfrm>
        </p:spPr>
        <p:txBody>
          <a:bodyPr/>
          <a:lstStyle/>
          <a:p>
            <a:pPr algn="ctr"/>
            <a:r>
              <a:rPr lang="sv-SE" sz="4800" dirty="0">
                <a:solidFill>
                  <a:schemeClr val="accent1"/>
                </a:solidFill>
              </a:rPr>
              <a:t>Common Structures</a:t>
            </a:r>
          </a:p>
        </p:txBody>
      </p:sp>
      <p:pic>
        <p:nvPicPr>
          <p:cNvPr id="23" name="Platshållare för bild 22">
            <a:extLst>
              <a:ext uri="{FF2B5EF4-FFF2-40B4-BE49-F238E27FC236}">
                <a16:creationId xmlns:a16="http://schemas.microsoft.com/office/drawing/2014/main" id="{6DB50F07-D88D-FE47-B86B-9426DA692CFF}"/>
              </a:ext>
            </a:extLst>
          </p:cNvPr>
          <p:cNvPicPr>
            <a:picLocks noGrp="1" noChangeAspect="1"/>
          </p:cNvPicPr>
          <p:nvPr>
            <p:ph type="pic" sz="quarter" idx="10"/>
          </p:nvPr>
        </p:nvPicPr>
        <p:blipFill rotWithShape="1">
          <a:blip r:embed="rId6"/>
          <a:srcRect l="14572"/>
          <a:stretch/>
        </p:blipFill>
        <p:spPr>
          <a:xfrm>
            <a:off x="192084" y="188911"/>
            <a:ext cx="3959225" cy="3240085"/>
          </a:xfrm>
        </p:spPr>
      </p:pic>
      <p:pic>
        <p:nvPicPr>
          <p:cNvPr id="31" name="Platshållare för bild 30">
            <a:extLst>
              <a:ext uri="{FF2B5EF4-FFF2-40B4-BE49-F238E27FC236}">
                <a16:creationId xmlns:a16="http://schemas.microsoft.com/office/drawing/2014/main" id="{38B5F959-5CFD-B046-A06B-6BFAA12FFDDD}"/>
              </a:ext>
            </a:extLst>
          </p:cNvPr>
          <p:cNvPicPr>
            <a:picLocks noGrp="1" noChangeAspect="1"/>
          </p:cNvPicPr>
          <p:nvPr>
            <p:ph type="pic" sz="quarter" idx="11"/>
          </p:nvPr>
        </p:nvPicPr>
        <p:blipFill rotWithShape="1">
          <a:blip r:embed="rId7"/>
          <a:srcRect l="12680" r="4076"/>
          <a:stretch/>
        </p:blipFill>
        <p:spPr>
          <a:xfrm>
            <a:off x="4147452" y="188911"/>
            <a:ext cx="3924300" cy="3254300"/>
          </a:xfrm>
        </p:spPr>
      </p:pic>
      <p:sp>
        <p:nvSpPr>
          <p:cNvPr id="9" name="TextBox 8">
            <a:extLst>
              <a:ext uri="{FF2B5EF4-FFF2-40B4-BE49-F238E27FC236}">
                <a16:creationId xmlns:a16="http://schemas.microsoft.com/office/drawing/2014/main" id="{D03194B8-C62A-4979-A928-8DE43E59C3B2}"/>
              </a:ext>
            </a:extLst>
          </p:cNvPr>
          <p:cNvSpPr txBox="1"/>
          <p:nvPr/>
        </p:nvSpPr>
        <p:spPr>
          <a:xfrm>
            <a:off x="2931341" y="6591404"/>
            <a:ext cx="6282938" cy="307777"/>
          </a:xfrm>
          <a:prstGeom prst="rect">
            <a:avLst/>
          </a:prstGeom>
          <a:noFill/>
        </p:spPr>
        <p:txBody>
          <a:bodyPr wrap="none" rtlCol="0">
            <a:spAutoFit/>
          </a:bodyPr>
          <a:lstStyle/>
          <a:p>
            <a:pPr algn="ctr"/>
            <a:r>
              <a:rPr lang="en-US" sz="1400" dirty="0">
                <a:latin typeface="Garamond" panose="02020404030301010803" pitchFamily="18" charset="0"/>
              </a:rPr>
              <a:t>Images adapted from </a:t>
            </a:r>
            <a:r>
              <a:rPr lang="en-US" sz="1400" b="0" i="0" dirty="0" err="1">
                <a:solidFill>
                  <a:srgbClr val="222222"/>
                </a:solidFill>
                <a:effectLst/>
                <a:latin typeface="Garamond" panose="02020404030301010803" pitchFamily="18" charset="0"/>
              </a:rPr>
              <a:t>Boltasseva</a:t>
            </a:r>
            <a:r>
              <a:rPr lang="en-US" sz="1400" b="0" i="0" dirty="0">
                <a:solidFill>
                  <a:srgbClr val="222222"/>
                </a:solidFill>
                <a:effectLst/>
                <a:latin typeface="Garamond" panose="02020404030301010803" pitchFamily="18" charset="0"/>
              </a:rPr>
              <a:t>, A., 2008. </a:t>
            </a:r>
            <a:r>
              <a:rPr lang="en-US" sz="1400" b="0" i="0" dirty="0" err="1">
                <a:solidFill>
                  <a:srgbClr val="222222"/>
                </a:solidFill>
                <a:effectLst/>
                <a:latin typeface="Garamond" panose="02020404030301010803" pitchFamily="18" charset="0"/>
              </a:rPr>
              <a:t>Shalaev</a:t>
            </a:r>
            <a:r>
              <a:rPr lang="en-US" sz="1400" b="0" i="0" dirty="0">
                <a:solidFill>
                  <a:srgbClr val="222222"/>
                </a:solidFill>
                <a:effectLst/>
                <a:latin typeface="Garamond" panose="02020404030301010803" pitchFamily="18" charset="0"/>
              </a:rPr>
              <a:t>, V. M., 2006. and Padilla, W. J., 2006.</a:t>
            </a:r>
            <a:endParaRPr lang="en-US" sz="1400" dirty="0">
              <a:latin typeface="Garamond" panose="02020404030301010803" pitchFamily="18" charset="0"/>
            </a:endParaRPr>
          </a:p>
        </p:txBody>
      </p:sp>
    </p:spTree>
    <p:extLst>
      <p:ext uri="{BB962C8B-B14F-4D97-AF65-F5344CB8AC3E}">
        <p14:creationId xmlns:p14="http://schemas.microsoft.com/office/powerpoint/2010/main" val="36407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7382C9A-CFBD-614B-A3B8-37BFC718C5D4}"/>
              </a:ext>
            </a:extLst>
          </p:cNvPr>
          <p:cNvSpPr>
            <a:spLocks noGrp="1"/>
          </p:cNvSpPr>
          <p:nvPr>
            <p:ph type="title"/>
          </p:nvPr>
        </p:nvSpPr>
        <p:spPr>
          <a:xfrm>
            <a:off x="215238" y="188913"/>
            <a:ext cx="8820000" cy="1068387"/>
          </a:xfrm>
        </p:spPr>
        <p:txBody>
          <a:bodyPr/>
          <a:lstStyle/>
          <a:p>
            <a:r>
              <a:rPr lang="en-US" dirty="0"/>
              <a:t>Multinomial Models Tested</a:t>
            </a:r>
            <a:endParaRPr lang="sv-SE" dirty="0"/>
          </a:p>
        </p:txBody>
      </p:sp>
      <p:sp>
        <p:nvSpPr>
          <p:cNvPr id="3" name="TextBox 2">
            <a:extLst>
              <a:ext uri="{FF2B5EF4-FFF2-40B4-BE49-F238E27FC236}">
                <a16:creationId xmlns:a16="http://schemas.microsoft.com/office/drawing/2014/main" id="{82F3D751-6AF4-4F06-8443-78357C4EFD62}"/>
              </a:ext>
            </a:extLst>
          </p:cNvPr>
          <p:cNvSpPr txBox="1"/>
          <p:nvPr/>
        </p:nvSpPr>
        <p:spPr>
          <a:xfrm>
            <a:off x="1620000" y="2159999"/>
            <a:ext cx="8952000" cy="369332"/>
          </a:xfrm>
          <a:prstGeom prst="rect">
            <a:avLst/>
          </a:prstGeom>
          <a:noFill/>
        </p:spPr>
        <p:txBody>
          <a:bodyPr wrap="square" rtlCol="0">
            <a:spAutoFit/>
          </a:bodyPr>
          <a:lstStyle/>
          <a:p>
            <a:endParaRPr lang="en-US" dirty="0">
              <a:latin typeface="Garamond" panose="02020404030301010803" pitchFamily="18" charset="0"/>
            </a:endParaRPr>
          </a:p>
        </p:txBody>
      </p:sp>
      <p:sp>
        <p:nvSpPr>
          <p:cNvPr id="5" name="Platshållare för innehåll 3">
            <a:extLst>
              <a:ext uri="{FF2B5EF4-FFF2-40B4-BE49-F238E27FC236}">
                <a16:creationId xmlns:a16="http://schemas.microsoft.com/office/drawing/2014/main" id="{0646779A-AEB6-4FD5-9E7C-6B80D098DC78}"/>
              </a:ext>
            </a:extLst>
          </p:cNvPr>
          <p:cNvSpPr>
            <a:spLocks noGrp="1"/>
          </p:cNvSpPr>
          <p:nvPr>
            <p:ph idx="1"/>
          </p:nvPr>
        </p:nvSpPr>
        <p:spPr>
          <a:xfrm>
            <a:off x="879220" y="1604413"/>
            <a:ext cx="10452396" cy="4509089"/>
          </a:xfrm>
        </p:spPr>
        <p:txBody>
          <a:bodyPr>
            <a:normAutofit/>
          </a:bodyPr>
          <a:lstStyle/>
          <a:p>
            <a:pPr>
              <a:lnSpc>
                <a:spcPct val="100000"/>
              </a:lnSpc>
            </a:pPr>
            <a:r>
              <a:rPr lang="en-US" dirty="0">
                <a:latin typeface="Garamond" panose="02020404030301010803" pitchFamily="18" charset="0"/>
              </a:rPr>
              <a:t>AIC </a:t>
            </a:r>
          </a:p>
          <a:p>
            <a:pPr lvl="1">
              <a:lnSpc>
                <a:spcPct val="100000"/>
              </a:lnSpc>
            </a:pPr>
            <a:r>
              <a:rPr lang="en-US" dirty="0">
                <a:latin typeface="Garamond" panose="02020404030301010803" pitchFamily="18" charset="0"/>
              </a:rPr>
              <a:t>Forwards</a:t>
            </a:r>
          </a:p>
          <a:p>
            <a:pPr lvl="1">
              <a:lnSpc>
                <a:spcPct val="100000"/>
              </a:lnSpc>
            </a:pPr>
            <a:r>
              <a:rPr lang="en-US"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dirty="0">
                <a:latin typeface="Garamond" panose="02020404030301010803" pitchFamily="18" charset="0"/>
              </a:rPr>
              <a:t>BIC</a:t>
            </a:r>
          </a:p>
          <a:p>
            <a:pPr lvl="1">
              <a:lnSpc>
                <a:spcPct val="100000"/>
              </a:lnSpc>
            </a:pPr>
            <a:r>
              <a:rPr lang="en-US" dirty="0">
                <a:latin typeface="Garamond" panose="02020404030301010803" pitchFamily="18" charset="0"/>
              </a:rPr>
              <a:t>Forwards</a:t>
            </a:r>
          </a:p>
          <a:p>
            <a:pPr lvl="1">
              <a:lnSpc>
                <a:spcPct val="100000"/>
              </a:lnSpc>
            </a:pPr>
            <a:r>
              <a:rPr lang="en-US" dirty="0">
                <a:latin typeface="Garamond" panose="02020404030301010803" pitchFamily="18" charset="0"/>
              </a:rPr>
              <a:t>Backwards</a:t>
            </a:r>
          </a:p>
          <a:p>
            <a:pPr lvl="1">
              <a:lnSpc>
                <a:spcPct val="100000"/>
              </a:lnSpc>
            </a:pPr>
            <a:endParaRPr lang="en-US" dirty="0">
              <a:latin typeface="Garamond" panose="02020404030301010803" pitchFamily="18" charset="0"/>
            </a:endParaRPr>
          </a:p>
          <a:p>
            <a:pPr>
              <a:lnSpc>
                <a:spcPct val="100000"/>
              </a:lnSpc>
            </a:pPr>
            <a:r>
              <a:rPr lang="en-US" dirty="0">
                <a:latin typeface="Garamond" panose="02020404030301010803" pitchFamily="18" charset="0"/>
              </a:rPr>
              <a:t>Manual Testing</a:t>
            </a:r>
          </a:p>
        </p:txBody>
      </p:sp>
    </p:spTree>
    <p:extLst>
      <p:ext uri="{BB962C8B-B14F-4D97-AF65-F5344CB8AC3E}">
        <p14:creationId xmlns:p14="http://schemas.microsoft.com/office/powerpoint/2010/main" val="167885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Multinomial Model</a:t>
            </a:r>
          </a:p>
        </p:txBody>
      </p:sp>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1620000" y="1275982"/>
            <a:ext cx="8820000" cy="4766002"/>
          </a:xfrm>
        </p:spPr>
        <p:txBody>
          <a:bodyPr/>
          <a:lstStyle/>
          <a:p>
            <a:pPr>
              <a:lnSpc>
                <a:spcPct val="100000"/>
              </a:lnSpc>
            </a:pPr>
            <a:r>
              <a:rPr lang="en-US" dirty="0">
                <a:latin typeface="Garamond" panose="02020404030301010803" pitchFamily="18" charset="0"/>
              </a:rPr>
              <a:t>Parameters</a:t>
            </a:r>
          </a:p>
          <a:p>
            <a:pPr>
              <a:lnSpc>
                <a:spcPct val="100000"/>
              </a:lnSpc>
            </a:pPr>
            <a:endParaRPr lang="en-US" dirty="0">
              <a:latin typeface="Garamond" panose="02020404030301010803" pitchFamily="18" charset="0"/>
            </a:endParaRPr>
          </a:p>
          <a:p>
            <a:pPr>
              <a:lnSpc>
                <a:spcPct val="100000"/>
              </a:lnSpc>
            </a:pPr>
            <a:endParaRPr lang="en-US" dirty="0">
              <a:latin typeface="Garamond" panose="02020404030301010803" pitchFamily="18" charset="0"/>
            </a:endParaRPr>
          </a:p>
          <a:p>
            <a:pPr>
              <a:lnSpc>
                <a:spcPct val="100000"/>
              </a:lnSpc>
            </a:pPr>
            <a:r>
              <a:rPr lang="en-US" dirty="0">
                <a:latin typeface="Garamond" panose="02020404030301010803" pitchFamily="18" charset="0"/>
              </a:rPr>
              <a:t>Plots*</a:t>
            </a:r>
          </a:p>
        </p:txBody>
      </p:sp>
    </p:spTree>
    <p:extLst>
      <p:ext uri="{BB962C8B-B14F-4D97-AF65-F5344CB8AC3E}">
        <p14:creationId xmlns:p14="http://schemas.microsoft.com/office/powerpoint/2010/main" val="335390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122F-9219-4D4D-80A7-59A4167A6F4B}"/>
              </a:ext>
            </a:extLst>
          </p:cNvPr>
          <p:cNvSpPr>
            <a:spLocks noGrp="1"/>
          </p:cNvSpPr>
          <p:nvPr>
            <p:ph type="title"/>
          </p:nvPr>
        </p:nvSpPr>
        <p:spPr>
          <a:xfrm>
            <a:off x="192088" y="188913"/>
            <a:ext cx="8820000" cy="902699"/>
          </a:xfrm>
        </p:spPr>
        <p:txBody>
          <a:bodyPr>
            <a:noAutofit/>
          </a:bodyPr>
          <a:lstStyle/>
          <a:p>
            <a:r>
              <a:rPr lang="en-US" dirty="0"/>
              <a:t>Final Multinomial Model</a:t>
            </a:r>
          </a:p>
        </p:txBody>
      </p:sp>
      <p:sp>
        <p:nvSpPr>
          <p:cNvPr id="3" name="Content Placeholder 2">
            <a:extLst>
              <a:ext uri="{FF2B5EF4-FFF2-40B4-BE49-F238E27FC236}">
                <a16:creationId xmlns:a16="http://schemas.microsoft.com/office/drawing/2014/main" id="{B2CB5506-E8D4-4A24-8E74-F522076F49A6}"/>
              </a:ext>
            </a:extLst>
          </p:cNvPr>
          <p:cNvSpPr>
            <a:spLocks noGrp="1"/>
          </p:cNvSpPr>
          <p:nvPr>
            <p:ph idx="1"/>
          </p:nvPr>
        </p:nvSpPr>
        <p:spPr>
          <a:xfrm>
            <a:off x="1620000" y="1275982"/>
            <a:ext cx="8820000" cy="4766002"/>
          </a:xfrm>
        </p:spPr>
        <p:txBody>
          <a:bodyPr/>
          <a:lstStyle/>
          <a:p>
            <a:pPr>
              <a:lnSpc>
                <a:spcPct val="100000"/>
              </a:lnSpc>
            </a:pPr>
            <a:r>
              <a:rPr lang="en-US" dirty="0">
                <a:latin typeface="Garamond" panose="02020404030301010803" pitchFamily="18" charset="0"/>
              </a:rPr>
              <a:t>Confusion Matrix +Sensitivity, etc.</a:t>
            </a:r>
          </a:p>
        </p:txBody>
      </p:sp>
    </p:spTree>
    <p:extLst>
      <p:ext uri="{BB962C8B-B14F-4D97-AF65-F5344CB8AC3E}">
        <p14:creationId xmlns:p14="http://schemas.microsoft.com/office/powerpoint/2010/main" val="894530610"/>
      </p:ext>
    </p:extLst>
  </p:cSld>
  <p:clrMapOvr>
    <a:masterClrMapping/>
  </p:clrMapOvr>
</p:sld>
</file>

<file path=ppt/theme/theme1.xml><?xml version="1.0" encoding="utf-8"?>
<a:theme xmlns:a="http://schemas.openxmlformats.org/drawingml/2006/main" name="Office-tema">
  <a:themeElements>
    <a:clrScheme name="LU_2017-03-02">
      <a:dk1>
        <a:srgbClr val="000000"/>
      </a:dk1>
      <a:lt1>
        <a:srgbClr val="FFFFFF"/>
      </a:lt1>
      <a:dk2>
        <a:srgbClr val="2F2B28"/>
      </a:dk2>
      <a:lt2>
        <a:srgbClr val="D0CCB6"/>
      </a:lt2>
      <a:accent1>
        <a:srgbClr val="894E11"/>
      </a:accent1>
      <a:accent2>
        <a:srgbClr val="E3B6BB"/>
      </a:accent2>
      <a:accent3>
        <a:srgbClr val="ABC9D4"/>
      </a:accent3>
      <a:accent4>
        <a:srgbClr val="9EC0AA"/>
      </a:accent4>
      <a:accent5>
        <a:srgbClr val="D0CCB6"/>
      </a:accent5>
      <a:accent6>
        <a:srgbClr val="B1AA9F"/>
      </a:accent6>
      <a:hlink>
        <a:srgbClr val="00006D"/>
      </a:hlink>
      <a:folHlink>
        <a:srgbClr val="894E1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U-template-ENG-nov2018-16-9-ver2" id="{AF965B25-ED2C-AE46-970F-5069F13C8C33}" vid="{EB685100-8B63-774B-978E-81A3E558F91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TotalTime>1604</TotalTime>
  <Words>3171</Words>
  <Application>Microsoft Office PowerPoint</Application>
  <PresentationFormat>Widescreen</PresentationFormat>
  <Paragraphs>148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BlissLight</vt:lpstr>
      <vt:lpstr>Calibri</vt:lpstr>
      <vt:lpstr>Cambria Math</vt:lpstr>
      <vt:lpstr>Garamond</vt:lpstr>
      <vt:lpstr>MinionPro-Regular</vt:lpstr>
      <vt:lpstr>Systemtypsnitt</vt:lpstr>
      <vt:lpstr>Times New Roman</vt:lpstr>
      <vt:lpstr>Times-Roman</vt:lpstr>
      <vt:lpstr>Office-tema</vt:lpstr>
      <vt:lpstr>PowerPoint Presentation</vt:lpstr>
      <vt:lpstr>Modelling beta-carotene plasma levels</vt:lpstr>
      <vt:lpstr>Ordinal Models Tested</vt:lpstr>
      <vt:lpstr>Final Ordinal Model</vt:lpstr>
      <vt:lpstr>Final Ordinal Model</vt:lpstr>
      <vt:lpstr>PowerPoint Presentation</vt:lpstr>
      <vt:lpstr>Multinomial Models Tested</vt:lpstr>
      <vt:lpstr>Final Multinomial Model</vt:lpstr>
      <vt:lpstr>Final Multinomial Model</vt:lpstr>
      <vt:lpstr>PowerPoint Presentation</vt:lpstr>
      <vt:lpstr>Comparison of Multinomial &amp; Ordinal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Clyde Lange</dc:creator>
  <cp:lastModifiedBy>Creteaceous Kidd</cp:lastModifiedBy>
  <cp:revision>104</cp:revision>
  <dcterms:created xsi:type="dcterms:W3CDTF">2020-05-14T14:25:52Z</dcterms:created>
  <dcterms:modified xsi:type="dcterms:W3CDTF">2021-05-24T18:49:59Z</dcterms:modified>
</cp:coreProperties>
</file>