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4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1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7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8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9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0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" y="2570480"/>
            <a:ext cx="7614920" cy="42818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620" y="13970"/>
            <a:ext cx="12176760" cy="1358265"/>
          </a:xfrm>
          <a:prstGeom prst="rect">
            <a:avLst/>
          </a:prstGeom>
          <a:solidFill>
            <a:srgbClr val="3E3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" y="72390"/>
            <a:ext cx="3968750" cy="110934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331835" y="4430395"/>
            <a:ext cx="3476625" cy="852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400">
                <a:solidFill>
                  <a:schemeClr val="tx1"/>
                </a:solidFill>
              </a:rPr>
              <a:t>答辩人：孙希望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32470" y="5884545"/>
            <a:ext cx="3851910" cy="967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400">
                <a:solidFill>
                  <a:schemeClr val="tx1"/>
                </a:solidFill>
                <a:sym typeface="+mn-ea"/>
              </a:rPr>
              <a:t>汇报时间：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2019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年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6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月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10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日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32470" y="5151755"/>
            <a:ext cx="3475990" cy="852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400">
                <a:solidFill>
                  <a:schemeClr val="tx1"/>
                </a:solidFill>
              </a:rPr>
              <a:t>指导老师：李建成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2" name="标题 11"/>
          <p:cNvSpPr/>
          <p:nvPr>
            <p:ph type="ctrTitle"/>
          </p:nvPr>
        </p:nvSpPr>
        <p:spPr>
          <a:xfrm>
            <a:off x="765810" y="2286000"/>
            <a:ext cx="10660380" cy="1608455"/>
          </a:xfrm>
        </p:spPr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工程认证教育体系课程管理系统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971915" y="3042285"/>
            <a:ext cx="1974215" cy="852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000">
                <a:solidFill>
                  <a:schemeClr val="tx1"/>
                </a:solidFill>
              </a:rPr>
              <a:t>软件工程</a:t>
            </a:r>
            <a:r>
              <a:rPr lang="en-US" altLang="zh-CN" sz="2000">
                <a:solidFill>
                  <a:schemeClr val="tx1"/>
                </a:solidFill>
              </a:rPr>
              <a:t>1501</a:t>
            </a:r>
            <a:r>
              <a:rPr lang="zh-CN" altLang="en-US" sz="2000">
                <a:solidFill>
                  <a:schemeClr val="tx1"/>
                </a:solidFill>
              </a:rPr>
              <a:t>班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标题 13"/>
          <p:cNvSpPr/>
          <p:nvPr>
            <p:ph type="ctrTitle"/>
          </p:nvPr>
        </p:nvSpPr>
        <p:spPr>
          <a:xfrm>
            <a:off x="4306570" y="189230"/>
            <a:ext cx="3496945" cy="553720"/>
          </a:xfrm>
        </p:spPr>
        <p:txBody>
          <a:bodyPr>
            <a:normAutofit/>
          </a:bodyPr>
          <a:p>
            <a:pPr algn="ctr"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zh-CN" altLang="en-US" sz="2800">
                <a:latin typeface="+mn-lt"/>
                <a:ea typeface="+mn-ea"/>
                <a:cs typeface="+mn-cs"/>
              </a:rPr>
              <a:t>管理员界面设计</a:t>
            </a:r>
            <a:endParaRPr lang="zh-CN" altLang="en-US" sz="2800">
              <a:latin typeface="+mn-lt"/>
              <a:ea typeface="+mn-ea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345" y="877570"/>
            <a:ext cx="12013565" cy="59505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标题 13"/>
          <p:cNvSpPr/>
          <p:nvPr>
            <p:ph type="ctrTitle"/>
          </p:nvPr>
        </p:nvSpPr>
        <p:spPr>
          <a:xfrm>
            <a:off x="4306570" y="189230"/>
            <a:ext cx="3496945" cy="553720"/>
          </a:xfrm>
        </p:spPr>
        <p:txBody>
          <a:bodyPr>
            <a:normAutofit/>
          </a:bodyPr>
          <a:p>
            <a:pPr algn="ctr"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zh-CN" altLang="en-US" sz="2800">
                <a:latin typeface="+mn-lt"/>
                <a:ea typeface="+mn-ea"/>
                <a:cs typeface="+mn-cs"/>
              </a:rPr>
              <a:t>教师用户界面设计</a:t>
            </a:r>
            <a:endParaRPr lang="zh-CN" altLang="en-US" sz="2800">
              <a:latin typeface="+mn-lt"/>
              <a:ea typeface="+mn-ea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60" y="822960"/>
            <a:ext cx="12011025" cy="60191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原创设计师QQ598969553      _9"/>
          <p:cNvSpPr/>
          <p:nvPr/>
        </p:nvSpPr>
        <p:spPr>
          <a:xfrm>
            <a:off x="455295" y="180975"/>
            <a:ext cx="6543675" cy="6375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innerShdw blurRad="508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44" tIns="90722" rIns="181444" bIns="90722" rtlCol="0" anchor="ctr"/>
          <a:p>
            <a:pPr algn="ctr"/>
            <a:endParaRPr lang="zh-CN" altLang="en-US"/>
          </a:p>
        </p:txBody>
      </p:sp>
      <p:sp>
        <p:nvSpPr>
          <p:cNvPr id="42" name="原创设计师QQ598969553      _16"/>
          <p:cNvSpPr>
            <a:spLocks noChangeArrowheads="1"/>
          </p:cNvSpPr>
          <p:nvPr/>
        </p:nvSpPr>
        <p:spPr bwMode="gray">
          <a:xfrm>
            <a:off x="1528146" y="180890"/>
            <a:ext cx="2258539" cy="594188"/>
          </a:xfrm>
          <a:prstGeom prst="roundRect">
            <a:avLst/>
          </a:prstGeom>
          <a:noFill/>
          <a:ln>
            <a:noFill/>
          </a:ln>
        </p:spPr>
        <p:txBody>
          <a:bodyPr wrap="square" lIns="121844" tIns="60922" rIns="121844" bIns="60922">
            <a:spAutoFit/>
          </a:bodyPr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系统实现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原创设计师QQ598969553      _22"/>
          <p:cNvSpPr/>
          <p:nvPr/>
        </p:nvSpPr>
        <p:spPr>
          <a:xfrm>
            <a:off x="194423" y="122568"/>
            <a:ext cx="845027" cy="601141"/>
          </a:xfrm>
          <a:prstGeom prst="roundRect">
            <a:avLst/>
          </a:prstGeom>
          <a:gradFill flip="none" rotWithShape="1">
            <a:gsLst>
              <a:gs pos="55000">
                <a:srgbClr val="E7E7E7"/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8900000" scaled="1"/>
            <a:tileRect/>
          </a:gradFill>
          <a:ln w="127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  <a:effectLst>
            <a:outerShdw blurRad="190500" dist="762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44" tIns="60922" rIns="121844" bIns="60922" rtlCol="0" anchor="ctr"/>
          <a:p>
            <a:pPr algn="ctr"/>
            <a:endParaRPr lang="zh-CN" altLang="en-US"/>
          </a:p>
        </p:txBody>
      </p:sp>
      <p:sp>
        <p:nvSpPr>
          <p:cNvPr id="73" name="原创设计师QQ598969553      _27"/>
          <p:cNvSpPr>
            <a:spLocks noChangeArrowheads="1"/>
          </p:cNvSpPr>
          <p:nvPr/>
        </p:nvSpPr>
        <p:spPr bwMode="auto">
          <a:xfrm>
            <a:off x="427012" y="180890"/>
            <a:ext cx="404878" cy="530543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rgbClr val="E9462F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4</a:t>
            </a:r>
            <a:endParaRPr lang="zh-CN" altLang="en-US" sz="3200" dirty="0">
              <a:solidFill>
                <a:srgbClr val="E9462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975" y="943610"/>
            <a:ext cx="10498455" cy="58851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标题 13"/>
          <p:cNvSpPr/>
          <p:nvPr>
            <p:ph type="ctrTitle"/>
          </p:nvPr>
        </p:nvSpPr>
        <p:spPr>
          <a:xfrm>
            <a:off x="36195" y="120015"/>
            <a:ext cx="3496945" cy="553720"/>
          </a:xfrm>
        </p:spPr>
        <p:txBody>
          <a:bodyPr>
            <a:normAutofit/>
          </a:bodyPr>
          <a:p>
            <a:pPr algn="ctr"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zh-CN" altLang="en-US" sz="2800">
                <a:latin typeface="+mn-lt"/>
                <a:ea typeface="+mn-ea"/>
                <a:cs typeface="+mn-cs"/>
              </a:rPr>
              <a:t>教学活动管理实现</a:t>
            </a:r>
            <a:endParaRPr lang="zh-CN" altLang="en-US" sz="2800">
              <a:latin typeface="+mn-lt"/>
              <a:ea typeface="+mn-ea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6780" y="673735"/>
            <a:ext cx="10210800" cy="61531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0" y="616585"/>
            <a:ext cx="9686925" cy="62103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标题 13"/>
          <p:cNvSpPr/>
          <p:nvPr>
            <p:ph type="ctrTitle"/>
          </p:nvPr>
        </p:nvSpPr>
        <p:spPr>
          <a:xfrm>
            <a:off x="36195" y="120015"/>
            <a:ext cx="3705225" cy="553720"/>
          </a:xfrm>
        </p:spPr>
        <p:txBody>
          <a:bodyPr>
            <a:normAutofit/>
          </a:bodyPr>
          <a:p>
            <a:pPr algn="ctr"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zh-CN" altLang="en-US" sz="2800">
                <a:latin typeface="+mn-lt"/>
                <a:ea typeface="+mn-ea"/>
                <a:cs typeface="+mn-cs"/>
              </a:rPr>
              <a:t>教学活动项管理实现</a:t>
            </a:r>
            <a:endParaRPr lang="zh-CN" altLang="en-US" sz="2800">
              <a:latin typeface="+mn-lt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945" y="673735"/>
            <a:ext cx="10277475" cy="5905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45" y="719455"/>
            <a:ext cx="10680065" cy="58604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45" y="673735"/>
            <a:ext cx="10679430" cy="60604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945" y="719455"/>
            <a:ext cx="10115550" cy="36004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标题 13"/>
          <p:cNvSpPr/>
          <p:nvPr>
            <p:ph type="ctrTitle"/>
          </p:nvPr>
        </p:nvSpPr>
        <p:spPr>
          <a:xfrm>
            <a:off x="36195" y="120015"/>
            <a:ext cx="5041265" cy="553720"/>
          </a:xfrm>
        </p:spPr>
        <p:txBody>
          <a:bodyPr>
            <a:normAutofit/>
          </a:bodyPr>
          <a:p>
            <a:pPr algn="ctr"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zh-CN" altLang="en-US" sz="2800">
                <a:latin typeface="+mn-lt"/>
                <a:ea typeface="+mn-ea"/>
                <a:cs typeface="+mn-cs"/>
              </a:rPr>
              <a:t>生成课程成绩分析报告实现</a:t>
            </a:r>
            <a:endParaRPr lang="zh-CN" altLang="en-US" sz="2800">
              <a:latin typeface="+mn-lt"/>
              <a:ea typeface="+mn-ea"/>
              <a:cs typeface="+mn-cs"/>
            </a:endParaRPr>
          </a:p>
        </p:txBody>
      </p:sp>
      <p:pic>
        <p:nvPicPr>
          <p:cNvPr id="2" name="图片 -2147482514" descr="运行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5820" y="22860"/>
            <a:ext cx="5187950" cy="681228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标题 13"/>
          <p:cNvSpPr/>
          <p:nvPr>
            <p:ph type="ctrTitle"/>
          </p:nvPr>
        </p:nvSpPr>
        <p:spPr>
          <a:xfrm>
            <a:off x="36195" y="120015"/>
            <a:ext cx="3496945" cy="553720"/>
          </a:xfrm>
        </p:spPr>
        <p:txBody>
          <a:bodyPr>
            <a:normAutofit/>
          </a:bodyPr>
          <a:p>
            <a:pPr algn="ctr"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zh-CN" altLang="en-US" sz="2800">
                <a:latin typeface="+mn-lt"/>
                <a:ea typeface="+mn-ea"/>
                <a:cs typeface="+mn-cs"/>
              </a:rPr>
              <a:t>后台专业管理实现</a:t>
            </a:r>
            <a:endParaRPr lang="zh-CN" altLang="en-US" sz="2800">
              <a:latin typeface="+mn-lt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295" y="935990"/>
            <a:ext cx="10010775" cy="4572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45" y="935990"/>
            <a:ext cx="10182225" cy="56419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505" y="935990"/>
            <a:ext cx="9610725" cy="5981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505" y="935990"/>
            <a:ext cx="10134600" cy="6038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505" y="935990"/>
            <a:ext cx="10001250" cy="4524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930" y="935990"/>
            <a:ext cx="10058400" cy="603885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标题 13"/>
          <p:cNvSpPr/>
          <p:nvPr>
            <p:ph type="ctrTitle"/>
          </p:nvPr>
        </p:nvSpPr>
        <p:spPr>
          <a:xfrm>
            <a:off x="36195" y="120015"/>
            <a:ext cx="3496945" cy="553720"/>
          </a:xfrm>
        </p:spPr>
        <p:txBody>
          <a:bodyPr>
            <a:normAutofit/>
          </a:bodyPr>
          <a:p>
            <a:pPr algn="ctr"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zh-CN" altLang="en-US" sz="2800">
                <a:latin typeface="+mn-lt"/>
                <a:ea typeface="+mn-ea"/>
                <a:cs typeface="+mn-cs"/>
              </a:rPr>
              <a:t>课程信息管理实现</a:t>
            </a:r>
            <a:endParaRPr lang="zh-CN" altLang="en-US" sz="2800">
              <a:latin typeface="+mn-lt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700" y="880745"/>
            <a:ext cx="10134600" cy="5095875"/>
          </a:xfrm>
          <a:prstGeom prst="rect">
            <a:avLst/>
          </a:prstGeom>
        </p:spPr>
      </p:pic>
      <p:pic>
        <p:nvPicPr>
          <p:cNvPr id="4" name="图片 3" descr="2019-06-09_0119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880745"/>
            <a:ext cx="5616575" cy="58921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标题 13"/>
          <p:cNvSpPr/>
          <p:nvPr>
            <p:ph type="ctrTitle"/>
          </p:nvPr>
        </p:nvSpPr>
        <p:spPr>
          <a:xfrm>
            <a:off x="36195" y="120015"/>
            <a:ext cx="3496945" cy="553720"/>
          </a:xfrm>
        </p:spPr>
        <p:txBody>
          <a:bodyPr>
            <a:normAutofit/>
          </a:bodyPr>
          <a:p>
            <a:pPr algn="ctr"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zh-CN" altLang="en-US" sz="2800">
                <a:latin typeface="+mn-lt"/>
                <a:ea typeface="+mn-ea"/>
                <a:cs typeface="+mn-cs"/>
              </a:rPr>
              <a:t>教师管理实现</a:t>
            </a:r>
            <a:endParaRPr lang="zh-CN" altLang="en-US" sz="2800">
              <a:latin typeface="+mn-lt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7920" y="1118870"/>
            <a:ext cx="9915525" cy="46196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470" y="838835"/>
            <a:ext cx="10258425" cy="56864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标题 13"/>
          <p:cNvSpPr/>
          <p:nvPr>
            <p:ph type="ctrTitle"/>
          </p:nvPr>
        </p:nvSpPr>
        <p:spPr>
          <a:xfrm>
            <a:off x="36195" y="120015"/>
            <a:ext cx="3496945" cy="553720"/>
          </a:xfrm>
        </p:spPr>
        <p:txBody>
          <a:bodyPr>
            <a:normAutofit/>
          </a:bodyPr>
          <a:p>
            <a:pPr algn="ctr"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zh-CN" altLang="en-US" sz="2800">
                <a:latin typeface="+mn-lt"/>
                <a:ea typeface="+mn-ea"/>
                <a:cs typeface="+mn-cs"/>
              </a:rPr>
              <a:t>专业教师派课管理</a:t>
            </a:r>
            <a:endParaRPr lang="zh-CN" altLang="en-US" sz="2800">
              <a:latin typeface="+mn-lt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7275" y="1099820"/>
            <a:ext cx="10077450" cy="46577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857250"/>
            <a:ext cx="10096500" cy="5143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5" y="857250"/>
            <a:ext cx="9991725" cy="51720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" y="2570480"/>
            <a:ext cx="7614920" cy="42818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620" y="13970"/>
            <a:ext cx="12176760" cy="1358265"/>
          </a:xfrm>
          <a:prstGeom prst="rect">
            <a:avLst/>
          </a:prstGeom>
          <a:solidFill>
            <a:srgbClr val="3E3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" y="72390"/>
            <a:ext cx="3968750" cy="1109345"/>
          </a:xfrm>
          <a:prstGeom prst="rect">
            <a:avLst/>
          </a:prstGeom>
        </p:spPr>
      </p:pic>
      <p:sp>
        <p:nvSpPr>
          <p:cNvPr id="32" name="原创设计师QQ598969553      _6"/>
          <p:cNvSpPr/>
          <p:nvPr/>
        </p:nvSpPr>
        <p:spPr>
          <a:xfrm>
            <a:off x="4787900" y="1884680"/>
            <a:ext cx="6543675" cy="6248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innerShdw blurRad="508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44" tIns="90722" rIns="181444" bIns="90722" rtlCol="0" anchor="ctr"/>
          <a:lstStyle/>
          <a:p>
            <a:pPr algn="ctr"/>
            <a:endParaRPr lang="zh-CN" altLang="en-US"/>
          </a:p>
        </p:txBody>
      </p:sp>
      <p:sp>
        <p:nvSpPr>
          <p:cNvPr id="33" name="原创设计师QQ598969553      _7"/>
          <p:cNvSpPr/>
          <p:nvPr/>
        </p:nvSpPr>
        <p:spPr>
          <a:xfrm>
            <a:off x="4787900" y="2823210"/>
            <a:ext cx="6543675" cy="60896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innerShdw blurRad="508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44" tIns="90722" rIns="181444" bIns="90722" rtlCol="0" anchor="ctr"/>
          <a:lstStyle/>
          <a:p>
            <a:pPr algn="ctr"/>
            <a:endParaRPr lang="zh-CN" altLang="en-US"/>
          </a:p>
        </p:txBody>
      </p:sp>
      <p:sp>
        <p:nvSpPr>
          <p:cNvPr id="34" name="原创设计师QQ598969553      _8"/>
          <p:cNvSpPr/>
          <p:nvPr/>
        </p:nvSpPr>
        <p:spPr>
          <a:xfrm>
            <a:off x="4787900" y="3789680"/>
            <a:ext cx="6543675" cy="62547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innerShdw blurRad="508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44" tIns="90722" rIns="181444" bIns="90722" rtlCol="0" anchor="ctr"/>
          <a:lstStyle/>
          <a:p>
            <a:pPr algn="ctr"/>
            <a:endParaRPr lang="zh-CN" altLang="en-US"/>
          </a:p>
        </p:txBody>
      </p:sp>
      <p:sp>
        <p:nvSpPr>
          <p:cNvPr id="35" name="原创设计师QQ598969553      _9"/>
          <p:cNvSpPr/>
          <p:nvPr/>
        </p:nvSpPr>
        <p:spPr>
          <a:xfrm>
            <a:off x="4787900" y="4730115"/>
            <a:ext cx="6543675" cy="6375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innerShdw blurRad="508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44" tIns="90722" rIns="181444" bIns="90722" rtlCol="0" anchor="ctr"/>
          <a:lstStyle/>
          <a:p>
            <a:pPr algn="ctr"/>
            <a:endParaRPr lang="zh-CN" altLang="en-US"/>
          </a:p>
        </p:txBody>
      </p:sp>
      <p:sp>
        <p:nvSpPr>
          <p:cNvPr id="36" name="原创设计师QQ598969553      _10"/>
          <p:cNvSpPr/>
          <p:nvPr/>
        </p:nvSpPr>
        <p:spPr>
          <a:xfrm>
            <a:off x="4787900" y="5674360"/>
            <a:ext cx="6543675" cy="64643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innerShdw blurRad="508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44" tIns="90722" rIns="181444" bIns="90722" rtlCol="0" anchor="ctr"/>
          <a:lstStyle/>
          <a:p>
            <a:pPr algn="ctr"/>
            <a:endParaRPr lang="zh-CN" altLang="en-US"/>
          </a:p>
        </p:txBody>
      </p:sp>
      <p:sp>
        <p:nvSpPr>
          <p:cNvPr id="37" name="原创设计师QQ598969553      _11"/>
          <p:cNvSpPr/>
          <p:nvPr/>
        </p:nvSpPr>
        <p:spPr bwMode="auto">
          <a:xfrm>
            <a:off x="1007509" y="2506376"/>
            <a:ext cx="2966328" cy="2958946"/>
          </a:xfrm>
          <a:prstGeom prst="ellipse">
            <a:avLst/>
          </a:prstGeom>
          <a:gradFill flip="none" rotWithShape="1">
            <a:gsLst>
              <a:gs pos="61000">
                <a:srgbClr val="EBEBEB"/>
              </a:gs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  <a:effectLst>
            <a:outerShdw blurRad="203200" dist="38100" dir="1140000" sx="102000" sy="102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44" tIns="60922" rIns="121844" bIns="60922" rtlCol="0" anchor="ctr"/>
          <a:lstStyle/>
          <a:p>
            <a:pPr algn="ctr"/>
            <a:endParaRPr lang="zh-CN" altLang="en-US"/>
          </a:p>
        </p:txBody>
      </p:sp>
      <p:sp>
        <p:nvSpPr>
          <p:cNvPr id="38" name="原创设计师QQ598969553      _12"/>
          <p:cNvSpPr txBox="1"/>
          <p:nvPr/>
        </p:nvSpPr>
        <p:spPr>
          <a:xfrm>
            <a:off x="1764449" y="4196988"/>
            <a:ext cx="1452448" cy="389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8000">
                <a:solidFill>
                  <a:schemeClr val="accent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微软雅黑" panose="020B0503020204020204" charset="-122"/>
              </a:defRPr>
            </a:lvl1pPr>
          </a:lstStyle>
          <a:p>
            <a:r>
              <a:rPr lang="en-US" altLang="zh-CN" sz="2500" dirty="0">
                <a:solidFill>
                  <a:srgbClr val="E9462F"/>
                </a:solidFill>
              </a:rPr>
              <a:t>CONTENTS</a:t>
            </a:r>
            <a:endParaRPr lang="zh-CN" altLang="en-US" sz="2500" dirty="0">
              <a:solidFill>
                <a:srgbClr val="E9462F"/>
              </a:solidFill>
            </a:endParaRPr>
          </a:p>
        </p:txBody>
      </p:sp>
      <p:sp>
        <p:nvSpPr>
          <p:cNvPr id="39" name="原创设计师QQ598969553      _13"/>
          <p:cNvSpPr txBox="1"/>
          <p:nvPr/>
        </p:nvSpPr>
        <p:spPr>
          <a:xfrm>
            <a:off x="1663967" y="3432151"/>
            <a:ext cx="1587620" cy="819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chemeClr val="accent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sz="5300" b="1" dirty="0">
                <a:solidFill>
                  <a:srgbClr val="E9462F"/>
                </a:solidFill>
              </a:rPr>
              <a:t>目录</a:t>
            </a:r>
            <a:endParaRPr lang="zh-CN" altLang="en-US" sz="5300" b="1" dirty="0">
              <a:solidFill>
                <a:srgbClr val="E9462F"/>
              </a:solidFill>
            </a:endParaRPr>
          </a:p>
        </p:txBody>
      </p:sp>
      <p:sp>
        <p:nvSpPr>
          <p:cNvPr id="40" name="原创设计师QQ598969553      _14"/>
          <p:cNvSpPr>
            <a:spLocks noChangeArrowheads="1"/>
          </p:cNvSpPr>
          <p:nvPr/>
        </p:nvSpPr>
        <p:spPr bwMode="gray">
          <a:xfrm>
            <a:off x="5861050" y="2823210"/>
            <a:ext cx="3204210" cy="614768"/>
          </a:xfrm>
          <a:prstGeom prst="roundRect">
            <a:avLst/>
          </a:prstGeom>
          <a:noFill/>
          <a:ln>
            <a:noFill/>
          </a:ln>
        </p:spPr>
        <p:txBody>
          <a:bodyPr wrap="square" lIns="121844" tIns="60922" rIns="121844" bIns="60922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系统需求分析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原创设计师QQ598969553      _15"/>
          <p:cNvSpPr>
            <a:spLocks noChangeArrowheads="1"/>
          </p:cNvSpPr>
          <p:nvPr/>
        </p:nvSpPr>
        <p:spPr bwMode="gray">
          <a:xfrm>
            <a:off x="5861050" y="3776345"/>
            <a:ext cx="3621405" cy="610818"/>
          </a:xfrm>
          <a:prstGeom prst="roundRect">
            <a:avLst/>
          </a:prstGeom>
          <a:noFill/>
          <a:ln>
            <a:noFill/>
          </a:ln>
        </p:spPr>
        <p:txBody>
          <a:bodyPr wrap="square" lIns="121844" tIns="60922" rIns="121844" bIns="60922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系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统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详细设计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原创设计师QQ598969553      _16"/>
          <p:cNvSpPr>
            <a:spLocks noChangeArrowheads="1"/>
          </p:cNvSpPr>
          <p:nvPr/>
        </p:nvSpPr>
        <p:spPr bwMode="gray">
          <a:xfrm>
            <a:off x="5860751" y="4730030"/>
            <a:ext cx="2258539" cy="594188"/>
          </a:xfrm>
          <a:prstGeom prst="roundRect">
            <a:avLst/>
          </a:prstGeom>
          <a:noFill/>
          <a:ln>
            <a:noFill/>
          </a:ln>
        </p:spPr>
        <p:txBody>
          <a:bodyPr wrap="square" lIns="121844" tIns="60922" rIns="121844" bIns="60922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系统实现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原创设计师QQ598969553      _17"/>
          <p:cNvSpPr>
            <a:spLocks noChangeArrowheads="1"/>
          </p:cNvSpPr>
          <p:nvPr/>
        </p:nvSpPr>
        <p:spPr bwMode="gray">
          <a:xfrm>
            <a:off x="5861050" y="1869440"/>
            <a:ext cx="3204210" cy="614768"/>
          </a:xfrm>
          <a:prstGeom prst="roundRect">
            <a:avLst/>
          </a:prstGeom>
          <a:noFill/>
          <a:ln>
            <a:noFill/>
          </a:ln>
        </p:spPr>
        <p:txBody>
          <a:bodyPr wrap="square" lIns="121844" tIns="60922" rIns="121844" bIns="60922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开发背景及意义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原创设计师QQ598969553      _18"/>
          <p:cNvSpPr>
            <a:spLocks noChangeArrowheads="1"/>
          </p:cNvSpPr>
          <p:nvPr/>
        </p:nvSpPr>
        <p:spPr bwMode="gray">
          <a:xfrm>
            <a:off x="5927426" y="5763594"/>
            <a:ext cx="2258539" cy="610808"/>
          </a:xfrm>
          <a:prstGeom prst="roundRect">
            <a:avLst/>
          </a:prstGeom>
          <a:noFill/>
          <a:ln>
            <a:noFill/>
          </a:ln>
        </p:spPr>
        <p:txBody>
          <a:bodyPr wrap="square" lIns="121844" tIns="60922" rIns="121844" bIns="60922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原创设计师QQ598969553      _19"/>
          <p:cNvSpPr/>
          <p:nvPr/>
        </p:nvSpPr>
        <p:spPr>
          <a:xfrm>
            <a:off x="4527028" y="1813435"/>
            <a:ext cx="845027" cy="601141"/>
          </a:xfrm>
          <a:prstGeom prst="roundRect">
            <a:avLst/>
          </a:prstGeom>
          <a:gradFill flip="none" rotWithShape="1">
            <a:gsLst>
              <a:gs pos="55000">
                <a:srgbClr val="E7E7E7"/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8900000" scaled="1"/>
            <a:tileRect/>
          </a:gradFill>
          <a:ln w="127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  <a:effectLst>
            <a:outerShdw blurRad="190500" dist="762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44" tIns="60922" rIns="121844" bIns="60922" rtlCol="0" anchor="ctr"/>
          <a:lstStyle/>
          <a:p>
            <a:pPr algn="ctr"/>
            <a:endParaRPr lang="zh-CN" altLang="en-US"/>
          </a:p>
        </p:txBody>
      </p:sp>
      <p:sp>
        <p:nvSpPr>
          <p:cNvPr id="51" name="原创设计师QQ598969553      _20"/>
          <p:cNvSpPr/>
          <p:nvPr/>
        </p:nvSpPr>
        <p:spPr>
          <a:xfrm>
            <a:off x="4527028" y="2766193"/>
            <a:ext cx="845027" cy="601141"/>
          </a:xfrm>
          <a:prstGeom prst="roundRect">
            <a:avLst/>
          </a:prstGeom>
          <a:gradFill flip="none" rotWithShape="1">
            <a:gsLst>
              <a:gs pos="55000">
                <a:srgbClr val="E7E7E7"/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8900000" scaled="1"/>
            <a:tileRect/>
          </a:gradFill>
          <a:ln w="127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  <a:effectLst>
            <a:outerShdw blurRad="190500" dist="762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44" tIns="60922" rIns="121844" bIns="60922" rtlCol="0" anchor="ctr"/>
          <a:lstStyle/>
          <a:p>
            <a:pPr algn="ctr"/>
            <a:endParaRPr lang="zh-CN" altLang="en-US"/>
          </a:p>
        </p:txBody>
      </p:sp>
      <p:sp>
        <p:nvSpPr>
          <p:cNvPr id="67" name="原创设计师QQ598969553      _21"/>
          <p:cNvSpPr/>
          <p:nvPr/>
        </p:nvSpPr>
        <p:spPr>
          <a:xfrm>
            <a:off x="4527028" y="3718951"/>
            <a:ext cx="845027" cy="601141"/>
          </a:xfrm>
          <a:prstGeom prst="roundRect">
            <a:avLst/>
          </a:prstGeom>
          <a:gradFill flip="none" rotWithShape="1">
            <a:gsLst>
              <a:gs pos="55000">
                <a:srgbClr val="E7E7E7"/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8900000" scaled="1"/>
            <a:tileRect/>
          </a:gradFill>
          <a:ln w="127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  <a:effectLst>
            <a:outerShdw blurRad="190500" dist="762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44" tIns="60922" rIns="121844" bIns="60922" rtlCol="0" anchor="ctr"/>
          <a:lstStyle/>
          <a:p>
            <a:pPr algn="ctr"/>
            <a:endParaRPr lang="zh-CN" altLang="en-US"/>
          </a:p>
        </p:txBody>
      </p:sp>
      <p:sp>
        <p:nvSpPr>
          <p:cNvPr id="68" name="原创设计师QQ598969553      _22"/>
          <p:cNvSpPr/>
          <p:nvPr/>
        </p:nvSpPr>
        <p:spPr>
          <a:xfrm>
            <a:off x="4527028" y="4671708"/>
            <a:ext cx="845027" cy="601141"/>
          </a:xfrm>
          <a:prstGeom prst="roundRect">
            <a:avLst/>
          </a:prstGeom>
          <a:gradFill flip="none" rotWithShape="1">
            <a:gsLst>
              <a:gs pos="55000">
                <a:srgbClr val="E7E7E7"/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8900000" scaled="1"/>
            <a:tileRect/>
          </a:gradFill>
          <a:ln w="127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  <a:effectLst>
            <a:outerShdw blurRad="190500" dist="762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44" tIns="60922" rIns="121844" bIns="60922" rtlCol="0" anchor="ctr"/>
          <a:lstStyle/>
          <a:p>
            <a:pPr algn="ctr"/>
            <a:endParaRPr lang="zh-CN" altLang="en-US"/>
          </a:p>
        </p:txBody>
      </p:sp>
      <p:sp>
        <p:nvSpPr>
          <p:cNvPr id="69" name="原创设计师QQ598969553      _23"/>
          <p:cNvSpPr/>
          <p:nvPr/>
        </p:nvSpPr>
        <p:spPr>
          <a:xfrm>
            <a:off x="4527028" y="5624466"/>
            <a:ext cx="845027" cy="601141"/>
          </a:xfrm>
          <a:prstGeom prst="roundRect">
            <a:avLst/>
          </a:prstGeom>
          <a:gradFill flip="none" rotWithShape="1">
            <a:gsLst>
              <a:gs pos="55000">
                <a:srgbClr val="E7E7E7"/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8900000" scaled="1"/>
            <a:tileRect/>
          </a:gradFill>
          <a:ln w="127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  <a:effectLst>
            <a:outerShdw blurRad="190500" dist="762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44" tIns="60922" rIns="121844" bIns="60922" rtlCol="0" anchor="ctr"/>
          <a:lstStyle/>
          <a:p>
            <a:pPr algn="ctr"/>
            <a:endParaRPr lang="zh-CN" altLang="en-US"/>
          </a:p>
        </p:txBody>
      </p:sp>
      <p:sp>
        <p:nvSpPr>
          <p:cNvPr id="70" name="原创设计师QQ598969553      _24"/>
          <p:cNvSpPr>
            <a:spLocks noChangeArrowheads="1"/>
          </p:cNvSpPr>
          <p:nvPr/>
        </p:nvSpPr>
        <p:spPr bwMode="auto">
          <a:xfrm>
            <a:off x="4759617" y="1885297"/>
            <a:ext cx="404878" cy="530543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rgbClr val="E9462F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</a:t>
            </a:r>
            <a:endParaRPr lang="zh-CN" altLang="en-US" sz="3200" dirty="0">
              <a:solidFill>
                <a:srgbClr val="E9462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1" name="原创设计师QQ598969553      _25"/>
          <p:cNvSpPr>
            <a:spLocks noChangeArrowheads="1"/>
          </p:cNvSpPr>
          <p:nvPr/>
        </p:nvSpPr>
        <p:spPr bwMode="auto">
          <a:xfrm>
            <a:off x="4759617" y="2837548"/>
            <a:ext cx="404878" cy="530543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rgbClr val="E9462F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</a:t>
            </a:r>
            <a:endParaRPr lang="zh-CN" altLang="en-US" sz="3200" dirty="0">
              <a:solidFill>
                <a:srgbClr val="E9462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2" name="原创设计师QQ598969553      _26"/>
          <p:cNvSpPr>
            <a:spLocks noChangeArrowheads="1"/>
          </p:cNvSpPr>
          <p:nvPr/>
        </p:nvSpPr>
        <p:spPr bwMode="auto">
          <a:xfrm>
            <a:off x="4759617" y="3790350"/>
            <a:ext cx="404878" cy="530543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rgbClr val="E9462F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</a:t>
            </a:r>
            <a:endParaRPr lang="zh-CN" altLang="en-US" sz="3200" dirty="0">
              <a:solidFill>
                <a:srgbClr val="E9462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3" name="原创设计师QQ598969553      _27"/>
          <p:cNvSpPr>
            <a:spLocks noChangeArrowheads="1"/>
          </p:cNvSpPr>
          <p:nvPr/>
        </p:nvSpPr>
        <p:spPr bwMode="auto">
          <a:xfrm>
            <a:off x="4759617" y="4730030"/>
            <a:ext cx="404878" cy="530543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rgbClr val="E9462F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4</a:t>
            </a:r>
            <a:endParaRPr lang="zh-CN" altLang="en-US" sz="3200" dirty="0">
              <a:solidFill>
                <a:srgbClr val="E9462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4" name="原创设计师QQ598969553      _28"/>
          <p:cNvSpPr>
            <a:spLocks noChangeArrowheads="1"/>
          </p:cNvSpPr>
          <p:nvPr/>
        </p:nvSpPr>
        <p:spPr bwMode="auto">
          <a:xfrm>
            <a:off x="4759617" y="5675136"/>
            <a:ext cx="404878" cy="530543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rgbClr val="E9462F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5</a:t>
            </a:r>
            <a:endParaRPr lang="zh-CN" altLang="en-US" sz="3200" dirty="0">
              <a:solidFill>
                <a:srgbClr val="E9462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标题 13"/>
          <p:cNvSpPr/>
          <p:nvPr>
            <p:ph type="ctrTitle"/>
          </p:nvPr>
        </p:nvSpPr>
        <p:spPr>
          <a:xfrm>
            <a:off x="36195" y="120015"/>
            <a:ext cx="2412365" cy="553720"/>
          </a:xfrm>
        </p:spPr>
        <p:txBody>
          <a:bodyPr>
            <a:normAutofit/>
          </a:bodyPr>
          <a:p>
            <a:pPr algn="ctr"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zh-CN" altLang="en-US" sz="2800">
                <a:latin typeface="+mn-lt"/>
                <a:ea typeface="+mn-ea"/>
                <a:cs typeface="+mn-cs"/>
              </a:rPr>
              <a:t>学生管理</a:t>
            </a:r>
            <a:endParaRPr lang="zh-CN" altLang="en-US" sz="2800">
              <a:latin typeface="+mn-lt"/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0435" y="673735"/>
            <a:ext cx="10115550" cy="61150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35" y="673735"/>
            <a:ext cx="10010775" cy="59817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1315085" y="1316990"/>
            <a:ext cx="9144000" cy="4168140"/>
          </a:xfrm>
        </p:spPr>
        <p:txBody>
          <a:bodyPr>
            <a:noAutofit/>
          </a:bodyPr>
          <a:p>
            <a:pPr fontAlgn="auto">
              <a:lnSpc>
                <a:spcPct val="120000"/>
              </a:lnSpc>
            </a:pPr>
            <a:r>
              <a:rPr lang="en-US" altLang="zh-CN" sz="4000">
                <a:sym typeface="+mn-ea"/>
              </a:rPr>
              <a:t>Thanks</a:t>
            </a:r>
            <a:br>
              <a:rPr lang="en-US" altLang="zh-CN" sz="4000">
                <a:sym typeface="+mn-ea"/>
              </a:rPr>
            </a:br>
            <a:br>
              <a:rPr lang="en-US" altLang="zh-CN" sz="4000"/>
            </a:br>
            <a:r>
              <a:rPr sz="4000">
                <a:sym typeface="+mn-ea"/>
              </a:rPr>
              <a:t>   希望各位老师提出宝贵意见，指出错误与不足，本人虚心接受，并不断改正与进步。非常感谢各位老师聆听，谢谢</a:t>
            </a:r>
            <a:r>
              <a:rPr lang="zh-CN" sz="4000">
                <a:sym typeface="+mn-ea"/>
              </a:rPr>
              <a:t>！</a:t>
            </a:r>
            <a:br>
              <a:rPr sz="4000"/>
            </a:br>
            <a:endParaRPr lang="zh-CN" altLang="en-US" sz="4000"/>
          </a:p>
        </p:txBody>
      </p:sp>
      <p:sp>
        <p:nvSpPr>
          <p:cNvPr id="36" name="原创设计师QQ598969553      _10"/>
          <p:cNvSpPr/>
          <p:nvPr/>
        </p:nvSpPr>
        <p:spPr>
          <a:xfrm>
            <a:off x="384175" y="179705"/>
            <a:ext cx="6543675" cy="64643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innerShdw blurRad="508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44" tIns="90722" rIns="181444" bIns="90722" rtlCol="0" anchor="ctr"/>
          <a:p>
            <a:pPr algn="ctr"/>
            <a:endParaRPr lang="zh-CN" altLang="en-US"/>
          </a:p>
        </p:txBody>
      </p:sp>
      <p:sp>
        <p:nvSpPr>
          <p:cNvPr id="44" name="原创设计师QQ598969553      _18"/>
          <p:cNvSpPr>
            <a:spLocks noChangeArrowheads="1"/>
          </p:cNvSpPr>
          <p:nvPr/>
        </p:nvSpPr>
        <p:spPr bwMode="gray">
          <a:xfrm>
            <a:off x="1523701" y="268939"/>
            <a:ext cx="2258539" cy="610808"/>
          </a:xfrm>
          <a:prstGeom prst="roundRect">
            <a:avLst/>
          </a:prstGeom>
          <a:noFill/>
          <a:ln>
            <a:noFill/>
          </a:ln>
        </p:spPr>
        <p:txBody>
          <a:bodyPr wrap="square" lIns="121844" tIns="60922" rIns="121844" bIns="60922">
            <a:spAutoFit/>
          </a:bodyPr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" name="原创设计师QQ598969553      _23"/>
          <p:cNvSpPr/>
          <p:nvPr/>
        </p:nvSpPr>
        <p:spPr>
          <a:xfrm>
            <a:off x="123303" y="129811"/>
            <a:ext cx="845027" cy="601141"/>
          </a:xfrm>
          <a:prstGeom prst="roundRect">
            <a:avLst/>
          </a:prstGeom>
          <a:gradFill flip="none" rotWithShape="1">
            <a:gsLst>
              <a:gs pos="55000">
                <a:srgbClr val="E7E7E7"/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8900000" scaled="1"/>
            <a:tileRect/>
          </a:gradFill>
          <a:ln w="127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  <a:effectLst>
            <a:outerShdw blurRad="190500" dist="762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44" tIns="60922" rIns="121844" bIns="60922" rtlCol="0" anchor="ctr"/>
          <a:p>
            <a:pPr algn="ctr"/>
            <a:endParaRPr lang="zh-CN" altLang="en-US"/>
          </a:p>
        </p:txBody>
      </p:sp>
      <p:sp>
        <p:nvSpPr>
          <p:cNvPr id="74" name="原创设计师QQ598969553      _28"/>
          <p:cNvSpPr>
            <a:spLocks noChangeArrowheads="1"/>
          </p:cNvSpPr>
          <p:nvPr/>
        </p:nvSpPr>
        <p:spPr bwMode="auto">
          <a:xfrm>
            <a:off x="355892" y="180481"/>
            <a:ext cx="404878" cy="530543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rgbClr val="E9462F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5</a:t>
            </a:r>
            <a:endParaRPr lang="zh-CN" altLang="en-US" sz="3200" dirty="0">
              <a:solidFill>
                <a:srgbClr val="E9462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7620" y="13970"/>
            <a:ext cx="12176760" cy="1358265"/>
          </a:xfrm>
          <a:prstGeom prst="rect">
            <a:avLst/>
          </a:prstGeom>
          <a:solidFill>
            <a:srgbClr val="3E3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10" y="72390"/>
            <a:ext cx="3968750" cy="1109345"/>
          </a:xfrm>
          <a:prstGeom prst="rect">
            <a:avLst/>
          </a:prstGeom>
        </p:spPr>
      </p:pic>
      <p:sp>
        <p:nvSpPr>
          <p:cNvPr id="32" name="原创设计师QQ598969553      _6"/>
          <p:cNvSpPr/>
          <p:nvPr/>
        </p:nvSpPr>
        <p:spPr>
          <a:xfrm>
            <a:off x="462915" y="1523365"/>
            <a:ext cx="6543675" cy="6248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innerShdw blurRad="508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44" tIns="90722" rIns="181444" bIns="90722" rtlCol="0" anchor="ctr"/>
          <a:p>
            <a:pPr algn="ctr"/>
            <a:endParaRPr lang="zh-CN" altLang="en-US"/>
          </a:p>
        </p:txBody>
      </p:sp>
      <p:sp>
        <p:nvSpPr>
          <p:cNvPr id="43" name="原创设计师QQ598969553      _17"/>
          <p:cNvSpPr>
            <a:spLocks noChangeArrowheads="1"/>
          </p:cNvSpPr>
          <p:nvPr/>
        </p:nvSpPr>
        <p:spPr bwMode="gray">
          <a:xfrm>
            <a:off x="1536065" y="1508125"/>
            <a:ext cx="3204210" cy="614768"/>
          </a:xfrm>
          <a:prstGeom prst="roundRect">
            <a:avLst/>
          </a:prstGeom>
          <a:noFill/>
          <a:ln>
            <a:noFill/>
          </a:ln>
        </p:spPr>
        <p:txBody>
          <a:bodyPr wrap="square" lIns="121844" tIns="60922" rIns="121844" bIns="60922">
            <a:spAutoFit/>
          </a:bodyPr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开发背景及意义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原创设计师QQ598969553      _19"/>
          <p:cNvSpPr/>
          <p:nvPr/>
        </p:nvSpPr>
        <p:spPr>
          <a:xfrm>
            <a:off x="202043" y="1452120"/>
            <a:ext cx="845027" cy="601141"/>
          </a:xfrm>
          <a:prstGeom prst="roundRect">
            <a:avLst/>
          </a:prstGeom>
          <a:gradFill flip="none" rotWithShape="1">
            <a:gsLst>
              <a:gs pos="55000">
                <a:srgbClr val="E7E7E7"/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8900000" scaled="1"/>
            <a:tileRect/>
          </a:gradFill>
          <a:ln w="127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  <a:effectLst>
            <a:outerShdw blurRad="190500" dist="762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44" tIns="60922" rIns="121844" bIns="60922" rtlCol="0" anchor="ctr"/>
          <a:p>
            <a:pPr algn="ctr"/>
            <a:endParaRPr lang="zh-CN" altLang="en-US"/>
          </a:p>
        </p:txBody>
      </p:sp>
      <p:sp>
        <p:nvSpPr>
          <p:cNvPr id="70" name="原创设计师QQ598969553      _24"/>
          <p:cNvSpPr>
            <a:spLocks noChangeArrowheads="1"/>
          </p:cNvSpPr>
          <p:nvPr/>
        </p:nvSpPr>
        <p:spPr bwMode="auto">
          <a:xfrm>
            <a:off x="434632" y="1523982"/>
            <a:ext cx="404878" cy="530543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rgbClr val="E9462F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</a:t>
            </a:r>
            <a:endParaRPr lang="zh-CN" altLang="en-US" sz="3200" dirty="0">
              <a:solidFill>
                <a:srgbClr val="E9462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标题 11"/>
          <p:cNvSpPr/>
          <p:nvPr>
            <p:ph type="ctrTitle"/>
          </p:nvPr>
        </p:nvSpPr>
        <p:spPr>
          <a:xfrm>
            <a:off x="320675" y="4391025"/>
            <a:ext cx="10660380" cy="2358390"/>
          </a:xfrm>
        </p:spPr>
        <p:txBody>
          <a:bodyPr>
            <a:noAutofit/>
          </a:bodyPr>
          <a:p>
            <a:pPr algn="l" fontAlgn="auto">
              <a:lnSpc>
                <a:spcPct val="130000"/>
              </a:lnSpc>
            </a:pPr>
            <a:br>
              <a:rPr lang="zh-CN" altLang="en-US" sz="2400" spc="15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rPr>
            </a:br>
            <a:r>
              <a:rPr lang="zh-CN" altLang="en-US" sz="2400" spc="15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rPr>
              <a:t>         本工程认证教育体系课程管理系统主要面向教师用户，方便教师设置制定课程的相关信息，包括教学目标，教学活动，以及对毕业要求的支撑点的支撑，教学活动对教学目标的支撑，又将教学活动细化为各个子项，方便教师对教学活动包括作业，实验，测验以及成绩分析等活动的精确管理，将各个课程的相关指标量化、标准化和透明化。</a:t>
            </a:r>
            <a:endParaRPr lang="zh-CN" altLang="en-US" sz="2400"/>
          </a:p>
        </p:txBody>
      </p:sp>
      <p:sp>
        <p:nvSpPr>
          <p:cNvPr id="11" name="标题 11"/>
          <p:cNvSpPr/>
          <p:nvPr/>
        </p:nvSpPr>
        <p:spPr>
          <a:xfrm>
            <a:off x="434340" y="2273300"/>
            <a:ext cx="10660380" cy="19837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30000"/>
              </a:lnSpc>
            </a:pPr>
            <a:r>
              <a:rPr lang="en-US" altLang="zh-CN" sz="2400">
                <a:sym typeface="+mn-ea"/>
              </a:rPr>
              <a:t>         </a:t>
            </a:r>
            <a:r>
              <a:rPr lang="zh-CN" altLang="en-US" sz="2400" spc="15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rPr>
              <a:t>工程教育认证的意义在于将教学过程活动与目标的联系定量化，能够将目标完成情况定量化，缺点是联系太多，关系复杂，计算复杂，额外增加的工作量较大，给老师造成了负担。所以有必要开发相关的软件系统，最大限度减轻教师的工作量。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10" y="72390"/>
            <a:ext cx="3968750" cy="1109345"/>
          </a:xfrm>
          <a:prstGeom prst="rect">
            <a:avLst/>
          </a:prstGeom>
        </p:spPr>
      </p:pic>
      <p:sp>
        <p:nvSpPr>
          <p:cNvPr id="33" name="原创设计师QQ598969553      _7"/>
          <p:cNvSpPr/>
          <p:nvPr/>
        </p:nvSpPr>
        <p:spPr>
          <a:xfrm>
            <a:off x="459740" y="330835"/>
            <a:ext cx="6543675" cy="60896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innerShdw blurRad="508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44" tIns="90722" rIns="181444" bIns="90722" rtlCol="0" anchor="ctr"/>
          <a:p>
            <a:pPr algn="ctr"/>
            <a:endParaRPr lang="zh-CN" altLang="en-US"/>
          </a:p>
        </p:txBody>
      </p:sp>
      <p:sp>
        <p:nvSpPr>
          <p:cNvPr id="40" name="原创设计师QQ598969553      _14"/>
          <p:cNvSpPr>
            <a:spLocks noChangeArrowheads="1"/>
          </p:cNvSpPr>
          <p:nvPr/>
        </p:nvSpPr>
        <p:spPr bwMode="gray">
          <a:xfrm>
            <a:off x="1532890" y="330835"/>
            <a:ext cx="3204210" cy="614768"/>
          </a:xfrm>
          <a:prstGeom prst="roundRect">
            <a:avLst/>
          </a:prstGeom>
          <a:noFill/>
          <a:ln>
            <a:noFill/>
          </a:ln>
        </p:spPr>
        <p:txBody>
          <a:bodyPr wrap="square" lIns="121844" tIns="60922" rIns="121844" bIns="60922">
            <a:spAutoFit/>
          </a:bodyPr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系统需求分析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原创设计师QQ598969553      _20"/>
          <p:cNvSpPr/>
          <p:nvPr/>
        </p:nvSpPr>
        <p:spPr>
          <a:xfrm>
            <a:off x="198868" y="273818"/>
            <a:ext cx="845027" cy="601141"/>
          </a:xfrm>
          <a:prstGeom prst="roundRect">
            <a:avLst/>
          </a:prstGeom>
          <a:gradFill flip="none" rotWithShape="1">
            <a:gsLst>
              <a:gs pos="55000">
                <a:srgbClr val="E7E7E7"/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8900000" scaled="1"/>
            <a:tileRect/>
          </a:gradFill>
          <a:ln w="127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  <a:effectLst>
            <a:outerShdw blurRad="190500" dist="762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44" tIns="60922" rIns="121844" bIns="60922" rtlCol="0" anchor="ctr"/>
          <a:p>
            <a:pPr algn="ctr"/>
            <a:endParaRPr lang="zh-CN" altLang="en-US"/>
          </a:p>
        </p:txBody>
      </p:sp>
      <p:sp>
        <p:nvSpPr>
          <p:cNvPr id="71" name="原创设计师QQ598969553      _25"/>
          <p:cNvSpPr>
            <a:spLocks noChangeArrowheads="1"/>
          </p:cNvSpPr>
          <p:nvPr/>
        </p:nvSpPr>
        <p:spPr bwMode="auto">
          <a:xfrm>
            <a:off x="431457" y="345173"/>
            <a:ext cx="404878" cy="530543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rgbClr val="E9462F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</a:t>
            </a:r>
            <a:endParaRPr lang="zh-CN" altLang="en-US" sz="3200" dirty="0">
              <a:solidFill>
                <a:srgbClr val="E9462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</p:nvPr>
        </p:nvSpPr>
        <p:spPr>
          <a:xfrm>
            <a:off x="4424045" y="1459865"/>
            <a:ext cx="3343910" cy="459740"/>
          </a:xfrm>
        </p:spPr>
        <p:txBody>
          <a:bodyPr>
            <a:noAutofit/>
          </a:bodyPr>
          <a:p>
            <a:r>
              <a:rPr lang="zh-CN" altLang="en-US" sz="2800"/>
              <a:t>管理员用例图</a:t>
            </a:r>
            <a:endParaRPr lang="zh-CN" altLang="en-US" sz="2800"/>
          </a:p>
        </p:txBody>
      </p:sp>
      <p:pic>
        <p:nvPicPr>
          <p:cNvPr id="12" name="图片 11" descr="管理员用例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2221865"/>
            <a:ext cx="7486650" cy="43338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" y="2570480"/>
            <a:ext cx="7614920" cy="4281805"/>
          </a:xfrm>
          <a:prstGeom prst="rect">
            <a:avLst/>
          </a:prstGeom>
        </p:spPr>
      </p:pic>
      <p:sp>
        <p:nvSpPr>
          <p:cNvPr id="6" name="标题 5"/>
          <p:cNvSpPr/>
          <p:nvPr>
            <p:ph type="ctrTitle"/>
          </p:nvPr>
        </p:nvSpPr>
        <p:spPr>
          <a:xfrm>
            <a:off x="6985" y="106045"/>
            <a:ext cx="2982595" cy="553720"/>
          </a:xfrm>
        </p:spPr>
        <p:txBody>
          <a:bodyPr>
            <a:normAutofit fontScale="90000"/>
          </a:bodyPr>
          <a:p>
            <a:pPr algn="ctr"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zh-CN" altLang="en-US" sz="2800">
                <a:latin typeface="+mn-lt"/>
                <a:ea typeface="+mn-ea"/>
                <a:cs typeface="+mn-cs"/>
              </a:rPr>
              <a:t>管理员功能模块图</a:t>
            </a:r>
            <a:endParaRPr lang="zh-CN" altLang="en-US" sz="2800">
              <a:latin typeface="+mn-lt"/>
              <a:ea typeface="+mn-ea"/>
              <a:cs typeface="+mn-cs"/>
            </a:endParaRPr>
          </a:p>
        </p:txBody>
      </p:sp>
      <p:pic>
        <p:nvPicPr>
          <p:cNvPr id="11" name="图片 10" descr="管理员功能设计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" y="790575"/>
            <a:ext cx="12185650" cy="63023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副标题 10"/>
          <p:cNvSpPr>
            <a:spLocks noGrp="1"/>
          </p:cNvSpPr>
          <p:nvPr>
            <p:ph type="subTitle" idx="1"/>
          </p:nvPr>
        </p:nvSpPr>
        <p:spPr>
          <a:xfrm>
            <a:off x="4424045" y="500380"/>
            <a:ext cx="3343910" cy="459740"/>
          </a:xfrm>
        </p:spPr>
        <p:txBody>
          <a:bodyPr>
            <a:noAutofit/>
          </a:bodyPr>
          <a:p>
            <a:r>
              <a:rPr lang="zh-CN" altLang="en-US" sz="2800"/>
              <a:t>教师用户用例图</a:t>
            </a:r>
            <a:endParaRPr lang="zh-CN" altLang="en-US" sz="2800"/>
          </a:p>
        </p:txBody>
      </p:sp>
      <p:pic>
        <p:nvPicPr>
          <p:cNvPr id="12" name="图片 11" descr="教师用例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4225" y="1909445"/>
            <a:ext cx="5543550" cy="30384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图片 12" descr="教师功能设计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065" y="77470"/>
            <a:ext cx="10204450" cy="6739890"/>
          </a:xfrm>
          <a:prstGeom prst="rect">
            <a:avLst/>
          </a:prstGeom>
        </p:spPr>
      </p:pic>
      <p:sp>
        <p:nvSpPr>
          <p:cNvPr id="14" name="标题 13"/>
          <p:cNvSpPr/>
          <p:nvPr>
            <p:ph type="ctrTitle"/>
          </p:nvPr>
        </p:nvSpPr>
        <p:spPr>
          <a:xfrm>
            <a:off x="6985" y="106045"/>
            <a:ext cx="2982595" cy="553720"/>
          </a:xfrm>
        </p:spPr>
        <p:txBody>
          <a:bodyPr>
            <a:normAutofit/>
          </a:bodyPr>
          <a:p>
            <a:pPr algn="ctr"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zh-CN" altLang="en-US" sz="2800">
                <a:latin typeface="+mn-lt"/>
                <a:ea typeface="+mn-ea"/>
                <a:cs typeface="+mn-cs"/>
              </a:rPr>
              <a:t>教师功能模块图</a:t>
            </a:r>
            <a:endParaRPr lang="zh-CN" altLang="en-US" sz="2800">
              <a:latin typeface="+mn-lt"/>
              <a:ea typeface="+mn-ea"/>
              <a:cs typeface="+mn-cs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 descr="系统流程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025" y="24130"/>
            <a:ext cx="10669905" cy="6827520"/>
          </a:xfrm>
          <a:prstGeom prst="rect">
            <a:avLst/>
          </a:prstGeom>
        </p:spPr>
      </p:pic>
      <p:sp>
        <p:nvSpPr>
          <p:cNvPr id="14" name="标题 13"/>
          <p:cNvSpPr/>
          <p:nvPr>
            <p:ph type="ctrTitle"/>
          </p:nvPr>
        </p:nvSpPr>
        <p:spPr>
          <a:xfrm>
            <a:off x="6985" y="186055"/>
            <a:ext cx="2982595" cy="553720"/>
          </a:xfrm>
        </p:spPr>
        <p:txBody>
          <a:bodyPr>
            <a:normAutofit/>
          </a:bodyPr>
          <a:p>
            <a:pPr algn="ctr"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zh-CN" altLang="en-US" sz="2800">
                <a:latin typeface="+mn-lt"/>
                <a:ea typeface="+mn-ea"/>
                <a:cs typeface="+mn-cs"/>
              </a:rPr>
              <a:t>系统流程图</a:t>
            </a:r>
            <a:endParaRPr lang="zh-CN" altLang="en-US" sz="2800">
              <a:latin typeface="+mn-lt"/>
              <a:ea typeface="+mn-ea"/>
              <a:cs typeface="+mn-cs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原创设计师QQ598969553      _8"/>
          <p:cNvSpPr/>
          <p:nvPr/>
        </p:nvSpPr>
        <p:spPr>
          <a:xfrm>
            <a:off x="461645" y="214630"/>
            <a:ext cx="6543675" cy="62547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innerShdw blurRad="508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44" tIns="90722" rIns="181444" bIns="90722" rtlCol="0" anchor="ctr"/>
          <a:p>
            <a:pPr algn="ctr"/>
            <a:endParaRPr lang="zh-CN" altLang="en-US"/>
          </a:p>
        </p:txBody>
      </p:sp>
      <p:sp>
        <p:nvSpPr>
          <p:cNvPr id="41" name="原创设计师QQ598969553      _15"/>
          <p:cNvSpPr>
            <a:spLocks noChangeArrowheads="1"/>
          </p:cNvSpPr>
          <p:nvPr/>
        </p:nvSpPr>
        <p:spPr bwMode="gray">
          <a:xfrm>
            <a:off x="1534795" y="201295"/>
            <a:ext cx="3621405" cy="610818"/>
          </a:xfrm>
          <a:prstGeom prst="roundRect">
            <a:avLst/>
          </a:prstGeom>
          <a:noFill/>
          <a:ln>
            <a:noFill/>
          </a:ln>
        </p:spPr>
        <p:txBody>
          <a:bodyPr wrap="square" lIns="121844" tIns="60922" rIns="121844" bIns="60922">
            <a:spAutoFit/>
          </a:bodyPr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系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统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详细设计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原创设计师QQ598969553      _21"/>
          <p:cNvSpPr/>
          <p:nvPr/>
        </p:nvSpPr>
        <p:spPr>
          <a:xfrm>
            <a:off x="200773" y="143901"/>
            <a:ext cx="845027" cy="601141"/>
          </a:xfrm>
          <a:prstGeom prst="roundRect">
            <a:avLst/>
          </a:prstGeom>
          <a:gradFill flip="none" rotWithShape="1">
            <a:gsLst>
              <a:gs pos="55000">
                <a:srgbClr val="E7E7E7"/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8900000" scaled="1"/>
            <a:tileRect/>
          </a:gradFill>
          <a:ln w="127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  <a:effectLst>
            <a:outerShdw blurRad="190500" dist="762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44" tIns="60922" rIns="121844" bIns="60922" rtlCol="0" anchor="ctr"/>
          <a:p>
            <a:pPr algn="ctr"/>
            <a:endParaRPr lang="zh-CN" altLang="en-US"/>
          </a:p>
        </p:txBody>
      </p:sp>
      <p:sp>
        <p:nvSpPr>
          <p:cNvPr id="72" name="原创设计师QQ598969553      _26"/>
          <p:cNvSpPr>
            <a:spLocks noChangeArrowheads="1"/>
          </p:cNvSpPr>
          <p:nvPr/>
        </p:nvSpPr>
        <p:spPr bwMode="auto">
          <a:xfrm>
            <a:off x="433362" y="215300"/>
            <a:ext cx="404878" cy="530543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rgbClr val="E9462F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</a:t>
            </a:r>
            <a:endParaRPr lang="zh-CN" altLang="en-US" sz="3200" dirty="0">
              <a:solidFill>
                <a:srgbClr val="E9462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11" name="图片 10" descr="diagram0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3585" y="937895"/>
            <a:ext cx="10074910" cy="5880735"/>
          </a:xfrm>
          <a:prstGeom prst="rect">
            <a:avLst/>
          </a:prstGeom>
        </p:spPr>
      </p:pic>
      <p:sp>
        <p:nvSpPr>
          <p:cNvPr id="14" name="标题 13"/>
          <p:cNvSpPr/>
          <p:nvPr>
            <p:ph type="ctrTitle"/>
          </p:nvPr>
        </p:nvSpPr>
        <p:spPr>
          <a:xfrm>
            <a:off x="200660" y="1090295"/>
            <a:ext cx="2982595" cy="553720"/>
          </a:xfrm>
        </p:spPr>
        <p:txBody>
          <a:bodyPr>
            <a:normAutofit/>
          </a:bodyPr>
          <a:p>
            <a:pPr algn="ctr"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zh-CN" altLang="en-US" sz="2800">
                <a:latin typeface="+mn-lt"/>
                <a:ea typeface="+mn-ea"/>
                <a:cs typeface="+mn-cs"/>
              </a:rPr>
              <a:t>数据库设计</a:t>
            </a:r>
            <a:endParaRPr lang="zh-CN" altLang="en-US" sz="2800">
              <a:latin typeface="+mn-lt"/>
              <a:ea typeface="+mn-ea"/>
              <a:cs typeface="+mn-cs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KSO_WM_SLIDE_MODEL_TYPE" val="cover"/>
</p:tagLst>
</file>

<file path=ppt/tags/tag11.xml><?xml version="1.0" encoding="utf-8"?>
<p:tagLst xmlns:p="http://schemas.openxmlformats.org/presentationml/2006/main">
  <p:tag name="KSO_WM_SLIDE_MODEL_TYPE" val="cover"/>
</p:tagLst>
</file>

<file path=ppt/tags/tag12.xml><?xml version="1.0" encoding="utf-8"?>
<p:tagLst xmlns:p="http://schemas.openxmlformats.org/presentationml/2006/main">
  <p:tag name="KSO_WM_SLIDE_MODEL_TYPE" val="cover"/>
</p:tagLst>
</file>

<file path=ppt/tags/tag13.xml><?xml version="1.0" encoding="utf-8"?>
<p:tagLst xmlns:p="http://schemas.openxmlformats.org/presentationml/2006/main">
  <p:tag name="KSO_WM_SLIDE_MODEL_TYPE" val="cover"/>
</p:tagLst>
</file>

<file path=ppt/tags/tag14.xml><?xml version="1.0" encoding="utf-8"?>
<p:tagLst xmlns:p="http://schemas.openxmlformats.org/presentationml/2006/main">
  <p:tag name="KSO_WM_SLIDE_MODEL_TYPE" val="cover"/>
</p:tagLst>
</file>

<file path=ppt/tags/tag15.xml><?xml version="1.0" encoding="utf-8"?>
<p:tagLst xmlns:p="http://schemas.openxmlformats.org/presentationml/2006/main">
  <p:tag name="KSO_WM_SLIDE_MODEL_TYPE" val="cover"/>
</p:tagLst>
</file>

<file path=ppt/tags/tag16.xml><?xml version="1.0" encoding="utf-8"?>
<p:tagLst xmlns:p="http://schemas.openxmlformats.org/presentationml/2006/main">
  <p:tag name="KSO_WM_SLIDE_MODEL_TYPE" val="cover"/>
</p:tagLst>
</file>

<file path=ppt/tags/tag17.xml><?xml version="1.0" encoding="utf-8"?>
<p:tagLst xmlns:p="http://schemas.openxmlformats.org/presentationml/2006/main">
  <p:tag name="KSO_WM_SLIDE_MODEL_TYPE" val="cover"/>
</p:tagLst>
</file>

<file path=ppt/tags/tag18.xml><?xml version="1.0" encoding="utf-8"?>
<p:tagLst xmlns:p="http://schemas.openxmlformats.org/presentationml/2006/main">
  <p:tag name="KSO_WM_SLIDE_MODEL_TYPE" val="cover"/>
</p:tagLst>
</file>

<file path=ppt/tags/tag19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ags/tag20.xml><?xml version="1.0" encoding="utf-8"?>
<p:tagLst xmlns:p="http://schemas.openxmlformats.org/presentationml/2006/main">
  <p:tag name="KSO_WM_SLIDE_MODEL_TYPE" val="cover"/>
</p:tagLst>
</file>

<file path=ppt/tags/tag21.xml><?xml version="1.0" encoding="utf-8"?>
<p:tagLst xmlns:p="http://schemas.openxmlformats.org/presentationml/2006/main">
  <p:tag name="KSO_WM_SLIDE_MODEL_TYPE" val="cover"/>
</p:tagLst>
</file>

<file path=ppt/tags/tag3.xml><?xml version="1.0" encoding="utf-8"?>
<p:tagLst xmlns:p="http://schemas.openxmlformats.org/presentationml/2006/main">
  <p:tag name="KSO_WM_SLIDE_MODEL_TYPE" val="cover"/>
</p:tagLst>
</file>

<file path=ppt/tags/tag4.xml><?xml version="1.0" encoding="utf-8"?>
<p:tagLst xmlns:p="http://schemas.openxmlformats.org/presentationml/2006/main">
  <p:tag name="KSO_WM_SLIDE_MODEL_TYPE" val="cover"/>
</p:tagLst>
</file>

<file path=ppt/tags/tag5.xml><?xml version="1.0" encoding="utf-8"?>
<p:tagLst xmlns:p="http://schemas.openxmlformats.org/presentationml/2006/main">
  <p:tag name="KSO_WM_SLIDE_MODEL_TYPE" val="cover"/>
</p:tagLst>
</file>

<file path=ppt/tags/tag6.xml><?xml version="1.0" encoding="utf-8"?>
<p:tagLst xmlns:p="http://schemas.openxmlformats.org/presentationml/2006/main">
  <p:tag name="KSO_WM_SLIDE_MODEL_TYPE" val="cover"/>
</p:tagLst>
</file>

<file path=ppt/tags/tag7.xml><?xml version="1.0" encoding="utf-8"?>
<p:tagLst xmlns:p="http://schemas.openxmlformats.org/presentationml/2006/main">
  <p:tag name="KSO_WM_SLIDE_MODEL_TYPE" val="cover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</Words>
  <Application>WPS 演示</Application>
  <PresentationFormat>宽屏</PresentationFormat>
  <Paragraphs>92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Wingdings</vt:lpstr>
      <vt:lpstr>Impact</vt:lpstr>
      <vt:lpstr>微软雅黑</vt:lpstr>
      <vt:lpstr>Calibri</vt:lpstr>
      <vt:lpstr>Arial Unicode MS</vt:lpstr>
      <vt:lpstr>Office 主题</vt:lpstr>
      <vt:lpstr>工程认证教育体系课程管理系统 </vt:lpstr>
      <vt:lpstr>PowerPoint 演示文稿</vt:lpstr>
      <vt:lpstr>          本工程认证教育体系课程管理系统主要面向教师用户，方便教师设置制定课程的相关信息，包括教学目标，教学活动，以及对毕业要求的支撑点的支撑，教学活动对教学目标的支撑，又将教学活动细化为各个子项，方便教师对教学活动包括作业，实验，测验以及成绩分析等活动的精确管理，将各个课程的相关指标量化、标准化和透明化。</vt:lpstr>
      <vt:lpstr>PowerPoint 演示文稿</vt:lpstr>
      <vt:lpstr>管理员功能模块图</vt:lpstr>
      <vt:lpstr>PowerPoint 演示文稿</vt:lpstr>
      <vt:lpstr>教师功能模块图</vt:lpstr>
      <vt:lpstr>系统流程图</vt:lpstr>
      <vt:lpstr>数据库设计</vt:lpstr>
      <vt:lpstr>管理员界面设计</vt:lpstr>
      <vt:lpstr>教师用户界面设计</vt:lpstr>
      <vt:lpstr>PowerPoint 演示文稿</vt:lpstr>
      <vt:lpstr>教学活动管理实现</vt:lpstr>
      <vt:lpstr>教学活动项管理实现</vt:lpstr>
      <vt:lpstr>生成课程成绩分析报告实现</vt:lpstr>
      <vt:lpstr>后台专业管理实现</vt:lpstr>
      <vt:lpstr>课程信息管理实现</vt:lpstr>
      <vt:lpstr>教师管理实现</vt:lpstr>
      <vt:lpstr>专业教师派课管理</vt:lpstr>
      <vt:lpstr>学生管理</vt:lpstr>
      <vt:lpstr>Thanks     希望各位老师提出宝贵意见，指出错误与不足，本人虚心接受，并不断改正与进步。非常感谢各位老师聆听，谢谢！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希爱望</cp:lastModifiedBy>
  <cp:revision>14</cp:revision>
  <dcterms:created xsi:type="dcterms:W3CDTF">2019-06-08T02:30:00Z</dcterms:created>
  <dcterms:modified xsi:type="dcterms:W3CDTF">2019-06-09T05:28:51Z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