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8" r:id="rId4"/>
    <p:sldId id="289" r:id="rId5"/>
    <p:sldId id="258" r:id="rId6"/>
    <p:sldId id="259" r:id="rId7"/>
    <p:sldId id="291" r:id="rId8"/>
    <p:sldId id="260" r:id="rId9"/>
    <p:sldId id="261" r:id="rId10"/>
    <p:sldId id="265" r:id="rId11"/>
    <p:sldId id="262" r:id="rId12"/>
    <p:sldId id="263" r:id="rId13"/>
    <p:sldId id="266" r:id="rId14"/>
    <p:sldId id="269" r:id="rId15"/>
    <p:sldId id="268" r:id="rId16"/>
    <p:sldId id="270" r:id="rId17"/>
    <p:sldId id="267" r:id="rId18"/>
    <p:sldId id="271" r:id="rId19"/>
    <p:sldId id="272" r:id="rId20"/>
    <p:sldId id="284" r:id="rId21"/>
    <p:sldId id="286" r:id="rId22"/>
    <p:sldId id="287" r:id="rId23"/>
    <p:sldId id="285" r:id="rId24"/>
    <p:sldId id="283" r:id="rId25"/>
    <p:sldId id="282" r:id="rId26"/>
    <p:sldId id="290" r:id="rId27"/>
    <p:sldId id="273" r:id="rId28"/>
    <p:sldId id="275" r:id="rId29"/>
    <p:sldId id="276" r:id="rId30"/>
    <p:sldId id="274" r:id="rId31"/>
    <p:sldId id="277" r:id="rId32"/>
    <p:sldId id="278" r:id="rId33"/>
    <p:sldId id="281" r:id="rId34"/>
    <p:sldId id="279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6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43080-F8C8-4CEA-9599-95877E4F8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C13226-DC9E-47FE-9E8D-0EA52251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3C20B5-8331-44AE-BD8F-0DED62B8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D37226-2C2B-4401-9F24-60DD892E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BC19B2-CA7D-4CBD-A8BD-4237B0D7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AE3E4-79E5-4729-B720-FE53F6A8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53E333-3253-4937-8A73-E13C779C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5B31D-C2AA-4DD4-A120-9D6DB42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AA601-4B64-4456-8E3F-2C68B4F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1EED74-A559-4C33-B884-52BE182C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4DC766-5DF1-4C6C-BFBA-7901A1FD9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323428-B9C8-4070-A562-C091073A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8EB6D7-65B3-4934-99E4-AA2991B3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9DBA4-4672-426C-9770-835CAE09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4BDCDA-14DE-40A9-AF7C-BEE59E7D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B04D3-59CB-4725-AE94-22869C0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429F3-F014-4CA2-94EE-5ACE881E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283454-F48B-497A-8832-AA3FC2EB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9C02AB-182D-442A-AC56-1FE35458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D0D1E-BA37-42E1-BFCC-32055AEF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51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9BC11-898A-4343-8A63-8F542120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FFFED7-3B61-47EB-9A79-8AAC55BC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2A2FB2-EACD-462A-8EE9-C56A3348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B965D9-3594-435B-A419-85EA83A7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B10019-4AD1-4D7C-9FA2-B9977E90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8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22C0F-1618-4BE2-9F4E-E8A8E5B4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2B7F64-C69F-4F20-99C3-FA6A37017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C079A0-E6E4-45D6-95BD-759C68B9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D8C04D-E3EE-4D1B-81E0-91E72908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0776CF-65D8-457B-89CB-82DDC365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7520A4-71B5-4086-9B69-7838D770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50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E5831-1F2C-46FF-B2E2-9E0F3AF8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9E9399-B0E8-4AFB-BD9C-970A66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84C5E6-2292-43C7-B5B7-8F353F730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72BF0E-E6FB-4398-8BFE-015D3C817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24CB54-AFA5-4568-B26A-4CB2E1CE6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3E3ADE-DF34-414A-8905-5D94D8BE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65167-6A15-4511-9CFE-F6DEB0F4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FD38A7-CB0B-4F40-B976-A2E79011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69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CBFE9-3EC1-404F-866C-EEE2742D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C27F56-2B72-4163-B934-24155129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95CDC6-D7A6-4D05-B312-5B164968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A3C38C-BEF0-4D8F-A327-183F3B83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2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DAD4DD-D2C9-487A-A88B-D9E1FEC5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9D75FA-3A5E-4283-9729-C91BFFEF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C7C642-8C8A-4764-8A19-85F3FA21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4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48C33-00E8-4408-B220-CA43ACC6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9007F-3508-40C3-96D6-EF4CE99C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7EFB49-3F6C-4091-AB3E-E447FB4A8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BA3958-899B-42BC-8C0F-BFF3D420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70A5D0-31A2-4C23-9513-AE817DB3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69079C-4FE3-44A9-A2E3-FD0DC72F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16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47810-2023-4F47-A3BE-752C2C3E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932268-2ED7-4E0F-AE4F-DC352B38A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3B369F-28A5-4CBF-9147-129F66045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87DCD3-C5C4-4EF6-908E-2A2F06AB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C4A139-5B80-45D5-A3C4-BDDC5AF3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9525E9-3314-4C2C-9D76-6B0247AA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08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C7AF26-9BBB-474C-8BB5-E676EE5A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0BE65A-AEE1-4996-B64D-B3F186FC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AC3CE-E238-4F9D-8CB5-92B40426D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75969-E04D-47F8-AE6A-48197AC6F7F4}" type="datetimeFigureOut">
              <a:rPr lang="zh-TW" altLang="en-US" smtClean="0"/>
              <a:t>2022/7/18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4554A5-A0C9-4E53-9AFF-328C00F7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249D9B-F40F-4071-A876-DF85A86D0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ED48-2EE1-4AF9-9AAF-C149F8A55E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FB3ED25-A066-44DF-892A-9648708EF218}"/>
              </a:ext>
            </a:extLst>
          </p:cNvPr>
          <p:cNvSpPr txBox="1"/>
          <p:nvPr/>
        </p:nvSpPr>
        <p:spPr>
          <a:xfrm>
            <a:off x="1514475" y="677767"/>
            <a:ext cx="8991600" cy="122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CN" altLang="zh-TW" sz="3600" b="1" spc="200" dirty="0">
                <a:effectLst/>
                <a:latin typeface="Calibri" panose="020F0502020204030204" pitchFamily="34" charset="0"/>
                <a:ea typeface="STXinwei" panose="02010800040101010101" pitchFamily="2" charset="-122"/>
                <a:cs typeface="Times New Roman" panose="02020603050405020304" pitchFamily="18" charset="0"/>
              </a:rPr>
              <a:t>软件工程课程</a:t>
            </a:r>
            <a:r>
              <a:rPr lang="zh-CN" altLang="zh-TW" sz="3600" b="1" spc="200" dirty="0">
                <a:latin typeface="Calibri" panose="020F0502020204030204" pitchFamily="34" charset="0"/>
                <a:ea typeface="STXinwei" panose="02010800040101010101" pitchFamily="2" charset="-122"/>
                <a:cs typeface="Times New Roman" panose="02020603050405020304" pitchFamily="18" charset="0"/>
              </a:rPr>
              <a:t>项目组</a:t>
            </a:r>
            <a:r>
              <a:rPr lang="zh-TW" altLang="en-US" sz="3600" b="1" spc="200" dirty="0">
                <a:latin typeface="Calibri" panose="020F0502020204030204" pitchFamily="34" charset="0"/>
                <a:ea typeface="STXinwei" panose="02010800040101010101" pitchFamily="2" charset="-122"/>
                <a:cs typeface="Times New Roman" panose="02020603050405020304" pitchFamily="18" charset="0"/>
              </a:rPr>
              <a:t>报告</a:t>
            </a:r>
            <a:endParaRPr lang="zh-TW" altLang="zh-TW" sz="3600" b="1" spc="200" dirty="0">
              <a:latin typeface="Calibri" panose="020F0502020204030204" pitchFamily="34" charset="0"/>
              <a:ea typeface="STXinwei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TW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 The Project Documents of Software Engineering )</a:t>
            </a:r>
            <a:endParaRPr lang="zh-TW" altLang="zh-TW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C95655-3A5E-45E8-BB4E-DE7B39C7DC5C}"/>
              </a:ext>
            </a:extLst>
          </p:cNvPr>
          <p:cNvSpPr txBox="1"/>
          <p:nvPr/>
        </p:nvSpPr>
        <p:spPr>
          <a:xfrm>
            <a:off x="2714626" y="2295161"/>
            <a:ext cx="6791324" cy="3784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项目名称：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外卖点餐管理系统</a:t>
            </a:r>
            <a:r>
              <a:rPr lang="en-US" altLang="zh-TW" sz="1800" b="1" u="heavy" dirty="0">
                <a:effectLst/>
                <a:latin typeface="NSimSun" panose="02010609030101010101" pitchFamily="49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英文名称</a:t>
            </a:r>
            <a:r>
              <a:rPr lang="zh-CN" altLang="en-US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：      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Take-out Management System 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版号：</a:t>
            </a:r>
            <a:r>
              <a:rPr lang="en-US" altLang="zh-TW" sz="1800" b="1" u="heavy" dirty="0">
                <a:effectLst/>
                <a:latin typeface="NSimSun" panose="02010609030101010101" pitchFamily="49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      1.0                         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TW" sz="1800" b="1" u="heavy" dirty="0">
                <a:effectLst/>
                <a:latin typeface="NSimSun" panose="02010609030101010101" pitchFamily="49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项目经理：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                                       </a:t>
            </a:r>
            <a:endParaRPr lang="en-US" altLang="zh-CN" b="1" dirty="0">
              <a:latin typeface="Calibri" panose="020F0502020204030204" pitchFamily="34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项目组成员：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	  		 </a:t>
            </a: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endParaRPr lang="en-US" altLang="zh-CN" b="1" dirty="0">
              <a:latin typeface="Calibri" panose="020F0502020204030204" pitchFamily="34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R="747395" indent="571500">
              <a:lnSpc>
                <a:spcPct val="107000"/>
              </a:lnSpc>
              <a:spcAft>
                <a:spcPts val="800"/>
              </a:spcAft>
            </a:pPr>
            <a:r>
              <a:rPr lang="zh-CN" altLang="zh-TW" sz="1800" b="1" dirty="0">
                <a:effectLst/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指导老师：</a:t>
            </a:r>
            <a:r>
              <a:rPr lang="en-US" altLang="zh-CN" b="1" dirty="0">
                <a:latin typeface="Calibri" panose="020F0502020204030204" pitchFamily="34" charset="0"/>
                <a:ea typeface="NSimSun" panose="02010609030101010101" pitchFamily="49" charset="-122"/>
                <a:cs typeface="Times New Roman" panose="02020603050405020304" pitchFamily="18" charset="0"/>
              </a:rPr>
              <a:t>      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TW" sz="1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zh-TW" sz="1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zh-TW" altLang="zh-TW" sz="1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TW" b="1" dirty="0">
                <a:effectLst/>
                <a:latin typeface="新細明體" panose="02020500000000000000" pitchFamily="18" charset="-12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lang="zh-CN" altLang="zh-TW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日</a:t>
            </a:r>
            <a:endParaRPr lang="zh-TW" altLang="zh-TW" sz="14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08EA973-E5F9-4D4E-A185-F5FCAD923B9C}"/>
              </a:ext>
            </a:extLst>
          </p:cNvPr>
          <p:cNvCxnSpPr>
            <a:cxnSpLocks/>
          </p:cNvCxnSpPr>
          <p:nvPr/>
        </p:nvCxnSpPr>
        <p:spPr>
          <a:xfrm>
            <a:off x="4544008" y="3788229"/>
            <a:ext cx="3583992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2BCC6A6-ABEE-4E0F-BF7F-AA3046466108}"/>
              </a:ext>
            </a:extLst>
          </p:cNvPr>
          <p:cNvCxnSpPr>
            <a:cxnSpLocks/>
          </p:cNvCxnSpPr>
          <p:nvPr/>
        </p:nvCxnSpPr>
        <p:spPr>
          <a:xfrm>
            <a:off x="4733353" y="4217719"/>
            <a:ext cx="3394647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A767B93-8876-420F-91C3-C817A4E0A2D1}"/>
              </a:ext>
            </a:extLst>
          </p:cNvPr>
          <p:cNvCxnSpPr>
            <a:cxnSpLocks/>
          </p:cNvCxnSpPr>
          <p:nvPr/>
        </p:nvCxnSpPr>
        <p:spPr>
          <a:xfrm>
            <a:off x="3454400" y="4587175"/>
            <a:ext cx="4673600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C3CE94F-E36E-4BBC-A674-43E9E946631D}"/>
              </a:ext>
            </a:extLst>
          </p:cNvPr>
          <p:cNvCxnSpPr>
            <a:cxnSpLocks/>
          </p:cNvCxnSpPr>
          <p:nvPr/>
        </p:nvCxnSpPr>
        <p:spPr>
          <a:xfrm>
            <a:off x="4530153" y="2629065"/>
            <a:ext cx="3597847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CF732B5-6FB1-4903-B831-396BC52706D8}"/>
              </a:ext>
            </a:extLst>
          </p:cNvPr>
          <p:cNvCxnSpPr>
            <a:cxnSpLocks/>
          </p:cNvCxnSpPr>
          <p:nvPr/>
        </p:nvCxnSpPr>
        <p:spPr>
          <a:xfrm>
            <a:off x="4544008" y="3053938"/>
            <a:ext cx="3583992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78E8073-E444-4024-A11D-4A4FB9127115}"/>
              </a:ext>
            </a:extLst>
          </p:cNvPr>
          <p:cNvCxnSpPr>
            <a:cxnSpLocks/>
          </p:cNvCxnSpPr>
          <p:nvPr/>
        </p:nvCxnSpPr>
        <p:spPr>
          <a:xfrm>
            <a:off x="4530153" y="4998193"/>
            <a:ext cx="3597847" cy="0"/>
          </a:xfrm>
          <a:prstGeom prst="line">
            <a:avLst/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4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733B5-1375-40E2-A099-2383BC4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27728-6C5D-4B99-9C66-EC0CE880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顾客（主键：顾客账号；密码，顾客地址，电话，订单号）</a:t>
            </a:r>
            <a:br>
              <a:rPr lang="zh-CN" altLang="en-US" sz="2400" dirty="0"/>
            </a:br>
            <a:r>
              <a:rPr lang="zh-CN" altLang="en-US" sz="2400" dirty="0"/>
              <a:t>商家（主键：店铺号；密码，电话；外键：店铺号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店铺（主键</a:t>
            </a:r>
            <a:r>
              <a:rPr lang="en-US" altLang="zh-CN" sz="2400" dirty="0"/>
              <a:t>:</a:t>
            </a:r>
            <a:r>
              <a:rPr lang="zh-CN" altLang="en-US" sz="2400" dirty="0"/>
              <a:t>店铺号；店铺名，店铺地址；外键：菜单名）</a:t>
            </a:r>
            <a:br>
              <a:rPr lang="en-US" altLang="zh-CN" sz="2400" dirty="0"/>
            </a:br>
            <a:r>
              <a:rPr lang="zh-CN" altLang="en-US" sz="2400" dirty="0"/>
              <a:t>送餐员（主键：送餐员账号；密码，订单号，电话）</a:t>
            </a:r>
            <a:br>
              <a:rPr lang="zh-CN" altLang="en-US" sz="2400" dirty="0"/>
            </a:br>
            <a:r>
              <a:rPr lang="zh-CN" altLang="en-US" sz="2400" dirty="0"/>
              <a:t>订单（主键：订单号；店铺号，顾客账号</a:t>
            </a:r>
            <a:r>
              <a:rPr lang="en-US" altLang="zh-CN" sz="2400" dirty="0"/>
              <a:t>,</a:t>
            </a:r>
            <a:r>
              <a:rPr lang="zh-CN" altLang="en-US" sz="2400" dirty="0"/>
              <a:t>订单总金额，创建时间，用户地址，备注）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评价（订单编号，骑手评价，商品评价；外键：订单号）</a:t>
            </a:r>
            <a:br>
              <a:rPr lang="zh-CN" altLang="en-US" sz="2400" dirty="0"/>
            </a:br>
            <a:r>
              <a:rPr lang="zh-CN" altLang="en-US" sz="2400" dirty="0"/>
              <a:t>管理员（主键：管理员账号；管理员名字，管理员密码）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菜品</a:t>
            </a:r>
            <a:r>
              <a:rPr lang="zh-CN" altLang="en-US" sz="2400" dirty="0">
                <a:sym typeface="Wingdings" pitchFamily="2" charset="2"/>
              </a:rPr>
              <a:t>（主键：菜品号；菜品名称，菜品营养表；价格）</a:t>
            </a:r>
            <a:endParaRPr lang="en-US" altLang="zh-CN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400" dirty="0">
                <a:sym typeface="Wingdings" pitchFamily="2" charset="2"/>
              </a:rPr>
              <a:t>历史记录（订单号）</a:t>
            </a:r>
            <a:endParaRPr lang="en-US" altLang="zh-CN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400" dirty="0">
                <a:sym typeface="Wingdings" pitchFamily="2" charset="2"/>
              </a:rPr>
              <a:t>营养表（各类营养物质含量）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890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8943F-E5C4-4B34-9BCB-BC10AB29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5109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静态图</a:t>
            </a:r>
            <a:br>
              <a:rPr lang="en-US" altLang="zh-CN" dirty="0"/>
            </a:br>
            <a:r>
              <a:rPr lang="zh-CN" altLang="en-US" sz="3100" dirty="0"/>
              <a:t>用例图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33350"/>
            <a:ext cx="7277100" cy="63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  <a:br>
              <a:rPr lang="en-US" altLang="zh-CN" dirty="0"/>
            </a:br>
            <a:r>
              <a:rPr lang="zh-CN" altLang="en-US" sz="3100" dirty="0"/>
              <a:t>活动图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3C643-8687-4228-8613-5155F961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4" y="283364"/>
            <a:ext cx="6831876" cy="62912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用户登陆管理账户</a:t>
            </a:r>
          </a:p>
        </p:txBody>
      </p:sp>
    </p:spTree>
    <p:extLst>
      <p:ext uri="{BB962C8B-B14F-4D97-AF65-F5344CB8AC3E}">
        <p14:creationId xmlns:p14="http://schemas.microsoft.com/office/powerpoint/2010/main" val="368280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用户提交生成订单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95" y="0"/>
            <a:ext cx="5939521" cy="63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9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商家管理菜品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4255A9-9408-4ADE-AE3A-CEDAE812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7" y="561975"/>
            <a:ext cx="64008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商家家查看订单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B09289-4AC7-4AFB-8D5C-6F9542976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14" y="847725"/>
            <a:ext cx="6534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送餐员查看订单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D63851-A03F-4684-B57C-8A32F17A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03" y="656041"/>
            <a:ext cx="6331424" cy="57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用户评论订单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9E15C6-A258-4363-B72B-98DDC2020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76" y="472612"/>
            <a:ext cx="6001257" cy="60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商家查看评论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85FA20-B44A-42DA-9B4A-10E518AE9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13" y="1419858"/>
            <a:ext cx="7162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C767-0A23-4E54-8F7C-31E5EDB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82091" cy="1325563"/>
          </a:xfrm>
        </p:spPr>
        <p:txBody>
          <a:bodyPr/>
          <a:lstStyle/>
          <a:p>
            <a:r>
              <a:rPr lang="en-US" altLang="zh-CN" dirty="0"/>
              <a:t>UML</a:t>
            </a:r>
            <a:br>
              <a:rPr lang="en-US" altLang="zh-CN" dirty="0"/>
            </a:br>
            <a:r>
              <a:rPr lang="zh-CN" altLang="en-US" dirty="0"/>
              <a:t>动态图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9132FC-673B-4812-B114-45FEC63D2A78}"/>
              </a:ext>
            </a:extLst>
          </p:cNvPr>
          <p:cNvSpPr txBox="1"/>
          <p:nvPr/>
        </p:nvSpPr>
        <p:spPr>
          <a:xfrm>
            <a:off x="1339273" y="54402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管理员系统管理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EACC17-59EF-41D2-BF51-D420C0D5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88" y="290281"/>
            <a:ext cx="7443083" cy="60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0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477F5-2E4E-4696-BAB2-BAC17F07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人员分工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7100E-5873-EDA1-1CB7-6A0B85A0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70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E7257-3C35-4F10-8D17-B1B687E0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顾客注册时序图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54C8E4-A361-4CAC-B795-E4BE37C8C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6" y="801278"/>
            <a:ext cx="5680590" cy="4913772"/>
          </a:xfrm>
        </p:spPr>
      </p:pic>
    </p:spTree>
    <p:extLst>
      <p:ext uri="{BB962C8B-B14F-4D97-AF65-F5344CB8AC3E}">
        <p14:creationId xmlns:p14="http://schemas.microsoft.com/office/powerpoint/2010/main" val="355526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1D80-C4DD-4331-B540-9FE86840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224754" cy="2632599"/>
          </a:xfrm>
        </p:spPr>
        <p:txBody>
          <a:bodyPr>
            <a:normAutofit/>
          </a:bodyPr>
          <a:lstStyle/>
          <a:p>
            <a:r>
              <a:rPr lang="zh-CN" altLang="en-US" dirty="0"/>
              <a:t>顾客管理账户时序图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80EADB-7628-4086-B5D0-FC390D15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70" y="800650"/>
            <a:ext cx="6226210" cy="5385740"/>
          </a:xfrm>
        </p:spPr>
      </p:pic>
    </p:spTree>
    <p:extLst>
      <p:ext uri="{BB962C8B-B14F-4D97-AF65-F5344CB8AC3E}">
        <p14:creationId xmlns:p14="http://schemas.microsoft.com/office/powerpoint/2010/main" val="10701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C38EE-2FA0-4ACF-9594-D3F8CCDA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0291" cy="1325563"/>
          </a:xfrm>
        </p:spPr>
        <p:txBody>
          <a:bodyPr/>
          <a:lstStyle/>
          <a:p>
            <a:r>
              <a:rPr lang="zh-CN" altLang="en-US" dirty="0"/>
              <a:t>顾客订餐时序图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E1615F-6C16-4595-A130-C3F857D85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75" y="748346"/>
            <a:ext cx="6640990" cy="5744529"/>
          </a:xfrm>
        </p:spPr>
      </p:pic>
    </p:spTree>
    <p:extLst>
      <p:ext uri="{BB962C8B-B14F-4D97-AF65-F5344CB8AC3E}">
        <p14:creationId xmlns:p14="http://schemas.microsoft.com/office/powerpoint/2010/main" val="111162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CAD9A-6C26-46D9-B05F-B6F61EEA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顾客评论时序图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D70731-0E43-4D8E-ACF0-4CB5508C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55" y="854146"/>
            <a:ext cx="6273345" cy="5426512"/>
          </a:xfrm>
        </p:spPr>
      </p:pic>
    </p:spTree>
    <p:extLst>
      <p:ext uri="{BB962C8B-B14F-4D97-AF65-F5344CB8AC3E}">
        <p14:creationId xmlns:p14="http://schemas.microsoft.com/office/powerpoint/2010/main" val="406641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C47F1-247A-45B0-927F-E78C952D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2874"/>
            <a:ext cx="3564118" cy="25781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管理员管理系统时序图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3CB1FB-D0A9-47F7-A8FB-052EE646B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73" y="647273"/>
            <a:ext cx="6466128" cy="5593271"/>
          </a:xfrm>
        </p:spPr>
      </p:pic>
    </p:spTree>
    <p:extLst>
      <p:ext uri="{BB962C8B-B14F-4D97-AF65-F5344CB8AC3E}">
        <p14:creationId xmlns:p14="http://schemas.microsoft.com/office/powerpoint/2010/main" val="668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49B3E-815A-406A-92AA-2323B475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4969"/>
            <a:ext cx="3102204" cy="4571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送餐员送餐时序图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902EA0-1BEF-4559-B43A-06167D21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61" y="809228"/>
            <a:ext cx="6057200" cy="5239544"/>
          </a:xfrm>
        </p:spPr>
      </p:pic>
    </p:spTree>
    <p:extLst>
      <p:ext uri="{BB962C8B-B14F-4D97-AF65-F5344CB8AC3E}">
        <p14:creationId xmlns:p14="http://schemas.microsoft.com/office/powerpoint/2010/main" val="395900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98703-F7D3-40DA-9CA5-54C54CB9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7980" cy="1325563"/>
          </a:xfrm>
        </p:spPr>
        <p:txBody>
          <a:bodyPr/>
          <a:lstStyle/>
          <a:p>
            <a:r>
              <a:rPr lang="zh-CN" altLang="en-US" b="1" dirty="0"/>
              <a:t>系统架构图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2F91A3-0855-4AD4-ABBB-AAAB09C8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54" y="582930"/>
            <a:ext cx="6682740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3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0C6C84-30DE-4761-9445-C376F27C5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2" y="299106"/>
            <a:ext cx="6086763" cy="62597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261A47-7574-48D5-AAA0-B54529BA5D89}"/>
              </a:ext>
            </a:extLst>
          </p:cNvPr>
          <p:cNvSpPr txBox="1"/>
          <p:nvPr/>
        </p:nvSpPr>
        <p:spPr>
          <a:xfrm>
            <a:off x="1819563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主页</a:t>
            </a:r>
          </a:p>
        </p:txBody>
      </p:sp>
    </p:spTree>
    <p:extLst>
      <p:ext uri="{BB962C8B-B14F-4D97-AF65-F5344CB8AC3E}">
        <p14:creationId xmlns:p14="http://schemas.microsoft.com/office/powerpoint/2010/main" val="414293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C16FC-0CC3-400D-9752-7011F152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41" y="130023"/>
            <a:ext cx="4466384" cy="65979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681018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用户信息页</a:t>
            </a:r>
          </a:p>
        </p:txBody>
      </p:sp>
    </p:spTree>
    <p:extLst>
      <p:ext uri="{BB962C8B-B14F-4D97-AF65-F5344CB8AC3E}">
        <p14:creationId xmlns:p14="http://schemas.microsoft.com/office/powerpoint/2010/main" val="132364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681018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065409-BED4-4F22-A84A-5F604186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69" y="147122"/>
            <a:ext cx="4443234" cy="65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1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D8B98-CF8C-4794-ACD0-869982EF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项目介绍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61B3CF-7401-4B00-835A-51A1B66837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37" y="1377079"/>
            <a:ext cx="6135500" cy="4174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5FAD38-7BC7-407F-BF6F-A7EE1503B5AE}"/>
              </a:ext>
            </a:extLst>
          </p:cNvPr>
          <p:cNvSpPr txBox="1"/>
          <p:nvPr/>
        </p:nvSpPr>
        <p:spPr>
          <a:xfrm>
            <a:off x="838200" y="3015635"/>
            <a:ext cx="44422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2200" dirty="0"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kern="2200" dirty="0"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到点啦</a:t>
            </a:r>
            <a:r>
              <a:rPr lang="zh-CN" altLang="zh-CN" sz="2000" b="1" kern="2200" dirty="0">
                <a:effectLst/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是一个服务都市白领的外卖品牌，基于白领人群工作生活节奏快，无暇自己动手做饭、出门排队等饭，又苦于找不到一个美味且健康的外卖品牌而生。</a:t>
            </a:r>
            <a:endParaRPr lang="zh-CN" altLang="en-US" sz="20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47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C94CB2-74C9-474A-8207-B2CF2CB52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82" y="365125"/>
            <a:ext cx="6953026" cy="6181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E580D2-C4B4-4BC8-AE4C-21FBAEAFCC0F}"/>
              </a:ext>
            </a:extLst>
          </p:cNvPr>
          <p:cNvSpPr txBox="1"/>
          <p:nvPr/>
        </p:nvSpPr>
        <p:spPr>
          <a:xfrm>
            <a:off x="1727200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登录页</a:t>
            </a:r>
          </a:p>
        </p:txBody>
      </p:sp>
    </p:spTree>
    <p:extLst>
      <p:ext uri="{BB962C8B-B14F-4D97-AF65-F5344CB8AC3E}">
        <p14:creationId xmlns:p14="http://schemas.microsoft.com/office/powerpoint/2010/main" val="200804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681018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商家注册页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D1D06D-DC81-47A7-87FF-56BA9E54F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29" y="257702"/>
            <a:ext cx="5652501" cy="63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17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70CFD-79B8-4A8E-8929-2BA4407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7B91C9-DC7C-44D1-A913-0BC7EFF4E125}"/>
              </a:ext>
            </a:extLst>
          </p:cNvPr>
          <p:cNvSpPr txBox="1"/>
          <p:nvPr/>
        </p:nvSpPr>
        <p:spPr>
          <a:xfrm>
            <a:off x="1783912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送餐员注册页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B95DFB-7273-4263-B500-5D324FC28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3" y="218739"/>
            <a:ext cx="5721949" cy="64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96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23F7BC2-9782-4426-B346-7CE7B6415447}"/>
              </a:ext>
            </a:extLst>
          </p:cNvPr>
          <p:cNvSpPr txBox="1"/>
          <p:nvPr/>
        </p:nvSpPr>
        <p:spPr>
          <a:xfrm>
            <a:off x="329938" y="282805"/>
            <a:ext cx="1097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系统</a:t>
            </a:r>
            <a:endParaRPr lang="en-US" altLang="zh-CN" sz="3200" dirty="0"/>
          </a:p>
          <a:p>
            <a:r>
              <a:rPr lang="zh-CN" altLang="en-US" sz="3200" dirty="0"/>
              <a:t>类图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55" y="205274"/>
            <a:ext cx="9815804" cy="6316824"/>
          </a:xfrm>
        </p:spPr>
      </p:pic>
    </p:spTree>
    <p:extLst>
      <p:ext uri="{BB962C8B-B14F-4D97-AF65-F5344CB8AC3E}">
        <p14:creationId xmlns:p14="http://schemas.microsoft.com/office/powerpoint/2010/main" val="3846524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18C3F23-6811-468C-8A36-86B2735992F0}"/>
              </a:ext>
            </a:extLst>
          </p:cNvPr>
          <p:cNvSpPr/>
          <p:nvPr/>
        </p:nvSpPr>
        <p:spPr>
          <a:xfrm>
            <a:off x="3182382" y="2705725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i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411926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54D30-D8FE-4B0A-881D-AD9C7E68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64B40A-8035-4CA1-B55E-DAF247957626}"/>
              </a:ext>
            </a:extLst>
          </p:cNvPr>
          <p:cNvSpPr txBox="1"/>
          <p:nvPr/>
        </p:nvSpPr>
        <p:spPr>
          <a:xfrm>
            <a:off x="838200" y="1690688"/>
            <a:ext cx="4294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zh-CN" altLang="en-US" sz="1800" dirty="0"/>
              <a:t>现在生活节奏过快，工作人群们为了迫不得已通过订购外卖来解决饮食。</a:t>
            </a:r>
            <a:endParaRPr lang="en-US" altLang="zh-CN" sz="1800" dirty="0"/>
          </a:p>
          <a:p>
            <a:pPr indent="720000"/>
            <a:r>
              <a:rPr lang="zh-CN" altLang="en-US" sz="1800" dirty="0"/>
              <a:t>外卖菜品种类繁多琳琅满目，顾客们经常选择困难，为了节约时间和追求口味，他们往往忽视了健康的膳食模式，影响了身体的健康，甚至从而引发一系列的疾病。那么如何能</a:t>
            </a:r>
            <a:r>
              <a:rPr lang="zh-CN" altLang="en-US" dirty="0"/>
              <a:t>解决工作人群们健康饮食的问题并且节约他们的时间呢？</a:t>
            </a: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C1AC0B-72BE-4572-A618-F9D9CC8BD523}"/>
              </a:ext>
            </a:extLst>
          </p:cNvPr>
          <p:cNvSpPr txBox="1"/>
          <p:nvPr/>
        </p:nvSpPr>
        <p:spPr>
          <a:xfrm>
            <a:off x="6096000" y="842874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	</a:t>
            </a:r>
            <a:r>
              <a:rPr lang="zh-CN" altLang="en-US" sz="1800" dirty="0"/>
              <a:t>这种情况下，到点啦健康外卖应运而生了。我们根据顾客的历史订单进行分析，统计已摄入量和在售菜品的摄入量，基于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中国居民膳食营养素参考摄入量进行计算，为顾客推荐营养的外卖，符合一天人体正常的摄入量，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让顾客再追求健康的同时享受的美味的菜肴。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E6A135-57AB-4258-81C7-01BB15436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706" r="12123" b="-1"/>
          <a:stretch/>
        </p:blipFill>
        <p:spPr>
          <a:xfrm rot="19790501">
            <a:off x="455874" y="4401911"/>
            <a:ext cx="1977226" cy="23475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B17E61-2B5F-4A9A-BA66-AE4058272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49" y="2771461"/>
            <a:ext cx="4832351" cy="35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2F4D2-7A69-4564-B2F9-B0CC080B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zh-CN" altLang="en-US" b="1" dirty="0"/>
              <a:t>需求分析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768C75-A2E4-4453-810C-6CB4545E72B0}"/>
              </a:ext>
            </a:extLst>
          </p:cNvPr>
          <p:cNvSpPr txBox="1"/>
          <p:nvPr/>
        </p:nvSpPr>
        <p:spPr>
          <a:xfrm>
            <a:off x="838199" y="1022885"/>
            <a:ext cx="8186803" cy="57554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 </a:t>
            </a:r>
            <a:r>
              <a:rPr lang="zh-CN" altLang="en-US" sz="1600" dirty="0"/>
              <a:t>顾客：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注册和登陆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个人信息管理</a:t>
            </a:r>
            <a:r>
              <a:rPr lang="en-US" altLang="zh-CN" sz="1600" dirty="0"/>
              <a:t>	</a:t>
            </a:r>
            <a:r>
              <a:rPr lang="zh-CN" altLang="en-US" sz="1600" dirty="0"/>
              <a:t>用户对自己的个人信息修改  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选购菜品</a:t>
            </a:r>
            <a:r>
              <a:rPr lang="en-US" altLang="zh-CN" sz="1600" dirty="0"/>
              <a:t>	</a:t>
            </a:r>
            <a:r>
              <a:rPr lang="zh-CN" altLang="en-US" sz="1600" dirty="0"/>
              <a:t>用户选购自己喜爱的菜品</a:t>
            </a:r>
            <a:endParaRPr lang="en-US" altLang="zh-CN" sz="1600" dirty="0"/>
          </a:p>
          <a:p>
            <a:r>
              <a:rPr lang="en-US" altLang="zh-CN" sz="1600" dirty="0"/>
              <a:t>                                        </a:t>
            </a:r>
            <a:r>
              <a:rPr lang="zh-CN" altLang="en-US" sz="1600" dirty="0"/>
              <a:t>用户可以根据菜品的营养物质选择适合自己的菜品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订单管理</a:t>
            </a:r>
            <a:r>
              <a:rPr lang="en-US" altLang="zh-CN" sz="1600" dirty="0"/>
              <a:t>	</a:t>
            </a:r>
            <a:r>
              <a:rPr lang="zh-CN" altLang="en-US" sz="1600" dirty="0"/>
              <a:t>用户管理自己的订单，增删改查菜品和支付取消订单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评价订单</a:t>
            </a:r>
            <a:r>
              <a:rPr lang="en-US" altLang="zh-CN" sz="1600" dirty="0"/>
              <a:t>	</a:t>
            </a:r>
            <a:r>
              <a:rPr lang="zh-CN" altLang="en-US" sz="1600" dirty="0"/>
              <a:t>用户对这次订单菜品和送餐员评价   删除自身评价</a:t>
            </a:r>
            <a:endParaRPr lang="en-US" altLang="zh-CN" sz="1600" dirty="0"/>
          </a:p>
          <a:p>
            <a:r>
              <a:rPr lang="en-US" altLang="zh-CN" sz="1600" dirty="0"/>
              <a:t>                   </a:t>
            </a:r>
            <a:r>
              <a:rPr lang="zh-CN" altLang="en-US" sz="1600" dirty="0"/>
              <a:t>每人每天营养物质需求表：根据每天订单  实时更新所需营养物质表</a:t>
            </a:r>
            <a:r>
              <a:rPr lang="en-US" altLang="zh-CN" sz="1600" dirty="0"/>
              <a:t>              </a:t>
            </a:r>
            <a:endParaRPr lang="zh-CN" altLang="en-US" sz="1600" dirty="0"/>
          </a:p>
          <a:p>
            <a:r>
              <a:rPr lang="en-US" altLang="zh-CN" sz="1600" dirty="0"/>
              <a:t>2 </a:t>
            </a:r>
            <a:r>
              <a:rPr lang="zh-CN" altLang="en-US" sz="1600" dirty="0"/>
              <a:t>店家：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店铺注册登陆   修改个人信息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菜品管理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店家对自己店铺的菜品增删改查，添加菜品营养信息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订单管理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店家对顾客订单的查看和确认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评价管理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店家对顾客评价的回复   删除自身评价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店铺管理</a:t>
            </a:r>
            <a:r>
              <a:rPr lang="en-US" altLang="zh-CN" sz="1600" dirty="0"/>
              <a:t>	</a:t>
            </a:r>
            <a:r>
              <a:rPr lang="zh-CN" altLang="en-US" sz="1600" dirty="0"/>
              <a:t>店家修改店铺基本信息和上下线信息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 送餐员：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骑手注册和登陆         修改个人信息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浏览订单信息</a:t>
            </a:r>
            <a:r>
              <a:rPr lang="en-US" altLang="zh-CN" sz="1600" dirty="0"/>
              <a:t>	</a:t>
            </a:r>
            <a:r>
              <a:rPr lang="zh-CN" altLang="en-US" sz="1600" dirty="0"/>
              <a:t>骑手对订单的查询，得知顾客姓名、手机号和地址</a:t>
            </a:r>
            <a:endParaRPr lang="en-US" altLang="zh-CN" sz="1600" dirty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平台管理员：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维护平台的正常运营  修改个人信息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系统维护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模块管理   </a:t>
            </a:r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zh-CN" altLang="en-US" sz="1600" dirty="0"/>
              <a:t>权限管理   拥有增加删除用户信息  管理系统评论的权限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566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441F-73D1-4BEC-B774-3D6CC715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</a:t>
            </a:r>
            <a:r>
              <a:rPr lang="zh-CN" altLang="en-US" sz="1800" b="1" dirty="0"/>
              <a:t>（非功能性需求）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677DAA-39AE-4FF3-BED2-EF642D91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40181" cy="13585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0BF018-CB78-409F-B06F-3A8601E5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8440181" cy="25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8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FFDC-5831-42E7-A84D-34D0C21B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440"/>
            <a:ext cx="3640494" cy="1325563"/>
          </a:xfrm>
        </p:spPr>
        <p:txBody>
          <a:bodyPr/>
          <a:lstStyle/>
          <a:p>
            <a:r>
              <a:rPr lang="zh-CN" altLang="en-US" dirty="0"/>
              <a:t>子系统划分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697576-B459-4C07-8B09-5AF1216D0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58" r="16458"/>
          <a:stretch/>
        </p:blipFill>
        <p:spPr>
          <a:xfrm>
            <a:off x="838200" y="2347610"/>
            <a:ext cx="3550734" cy="33073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F33895D5-B292-4BFD-9BFC-D6D5A0160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62440"/>
              </p:ext>
            </p:extLst>
          </p:nvPr>
        </p:nvGraphicFramePr>
        <p:xfrm>
          <a:off x="5248421" y="976689"/>
          <a:ext cx="6264000" cy="56361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132000">
                  <a:extLst>
                    <a:ext uri="{9D8B030D-6E8A-4147-A177-3AD203B41FA5}">
                      <a16:colId xmlns:a16="http://schemas.microsoft.com/office/drawing/2014/main" val="568557544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357820450"/>
                    </a:ext>
                  </a:extLst>
                </a:gridCol>
              </a:tblGrid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账户管理系统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面向顾客、主管、送餐员、管理员四种角色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实现用户的注册、登陆、注销以及账户信息编辑等功能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能实时更新客户每天所需营养物质数据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19390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订单管理系统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面向顾客、主管、送餐员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实现订单的增删改、历史订单的查询、订单统计分析等功能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986064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评价管理系统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实现顾客查看、回复、发表评论；主管查看回复用户评论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0592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菜品管理系统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面向顾客、主管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实现菜单目录的呈现、菜品的检索、菜品种类及其供应数量、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菜品的营养物质表以及菜品</a:t>
                      </a:r>
                      <a:r>
                        <a:rPr lang="zh-CN" altLang="en-US" sz="1600" dirty="0"/>
                        <a:t>的增删改等功能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23003"/>
                  </a:ext>
                </a:extLst>
              </a:tr>
              <a:tr h="92367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系统管理子系统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面向管理员</a:t>
                      </a:r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实现系统管理、模块管理、权限管理等功能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7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2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08E03-6544-4B09-91A7-25592A10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91691" cy="964911"/>
          </a:xfrm>
        </p:spPr>
        <p:txBody>
          <a:bodyPr>
            <a:normAutofit/>
          </a:bodyPr>
          <a:lstStyle/>
          <a:p>
            <a:r>
              <a:rPr lang="zh-CN" altLang="en-US" b="1" dirty="0"/>
              <a:t>数据约束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0D636D8-F404-4E5F-BBAF-902243BC3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7535"/>
              </p:ext>
            </p:extLst>
          </p:nvPr>
        </p:nvGraphicFramePr>
        <p:xfrm>
          <a:off x="838200" y="1844105"/>
          <a:ext cx="4259738" cy="14726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10318">
                  <a:extLst>
                    <a:ext uri="{9D8B030D-6E8A-4147-A177-3AD203B41FA5}">
                      <a16:colId xmlns:a16="http://schemas.microsoft.com/office/drawing/2014/main" val="684482179"/>
                    </a:ext>
                  </a:extLst>
                </a:gridCol>
                <a:gridCol w="1180063">
                  <a:extLst>
                    <a:ext uri="{9D8B030D-6E8A-4147-A177-3AD203B41FA5}">
                      <a16:colId xmlns:a16="http://schemas.microsoft.com/office/drawing/2014/main" val="1337107843"/>
                    </a:ext>
                  </a:extLst>
                </a:gridCol>
                <a:gridCol w="1669357">
                  <a:extLst>
                    <a:ext uri="{9D8B030D-6E8A-4147-A177-3AD203B41FA5}">
                      <a16:colId xmlns:a16="http://schemas.microsoft.com/office/drawing/2014/main" val="2946960386"/>
                    </a:ext>
                  </a:extLst>
                </a:gridCol>
              </a:tblGrid>
              <a:tr h="294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order: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19264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order_ID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err="1">
                          <a:effectLst/>
                        </a:rPr>
                        <a:t>consumers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573357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285204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主键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7795442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订单编号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用户名称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88067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547588-E73C-43B6-9CD3-2EC4704CD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75917"/>
              </p:ext>
            </p:extLst>
          </p:nvPr>
        </p:nvGraphicFramePr>
        <p:xfrm>
          <a:off x="838200" y="3470122"/>
          <a:ext cx="4259738" cy="149188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10318">
                  <a:extLst>
                    <a:ext uri="{9D8B030D-6E8A-4147-A177-3AD203B41FA5}">
                      <a16:colId xmlns:a16="http://schemas.microsoft.com/office/drawing/2014/main" val="1262228971"/>
                    </a:ext>
                  </a:extLst>
                </a:gridCol>
                <a:gridCol w="1180063">
                  <a:extLst>
                    <a:ext uri="{9D8B030D-6E8A-4147-A177-3AD203B41FA5}">
                      <a16:colId xmlns:a16="http://schemas.microsoft.com/office/drawing/2014/main" val="2713648723"/>
                    </a:ext>
                  </a:extLst>
                </a:gridCol>
                <a:gridCol w="1669357">
                  <a:extLst>
                    <a:ext uri="{9D8B030D-6E8A-4147-A177-3AD203B41FA5}">
                      <a16:colId xmlns:a16="http://schemas.microsoft.com/office/drawing/2014/main" val="162390290"/>
                    </a:ext>
                  </a:extLst>
                </a:gridCol>
              </a:tblGrid>
              <a:tr h="294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>
                          <a:effectLst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105137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 err="1">
                          <a:effectLst/>
                        </a:rPr>
                        <a:t>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4981578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数据类型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4802243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是否为主外键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主键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3232481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描述内容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菜品编号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菜品名称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102744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D0A95E2-F488-4624-A187-30D6DB96E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90066"/>
              </p:ext>
            </p:extLst>
          </p:nvPr>
        </p:nvGraphicFramePr>
        <p:xfrm>
          <a:off x="838200" y="5115424"/>
          <a:ext cx="4259738" cy="14726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10318">
                  <a:extLst>
                    <a:ext uri="{9D8B030D-6E8A-4147-A177-3AD203B41FA5}">
                      <a16:colId xmlns:a16="http://schemas.microsoft.com/office/drawing/2014/main" val="3280616524"/>
                    </a:ext>
                  </a:extLst>
                </a:gridCol>
                <a:gridCol w="1180063">
                  <a:extLst>
                    <a:ext uri="{9D8B030D-6E8A-4147-A177-3AD203B41FA5}">
                      <a16:colId xmlns:a16="http://schemas.microsoft.com/office/drawing/2014/main" val="1286217937"/>
                    </a:ext>
                  </a:extLst>
                </a:gridCol>
                <a:gridCol w="1669357">
                  <a:extLst>
                    <a:ext uri="{9D8B030D-6E8A-4147-A177-3AD203B41FA5}">
                      <a16:colId xmlns:a16="http://schemas.microsoft.com/office/drawing/2014/main" val="3626376708"/>
                    </a:ext>
                  </a:extLst>
                </a:gridCol>
              </a:tblGrid>
              <a:tr h="29452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consumer</a:t>
                      </a:r>
                      <a:r>
                        <a:rPr lang="en-US" sz="1600" u="none" strike="noStrike" dirty="0">
                          <a:effectLst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20329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err="1">
                          <a:effectLst/>
                        </a:rPr>
                        <a:t>consumer</a:t>
                      </a:r>
                      <a:r>
                        <a:rPr lang="en-US" sz="1600" u="none" strike="noStrike" dirty="0" err="1">
                          <a:effectLst/>
                        </a:rPr>
                        <a:t>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 err="1">
                          <a:effectLst/>
                        </a:rPr>
                        <a:t>consumer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4467260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955634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是否为主外键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主键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8933586"/>
                  </a:ext>
                </a:extLst>
              </a:tr>
              <a:tr h="2945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描述内容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用户编号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用户名称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01979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2192AC6-D883-4DCC-85A1-A364F20F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77570"/>
              </p:ext>
            </p:extLst>
          </p:nvPr>
        </p:nvGraphicFramePr>
        <p:xfrm>
          <a:off x="5357199" y="1844105"/>
          <a:ext cx="4259738" cy="1495405"/>
        </p:xfrm>
        <a:graphic>
          <a:graphicData uri="http://schemas.openxmlformats.org/drawingml/2006/table">
            <a:tbl>
              <a:tblPr/>
              <a:tblGrid>
                <a:gridCol w="1424050">
                  <a:extLst>
                    <a:ext uri="{9D8B030D-6E8A-4147-A177-3AD203B41FA5}">
                      <a16:colId xmlns:a16="http://schemas.microsoft.com/office/drawing/2014/main" val="4091410534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2951967582"/>
                    </a:ext>
                  </a:extLst>
                </a:gridCol>
                <a:gridCol w="1661312">
                  <a:extLst>
                    <a:ext uri="{9D8B030D-6E8A-4147-A177-3AD203B41FA5}">
                      <a16:colId xmlns:a16="http://schemas.microsoft.com/office/drawing/2014/main" val="90796801"/>
                    </a:ext>
                  </a:extLst>
                </a:gridCol>
              </a:tblGrid>
              <a:tr h="236113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manager: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39600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manager_ID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manager_name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76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数据类型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INTEGER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INTEGER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97040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是否为主外键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主键</a:t>
                      </a:r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外键</a:t>
                      </a:r>
                      <a:endParaRPr lang="zh-CN" alt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46404"/>
                  </a:ext>
                </a:extLst>
              </a:tr>
              <a:tr h="2361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描述内容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系统管理员编号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zh-CN" altLang="en-US" sz="16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系统管理员名称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489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EFB4136-91C6-429B-8F7E-9B26F53F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50597"/>
              </p:ext>
            </p:extLst>
          </p:nvPr>
        </p:nvGraphicFramePr>
        <p:xfrm>
          <a:off x="5357199" y="3470122"/>
          <a:ext cx="4259739" cy="149188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4050">
                  <a:extLst>
                    <a:ext uri="{9D8B030D-6E8A-4147-A177-3AD203B41FA5}">
                      <a16:colId xmlns:a16="http://schemas.microsoft.com/office/drawing/2014/main" val="3453337580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4283211766"/>
                    </a:ext>
                  </a:extLst>
                </a:gridCol>
                <a:gridCol w="1661312">
                  <a:extLst>
                    <a:ext uri="{9D8B030D-6E8A-4147-A177-3AD203B41FA5}">
                      <a16:colId xmlns:a16="http://schemas.microsoft.com/office/drawing/2014/main" val="3419783040"/>
                    </a:ext>
                  </a:extLst>
                </a:gridCol>
              </a:tblGrid>
              <a:tr h="29837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shop: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84039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shop_ID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shop_name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:a16="http://schemas.microsoft.com/office/drawing/2014/main" val="507673491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TEXT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:a16="http://schemas.microsoft.com/office/drawing/2014/main" val="39167596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主键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外键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:a16="http://schemas.microsoft.com/office/drawing/2014/main" val="3854981788"/>
                  </a:ext>
                </a:extLst>
              </a:tr>
              <a:tr h="2983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店家编号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店家名称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:a16="http://schemas.microsoft.com/office/drawing/2014/main" val="73170959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C640359-79D6-4B9E-84D4-DA2E373A0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16124"/>
              </p:ext>
            </p:extLst>
          </p:nvPr>
        </p:nvGraphicFramePr>
        <p:xfrm>
          <a:off x="5357199" y="5115424"/>
          <a:ext cx="4259738" cy="1472600"/>
        </p:xfrm>
        <a:graphic>
          <a:graphicData uri="http://schemas.openxmlformats.org/drawingml/2006/table">
            <a:tbl>
              <a:tblPr/>
              <a:tblGrid>
                <a:gridCol w="1424050">
                  <a:extLst>
                    <a:ext uri="{9D8B030D-6E8A-4147-A177-3AD203B41FA5}">
                      <a16:colId xmlns:a16="http://schemas.microsoft.com/office/drawing/2014/main" val="4001994533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3023635010"/>
                    </a:ext>
                  </a:extLst>
                </a:gridCol>
                <a:gridCol w="1661312">
                  <a:extLst>
                    <a:ext uri="{9D8B030D-6E8A-4147-A177-3AD203B41FA5}">
                      <a16:colId xmlns:a16="http://schemas.microsoft.com/office/drawing/2014/main" val="775956828"/>
                    </a:ext>
                  </a:extLst>
                </a:gridCol>
              </a:tblGrid>
              <a:tr h="296007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lang="en-US" sz="1600" u="none" strike="noStrike" dirty="0">
                          <a:effectLst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07031"/>
                  </a:ext>
                </a:extLst>
              </a:tr>
              <a:tr h="2960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lang="en-US" sz="1600" u="none" strike="noStrike" dirty="0" err="1">
                          <a:effectLst/>
                        </a:rPr>
                        <a:t>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lang="en-US" sz="1600" u="none" strike="noStrike" dirty="0" err="1">
                          <a:effectLst/>
                        </a:rPr>
                        <a:t>_name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07561"/>
                  </a:ext>
                </a:extLst>
              </a:tr>
              <a:tr h="3528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数据类型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82146"/>
                  </a:ext>
                </a:extLst>
              </a:tr>
              <a:tr h="263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主键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77845"/>
                  </a:ext>
                </a:extLst>
              </a:tr>
              <a:tr h="263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送餐员编号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骑手名称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68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8428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02C2C52-0371-4AD7-89DF-224DEEA8A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17725"/>
              </p:ext>
            </p:extLst>
          </p:nvPr>
        </p:nvGraphicFramePr>
        <p:xfrm>
          <a:off x="5357199" y="214343"/>
          <a:ext cx="4259738" cy="149540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4050">
                  <a:extLst>
                    <a:ext uri="{9D8B030D-6E8A-4147-A177-3AD203B41FA5}">
                      <a16:colId xmlns:a16="http://schemas.microsoft.com/office/drawing/2014/main" val="1002082141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4268391672"/>
                    </a:ext>
                  </a:extLst>
                </a:gridCol>
                <a:gridCol w="1661312">
                  <a:extLst>
                    <a:ext uri="{9D8B030D-6E8A-4147-A177-3AD203B41FA5}">
                      <a16:colId xmlns:a16="http://schemas.microsoft.com/office/drawing/2014/main" val="2634406918"/>
                    </a:ext>
                  </a:extLst>
                </a:gridCol>
              </a:tblGrid>
              <a:tr h="29908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evaluation: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43486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order_ID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</a:t>
                      </a:r>
                      <a:r>
                        <a:rPr lang="en-US" sz="1600" u="none" strike="noStrike" dirty="0" err="1">
                          <a:effectLst/>
                        </a:rPr>
                        <a:t>_evaluation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:a16="http://schemas.microsoft.com/office/drawing/2014/main" val="3232249238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VARCHAR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:a16="http://schemas.microsoft.com/office/drawing/2014/main" val="2330142577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是否为主外键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主键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外键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:a16="http://schemas.microsoft.com/office/drawing/2014/main" val="2938040397"/>
                  </a:ext>
                </a:extLst>
              </a:tr>
              <a:tr h="29908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描述内容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订单编号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商品评价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73" marR="6473" marT="6473" marB="0" anchor="b"/>
                </a:tc>
                <a:extLst>
                  <a:ext uri="{0D108BD9-81ED-4DB2-BD59-A6C34878D82A}">
                    <a16:rowId xmlns:a16="http://schemas.microsoft.com/office/drawing/2014/main" val="146301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82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7001F-F215-4D2F-86EC-B7F3FD32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9" y="448252"/>
            <a:ext cx="1858818" cy="1325563"/>
          </a:xfrm>
        </p:spPr>
        <p:txBody>
          <a:bodyPr/>
          <a:lstStyle/>
          <a:p>
            <a:r>
              <a:rPr lang="en-US" altLang="zh-CN" dirty="0"/>
              <a:t>E-R</a:t>
            </a:r>
            <a:br>
              <a:rPr lang="en-US" altLang="zh-CN" dirty="0"/>
            </a:br>
            <a:r>
              <a:rPr lang="zh-CN" altLang="en-US" dirty="0"/>
              <a:t>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" y="322118"/>
            <a:ext cx="10598727" cy="62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2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1136</Words>
  <Application>Microsoft Office PowerPoint</Application>
  <PresentationFormat>宽屏</PresentationFormat>
  <Paragraphs>199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新細明體</vt:lpstr>
      <vt:lpstr>等线</vt:lpstr>
      <vt:lpstr>华文彩云</vt:lpstr>
      <vt:lpstr>NSimSun</vt:lpstr>
      <vt:lpstr>Arial</vt:lpstr>
      <vt:lpstr>Arial</vt:lpstr>
      <vt:lpstr>Calibri</vt:lpstr>
      <vt:lpstr>Calibri Light</vt:lpstr>
      <vt:lpstr>Office 佈景主題</vt:lpstr>
      <vt:lpstr>PowerPoint 演示文稿</vt:lpstr>
      <vt:lpstr>人员分工</vt:lpstr>
      <vt:lpstr>项目介绍</vt:lpstr>
      <vt:lpstr>需求分析</vt:lpstr>
      <vt:lpstr>需求分析</vt:lpstr>
      <vt:lpstr>需求分析（非功能性需求）</vt:lpstr>
      <vt:lpstr>子系统划分</vt:lpstr>
      <vt:lpstr>数据约束</vt:lpstr>
      <vt:lpstr>E-R 图</vt:lpstr>
      <vt:lpstr>关系模型</vt:lpstr>
      <vt:lpstr>UML 静态图 用例图</vt:lpstr>
      <vt:lpstr>UML 动态图 活动图</vt:lpstr>
      <vt:lpstr>UML 动态图</vt:lpstr>
      <vt:lpstr>UML 动态图</vt:lpstr>
      <vt:lpstr>UML 动态图</vt:lpstr>
      <vt:lpstr>UML 动态图</vt:lpstr>
      <vt:lpstr>UML 动态图</vt:lpstr>
      <vt:lpstr>UML 动态图</vt:lpstr>
      <vt:lpstr>UML 动态图</vt:lpstr>
      <vt:lpstr>顾客注册时序图</vt:lpstr>
      <vt:lpstr>顾客管理账户时序图</vt:lpstr>
      <vt:lpstr>顾客订餐时序图</vt:lpstr>
      <vt:lpstr>顾客评论时序图</vt:lpstr>
      <vt:lpstr>管理员管理系统时序图</vt:lpstr>
      <vt:lpstr>送餐员送餐时序图</vt:lpstr>
      <vt:lpstr>系统架构图</vt:lpstr>
      <vt:lpstr>原型设计</vt:lpstr>
      <vt:lpstr>原型设计</vt:lpstr>
      <vt:lpstr>原型设计</vt:lpstr>
      <vt:lpstr>原型设计</vt:lpstr>
      <vt:lpstr>原型设计</vt:lpstr>
      <vt:lpstr>原型设计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Ted Wang</dc:creator>
  <cp:lastModifiedBy>Bruce Cheung</cp:lastModifiedBy>
  <cp:revision>39</cp:revision>
  <dcterms:created xsi:type="dcterms:W3CDTF">2021-05-17T08:24:32Z</dcterms:created>
  <dcterms:modified xsi:type="dcterms:W3CDTF">2022-07-18T02:54:39Z</dcterms:modified>
</cp:coreProperties>
</file>