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8"/>
  </p:notesMasterIdLst>
  <p:sldIdLst>
    <p:sldId id="256" r:id="rId2"/>
    <p:sldId id="289" r:id="rId3"/>
    <p:sldId id="290" r:id="rId4"/>
    <p:sldId id="291" r:id="rId5"/>
    <p:sldId id="295" r:id="rId6"/>
    <p:sldId id="296" r:id="rId7"/>
    <p:sldId id="292" r:id="rId8"/>
    <p:sldId id="293" r:id="rId9"/>
    <p:sldId id="294" r:id="rId10"/>
    <p:sldId id="297" r:id="rId11"/>
    <p:sldId id="299" r:id="rId12"/>
    <p:sldId id="298" r:id="rId13"/>
    <p:sldId id="300" r:id="rId14"/>
    <p:sldId id="301" r:id="rId15"/>
    <p:sldId id="308" r:id="rId16"/>
    <p:sldId id="28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ID" initials="R" lastIdx="3" clrIdx="0">
    <p:extLst>
      <p:ext uri="{19B8F6BF-5375-455C-9EA6-DF929625EA0E}">
        <p15:presenceInfo xmlns:p15="http://schemas.microsoft.com/office/powerpoint/2012/main" userId="RACH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72" autoAdjust="0"/>
  </p:normalViewPr>
  <p:slideViewPr>
    <p:cSldViewPr snapToGrid="0">
      <p:cViewPr varScale="1">
        <p:scale>
          <a:sx n="95" d="100"/>
          <a:sy n="95" d="100"/>
        </p:scale>
        <p:origin x="20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3D60E-7AA6-48E8-8E50-2F33DD5DC35D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1628E-2AEA-4C34-9BF6-3922D2377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8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08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2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5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71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80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7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83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94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3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3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4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51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40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A cloud native app is basically an application "born in the cloud for the cloud.“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"Born in the cloud" meaning it was created with the intent to be run in a cloud</a:t>
            </a:r>
          </a:p>
          <a:p>
            <a:endParaRPr lang="en-US" b="0" i="0" dirty="0">
              <a:solidFill>
                <a:srgbClr val="4A5D85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A5D85"/>
                </a:solidFill>
                <a:effectLst/>
                <a:latin typeface="-apple-system"/>
              </a:rPr>
              <a:t>"For the cloud" means that it takes advantages of cloud features such as autoscaling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628E-2AEA-4C34-9BF6-3922D237739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6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51E8C-5AF2-E710-8FEE-54EA02249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F76445-6654-ECA0-FF92-D2F77168F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561C1-36AB-29FC-1D80-202EBB8C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E1762-0185-7988-93B8-A9C6EE25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0E997B-049F-8DC1-3D7D-2F4885F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0D12-8057-675D-6F1C-16DA74E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E08E23-8904-AFB4-76F5-DC29E89D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55280E-879E-FEA1-4CA3-C64D15AE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CBBC6-2E66-C0BF-F304-5965E378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4AA92-E498-CD6F-DA91-FA04F675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6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E69E00-70F7-AAEF-803F-B637426AE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5AC266-7927-EA08-40CA-26586945E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D997B-7A8C-E3BD-CC8F-6DA164AA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04E24-94BC-C254-3A0B-4316503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BBC93-C8B0-23F0-6FDB-92DD37EF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0FE3C-0B50-7333-2948-E64DD3AC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DCC4E-F5D3-D609-F368-43FB2A38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7E537-325F-414A-B8FD-AE08C966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E42C2-A52F-2572-6AE6-407EF7C6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D3D97-4623-C911-4ABC-3FD73903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11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1DCFD-9AF0-ACC5-5597-96158EE1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DA727E-EB91-FE05-EF7B-DB3D5CDD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C3453-1C2C-57F6-15D4-6AAF1CBD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14B15-615C-FA26-54D9-C65472DB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97311-F422-70A4-E65A-F78BC2A8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7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5240D-AB2C-75DB-1533-A7ADBBDA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F1B1F-823A-2795-18A4-416D364D6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297C52-2F23-23E6-0BEC-E1D3F0209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CF5A27-9445-C9F6-C4F3-873E6BDC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F1944-C31A-F14D-C84F-D4EEDCF9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B9F5DC-40C6-E056-F59D-76EC528B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28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58FC4-843F-2547-0833-10B0A2EF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299E7-A41C-3B6F-D6CD-F2E859C1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BBFBA5-E134-C801-15A9-347AA08F4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8A5384-B1F3-EF65-433E-63FF93ECB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0269E7-D1EB-FBC4-BB4E-B92C2E402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CE3634-8C2B-AD17-AE19-A82E8415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4F4B11-7108-0906-8C0B-834F8390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D79086-57D1-F26B-626F-9FEAD095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32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E090B-8D14-9C32-74DC-0A65A7E7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912010-2F4E-C7B1-F905-13078C56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7FEF81-BC4C-B268-CD00-4E8EF560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C641C3-E108-0C1F-5ABA-951BBF8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C796A7-21F9-2A87-AD3E-B4E9CEA1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40669B-6BB4-FABA-1344-3AD0DFE2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8A8231-BA4F-DC29-8D50-BFC8D938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9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998BE-C301-AE70-3023-33CBD7C6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B958D-167B-D911-7B71-5B99BF2A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623E10-E2D9-70FF-0311-8B4EA923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FC2631-7E4F-F77C-F9DF-A681CDE7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65A187-5937-904E-648E-7CA7A6B5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77EB49-4595-3193-BE0D-07C20ECA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36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57508-127B-A064-3F71-34F65E22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215FFC-D078-A0A4-1B32-7871953B2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34873A-E2DA-BF12-9298-2FA1D7D93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A8C224-22A3-6ED9-A716-8D922447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73CF64-E58F-A435-6B79-3D748C09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B010A-00F8-69F0-24DF-DE10350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6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4F13B0-031D-D706-AB45-828C0488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4CE24-2CD1-E3C7-32AA-4FB3BF8E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801AB-6281-5F04-DEE7-93ECC6ED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7974-5C66-4CC4-A396-7E812A84C744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124FA-73F8-9C58-E707-ED9F28B1A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6B8628-2BA9-4725-DB76-868B7A811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7D34-6485-4FFE-80AC-C4DA02A38F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8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5B56A-DC04-C4CF-07A2-DB74BA692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7200" y="526133"/>
            <a:ext cx="10058400" cy="73324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Faculté des Sciences Exactes et de l'Informatique</a:t>
            </a:r>
            <a:b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M2 ISI</a:t>
            </a:r>
            <a:endParaRPr lang="fr-FR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1DF43F-E791-0705-3A34-04B03EADD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24792" y="3867326"/>
            <a:ext cx="11417416" cy="1583840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>
                <a:solidFill>
                  <a:schemeClr val="accent1"/>
                </a:solidFill>
              </a:rPr>
              <a:t>TP : Hadoop </a:t>
            </a:r>
            <a:r>
              <a:rPr lang="fr-FR" sz="2800" b="1" u="sng" dirty="0" err="1">
                <a:solidFill>
                  <a:schemeClr val="accent1"/>
                </a:solidFill>
              </a:rPr>
              <a:t>Map</a:t>
            </a:r>
            <a:r>
              <a:rPr lang="fr-FR" sz="2800" b="1" u="sng" dirty="0">
                <a:solidFill>
                  <a:schemeClr val="accent1"/>
                </a:solidFill>
              </a:rPr>
              <a:t> </a:t>
            </a:r>
            <a:r>
              <a:rPr lang="fr-FR" sz="2800" b="1" u="sng">
                <a:solidFill>
                  <a:schemeClr val="accent1"/>
                </a:solidFill>
              </a:rPr>
              <a:t>Reduce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1026" name="Image 2" descr="univ-logo_comp.jpg">
            <a:extLst>
              <a:ext uri="{FF2B5EF4-FFF2-40B4-BE49-F238E27FC236}">
                <a16:creationId xmlns:a16="http://schemas.microsoft.com/office/drawing/2014/main" id="{C9508743-7B50-31A3-1475-BCEBF678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485"/>
            <a:ext cx="1632477" cy="170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0D169E-C6C0-6A0C-0EC8-C18A57A01782}"/>
              </a:ext>
            </a:extLst>
          </p:cNvPr>
          <p:cNvSpPr txBox="1"/>
          <p:nvPr/>
        </p:nvSpPr>
        <p:spPr>
          <a:xfrm>
            <a:off x="1534247" y="1406835"/>
            <a:ext cx="61420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Notes de </a:t>
            </a:r>
            <a:r>
              <a:rPr lang="fr-FR" b="1" u="sng" dirty="0" err="1"/>
              <a:t>TPs</a:t>
            </a:r>
            <a:endParaRPr lang="fr-FR" b="1" u="sng" dirty="0"/>
          </a:p>
          <a:p>
            <a:pPr algn="ctr"/>
            <a:endParaRPr lang="fr-FR" b="1" u="sng" dirty="0"/>
          </a:p>
          <a:p>
            <a:pPr algn="ctr"/>
            <a:r>
              <a:rPr lang="fr-F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émergentes en ISI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EB36DF-B7AE-E1D4-A02D-1FFD5728CFAE}"/>
              </a:ext>
            </a:extLst>
          </p:cNvPr>
          <p:cNvSpPr txBox="1"/>
          <p:nvPr/>
        </p:nvSpPr>
        <p:spPr>
          <a:xfrm>
            <a:off x="3617343" y="5348378"/>
            <a:ext cx="211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Présenté par</a:t>
            </a:r>
          </a:p>
          <a:p>
            <a:pPr algn="ctr"/>
            <a:r>
              <a:rPr lang="fr-FR" dirty="0"/>
              <a:t>Dr. KHATIR M R. </a:t>
            </a:r>
          </a:p>
        </p:txBody>
      </p:sp>
    </p:spTree>
    <p:extLst>
      <p:ext uri="{BB962C8B-B14F-4D97-AF65-F5344CB8AC3E}">
        <p14:creationId xmlns:p14="http://schemas.microsoft.com/office/powerpoint/2010/main" val="66804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Hadoop MapReduce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Une </a:t>
            </a:r>
            <a:r>
              <a:rPr lang="fr-FR" sz="1800" b="1" u="sng" dirty="0" err="1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classeMap</a:t>
            </a:r>
            <a:r>
              <a:rPr lang="fr-FR" sz="1800" b="1" u="sng" dirty="0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implémentant la classe </a:t>
            </a:r>
            <a:r>
              <a:rPr lang="fr-FR" sz="1800" dirty="0" err="1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org.apache.hadoop.Mapper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d'Hadoop </a:t>
            </a:r>
          </a:p>
          <a:p>
            <a:pPr marL="45720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l'on paramètre avec le type de la clé d'entrée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</a:p>
          <a:p>
            <a:pPr marL="45720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type de la valeur d'entrée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</a:p>
          <a:p>
            <a:pPr marL="45720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type de la clé des sorties intermédiaires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45720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enfin le type de la valeur des sorties intermédiaires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et qui est en charge de l'opération MAP correspondant à notre problème en surchargeant la fonction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Mapper.</a:t>
            </a:r>
          </a:p>
        </p:txBody>
      </p:sp>
    </p:spTree>
    <p:extLst>
      <p:ext uri="{BB962C8B-B14F-4D97-AF65-F5344CB8AC3E}">
        <p14:creationId xmlns:p14="http://schemas.microsoft.com/office/powerpoint/2010/main" val="245897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-129177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Hadoop MapReduce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2873" y="378289"/>
            <a:ext cx="8716162" cy="5328956"/>
          </a:xfrm>
        </p:spPr>
        <p:txBody>
          <a:bodyPr>
            <a:norm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Une </a:t>
            </a:r>
            <a:r>
              <a:rPr lang="fr-FR" sz="1800" b="1" u="sng" dirty="0" err="1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classeMap</a:t>
            </a:r>
            <a:r>
              <a:rPr lang="fr-FR" sz="1800" b="1" u="sng" dirty="0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 de texte 12">
            <a:extLst>
              <a:ext uri="{FF2B5EF4-FFF2-40B4-BE49-F238E27FC236}">
                <a16:creationId xmlns:a16="http://schemas.microsoft.com/office/drawing/2014/main" id="{4EEE7C3D-0B4C-82AB-6DEA-9A211185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514" y="576262"/>
            <a:ext cx="630491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 Premier exemple;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org.apache.hadoop.mapreduce.Job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org.apache.hadoop.io.*;       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org.apache.hadoop.mapreduce.Mapper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java.io.IOException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A compléter selon le problème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ExempleMap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Mapper&lt;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Écriture de la fonction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@Override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protected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IOException,InterruptedException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// À compléter selon le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// traitement :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...,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...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new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new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context.write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cleI,valI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5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Hadoop MapReduce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Nous venons de voir que cette classe est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paramètrée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 4 types.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Nous ne pouvons pas utiliser pour ces types, les types standard de Java.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faut utiliser des types spéciaux qui vont permettre la transmission efficace des données entre les différentes machines du cluster.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	Les valeurs doivent implémenter l'interface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Writable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l'API Hadoop qui permet la sérialisation et la désérialisation (et oui! les machines doivent s'échanger des données).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	Les clés doivent implémenter l'interface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WritableComparable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&lt;T&gt;.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8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prédéfinis dans l'API Hadoop. 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6BBB224-AEC9-F3EA-23E4-775ABC2B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BDCC01-90DB-EA01-F4CA-58A966B82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89" y="1231642"/>
            <a:ext cx="4052455" cy="44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Hadoop MapReduce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Une </a:t>
            </a:r>
            <a:r>
              <a:rPr lang="fr-FR" sz="18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classeReduce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45720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implémentant la classe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org.apache.haddop.Reducer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d'Hadoop </a:t>
            </a:r>
          </a:p>
          <a:p>
            <a:pPr marL="45720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l'on paramètre avec 4 types comme pour Mapper(deux types étant même identiques) </a:t>
            </a:r>
          </a:p>
          <a:p>
            <a:pPr marL="45720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qui est en charge de l'opération REDUCE correspondant à notre problème en surchargeant la fonction 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69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-149957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Hadoop MapReduce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1" y="543206"/>
            <a:ext cx="8716162" cy="5328956"/>
          </a:xfrm>
        </p:spPr>
        <p:txBody>
          <a:bodyPr>
            <a:norm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Une </a:t>
            </a:r>
            <a:r>
              <a:rPr lang="fr-FR" sz="18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classeReduce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4" name="Zone de texte 14">
            <a:extLst>
              <a:ext uri="{FF2B5EF4-FFF2-40B4-BE49-F238E27FC236}">
                <a16:creationId xmlns:a16="http://schemas.microsoft.com/office/drawing/2014/main" id="{661551CE-BDB6-3D55-7431-40AC75F7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48" y="595674"/>
            <a:ext cx="630491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org.apache.hadoop.mapreduce.Job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org.apache.hadoop.io.*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org.apache.hadoop.mapreduce.Reducer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java.io.IOException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jave.io.Iterable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A compléter selon le problème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ExempleReduce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Reducer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TypeCleI,TypeValI,TypeCleS,TypeValS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// Écriture de la fonction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@Override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protected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Iterable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IOException,InterruptedException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// À compléter selon le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new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TypeCleS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new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for (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val: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listevalI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// traitement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cleS.set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(...),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valS.set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context.write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1200" i="1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cleS,valS</a:t>
            </a: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1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1196789"/>
            <a:ext cx="7053542" cy="58419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4" y="3185873"/>
            <a:ext cx="7872704" cy="794098"/>
          </a:xfrm>
        </p:spPr>
        <p:txBody>
          <a:bodyPr/>
          <a:lstStyle/>
          <a:p>
            <a:pPr marL="0" indent="0">
              <a:buNone/>
            </a:pPr>
            <a:r>
              <a:rPr lang="fr-FR" sz="4500" dirty="0">
                <a:solidFill>
                  <a:schemeClr val="accent6"/>
                </a:solidFill>
              </a:rPr>
              <a:t>Merci pour votre attention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78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C6BA37-3C58-81C7-CD13-5D50CCDD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2" y="1115038"/>
            <a:ext cx="7429297" cy="52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6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1ED53A-0A5E-62FB-F869-32B93A9156AA}"/>
              </a:ext>
            </a:extLst>
          </p:cNvPr>
          <p:cNvSpPr txBox="1"/>
          <p:nvPr/>
        </p:nvSpPr>
        <p:spPr>
          <a:xfrm>
            <a:off x="727363" y="1513811"/>
            <a:ext cx="8042563" cy="2712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Nous avons abordé auparavant le stockage de données massives à l’aide du système HDFS. Il est temps de savoir comment traiter ces données à l’aide de Hadoop. Pour ce faire il y a trois questions principales à se poser :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 ordonnancer les traitements ?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 distribuer l'exécution sur les différents nœuds du cluster ?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 connaître l'emplacement des fichiers à traiter ?</a:t>
            </a: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3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jobs sous Hadoop :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157C3D-DA79-DC68-3323-F2A419DE7534}"/>
              </a:ext>
            </a:extLst>
          </p:cNvPr>
          <p:cNvSpPr txBox="1"/>
          <p:nvPr/>
        </p:nvSpPr>
        <p:spPr>
          <a:xfrm>
            <a:off x="276835" y="2648498"/>
            <a:ext cx="8389183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Sous Hadoop nous utilisons les termes jobs (ou tâches) pour décrire les processus d’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d’un code client qu’on soumet à l’API. 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Dans l’architecture Maitre/Esclave de Hadoop il existe deux types de jobs :</a:t>
            </a:r>
          </a:p>
        </p:txBody>
      </p:sp>
    </p:spTree>
    <p:extLst>
      <p:ext uri="{BB962C8B-B14F-4D97-AF65-F5344CB8AC3E}">
        <p14:creationId xmlns:p14="http://schemas.microsoft.com/office/powerpoint/2010/main" val="91631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jobs sous Hadoop :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16FD2C-B0B6-AD44-5F0B-B5720240B78B}"/>
              </a:ext>
            </a:extLst>
          </p:cNvPr>
          <p:cNvSpPr txBox="1"/>
          <p:nvPr/>
        </p:nvSpPr>
        <p:spPr>
          <a:xfrm>
            <a:off x="151002" y="1265459"/>
            <a:ext cx="8716160" cy="395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b="1" u="sng" dirty="0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job tracker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C’est un processus maître qui va se charger de l'ordonnancement des traitements et de la gestion de l'ensemble des ressources du système.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Il reçoit (du client) la ou les tâches MapReduce à exécuter (un .jar Java) ainsi que les données d'entrée et le répertoire où stocker les données de sorties. Il est pour cela en communication avec le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d'HDFS.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 job tracker est en charge de planifier l'exécution des tâches et de les distribuer sur des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trackers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 il sait où sont situés les blocs de données, il peut optimiser la colocalisation traitements/données.</a:t>
            </a:r>
          </a:p>
        </p:txBody>
      </p:sp>
    </p:spTree>
    <p:extLst>
      <p:ext uri="{BB962C8B-B14F-4D97-AF65-F5344CB8AC3E}">
        <p14:creationId xmlns:p14="http://schemas.microsoft.com/office/powerpoint/2010/main" val="62090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jobs sous Hadoop :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16FD2C-B0B6-AD44-5F0B-B5720240B78B}"/>
              </a:ext>
            </a:extLst>
          </p:cNvPr>
          <p:cNvSpPr txBox="1"/>
          <p:nvPr/>
        </p:nvSpPr>
        <p:spPr>
          <a:xfrm>
            <a:off x="151002" y="1265459"/>
            <a:ext cx="8716160" cy="355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Un </a:t>
            </a:r>
            <a:r>
              <a:rPr lang="fr-FR" sz="1800" b="1" u="sng" dirty="0" err="1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800" b="1" u="sng" dirty="0">
                <a:solidFill>
                  <a:srgbClr val="53813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tracker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C’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 une unité de calcul du cluster.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Il assure, en lançant une nouvelle machine virtuelle java (JVM), l'exécution et le suivi des tâches MAP ou REDUCE s'exécutant sur son nœud et qu'il reçoit du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 tracker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dispose d'un nombre limité de slots d'exécution et donc un nombre limité de tâches MAP, REDUCE ou SHUFFLE pouvant s'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éxécuter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simultanément sur le nœud.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est aussi en communication constante avec le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 tracker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pour l'informer de l'état d'avancement des tâches (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heartbeat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Problème de la tolérance aux pannes car en cas de défaillance, le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 tracker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informé ou sans nouvelle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tracker, doit pouvoir ordonner la réexécution de la tâche</a:t>
            </a:r>
          </a:p>
        </p:txBody>
      </p:sp>
    </p:spTree>
    <p:extLst>
      <p:ext uri="{BB962C8B-B14F-4D97-AF65-F5344CB8AC3E}">
        <p14:creationId xmlns:p14="http://schemas.microsoft.com/office/powerpoint/2010/main" val="1625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231DF1-4816-E062-61A5-7A9C89524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5" y="622332"/>
            <a:ext cx="7013977" cy="51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du processus d’exécution des jobs :</a:t>
            </a: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 client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hadoop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copie ses données sur HDFS.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 client soumet le travail à effectuer au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job tracker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sous la forme d'une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archive</a:t>
            </a:r>
            <a:r>
              <a:rPr lang="fr-F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.jar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et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des noms des fichiers d'entrée et de sortie.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job tracker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demande au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node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où se trouvent les blocs correspondants aux données d'entrée.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 détermine alors quels sont les nœuds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Task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Tracker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les plus appropriés pour exécuter les traitements (colocalisation ou proximité des nœuds). Il envoie alors au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task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tracker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selectionné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et pour chaque bloc de données, le travail à effectuer (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Reduce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ou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Shuffle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fichier .jar).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Les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task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trackers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envoient régulièrement un message (</a:t>
            </a:r>
            <a:r>
              <a:rPr lang="fr-F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hearbeat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au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job tracker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pour l'informer de l'avancement de la tâche et de leur nombre de slots disponibles.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Quand toutes les opérations envoyées aux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task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trackers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sont confirmées comme étant effectuées, la tâche est considérée comme effectuée.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38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3522D-E55B-BB54-E086-7C49DED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52719"/>
            <a:ext cx="8716161" cy="778923"/>
          </a:xfrm>
        </p:spPr>
        <p:txBody>
          <a:bodyPr>
            <a:normAutofit fontScale="90000"/>
          </a:bodyPr>
          <a:lstStyle/>
          <a:p>
            <a: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reste-t-il comme travail au développeur ?</a:t>
            </a:r>
            <a:br>
              <a:rPr lang="fr-FR" sz="32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E6EF7-28F7-E9EF-26EC-54545B6E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6" y="1182718"/>
            <a:ext cx="8716162" cy="5328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Et bien effectivement, il pourra se contenter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3883A6-A795-881A-29D7-87768E72DFAC}"/>
              </a:ext>
            </a:extLst>
          </p:cNvPr>
          <p:cNvSpPr txBox="1"/>
          <p:nvPr/>
        </p:nvSpPr>
        <p:spPr>
          <a:xfrm>
            <a:off x="654627" y="1961641"/>
            <a:ext cx="8212537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d'écrire les programmes MAP et REDUCE et d'en faire une archive</a:t>
            </a:r>
            <a:r>
              <a:rPr lang="fr-FR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.jar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 soumettre les fichiers d'entrée, le répertoire de sortie et le </a:t>
            </a:r>
            <a:r>
              <a:rPr lang="fr-FR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.jar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job tracker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7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1897</Words>
  <Application>Microsoft Office PowerPoint</Application>
  <PresentationFormat>Affichage à l'écran (4:3)</PresentationFormat>
  <Paragraphs>224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Thème Office</vt:lpstr>
      <vt:lpstr>Faculté des Sciences Exactes et de l'Informatique   M2 ISI</vt:lpstr>
      <vt:lpstr>Introduction</vt:lpstr>
      <vt:lpstr>Introduction</vt:lpstr>
      <vt:lpstr>Gestion des jobs sous Hadoop :</vt:lpstr>
      <vt:lpstr>Gestion des jobs sous Hadoop :</vt:lpstr>
      <vt:lpstr>Gestion des jobs sous Hadoop :</vt:lpstr>
      <vt:lpstr>Présentation PowerPoint</vt:lpstr>
      <vt:lpstr>Description du processus d’exécution des jobs :</vt:lpstr>
      <vt:lpstr>Que reste-t-il comme travail au développeur ? </vt:lpstr>
      <vt:lpstr>API Hadoop MapReduce</vt:lpstr>
      <vt:lpstr>API Hadoop MapReduce</vt:lpstr>
      <vt:lpstr>API Hadoop MapReduce</vt:lpstr>
      <vt:lpstr>types prédéfinis dans l'API Hadoop. </vt:lpstr>
      <vt:lpstr>API Hadoop MapReduce</vt:lpstr>
      <vt:lpstr>API Hadoop MapReduce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Faculté des Sciences Exactes et de l'Informatique   M2 ISI</dc:title>
  <dc:creator>RACHID</dc:creator>
  <cp:lastModifiedBy>Mohammed Rachid Khatir</cp:lastModifiedBy>
  <cp:revision>199</cp:revision>
  <dcterms:created xsi:type="dcterms:W3CDTF">2022-09-27T20:21:14Z</dcterms:created>
  <dcterms:modified xsi:type="dcterms:W3CDTF">2023-12-04T08:36:38Z</dcterms:modified>
</cp:coreProperties>
</file>