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50" r:id="rId5"/>
    <p:sldId id="366" r:id="rId6"/>
    <p:sldId id="365" r:id="rId7"/>
    <p:sldId id="367" r:id="rId8"/>
    <p:sldId id="368" r:id="rId9"/>
    <p:sldId id="369" r:id="rId10"/>
    <p:sldId id="370" r:id="rId11"/>
    <p:sldId id="372" r:id="rId12"/>
    <p:sldId id="373" r:id="rId13"/>
    <p:sldId id="374" r:id="rId14"/>
    <p:sldId id="375" r:id="rId15"/>
    <p:sldId id="376" r:id="rId16"/>
    <p:sldId id="378" r:id="rId17"/>
    <p:sldId id="3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 du cours" id="{94C52F52-8E09-4FCA-B1A7-C9A9A7771B77}">
          <p14:sldIdLst>
            <p14:sldId id="350"/>
            <p14:sldId id="366"/>
            <p14:sldId id="365"/>
          </p14:sldIdLst>
        </p14:section>
        <p14:section name="Introduction" id="{761C8115-CE2E-4232-9D19-4936D173ED20}">
          <p14:sldIdLst>
            <p14:sldId id="367"/>
            <p14:sldId id="368"/>
          </p14:sldIdLst>
        </p14:section>
        <p14:section name="Installation et configuration" id="{E52D3B02-C26E-4879-AF7D-2B41505BB3F3}">
          <p14:sldIdLst>
            <p14:sldId id="369"/>
            <p14:sldId id="370"/>
            <p14:sldId id="372"/>
            <p14:sldId id="373"/>
            <p14:sldId id="374"/>
          </p14:sldIdLst>
        </p14:section>
        <p14:section name="Introduction à Jupyter" id="{5C4A0ECF-B711-4D01-9DD4-AF134B96914D}">
          <p14:sldIdLst>
            <p14:sldId id="375"/>
            <p14:sldId id="376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9AA"/>
    <a:srgbClr val="7CA655"/>
    <a:srgbClr val="F9D448"/>
    <a:srgbClr val="44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foworld.com/article/3267976/12-pythons-for-every-programming-need.html" TargetMode="External"/><Relationship Id="rId3" Type="http://schemas.openxmlformats.org/officeDocument/2006/relationships/hyperlink" Target="https://www.anaconda.com/products/distribution" TargetMode="External"/><Relationship Id="rId7" Type="http://schemas.openxmlformats.org/officeDocument/2006/relationships/hyperlink" Target="https://colab.research.google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ctivestate.com/products/python/" TargetMode="External"/><Relationship Id="rId5" Type="http://schemas.openxmlformats.org/officeDocument/2006/relationships/hyperlink" Target="https://winpython.github.io/" TargetMode="External"/><Relationship Id="rId4" Type="http://schemas.openxmlformats.org/officeDocument/2006/relationships/hyperlink" Target="https://www.pypy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instal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7" Type="http://schemas.openxmlformats.org/officeDocument/2006/relationships/hyperlink" Target="https://www.infoworld.com/article/3267976/12-pythons-for-every-programming-need.html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ctivestate.com/products/python/" TargetMode="External"/><Relationship Id="rId5" Type="http://schemas.openxmlformats.org/officeDocument/2006/relationships/hyperlink" Target="https://winpython.github.io/" TargetMode="External"/><Relationship Id="rId4" Type="http://schemas.openxmlformats.org/officeDocument/2006/relationships/hyperlink" Target="https://www.pypy.org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fr-FR" sz="5400" dirty="0"/>
              <a:t>Programmation avancée (Python)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fr-FR" sz="2400" dirty="0">
                <a:latin typeface="+mj-lt"/>
              </a:rPr>
              <a:t>MASTER IA4IOT</a:t>
            </a:r>
          </a:p>
          <a:p>
            <a:r>
              <a:rPr lang="fr-FR" sz="2400" dirty="0">
                <a:latin typeface="+mj-lt"/>
              </a:rPr>
              <a:t>2022 - 2023</a:t>
            </a:r>
            <a:endParaRPr lang="fr-FR" sz="2400" dirty="0"/>
          </a:p>
          <a:p>
            <a:endParaRPr lang="fr-F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11953-AD10-726E-0FDE-DDB4A8A6A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18" y="0"/>
            <a:ext cx="2105025" cy="22669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6C830B7-8543-9367-222B-6DE4C4860156}"/>
              </a:ext>
            </a:extLst>
          </p:cNvPr>
          <p:cNvSpPr txBox="1">
            <a:spLocks/>
          </p:cNvSpPr>
          <p:nvPr/>
        </p:nvSpPr>
        <p:spPr>
          <a:xfrm>
            <a:off x="3621268" y="376465"/>
            <a:ext cx="8237357" cy="15140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dirty="0"/>
              <a:t>Université Abdelhamid Ibn Badis – Mostaganem</a:t>
            </a:r>
          </a:p>
          <a:p>
            <a:pPr algn="ctr"/>
            <a:r>
              <a:rPr lang="fr-FR" sz="2000" dirty="0"/>
              <a:t>Faculté des Sciences Exactes et de l’Informatique</a:t>
            </a:r>
          </a:p>
          <a:p>
            <a:pPr algn="ctr"/>
            <a:r>
              <a:rPr lang="fr-FR" sz="2000" dirty="0"/>
              <a:t>Département de Mathématique et Informatique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931621" cy="610863"/>
          </a:xfrm>
        </p:spPr>
        <p:txBody>
          <a:bodyPr>
            <a:normAutofit/>
          </a:bodyPr>
          <a:lstStyle/>
          <a:p>
            <a:r>
              <a:rPr lang="fr-FR" dirty="0"/>
              <a:t>Distributions/IDE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0449-E262-58E5-A178-D877677B942A}"/>
              </a:ext>
            </a:extLst>
          </p:cNvPr>
          <p:cNvSpPr txBox="1"/>
          <p:nvPr/>
        </p:nvSpPr>
        <p:spPr>
          <a:xfrm>
            <a:off x="964022" y="2179122"/>
            <a:ext cx="101156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Il est possible d’installer Python en utilisant la distribution officielle Python (</a:t>
            </a:r>
            <a:r>
              <a:rPr lang="fr-FR" dirty="0" err="1">
                <a:solidFill>
                  <a:schemeClr val="bg1"/>
                </a:solidFill>
              </a:rPr>
              <a:t>CPython</a:t>
            </a:r>
            <a:r>
              <a:rPr lang="fr-FR" dirty="0">
                <a:solidFill>
                  <a:schemeClr val="bg1"/>
                </a:solidFill>
              </a:rPr>
              <a:t>) </a:t>
            </a:r>
            <a:r>
              <a:rPr lang="fr-FR" dirty="0">
                <a:solidFill>
                  <a:schemeClr val="bg1"/>
                </a:solidFill>
                <a:hlinkClick r:id="rId2"/>
              </a:rPr>
              <a:t>https://www.python.org/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Il existe d’autres distributions tel que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Anaconda </a:t>
            </a:r>
            <a:r>
              <a:rPr lang="fr-FR" dirty="0">
                <a:solidFill>
                  <a:schemeClr val="bg1"/>
                </a:solidFill>
                <a:hlinkClick r:id="rId3"/>
              </a:rPr>
              <a:t>https://www.anaconda.com/products/distribution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PyPy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  <a:hlinkClick r:id="rId4"/>
              </a:rPr>
              <a:t>https://www.pypy.org/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WinPython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  <a:hlinkClick r:id="rId5"/>
              </a:rPr>
              <a:t>https://winpython.github.io/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ActivePython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  <a:hlinkClick r:id="rId6"/>
              </a:rPr>
              <a:t>https://www.activestate.com/products/python/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Google </a:t>
            </a:r>
            <a:r>
              <a:rPr lang="fr-FR" dirty="0" err="1">
                <a:solidFill>
                  <a:schemeClr val="bg1"/>
                </a:solidFill>
              </a:rPr>
              <a:t>Colab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  <a:hlinkClick r:id="rId7"/>
              </a:rPr>
              <a:t>https://colab.research.google.com/</a:t>
            </a:r>
            <a:r>
              <a:rPr lang="fr-FR" dirty="0">
                <a:solidFill>
                  <a:schemeClr val="bg1"/>
                </a:solidFill>
              </a:rPr>
              <a:t> (en ligne)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Chacune des ces distributions propose certains </a:t>
            </a:r>
            <a:r>
              <a:rPr lang="fr-FR" dirty="0">
                <a:solidFill>
                  <a:schemeClr val="bg1"/>
                </a:solidFill>
                <a:hlinkClick r:id="rId8"/>
              </a:rPr>
              <a:t>avantages et/ou inconvénients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Disponibilité d’IDE (Integrated </a:t>
            </a:r>
            <a:r>
              <a:rPr lang="fr-FR" dirty="0" err="1">
                <a:solidFill>
                  <a:schemeClr val="bg1"/>
                </a:solidFill>
              </a:rPr>
              <a:t>Development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Environment</a:t>
            </a:r>
            <a:r>
              <a:rPr lang="fr-FR" dirty="0">
                <a:solidFill>
                  <a:schemeClr val="bg1"/>
                </a:solidFill>
              </a:rPr>
              <a:t>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IDLE : gratuit (disponible par défaut dans l’installeur de Python)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Sublime </a:t>
            </a:r>
            <a:r>
              <a:rPr lang="fr-FR" dirty="0" err="1">
                <a:solidFill>
                  <a:schemeClr val="bg1"/>
                </a:solidFill>
              </a:rPr>
              <a:t>Text</a:t>
            </a:r>
            <a:r>
              <a:rPr lang="fr-FR" dirty="0">
                <a:solidFill>
                  <a:schemeClr val="bg1"/>
                </a:solidFill>
              </a:rPr>
              <a:t> 3 : gratuit/payant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Atom : </a:t>
            </a:r>
            <a:r>
              <a:rPr lang="fr-FR" dirty="0" err="1">
                <a:solidFill>
                  <a:schemeClr val="bg1"/>
                </a:solidFill>
              </a:rPr>
              <a:t>grauit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PyScripter</a:t>
            </a:r>
            <a:r>
              <a:rPr lang="fr-FR" dirty="0">
                <a:solidFill>
                  <a:schemeClr val="bg1"/>
                </a:solidFill>
              </a:rPr>
              <a:t> : gratuit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PyCharm</a:t>
            </a:r>
            <a:r>
              <a:rPr lang="fr-FR" dirty="0">
                <a:solidFill>
                  <a:schemeClr val="bg1"/>
                </a:solidFill>
              </a:rPr>
              <a:t> : payant (gratuit pour les étudiants)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Spyder</a:t>
            </a:r>
            <a:r>
              <a:rPr lang="fr-FR" dirty="0">
                <a:solidFill>
                  <a:schemeClr val="bg1"/>
                </a:solidFill>
              </a:rPr>
              <a:t> : gratuit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Visual Code : gratuit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93D899-835B-9701-0A7F-82C52665F523}"/>
              </a:ext>
            </a:extLst>
          </p:cNvPr>
          <p:cNvSpPr/>
          <p:nvPr/>
        </p:nvSpPr>
        <p:spPr>
          <a:xfrm>
            <a:off x="2280356" y="3149599"/>
            <a:ext cx="6615287" cy="1117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Nous allons utiliser </a:t>
            </a:r>
            <a:r>
              <a:rPr lang="fr-FR" sz="2400" b="1" dirty="0" err="1">
                <a:solidFill>
                  <a:schemeClr val="bg1"/>
                </a:solidFill>
              </a:rPr>
              <a:t>Jupyter</a:t>
            </a:r>
            <a:r>
              <a:rPr lang="fr-FR" sz="2400" b="1" dirty="0">
                <a:solidFill>
                  <a:schemeClr val="bg1"/>
                </a:solidFill>
              </a:rPr>
              <a:t> Notebook (</a:t>
            </a:r>
            <a:r>
              <a:rPr lang="fr-FR" sz="2400" b="1" dirty="0" err="1">
                <a:solidFill>
                  <a:schemeClr val="bg1"/>
                </a:solidFill>
              </a:rPr>
              <a:t>Jupyter</a:t>
            </a:r>
            <a:r>
              <a:rPr lang="fr-FR" sz="2400" b="1" dirty="0">
                <a:solidFill>
                  <a:schemeClr val="bg1"/>
                </a:solidFill>
              </a:rPr>
              <a:t>) en raison principalement de la disponibilité hors lignes des packages</a:t>
            </a:r>
          </a:p>
        </p:txBody>
      </p:sp>
    </p:spTree>
    <p:extLst>
      <p:ext uri="{BB962C8B-B14F-4D97-AF65-F5344CB8AC3E}">
        <p14:creationId xmlns:p14="http://schemas.microsoft.com/office/powerpoint/2010/main" val="106803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6170555" cy="610863"/>
          </a:xfrm>
        </p:spPr>
        <p:txBody>
          <a:bodyPr>
            <a:normAutofit/>
          </a:bodyPr>
          <a:lstStyle/>
          <a:p>
            <a:r>
              <a:rPr lang="fr-FR" dirty="0"/>
              <a:t>Installation d’Anaconda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6663B-BF5C-9FD0-9CB8-B2045DC45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803" y="219155"/>
            <a:ext cx="1445750" cy="12707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0EBBDD-C663-4367-870C-F4F82C166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952" y="0"/>
            <a:ext cx="873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3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6170555" cy="610863"/>
          </a:xfrm>
        </p:spPr>
        <p:txBody>
          <a:bodyPr>
            <a:normAutofit/>
          </a:bodyPr>
          <a:lstStyle/>
          <a:p>
            <a:r>
              <a:rPr lang="fr-FR" dirty="0"/>
              <a:t>Installation d’Anaconda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BC904-DE70-53AA-004A-49F5CC38D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555" y="5635421"/>
            <a:ext cx="2575445" cy="127483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E9ED30-0A3D-2EE1-FF6B-23B8AD1D988B}"/>
              </a:ext>
            </a:extLst>
          </p:cNvPr>
          <p:cNvSpPr/>
          <p:nvPr/>
        </p:nvSpPr>
        <p:spPr>
          <a:xfrm>
            <a:off x="3093156" y="2427111"/>
            <a:ext cx="4391377" cy="74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pip3 </a:t>
            </a:r>
            <a:r>
              <a:rPr lang="fr-FR" sz="2800" b="1" dirty="0" err="1">
                <a:solidFill>
                  <a:schemeClr val="bg1"/>
                </a:solidFill>
              </a:rPr>
              <a:t>install</a:t>
            </a:r>
            <a:r>
              <a:rPr lang="fr-FR" sz="2800" b="1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B552F-39E0-7589-D3A4-199BC86AA378}"/>
              </a:ext>
            </a:extLst>
          </p:cNvPr>
          <p:cNvSpPr txBox="1"/>
          <p:nvPr/>
        </p:nvSpPr>
        <p:spPr>
          <a:xfrm>
            <a:off x="964022" y="2179122"/>
            <a:ext cx="101156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  <a:hlinkClick r:id="rId3"/>
              </a:rPr>
              <a:t>https://jupyter.org/install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260B48-6C20-120B-E9A6-8F46977A8AB5}"/>
              </a:ext>
            </a:extLst>
          </p:cNvPr>
          <p:cNvSpPr/>
          <p:nvPr/>
        </p:nvSpPr>
        <p:spPr>
          <a:xfrm>
            <a:off x="3093156" y="3533423"/>
            <a:ext cx="4391377" cy="74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chemeClr val="bg1"/>
                </a:solidFill>
              </a:rPr>
              <a:t>jupyter</a:t>
            </a:r>
            <a:r>
              <a:rPr lang="fr-FR" sz="2800" b="1" dirty="0">
                <a:solidFill>
                  <a:schemeClr val="bg1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6259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389276" cy="610863"/>
          </a:xfrm>
        </p:spPr>
        <p:txBody>
          <a:bodyPr>
            <a:normAutofit/>
          </a:bodyPr>
          <a:lstStyle/>
          <a:p>
            <a:r>
              <a:rPr lang="fr-FR" dirty="0" err="1"/>
              <a:t>Jupyter</a:t>
            </a:r>
            <a:r>
              <a:rPr lang="fr-FR" dirty="0"/>
              <a:t> Notebook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50E6C-55B8-1700-C9BC-A473CEB4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52" y="0"/>
            <a:ext cx="873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8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6814022" cy="610863"/>
          </a:xfrm>
        </p:spPr>
        <p:txBody>
          <a:bodyPr>
            <a:normAutofit fontScale="90000"/>
          </a:bodyPr>
          <a:lstStyle/>
          <a:p>
            <a:r>
              <a:rPr lang="fr-FR" dirty="0"/>
              <a:t>Avantages/Inconvénients </a:t>
            </a:r>
            <a:r>
              <a:rPr lang="fr-FR" dirty="0" err="1"/>
              <a:t>Jupyter</a:t>
            </a:r>
            <a:r>
              <a:rPr lang="fr-FR" dirty="0"/>
              <a:t> Notebook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0449-E262-58E5-A178-D877677B942A}"/>
              </a:ext>
            </a:extLst>
          </p:cNvPr>
          <p:cNvSpPr txBox="1"/>
          <p:nvPr/>
        </p:nvSpPr>
        <p:spPr>
          <a:xfrm>
            <a:off x="964022" y="2179122"/>
            <a:ext cx="101156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CA655"/>
                </a:solidFill>
              </a:rPr>
              <a:t>Avantages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Disponibilité de la majorités des packages nécessaires pour l’IA, AM, data science,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Utile pour mettre en valeur son travail (afficher les code et les résultats sous forme de cellules)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Facilité d’utiliser le code d’autrui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Exécution de code par cellules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Peut être hébergé sur un serveur afin de sécuriser le code et les données</a:t>
            </a:r>
          </a:p>
          <a:p>
            <a:r>
              <a:rPr lang="fr-FR" b="1" dirty="0">
                <a:solidFill>
                  <a:srgbClr val="FF0000"/>
                </a:solidFill>
              </a:rPr>
              <a:t>Inconvénients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L’indisponibilité de certaines fonctionnalités des 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Détection d’erreurs syntaxiques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Détection de boucles infinies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Détection de variables inutilisées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Difficultés pour collaborer sur un même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Difficultés pour maintenir un </a:t>
            </a:r>
            <a:r>
              <a:rPr lang="fr-FR" dirty="0" err="1">
                <a:solidFill>
                  <a:schemeClr val="bg1"/>
                </a:solidFill>
              </a:rPr>
              <a:t>versionning</a:t>
            </a:r>
            <a:r>
              <a:rPr lang="fr-FR" dirty="0">
                <a:solidFill>
                  <a:schemeClr val="bg1"/>
                </a:solidFill>
              </a:rPr>
              <a:t> (doublage) du code (GitHub)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Graphic 6" descr="Arrow: Counter-clockwise curve with solid fill">
            <a:extLst>
              <a:ext uri="{FF2B5EF4-FFF2-40B4-BE49-F238E27FC236}">
                <a16:creationId xmlns:a16="http://schemas.microsoft.com/office/drawing/2014/main" id="{E9A1A555-13FE-2D1A-DF33-942609C52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2000" y="3449416"/>
            <a:ext cx="914400" cy="914400"/>
          </a:xfrm>
          <a:prstGeom prst="rect">
            <a:avLst/>
          </a:prstGeom>
        </p:spPr>
      </p:pic>
      <p:pic>
        <p:nvPicPr>
          <p:cNvPr id="8" name="Graphic 7" descr="Arrow: Counter-clockwise curve with solid fill">
            <a:extLst>
              <a:ext uri="{FF2B5EF4-FFF2-40B4-BE49-F238E27FC236}">
                <a16:creationId xmlns:a16="http://schemas.microsoft.com/office/drawing/2014/main" id="{D9C30638-6695-AE8F-06E8-F410DCC0B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847849" y="3931593"/>
            <a:ext cx="914400" cy="914400"/>
          </a:xfrm>
          <a:prstGeom prst="rect">
            <a:avLst/>
          </a:prstGeom>
        </p:spPr>
      </p:pic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14D78EC-97B1-0D5B-BAF2-DCA3F51DD92D}"/>
              </a:ext>
            </a:extLst>
          </p:cNvPr>
          <p:cNvSpPr/>
          <p:nvPr/>
        </p:nvSpPr>
        <p:spPr>
          <a:xfrm>
            <a:off x="8365067" y="4164281"/>
            <a:ext cx="2235200" cy="1806222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chemeClr val="bg1"/>
                </a:solidFill>
              </a:rPr>
              <a:t>Your</a:t>
            </a:r>
            <a:r>
              <a:rPr lang="fr-FR" sz="2800" b="1" dirty="0">
                <a:solidFill>
                  <a:schemeClr val="bg1"/>
                </a:solidFill>
              </a:rPr>
              <a:t> </a:t>
            </a:r>
            <a:r>
              <a:rPr lang="fr-FR" sz="2800" b="1" dirty="0" err="1">
                <a:solidFill>
                  <a:schemeClr val="bg1"/>
                </a:solidFill>
              </a:rPr>
              <a:t>choice</a:t>
            </a:r>
            <a:r>
              <a:rPr lang="fr-FR" sz="2800" b="1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0491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matière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ADD820-C15F-488F-B851-15FA1505F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064" y="1075932"/>
            <a:ext cx="4933950" cy="1457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E084C6-F6FA-36B1-9AFB-F01224F66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154" y="2419744"/>
            <a:ext cx="1905000" cy="190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75AC8A-1AFD-4636-42A9-2427403F1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000250"/>
            <a:ext cx="2857500" cy="2857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2FB721-9C74-9F39-248D-8938D48895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3" b="25530"/>
          <a:stretch/>
        </p:blipFill>
        <p:spPr>
          <a:xfrm>
            <a:off x="7334250" y="4555871"/>
            <a:ext cx="2857500" cy="1624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56C69A-F81B-958A-7F97-C2B26A966CC3}"/>
              </a:ext>
            </a:extLst>
          </p:cNvPr>
          <p:cNvSpPr txBox="1"/>
          <p:nvPr/>
        </p:nvSpPr>
        <p:spPr>
          <a:xfrm>
            <a:off x="971550" y="2167467"/>
            <a:ext cx="55305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Unité d’Enseignement Méthodologique 1 (UEM1)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Volume horaire total de 45H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1 cours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1 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Travail personnel 60H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Coefficient = 3 (Cloud </a:t>
            </a:r>
            <a:r>
              <a:rPr lang="fr-FR" dirty="0" err="1">
                <a:solidFill>
                  <a:schemeClr val="bg1"/>
                </a:solidFill>
              </a:rPr>
              <a:t>Computing</a:t>
            </a:r>
            <a:r>
              <a:rPr lang="fr-FR" dirty="0">
                <a:solidFill>
                  <a:schemeClr val="bg1"/>
                </a:solidFill>
              </a:rPr>
              <a:t>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Crédits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Contrôle continu 40%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Examen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Contrôle continu 40%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Examen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Contrôle continu : [Test TP + (Évaluation en TP + Travail personnel + Assiduité)] / 2 (40%)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Examen : 60%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fr-FR" dirty="0"/>
              <a:t>02. Langage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pPr algn="ctr"/>
            <a:r>
              <a:rPr lang="fr-FR" dirty="0"/>
              <a:t>Types et opérations de base, structures de contrôle, fonctions, fichiers, classes, exceptions, modules</a:t>
            </a:r>
          </a:p>
          <a:p>
            <a:pPr algn="ctr"/>
            <a:endParaRPr lang="fr-F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fr-FR"/>
              <a:t>03. Analyse de données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NumPy et Pandas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fr-FR"/>
              <a:t>04. Visualisation des donées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Matplotlib, Seaborn, Pandas, </a:t>
            </a:r>
            <a:r>
              <a:rPr lang="en-US" dirty="0" err="1"/>
              <a:t>Plotly</a:t>
            </a:r>
            <a:r>
              <a:rPr lang="en-US" dirty="0"/>
              <a:t> et Cufflinks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IA et AA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9EBA325-12AB-7DF6-E69B-9402F4CCF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Introduction à Python</a:t>
            </a:r>
          </a:p>
          <a:p>
            <a:pPr algn="ctr"/>
            <a:r>
              <a:rPr lang="en-US" dirty="0"/>
              <a:t>Installation et configuration</a:t>
            </a:r>
          </a:p>
          <a:p>
            <a:pPr algn="ctr"/>
            <a:r>
              <a:rPr lang="en-US" dirty="0"/>
              <a:t>Introduction à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B05FF4D-76DE-F149-11BC-0299D94215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Régression</a:t>
            </a:r>
            <a:r>
              <a:rPr lang="en-US" dirty="0"/>
              <a:t>, KNN, SVM, K Means, ACP, …</a:t>
            </a:r>
          </a:p>
          <a:p>
            <a:r>
              <a:rPr lang="en-US" dirty="0"/>
              <a:t>scikit-learn</a:t>
            </a:r>
          </a:p>
          <a:p>
            <a:r>
              <a:rPr lang="en-US" dirty="0"/>
              <a:t>NLTK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8F1ACE29-1294-3E4B-6255-2048F6A5F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7054" y="3002962"/>
            <a:ext cx="49339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4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langage Python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3" y="2081171"/>
            <a:ext cx="9895888" cy="4652043"/>
          </a:xfr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Développé en 1989 par Guido van </a:t>
            </a:r>
            <a:r>
              <a:rPr lang="fr-FR" dirty="0" err="1"/>
              <a:t>Rossum</a:t>
            </a:r>
            <a:endParaRPr lang="fr-FR" dirty="0"/>
          </a:p>
          <a:p>
            <a:r>
              <a:rPr lang="fr-FR" sz="2400" b="1" dirty="0">
                <a:solidFill>
                  <a:srgbClr val="4495A2"/>
                </a:solidFill>
              </a:rPr>
              <a:t>Avantages</a:t>
            </a:r>
            <a:endParaRPr lang="fr-FR" sz="1800" b="1" dirty="0">
              <a:solidFill>
                <a:srgbClr val="4495A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Portable : tourne sous Windows, Linux et Mac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Orienté objet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Facile à lire, écrire et apprendre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Améliore la productivité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Langage interprété :</a:t>
            </a:r>
          </a:p>
          <a:p>
            <a:pPr marL="971550" lvl="1" indent="-285750"/>
            <a:r>
              <a:rPr lang="fr-FR" sz="1600" dirty="0"/>
              <a:t>Le code est exécuté ligne par ligne</a:t>
            </a:r>
          </a:p>
          <a:p>
            <a:pPr marL="971550" lvl="1" indent="-285750"/>
            <a:r>
              <a:rPr lang="fr-FR" sz="1600" dirty="0"/>
              <a:t>En cas d’erreur, l’exécution s’arrête et l’erreur est retournée)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Typé dynamiquement :</a:t>
            </a:r>
          </a:p>
          <a:p>
            <a:pPr marL="971550" lvl="1" indent="-285750"/>
            <a:r>
              <a:rPr lang="fr-FR" sz="1600" dirty="0"/>
              <a:t>Python ne connait pas le type des variables qu’après l’exécution du code</a:t>
            </a:r>
          </a:p>
          <a:p>
            <a:pPr marL="971550" lvl="1" indent="-285750"/>
            <a:r>
              <a:rPr lang="fr-FR" sz="1600" dirty="0"/>
              <a:t>Pas besoin de spécifier le type des variables </a:t>
            </a:r>
          </a:p>
          <a:p>
            <a:pPr marL="971550" lvl="1" indent="-285750"/>
            <a:r>
              <a:rPr lang="fr-FR" sz="1600" dirty="0"/>
              <a:t>Pas besoin de déclarer les variables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B5EE6E-4B19-499F-79B5-029150472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23" y="1628843"/>
            <a:ext cx="2655308" cy="21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9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langage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0449-E262-58E5-A178-D877677B942A}"/>
              </a:ext>
            </a:extLst>
          </p:cNvPr>
          <p:cNvSpPr txBox="1"/>
          <p:nvPr/>
        </p:nvSpPr>
        <p:spPr>
          <a:xfrm>
            <a:off x="964022" y="2179122"/>
            <a:ext cx="972376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Large bibliothèque (packages)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Bibliothèque standard de Python est très vaste; comprend les fonctions les plus utilisées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Existence du Python package index (</a:t>
            </a:r>
            <a:r>
              <a:rPr lang="fr-FR" b="1" dirty="0" err="1">
                <a:solidFill>
                  <a:schemeClr val="bg1"/>
                </a:solidFill>
              </a:rPr>
              <a:t>PyPi</a:t>
            </a:r>
            <a:r>
              <a:rPr lang="fr-FR" dirty="0">
                <a:solidFill>
                  <a:schemeClr val="bg1"/>
                </a:solidFill>
              </a:rPr>
              <a:t>) comprenant plus de </a:t>
            </a:r>
            <a:r>
              <a:rPr lang="fr-FR" b="1" dirty="0">
                <a:solidFill>
                  <a:schemeClr val="bg1"/>
                </a:solidFill>
              </a:rPr>
              <a:t>350.000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Possibilité d’installer ces packages d’une manière très simple à l’aide du Python package manager (</a:t>
            </a:r>
            <a:r>
              <a:rPr lang="fr-FR" b="1" dirty="0" err="1">
                <a:solidFill>
                  <a:schemeClr val="bg1"/>
                </a:solidFill>
              </a:rPr>
              <a:t>pip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r>
              <a:rPr lang="fr-FR" sz="2400" b="1" dirty="0">
                <a:solidFill>
                  <a:srgbClr val="4495A2"/>
                </a:solidFill>
              </a:rPr>
              <a:t>Inconvénients</a:t>
            </a:r>
            <a:endParaRPr lang="fr-FR" sz="1400" b="1" dirty="0">
              <a:solidFill>
                <a:srgbClr val="4495A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Exécution lente en raison de l’exécution en ligne par ligne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Gère mal la mémoire : Python utilise de grande quantités de mémoire en contrepartie de sa simplicité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Peu efficace pour la programmation mobile et interfaces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Utilisé principalement pour la programmation côté serveur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Accès aux bases de données : faible intégration/efficacité comparativement à JDBC et ODBC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Erreurs d’exécution : Python est typé dynamiquement dont il est possible de stocker un entier dans une variable puis une chaine de charactères</a:t>
            </a:r>
          </a:p>
        </p:txBody>
      </p:sp>
    </p:spTree>
    <p:extLst>
      <p:ext uri="{BB962C8B-B14F-4D97-AF65-F5344CB8AC3E}">
        <p14:creationId xmlns:p14="http://schemas.microsoft.com/office/powerpoint/2010/main" val="350510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389276" cy="610863"/>
          </a:xfrm>
        </p:spPr>
        <p:txBody>
          <a:bodyPr>
            <a:normAutofit fontScale="90000"/>
          </a:bodyPr>
          <a:lstStyle/>
          <a:p>
            <a:r>
              <a:rPr lang="fr-FR" dirty="0"/>
              <a:t>Installation de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0449-E262-58E5-A178-D877677B942A}"/>
              </a:ext>
            </a:extLst>
          </p:cNvPr>
          <p:cNvSpPr txBox="1"/>
          <p:nvPr/>
        </p:nvSpPr>
        <p:spPr>
          <a:xfrm>
            <a:off x="964022" y="2179122"/>
            <a:ext cx="10115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Il est possible d’installer Python en utilisant la distribution officielle Python (</a:t>
            </a:r>
            <a:r>
              <a:rPr lang="fr-FR" dirty="0" err="1">
                <a:solidFill>
                  <a:schemeClr val="bg1"/>
                </a:solidFill>
              </a:rPr>
              <a:t>CPython</a:t>
            </a:r>
            <a:r>
              <a:rPr lang="fr-FR" dirty="0">
                <a:solidFill>
                  <a:schemeClr val="bg1"/>
                </a:solidFill>
              </a:rPr>
              <a:t>) </a:t>
            </a:r>
            <a:r>
              <a:rPr lang="fr-FR" dirty="0">
                <a:solidFill>
                  <a:schemeClr val="bg1"/>
                </a:solidFill>
                <a:hlinkClick r:id="rId2"/>
              </a:rPr>
              <a:t>https://www.python.org/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Il existe d’autres distributions tel que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Anaconda </a:t>
            </a:r>
            <a:r>
              <a:rPr lang="fr-FR" dirty="0">
                <a:solidFill>
                  <a:schemeClr val="bg1"/>
                </a:solidFill>
                <a:hlinkClick r:id="rId3"/>
              </a:rPr>
              <a:t>https://www.anaconda.com/products/distribution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PyPy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  <a:hlinkClick r:id="rId4"/>
              </a:rPr>
              <a:t>https://www.pypy.org/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WinPython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  <a:hlinkClick r:id="rId5"/>
              </a:rPr>
              <a:t>https://winpython.github.io/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ActivePython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  <a:hlinkClick r:id="rId6"/>
              </a:rPr>
              <a:t>https://www.activestate.com/products/python/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Chacune des ces distributions propose certains </a:t>
            </a:r>
            <a:r>
              <a:rPr lang="fr-FR" dirty="0">
                <a:solidFill>
                  <a:schemeClr val="bg1"/>
                </a:solidFill>
                <a:hlinkClick r:id="rId7"/>
              </a:rPr>
              <a:t>avantages et/ou inconvénients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7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10115655" cy="610863"/>
          </a:xfrm>
        </p:spPr>
        <p:txBody>
          <a:bodyPr>
            <a:normAutofit fontScale="90000"/>
          </a:bodyPr>
          <a:lstStyle/>
          <a:p>
            <a:r>
              <a:rPr lang="fr-FR" dirty="0"/>
              <a:t>Installation de Python – Version officielle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0449-E262-58E5-A178-D877677B942A}"/>
              </a:ext>
            </a:extLst>
          </p:cNvPr>
          <p:cNvSpPr txBox="1"/>
          <p:nvPr/>
        </p:nvSpPr>
        <p:spPr>
          <a:xfrm>
            <a:off x="964022" y="2179122"/>
            <a:ext cx="10115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Peut être téléchargée à partir de </a:t>
            </a:r>
            <a:r>
              <a:rPr lang="fr-FR" dirty="0">
                <a:solidFill>
                  <a:schemeClr val="bg1"/>
                </a:solidFill>
                <a:hlinkClick r:id="rId2"/>
              </a:rPr>
              <a:t>https://www.python.org/downloads/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23B96-5E68-693F-4DB1-1D741998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320" y="2580919"/>
            <a:ext cx="8691360" cy="4052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0449C1-B673-F989-B42F-4B9E0977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49" y="1822896"/>
            <a:ext cx="7848600" cy="4810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66B6F-9AE0-D25C-0AFE-BA1A057E5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861" y="1654764"/>
            <a:ext cx="9326277" cy="4877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E255B8-FB1D-611D-DFE4-40C6E31749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250" y="119945"/>
            <a:ext cx="1445750" cy="12707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DBB8F1-570D-388E-31EA-09B442496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3214" y="394174"/>
            <a:ext cx="6125572" cy="62388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FD13EE-FEA5-1131-B594-B9A502C3E9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6493" y="619482"/>
            <a:ext cx="6852293" cy="62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1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10115655" cy="610863"/>
          </a:xfrm>
        </p:spPr>
        <p:txBody>
          <a:bodyPr>
            <a:normAutofit fontScale="90000"/>
          </a:bodyPr>
          <a:lstStyle/>
          <a:p>
            <a:r>
              <a:rPr lang="fr-FR" dirty="0"/>
              <a:t>Installation de Python – Version officielle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99DE2-7579-D818-0D1A-212F9EA8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437732"/>
            <a:ext cx="10621857" cy="598253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1CB64C-8039-C359-A781-AF88E37B6267}"/>
              </a:ext>
            </a:extLst>
          </p:cNvPr>
          <p:cNvSpPr/>
          <p:nvPr/>
        </p:nvSpPr>
        <p:spPr>
          <a:xfrm>
            <a:off x="3386667" y="2788356"/>
            <a:ext cx="5271911" cy="1162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chemeClr val="bg1"/>
                </a:solidFill>
              </a:rPr>
              <a:t>sudo</a:t>
            </a:r>
            <a:r>
              <a:rPr lang="fr-FR" sz="2800" b="1" dirty="0">
                <a:solidFill>
                  <a:schemeClr val="bg1"/>
                </a:solidFill>
              </a:rPr>
              <a:t> apt-get </a:t>
            </a:r>
            <a:r>
              <a:rPr lang="fr-FR" sz="2800" b="1" dirty="0" err="1">
                <a:solidFill>
                  <a:schemeClr val="bg1"/>
                </a:solidFill>
              </a:rPr>
              <a:t>install</a:t>
            </a:r>
            <a:r>
              <a:rPr lang="fr-FR" sz="2800" b="1" dirty="0">
                <a:solidFill>
                  <a:schemeClr val="bg1"/>
                </a:solidFill>
              </a:rPr>
              <a:t> python3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AEFA9A-9200-6A62-834A-2C3515ED7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1" y="571406"/>
            <a:ext cx="10621857" cy="5982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A70E9C-6D27-7585-7AA3-5542E54CB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555" y="5635421"/>
            <a:ext cx="2575445" cy="12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931621" cy="610863"/>
          </a:xfrm>
        </p:spPr>
        <p:txBody>
          <a:bodyPr>
            <a:normAutofit fontScale="90000"/>
          </a:bodyPr>
          <a:lstStyle/>
          <a:p>
            <a:r>
              <a:rPr lang="fr-FR" dirty="0"/>
              <a:t>Installation de packages avec </a:t>
            </a:r>
            <a:r>
              <a:rPr lang="fr-FR" dirty="0" err="1"/>
              <a:t>pip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0449-E262-58E5-A178-D877677B942A}"/>
              </a:ext>
            </a:extLst>
          </p:cNvPr>
          <p:cNvSpPr txBox="1"/>
          <p:nvPr/>
        </p:nvSpPr>
        <p:spPr>
          <a:xfrm>
            <a:off x="964022" y="2179122"/>
            <a:ext cx="10115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Python regroupe un ensemble de plus de </a:t>
            </a:r>
            <a:r>
              <a:rPr lang="fr-FR" b="1" dirty="0">
                <a:solidFill>
                  <a:schemeClr val="bg1"/>
                </a:solidFill>
              </a:rPr>
              <a:t>350.000 packages </a:t>
            </a:r>
            <a:r>
              <a:rPr lang="fr-FR" dirty="0">
                <a:solidFill>
                  <a:schemeClr val="bg1"/>
                </a:solidFill>
              </a:rPr>
              <a:t>disponibles dans le Python package index (</a:t>
            </a:r>
            <a:r>
              <a:rPr lang="fr-FR" b="1" dirty="0" err="1">
                <a:solidFill>
                  <a:schemeClr val="bg1"/>
                </a:solidFill>
              </a:rPr>
              <a:t>PyPi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Ces packages peuvent être installés grâce à la commande </a:t>
            </a:r>
            <a:r>
              <a:rPr lang="fr-FR" dirty="0" err="1">
                <a:solidFill>
                  <a:schemeClr val="bg1"/>
                </a:solidFill>
              </a:rPr>
              <a:t>pip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Exemples de packages utiles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bg1"/>
                </a:solidFill>
              </a:rPr>
              <a:t>Numpy</a:t>
            </a:r>
            <a:r>
              <a:rPr lang="fr-FR" dirty="0">
                <a:solidFill>
                  <a:schemeClr val="bg1"/>
                </a:solidFill>
              </a:rPr>
              <a:t> : utilisée pour manipuler les matrices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Padans</a:t>
            </a:r>
            <a:r>
              <a:rPr lang="fr-FR" dirty="0">
                <a:solidFill>
                  <a:schemeClr val="bg1"/>
                </a:solidFill>
              </a:rPr>
              <a:t> : bibliothèque permettant la manipulation et l'analyse des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bg1"/>
                </a:solidFill>
              </a:rPr>
              <a:t>SkLearn</a:t>
            </a:r>
            <a:r>
              <a:rPr lang="fr-FR" dirty="0">
                <a:solidFill>
                  <a:schemeClr val="bg1"/>
                </a:solidFill>
              </a:rPr>
              <a:t> (</a:t>
            </a:r>
            <a:r>
              <a:rPr lang="fr-FR" dirty="0" err="1">
                <a:solidFill>
                  <a:schemeClr val="bg1"/>
                </a:solidFill>
              </a:rPr>
              <a:t>Sickit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Learn</a:t>
            </a:r>
            <a:r>
              <a:rPr lang="fr-FR" dirty="0">
                <a:solidFill>
                  <a:schemeClr val="bg1"/>
                </a:solidFill>
              </a:rPr>
              <a:t>) : bibliothèque destinée pour l’apprentissage automatique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69E435-CBDE-51E0-7B10-6DD29440D16B}"/>
              </a:ext>
            </a:extLst>
          </p:cNvPr>
          <p:cNvSpPr/>
          <p:nvPr/>
        </p:nvSpPr>
        <p:spPr>
          <a:xfrm>
            <a:off x="2675466" y="4210446"/>
            <a:ext cx="5667023" cy="94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Import </a:t>
            </a:r>
            <a:r>
              <a:rPr lang="fr-FR" sz="2400" b="1" dirty="0" err="1">
                <a:solidFill>
                  <a:schemeClr val="bg1"/>
                </a:solidFill>
              </a:rPr>
              <a:t>numpy</a:t>
            </a:r>
            <a:r>
              <a:rPr lang="fr-FR" sz="2400" b="1" dirty="0">
                <a:solidFill>
                  <a:schemeClr val="bg1"/>
                </a:solidFill>
              </a:rPr>
              <a:t> as </a:t>
            </a:r>
            <a:r>
              <a:rPr lang="fr-FR" sz="2400" b="1" dirty="0" err="1">
                <a:solidFill>
                  <a:schemeClr val="bg1"/>
                </a:solidFill>
              </a:rPr>
              <a:t>np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1A02C3-BDC7-DBE9-798A-9054BE2A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437732"/>
            <a:ext cx="10621857" cy="59825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9052B2-49CC-A4AD-247C-74CF1FF60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1" y="437732"/>
            <a:ext cx="10621857" cy="598253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E10611-F8E4-8567-7C01-6ABE1720CA62}"/>
              </a:ext>
            </a:extLst>
          </p:cNvPr>
          <p:cNvSpPr/>
          <p:nvPr/>
        </p:nvSpPr>
        <p:spPr>
          <a:xfrm>
            <a:off x="3488265" y="3194784"/>
            <a:ext cx="5215467" cy="94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sudo</a:t>
            </a:r>
            <a:r>
              <a:rPr lang="en-US" sz="2400" b="1" dirty="0">
                <a:solidFill>
                  <a:schemeClr val="bg1"/>
                </a:solidFill>
              </a:rPr>
              <a:t> apt-get -y install python3-pip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6820D6-EB02-8F75-5586-96475D162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71" y="437732"/>
            <a:ext cx="10621857" cy="598253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C7B229-41B8-814F-F988-7EA757F1A9C5}"/>
              </a:ext>
            </a:extLst>
          </p:cNvPr>
          <p:cNvSpPr/>
          <p:nvPr/>
        </p:nvSpPr>
        <p:spPr>
          <a:xfrm>
            <a:off x="3127022" y="2844800"/>
            <a:ext cx="4526845" cy="94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Pip3 </a:t>
            </a:r>
            <a:r>
              <a:rPr lang="fr-FR" sz="2400" b="1" dirty="0" err="1">
                <a:solidFill>
                  <a:schemeClr val="bg1"/>
                </a:solidFill>
              </a:rPr>
              <a:t>install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  <a:r>
              <a:rPr lang="fr-FR" sz="2400" b="1" dirty="0" err="1">
                <a:solidFill>
                  <a:schemeClr val="bg1"/>
                </a:solidFill>
              </a:rPr>
              <a:t>numpy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569639-CBAF-6DD5-28D2-EBDA6D9C0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71" y="437732"/>
            <a:ext cx="10621857" cy="59825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35BD60-7BCF-1C3E-E678-4AEFB5232B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071" y="437732"/>
            <a:ext cx="10621857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7" grpId="0" animBg="1"/>
    </p:bld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0</TotalTime>
  <Words>905</Words>
  <Application>Microsoft Office PowerPoint</Application>
  <PresentationFormat>Widescreen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Wingdings</vt:lpstr>
      <vt:lpstr>Theme1</vt:lpstr>
      <vt:lpstr>Programmation avancée (Python)</vt:lpstr>
      <vt:lpstr>La matière</vt:lpstr>
      <vt:lpstr>Contenu</vt:lpstr>
      <vt:lpstr>Le langage Python</vt:lpstr>
      <vt:lpstr>Le langage Python</vt:lpstr>
      <vt:lpstr>Installation de Python</vt:lpstr>
      <vt:lpstr>Installation de Python – Version officielle</vt:lpstr>
      <vt:lpstr>Installation de Python – Version officielle</vt:lpstr>
      <vt:lpstr>Installation de packages avec pip</vt:lpstr>
      <vt:lpstr>Distributions/IDE Python</vt:lpstr>
      <vt:lpstr>Installation d’Anaconda</vt:lpstr>
      <vt:lpstr>Installation d’Anaconda</vt:lpstr>
      <vt:lpstr>Jupyter Notebook</vt:lpstr>
      <vt:lpstr>Avantages/Inconvénients Jupyter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Mohamed HABIB ZAHMANI</dc:creator>
  <cp:lastModifiedBy>Mohamed HABIB ZAHMANI</cp:lastModifiedBy>
  <cp:revision>17</cp:revision>
  <dcterms:created xsi:type="dcterms:W3CDTF">2022-07-24T08:45:14Z</dcterms:created>
  <dcterms:modified xsi:type="dcterms:W3CDTF">2022-10-09T09:39:16Z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