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366" r:id="rId6"/>
    <p:sldId id="365" r:id="rId7"/>
    <p:sldId id="390" r:id="rId8"/>
    <p:sldId id="391" r:id="rId9"/>
    <p:sldId id="392" r:id="rId10"/>
    <p:sldId id="393" r:id="rId11"/>
    <p:sldId id="394" r:id="rId12"/>
    <p:sldId id="382" r:id="rId13"/>
    <p:sldId id="384" r:id="rId14"/>
    <p:sldId id="383" r:id="rId15"/>
    <p:sldId id="387" r:id="rId16"/>
    <p:sldId id="386" r:id="rId17"/>
    <p:sldId id="389" r:id="rId18"/>
    <p:sldId id="395" r:id="rId19"/>
    <p:sldId id="3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 du cours" id="{94C52F52-8E09-4FCA-B1A7-C9A9A7771B77}">
          <p14:sldIdLst>
            <p14:sldId id="350"/>
            <p14:sldId id="366"/>
            <p14:sldId id="365"/>
          </p14:sldIdLst>
        </p14:section>
        <p14:section name="Environnements virtuels" id="{94E4BA35-3CBA-4C36-BC9F-7A39E0205FB6}">
          <p14:sldIdLst>
            <p14:sldId id="390"/>
            <p14:sldId id="391"/>
            <p14:sldId id="392"/>
            <p14:sldId id="393"/>
            <p14:sldId id="394"/>
          </p14:sldIdLst>
        </p14:section>
        <p14:section name="Langage Python" id="{002E57E1-B40F-4E39-80C9-2846ADFF98E8}">
          <p14:sldIdLst>
            <p14:sldId id="382"/>
            <p14:sldId id="384"/>
            <p14:sldId id="383"/>
            <p14:sldId id="387"/>
            <p14:sldId id="386"/>
            <p14:sldId id="389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9AA"/>
    <a:srgbClr val="7CA655"/>
    <a:srgbClr val="F9D448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projects/conda/en/latest/user-guide/tasks/manage-environments.html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fr-FR" sz="5400" dirty="0"/>
              <a:t>Programmation avancée (Python)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fr-FR" sz="2400" dirty="0">
                <a:latin typeface="+mj-lt"/>
              </a:rPr>
              <a:t>MASTER IA4IOT</a:t>
            </a:r>
          </a:p>
          <a:p>
            <a:r>
              <a:rPr lang="fr-FR" sz="2400" dirty="0">
                <a:latin typeface="+mj-lt"/>
              </a:rPr>
              <a:t>2022 - 2023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11953-AD10-726E-0FDE-DDB4A8A6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0"/>
            <a:ext cx="2105025" cy="2266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C830B7-8543-9367-222B-6DE4C4860156}"/>
              </a:ext>
            </a:extLst>
          </p:cNvPr>
          <p:cNvSpPr txBox="1">
            <a:spLocks/>
          </p:cNvSpPr>
          <p:nvPr/>
        </p:nvSpPr>
        <p:spPr>
          <a:xfrm>
            <a:off x="3621268" y="376465"/>
            <a:ext cx="8237357" cy="15140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dirty="0"/>
              <a:t>Université Abdelhamid Ibn Badis – Mostaganem</a:t>
            </a:r>
          </a:p>
          <a:p>
            <a:pPr algn="ctr"/>
            <a:r>
              <a:rPr lang="fr-FR" sz="2000" dirty="0"/>
              <a:t>Faculté des Sciences Exactes et de l’Informatique</a:t>
            </a:r>
          </a:p>
          <a:p>
            <a:pPr algn="ctr"/>
            <a:r>
              <a:rPr lang="fr-FR" sz="2000" dirty="0"/>
              <a:t>Département de Mathématique 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51266" cy="610863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Variables et affectation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5131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Une variable est utilisée pour stocker une donnée qui sera identifiée grâce à son 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D12FA-8A08-914E-897B-6ACD1DF4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46" y="3768829"/>
            <a:ext cx="7440063" cy="22101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D5C47B-90A5-1DC2-FD83-F803D1277A5E}"/>
              </a:ext>
            </a:extLst>
          </p:cNvPr>
          <p:cNvGrpSpPr/>
          <p:nvPr/>
        </p:nvGrpSpPr>
        <p:grpSpPr>
          <a:xfrm>
            <a:off x="4617155" y="4957605"/>
            <a:ext cx="4730044" cy="338554"/>
            <a:chOff x="3285067" y="4675382"/>
            <a:chExt cx="4730044" cy="3385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650D0F-9010-46A6-D4C9-782D6FA0BB7A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67" y="4978400"/>
              <a:ext cx="47300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FC477-95B1-4B84-2058-7112A109C07E}"/>
                </a:ext>
              </a:extLst>
            </p:cNvPr>
            <p:cNvSpPr txBox="1"/>
            <p:nvPr/>
          </p:nvSpPr>
          <p:spPr>
            <a:xfrm>
              <a:off x="6739467" y="4675382"/>
              <a:ext cx="127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chemeClr val="bg1"/>
                  </a:solidFill>
                </a:rPr>
                <a:t>Affichage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5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6046378" cy="610863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Opérateurs arithmétiques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5131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+, -, *, /, %, //,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9CDC0-8F44-A9DD-9DDA-FC1528B8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3" y="1835759"/>
            <a:ext cx="7421011" cy="474411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4C9E8B-B456-C7CE-2B7E-8260267FBBE7}"/>
              </a:ext>
            </a:extLst>
          </p:cNvPr>
          <p:cNvGrpSpPr/>
          <p:nvPr/>
        </p:nvGrpSpPr>
        <p:grpSpPr>
          <a:xfrm>
            <a:off x="3285067" y="4675382"/>
            <a:ext cx="4730044" cy="338554"/>
            <a:chOff x="3285067" y="4675382"/>
            <a:chExt cx="4730044" cy="3385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9D1F6D0-992D-B2C9-02F5-2907532A2F95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67" y="4978400"/>
              <a:ext cx="47300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C9DA1B-DA00-E31A-002B-285599B4C5E3}"/>
                </a:ext>
              </a:extLst>
            </p:cNvPr>
            <p:cNvSpPr txBox="1"/>
            <p:nvPr/>
          </p:nvSpPr>
          <p:spPr>
            <a:xfrm>
              <a:off x="6739467" y="4675382"/>
              <a:ext cx="127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chemeClr val="bg1"/>
                  </a:solidFill>
                </a:rPr>
                <a:t>Affichage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49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617399" cy="610863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Opérateurs logiques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55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==, not,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,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not, &lt;, &gt;, &lt;=, &gt;=, in, not in</a:t>
            </a:r>
          </a:p>
          <a:p>
            <a:r>
              <a:rPr lang="fr-FR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E1BF-AA91-16A7-E9B0-75951452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663774"/>
            <a:ext cx="7440063" cy="331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C7BB2-C8FE-BF38-1250-86602E7B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663774"/>
            <a:ext cx="7430537" cy="2800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41EFB7-A0A7-F687-28F8-4B259848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2" y="2663774"/>
            <a:ext cx="7421011" cy="21815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3F8661B-C530-9C2E-F9EB-3E37DC4CE358}"/>
              </a:ext>
            </a:extLst>
          </p:cNvPr>
          <p:cNvGrpSpPr/>
          <p:nvPr/>
        </p:nvGrpSpPr>
        <p:grpSpPr>
          <a:xfrm>
            <a:off x="1044044" y="3607839"/>
            <a:ext cx="6113111" cy="338554"/>
            <a:chOff x="3285067" y="4675382"/>
            <a:chExt cx="4730044" cy="3385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4F299B-49DC-1765-B865-9172A9A1D444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67" y="4978400"/>
              <a:ext cx="47300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D16202-ADB9-CF9B-9EAC-D7C922169A31}"/>
                </a:ext>
              </a:extLst>
            </p:cNvPr>
            <p:cNvSpPr txBox="1"/>
            <p:nvPr/>
          </p:nvSpPr>
          <p:spPr>
            <a:xfrm>
              <a:off x="6739467" y="4675382"/>
              <a:ext cx="127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chemeClr val="bg1"/>
                  </a:solidFill>
                </a:rPr>
                <a:t>Affichage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5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617399" cy="610863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Opérateurs de chaines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1" y="2179122"/>
            <a:ext cx="56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Utilisés pour manipuler les chaines de caractères</a:t>
            </a:r>
            <a:r>
              <a:rPr lang="fr-FR" b="1" dirty="0">
                <a:solidFill>
                  <a:schemeClr val="bg1"/>
                </a:solidFill>
              </a:rPr>
              <a:t> + et 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A7689-5890-A04D-81C1-3AA37D40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2941163"/>
            <a:ext cx="7440063" cy="17433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BD1909-0793-9DF0-293D-CCE3D182DF0E}"/>
              </a:ext>
            </a:extLst>
          </p:cNvPr>
          <p:cNvGrpSpPr/>
          <p:nvPr/>
        </p:nvGrpSpPr>
        <p:grpSpPr>
          <a:xfrm>
            <a:off x="2460978" y="3932506"/>
            <a:ext cx="7236178" cy="338554"/>
            <a:chOff x="3285067" y="4675382"/>
            <a:chExt cx="4730044" cy="3385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0697FC-7658-5FF3-D24A-2DC1FFA1AB7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67" y="4978400"/>
              <a:ext cx="47300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7167AD-912D-2953-9E88-6671E69363D6}"/>
                </a:ext>
              </a:extLst>
            </p:cNvPr>
            <p:cNvSpPr txBox="1"/>
            <p:nvPr/>
          </p:nvSpPr>
          <p:spPr>
            <a:xfrm>
              <a:off x="6739467" y="4675382"/>
              <a:ext cx="127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chemeClr val="bg1"/>
                  </a:solidFill>
                </a:rPr>
                <a:t>Affichage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8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617399" cy="610863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Opérateurs composés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1" y="2179122"/>
            <a:ext cx="79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Ces opérateurs permettent d’effectuer deux opérations arithmétiques à la suite :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6ECE1C-2493-7F7F-8184-B6A711617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01323"/>
              </p:ext>
            </p:extLst>
          </p:nvPr>
        </p:nvGraphicFramePr>
        <p:xfrm>
          <a:off x="2506134" y="2826187"/>
          <a:ext cx="6096000" cy="29667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376345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86453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1915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248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5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+=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9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*=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*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2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%=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//=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%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6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**=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 = n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89276" cy="610863"/>
          </a:xfrm>
        </p:spPr>
        <p:txBody>
          <a:bodyPr>
            <a:normAutofit/>
          </a:bodyPr>
          <a:lstStyle/>
          <a:p>
            <a:r>
              <a:rPr lang="fr-FR" dirty="0"/>
              <a:t>Les commentaires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commentaires rendent le code facilement compréhensible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Utilisés pour décrire le but des fonctions, classes ou certaines instructions plus ou moins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commentaire est une ligne de texte que Python n’exécutera 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Pour écrire un commentaire il faut utiliser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Possibilité de créer un commentaire multilignes en commençant chaque ligne par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C7D69-922A-E971-6F37-8F59580C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00" y="4089244"/>
            <a:ext cx="8572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89276" cy="610863"/>
          </a:xfrm>
        </p:spPr>
        <p:txBody>
          <a:bodyPr>
            <a:normAutofit/>
          </a:bodyPr>
          <a:lstStyle/>
          <a:p>
            <a:r>
              <a:rPr lang="fr-FR" dirty="0"/>
              <a:t>Les commentaires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Pour simplifier les commentaires multilignes, on met le commentaire dans un bloc commençant et se terminant avec des guillemets 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 " "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E94F2-7C55-F18F-0412-B8755ED8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28" y="3325107"/>
            <a:ext cx="8267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matière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ADD820-C15F-488F-B851-15FA1505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064" y="1075932"/>
            <a:ext cx="4933950" cy="1457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084C6-F6FA-36B1-9AFB-F01224F66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54" y="2419744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75AC8A-1AFD-4636-42A9-2427403F1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000250"/>
            <a:ext cx="2857500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FB721-9C74-9F39-248D-8938D4889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3" b="25530"/>
          <a:stretch/>
        </p:blipFill>
        <p:spPr>
          <a:xfrm>
            <a:off x="7334250" y="4555871"/>
            <a:ext cx="2857500" cy="1624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56C69A-F81B-958A-7F97-C2B26A966CC3}"/>
              </a:ext>
            </a:extLst>
          </p:cNvPr>
          <p:cNvSpPr txBox="1"/>
          <p:nvPr/>
        </p:nvSpPr>
        <p:spPr>
          <a:xfrm>
            <a:off x="971550" y="2167467"/>
            <a:ext cx="5530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Unité d’Enseignement Méthodologique 1 (UEM1)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Volume horaire total de 45H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1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1 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Travail personnel 60H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Coefficient = 3 (Cloud </a:t>
            </a:r>
            <a:r>
              <a:rPr lang="fr-FR" dirty="0" err="1">
                <a:solidFill>
                  <a:schemeClr val="bg1"/>
                </a:solidFill>
              </a:rPr>
              <a:t>Computing</a:t>
            </a:r>
            <a:r>
              <a:rPr lang="fr-FR" dirty="0">
                <a:solidFill>
                  <a:schemeClr val="bg1"/>
                </a:solidFill>
              </a:rPr>
              <a:t>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Crédits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Contrôle continu : [Test TP + (Évaluation en TP + Travail personnel + Assiduité)] / 2 (40%)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Examen : 60%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fr-FR" dirty="0"/>
              <a:t>02. Langage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pPr algn="ctr"/>
            <a:r>
              <a:rPr lang="fr-FR" dirty="0"/>
              <a:t>Types et opérations de base, structures de contrôle, fonctions, fichiers, classes, exceptions, modules</a:t>
            </a:r>
          </a:p>
          <a:p>
            <a:pPr algn="ctr"/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fr-FR"/>
              <a:t>03. Analyse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NumPy et Pandas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fr-FR"/>
              <a:t>04. Visualisation des donées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Matplotlib, Seaborn, Pandas, </a:t>
            </a:r>
            <a:r>
              <a:rPr lang="en-US" dirty="0" err="1"/>
              <a:t>Plotly</a:t>
            </a:r>
            <a:r>
              <a:rPr lang="en-US" dirty="0"/>
              <a:t> et Cufflinks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IA et AA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EBA325-12AB-7DF6-E69B-9402F4CCF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Introduction à Python</a:t>
            </a:r>
          </a:p>
          <a:p>
            <a:pPr algn="ctr"/>
            <a:r>
              <a:rPr lang="en-US" dirty="0"/>
              <a:t>Installation et configuration</a:t>
            </a:r>
          </a:p>
          <a:p>
            <a:pPr algn="ctr"/>
            <a:r>
              <a:rPr lang="en-US" dirty="0"/>
              <a:t>Introduction à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B05FF4D-76DE-F149-11BC-0299D94215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, KNN, SVM, K Means, ACP, …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NLTK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F1ACE29-1294-3E4B-6255-2048F6A5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7054" y="3002962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718999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Environnements virtuels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Permettent de mettre en place des installations virtuelles de Python et/ou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Permettent de disposer de différentes versions de Python et/ou librairies et de les activer/désactiver à selon les besoins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320A61-81CF-81C2-9583-E403A8BA0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5424793" y="2961178"/>
            <a:ext cx="1194114" cy="12003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ADECE9D-6F24-5C7F-98C7-FC3A98DC3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1614793" y="4409863"/>
            <a:ext cx="1194114" cy="12003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1366D-2824-5B86-C533-44C985A48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5424793" y="4409863"/>
            <a:ext cx="1194114" cy="12003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B768455-2863-26D7-C086-3D8352AF3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9234793" y="4409863"/>
            <a:ext cx="1194114" cy="1200330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8485722-C290-F332-0837-28CD6027496E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211851" y="3561343"/>
            <a:ext cx="3212943" cy="848520"/>
          </a:xfrm>
          <a:prstGeom prst="curvedConnector2">
            <a:avLst/>
          </a:prstGeom>
          <a:ln w="57150">
            <a:solidFill>
              <a:srgbClr val="3D79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18BCFBB-4D84-9422-2B32-9DB9052F2BC6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6618907" y="3561343"/>
            <a:ext cx="3212943" cy="848520"/>
          </a:xfrm>
          <a:prstGeom prst="curvedConnector2">
            <a:avLst/>
          </a:prstGeom>
          <a:ln w="57150">
            <a:solidFill>
              <a:srgbClr val="3D79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BFB245-F9A7-7DAF-2B79-205E0DD0DEC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21850" y="4161508"/>
            <a:ext cx="0" cy="248355"/>
          </a:xfrm>
          <a:prstGeom prst="straightConnector1">
            <a:avLst/>
          </a:prstGeom>
          <a:ln w="57150">
            <a:solidFill>
              <a:srgbClr val="3D79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1203AA-EA76-CE52-E6DF-D38E4C014FAC}"/>
              </a:ext>
            </a:extLst>
          </p:cNvPr>
          <p:cNvSpPr txBox="1"/>
          <p:nvPr/>
        </p:nvSpPr>
        <p:spPr>
          <a:xfrm>
            <a:off x="1523468" y="5610193"/>
            <a:ext cx="1376764" cy="923330"/>
          </a:xfrm>
          <a:prstGeom prst="rect">
            <a:avLst/>
          </a:prstGeom>
          <a:solidFill>
            <a:srgbClr val="F9D4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3.1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Numpy</a:t>
            </a:r>
            <a:r>
              <a:rPr lang="fr-FR" dirty="0">
                <a:solidFill>
                  <a:schemeClr val="bg1"/>
                </a:solidFill>
              </a:rPr>
              <a:t> 1.14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Pandas 1.0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724F3-9F1D-6BF1-1301-FB642430F77B}"/>
              </a:ext>
            </a:extLst>
          </p:cNvPr>
          <p:cNvSpPr txBox="1"/>
          <p:nvPr/>
        </p:nvSpPr>
        <p:spPr>
          <a:xfrm>
            <a:off x="5333468" y="5656541"/>
            <a:ext cx="1376764" cy="923330"/>
          </a:xfrm>
          <a:prstGeom prst="rect">
            <a:avLst/>
          </a:prstGeom>
          <a:solidFill>
            <a:srgbClr val="F9D4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3.5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Numpy</a:t>
            </a:r>
            <a:r>
              <a:rPr lang="fr-FR" dirty="0">
                <a:solidFill>
                  <a:schemeClr val="bg1"/>
                </a:solidFill>
              </a:rPr>
              <a:t> 1.20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70199-3260-5969-3B80-A1066F6BA4C7}"/>
              </a:ext>
            </a:extLst>
          </p:cNvPr>
          <p:cNvSpPr txBox="1"/>
          <p:nvPr/>
        </p:nvSpPr>
        <p:spPr>
          <a:xfrm>
            <a:off x="9141442" y="5717275"/>
            <a:ext cx="1376764" cy="923330"/>
          </a:xfrm>
          <a:prstGeom prst="rect">
            <a:avLst/>
          </a:prstGeom>
          <a:solidFill>
            <a:srgbClr val="F9D4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3.7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Numpy</a:t>
            </a:r>
            <a:r>
              <a:rPr lang="fr-FR" dirty="0">
                <a:solidFill>
                  <a:schemeClr val="bg1"/>
                </a:solidFill>
              </a:rPr>
              <a:t> 1.14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Pandas 1.3</a:t>
            </a:r>
          </a:p>
        </p:txBody>
      </p:sp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2BD026A9-441A-F9AC-2E0D-D32E8B36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38871" y="4055773"/>
            <a:ext cx="1765957" cy="15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9399177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d’utilisation des environnements virtuels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Besoin de créer un programme en utilisant différentes versions d’une librairie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Par exemple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projet créé en utilisant la version 1.0.1 de </a:t>
            </a:r>
            <a:r>
              <a:rPr lang="fr-FR" dirty="0" err="1">
                <a:solidFill>
                  <a:schemeClr val="bg1"/>
                </a:solidFill>
              </a:rPr>
              <a:t>SciKit-Learn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 version 1.1.2 est disponible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Tester si le projet peut tourner sous cette version sans problèmes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C12376-81FD-CC19-0127-8178BDFB6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5424793" y="2961178"/>
            <a:ext cx="1194114" cy="12003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7595296-E5C6-9811-04C5-F7B254677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1614793" y="4409863"/>
            <a:ext cx="1194114" cy="12003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C31D2B-288A-91D7-9294-2F1136635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798" b="17634"/>
          <a:stretch/>
        </p:blipFill>
        <p:spPr>
          <a:xfrm>
            <a:off x="9234793" y="4409863"/>
            <a:ext cx="1194114" cy="120033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B95D86-FD21-40E6-527D-4E88E45E4984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211851" y="3561343"/>
            <a:ext cx="3212943" cy="848520"/>
          </a:xfrm>
          <a:prstGeom prst="curvedConnector2">
            <a:avLst/>
          </a:prstGeom>
          <a:ln w="57150">
            <a:solidFill>
              <a:srgbClr val="3D79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BB8A3BB-2810-03ED-4078-962564B1D5D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18907" y="3561343"/>
            <a:ext cx="3212943" cy="848520"/>
          </a:xfrm>
          <a:prstGeom prst="curvedConnector2">
            <a:avLst/>
          </a:prstGeom>
          <a:ln w="57150">
            <a:solidFill>
              <a:srgbClr val="3D79AA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4E300-B9AA-5401-19F9-CBE52A3C482C}"/>
              </a:ext>
            </a:extLst>
          </p:cNvPr>
          <p:cNvSpPr txBox="1"/>
          <p:nvPr/>
        </p:nvSpPr>
        <p:spPr>
          <a:xfrm>
            <a:off x="1252028" y="5609346"/>
            <a:ext cx="1919643" cy="646331"/>
          </a:xfrm>
          <a:prstGeom prst="rect">
            <a:avLst/>
          </a:prstGeom>
          <a:solidFill>
            <a:srgbClr val="F9D4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3.10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SciKit-Learn</a:t>
            </a:r>
            <a:r>
              <a:rPr lang="fr-FR" dirty="0">
                <a:solidFill>
                  <a:schemeClr val="bg1"/>
                </a:solidFill>
              </a:rPr>
              <a:t> 1.01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E89EB-82F9-3B58-924B-20C28301C6F9}"/>
              </a:ext>
            </a:extLst>
          </p:cNvPr>
          <p:cNvSpPr txBox="1"/>
          <p:nvPr/>
        </p:nvSpPr>
        <p:spPr>
          <a:xfrm>
            <a:off x="8872028" y="5609346"/>
            <a:ext cx="1919643" cy="646331"/>
          </a:xfrm>
          <a:prstGeom prst="rect">
            <a:avLst/>
          </a:prstGeom>
          <a:solidFill>
            <a:srgbClr val="F9D4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3.10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SciKit-Learn</a:t>
            </a:r>
            <a:r>
              <a:rPr lang="fr-FR" dirty="0">
                <a:solidFill>
                  <a:schemeClr val="bg1"/>
                </a:solidFill>
              </a:rPr>
              <a:t> 1.1.2</a:t>
            </a:r>
          </a:p>
        </p:txBody>
      </p:sp>
    </p:spTree>
    <p:extLst>
      <p:ext uri="{BB962C8B-B14F-4D97-AF65-F5344CB8AC3E}">
        <p14:creationId xmlns:p14="http://schemas.microsoft.com/office/powerpoint/2010/main" val="9176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07710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Environnements virtuels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existe une libraire appelée </a:t>
            </a:r>
            <a:r>
              <a:rPr lang="fr-FR" b="1" i="1" dirty="0" err="1">
                <a:solidFill>
                  <a:schemeClr val="bg1"/>
                </a:solidFill>
              </a:rPr>
              <a:t>virtualenv</a:t>
            </a:r>
            <a:r>
              <a:rPr lang="fr-FR" dirty="0">
                <a:solidFill>
                  <a:schemeClr val="bg1"/>
                </a:solidFill>
              </a:rPr>
              <a:t> pour les distributions normales de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Anaconda possède son propre gestionnaire d’environnements virtuels qui est plus simple à utiliser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hlinkClick r:id="rId2"/>
              </a:rPr>
              <a:t>https://conda.io/projects/conda/en/latest/user-guide/tasks/manage-environments.html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608955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Création d’un nouvel environnement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0449-E262-58E5-A178-D877677B942A}"/>
              </a:ext>
            </a:extLst>
          </p:cNvPr>
          <p:cNvSpPr txBox="1"/>
          <p:nvPr/>
        </p:nvSpPr>
        <p:spPr>
          <a:xfrm>
            <a:off x="964022" y="2179122"/>
            <a:ext cx="1011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Utiliser la commande </a:t>
            </a:r>
            <a:r>
              <a:rPr lang="fr-FR" b="1" dirty="0" err="1">
                <a:solidFill>
                  <a:schemeClr val="bg1"/>
                </a:solidFill>
              </a:rPr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create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--n</a:t>
            </a:r>
            <a:r>
              <a:rPr lang="en-US" dirty="0" err="1">
                <a:solidFill>
                  <a:schemeClr val="bg1"/>
                </a:solidFill>
              </a:rPr>
              <a:t>ame</a:t>
            </a:r>
            <a:r>
              <a:rPr lang="en-US" dirty="0">
                <a:solidFill>
                  <a:schemeClr val="bg1"/>
                </a:solidFill>
              </a:rPr>
              <a:t> [NOM_ENV] par </a:t>
            </a:r>
            <a:r>
              <a:rPr lang="en-US" dirty="0" err="1">
                <a:solidFill>
                  <a:schemeClr val="bg1"/>
                </a:solidFill>
              </a:rPr>
              <a:t>exemple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–name </a:t>
            </a:r>
            <a:r>
              <a:rPr lang="en-US" b="1" dirty="0" err="1">
                <a:solidFill>
                  <a:schemeClr val="bg1"/>
                </a:solidFill>
              </a:rPr>
              <a:t>monenv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[LIBRAIRIE_BASE] par </a:t>
            </a:r>
            <a:r>
              <a:rPr lang="en-US" dirty="0" err="1">
                <a:solidFill>
                  <a:schemeClr val="bg1"/>
                </a:solidFill>
              </a:rPr>
              <a:t>exemple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scipy</a:t>
            </a:r>
            <a:r>
              <a:rPr lang="en-US" dirty="0">
                <a:solidFill>
                  <a:schemeClr val="bg1"/>
                </a:solidFill>
              </a:rPr>
              <a:t> OU </a:t>
            </a:r>
            <a:r>
              <a:rPr lang="en-US" b="1" dirty="0" err="1">
                <a:solidFill>
                  <a:schemeClr val="bg1"/>
                </a:solidFill>
              </a:rPr>
              <a:t>scipy</a:t>
            </a:r>
            <a:r>
              <a:rPr lang="en-US" b="1" dirty="0">
                <a:solidFill>
                  <a:schemeClr val="bg1"/>
                </a:solidFill>
              </a:rPr>
              <a:t>=0.17.3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[PYTHON_VERSION] par </a:t>
            </a:r>
            <a:r>
              <a:rPr lang="en-US" dirty="0" err="1">
                <a:solidFill>
                  <a:schemeClr val="bg1"/>
                </a:solidFill>
              </a:rPr>
              <a:t>exemple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python=3.9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sinon</a:t>
            </a:r>
            <a:r>
              <a:rPr lang="en-US" dirty="0">
                <a:solidFill>
                  <a:schemeClr val="bg1"/>
                </a:solidFill>
              </a:rPr>
              <a:t> la version </a:t>
            </a:r>
            <a:r>
              <a:rPr lang="en-US" dirty="0" err="1">
                <a:solidFill>
                  <a:schemeClr val="bg1"/>
                </a:solidFill>
              </a:rPr>
              <a:t>installée</a:t>
            </a:r>
            <a:r>
              <a:rPr lang="en-US" dirty="0">
                <a:solidFill>
                  <a:schemeClr val="bg1"/>
                </a:solidFill>
              </a:rPr>
              <a:t> sera </a:t>
            </a:r>
            <a:r>
              <a:rPr lang="en-US" dirty="0" err="1">
                <a:solidFill>
                  <a:schemeClr val="bg1"/>
                </a:solidFill>
              </a:rPr>
              <a:t>utilisée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D4277D-9C90-34BF-ABBE-4351A5560B36}"/>
              </a:ext>
            </a:extLst>
          </p:cNvPr>
          <p:cNvSpPr/>
          <p:nvPr/>
        </p:nvSpPr>
        <p:spPr>
          <a:xfrm>
            <a:off x="3093156" y="3877577"/>
            <a:ext cx="50800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conda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create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--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name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monenv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numpy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D4728-1F5D-AB88-B357-72AA2009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36" y="0"/>
            <a:ext cx="5396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608955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Activation/Désactivation d’un environnement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A79D99-6562-05E0-D263-48FEB65FCA69}"/>
              </a:ext>
            </a:extLst>
          </p:cNvPr>
          <p:cNvSpPr/>
          <p:nvPr/>
        </p:nvSpPr>
        <p:spPr>
          <a:xfrm>
            <a:off x="3093156" y="2443314"/>
            <a:ext cx="50800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conda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activate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monenv</a:t>
            </a:r>
            <a:endParaRPr lang="fr-FR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1D64E-1986-B567-527F-55A474F3AE37}"/>
              </a:ext>
            </a:extLst>
          </p:cNvPr>
          <p:cNvSpPr/>
          <p:nvPr/>
        </p:nvSpPr>
        <p:spPr>
          <a:xfrm>
            <a:off x="3093156" y="4302255"/>
            <a:ext cx="50800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conda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deactivate</a:t>
            </a:r>
            <a:endParaRPr lang="fr-FR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B76E6-31CE-07DD-E3CD-2CC240B6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810265"/>
            <a:ext cx="7087589" cy="598253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364C1A-404D-7941-490C-F643F407E759}"/>
              </a:ext>
            </a:extLst>
          </p:cNvPr>
          <p:cNvSpPr/>
          <p:nvPr/>
        </p:nvSpPr>
        <p:spPr>
          <a:xfrm>
            <a:off x="3555999" y="3429000"/>
            <a:ext cx="50800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quit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()</a:t>
            </a:r>
          </a:p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conda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install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pandas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4C46FF-7073-E438-8E6E-B1326B32A148}"/>
              </a:ext>
            </a:extLst>
          </p:cNvPr>
          <p:cNvSpPr/>
          <p:nvPr/>
        </p:nvSpPr>
        <p:spPr>
          <a:xfrm>
            <a:off x="3555999" y="3428998"/>
            <a:ext cx="50800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Liste des environnements créés</a:t>
            </a:r>
          </a:p>
          <a:p>
            <a:pPr algn="ctr"/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conda</a:t>
            </a:r>
            <a:r>
              <a:rPr lang="fr-F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 info --</a:t>
            </a:r>
            <a:r>
              <a:rPr lang="fr-FR" sz="2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env</a:t>
            </a:r>
            <a:endParaRPr lang="fr-FR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39EC0-D1B2-2AA0-AE2A-E459A16E6665}"/>
              </a:ext>
            </a:extLst>
          </p:cNvPr>
          <p:cNvSpPr/>
          <p:nvPr/>
        </p:nvSpPr>
        <p:spPr>
          <a:xfrm>
            <a:off x="2552205" y="2338086"/>
            <a:ext cx="7087589" cy="1504711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D75C39-0443-063A-60E9-3EDF69AF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05" y="798692"/>
            <a:ext cx="708758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224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A298-97EA-6A31-E56A-17826833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Types de de données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4C72-1CFE-121E-2F55-1554B693E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438460"/>
            <a:ext cx="4838700" cy="574318"/>
          </a:xfrm>
        </p:spPr>
        <p:txBody>
          <a:bodyPr/>
          <a:lstStyle/>
          <a:p>
            <a:r>
              <a:rPr lang="fr-FR" sz="2000" b="1" dirty="0" err="1"/>
              <a:t>str</a:t>
            </a:r>
            <a:endParaRPr lang="fr-FR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C5C2-0AC0-6885-413B-5A9838F39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4023" y="2067556"/>
            <a:ext cx="4838700" cy="315915"/>
          </a:xfrm>
        </p:spPr>
        <p:txBody>
          <a:bodyPr/>
          <a:lstStyle/>
          <a:p>
            <a:r>
              <a:rPr lang="fr-FR" dirty="0"/>
              <a:t>Texte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F643A-F47C-B213-29A7-6325E1191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5178" y="3623402"/>
            <a:ext cx="4838700" cy="636754"/>
          </a:xfrm>
        </p:spPr>
        <p:txBody>
          <a:bodyPr/>
          <a:lstStyle/>
          <a:p>
            <a:r>
              <a:rPr lang="fr-FR" sz="2000" b="1" dirty="0" err="1"/>
              <a:t>int</a:t>
            </a:r>
            <a:r>
              <a:rPr lang="fr-FR" sz="2000" b="1" dirty="0"/>
              <a:t>, </a:t>
            </a:r>
            <a:r>
              <a:rPr lang="fr-FR" sz="2000" b="1" dirty="0" err="1"/>
              <a:t>float</a:t>
            </a:r>
            <a:r>
              <a:rPr lang="fr-FR" sz="2000" b="1" dirty="0"/>
              <a:t>, </a:t>
            </a:r>
            <a:r>
              <a:rPr lang="fr-FR" sz="2000" b="1" dirty="0" err="1"/>
              <a:t>complex</a:t>
            </a:r>
            <a:endParaRPr lang="fr-FR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AAD4E-67A4-CC03-CD44-62377D54DE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178" y="3252498"/>
            <a:ext cx="4838700" cy="315915"/>
          </a:xfrm>
        </p:spPr>
        <p:txBody>
          <a:bodyPr/>
          <a:lstStyle/>
          <a:p>
            <a:r>
              <a:rPr lang="fr-FR" dirty="0"/>
              <a:t>Numérique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6E261-8DE1-23C9-F2F2-13EF836BF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4023" y="4428553"/>
            <a:ext cx="4838700" cy="315915"/>
          </a:xfrm>
        </p:spPr>
        <p:txBody>
          <a:bodyPr/>
          <a:lstStyle/>
          <a:p>
            <a:r>
              <a:rPr lang="fr-FR" dirty="0"/>
              <a:t>Séquence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822CF-BC28-68B5-B5E7-5A6D559BB7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1170" y="2438460"/>
            <a:ext cx="4838700" cy="574318"/>
          </a:xfrm>
        </p:spPr>
        <p:txBody>
          <a:bodyPr/>
          <a:lstStyle/>
          <a:p>
            <a:r>
              <a:rPr lang="fr-FR" sz="2000" b="1" dirty="0"/>
              <a:t>dict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622042-6483-940A-7EB0-79FB87FC21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1170" y="2067556"/>
            <a:ext cx="4838700" cy="315915"/>
          </a:xfrm>
        </p:spPr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A1EF82-8167-099B-3332-10B8487077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1170" y="3623402"/>
            <a:ext cx="4838700" cy="636754"/>
          </a:xfrm>
        </p:spPr>
        <p:txBody>
          <a:bodyPr/>
          <a:lstStyle/>
          <a:p>
            <a:r>
              <a:rPr lang="fr-FR" sz="2000" b="1" dirty="0"/>
              <a:t>set, </a:t>
            </a:r>
            <a:r>
              <a:rPr lang="fr-FR" sz="2000" b="1" dirty="0" err="1"/>
              <a:t>frozenset</a:t>
            </a:r>
            <a:endParaRPr lang="fr-FR" sz="2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5B808C-6F6E-CE40-9178-5BAC164267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11170" y="3252498"/>
            <a:ext cx="4838700" cy="315915"/>
          </a:xfrm>
        </p:spPr>
        <p:txBody>
          <a:bodyPr/>
          <a:lstStyle/>
          <a:p>
            <a:r>
              <a:rPr lang="fr-FR" dirty="0"/>
              <a:t>Set (ensemble)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671C208-DEB8-F370-03A6-B0279C33B60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86A625A-00A2-B78F-8B6E-2D6C509539FB}"/>
              </a:ext>
            </a:extLst>
          </p:cNvPr>
          <p:cNvSpPr txBox="1">
            <a:spLocks/>
          </p:cNvSpPr>
          <p:nvPr/>
        </p:nvSpPr>
        <p:spPr>
          <a:xfrm>
            <a:off x="964023" y="4801919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/>
              <a:t>list</a:t>
            </a:r>
            <a:r>
              <a:rPr lang="fr-FR" sz="2000" b="1" dirty="0"/>
              <a:t>, tuple, range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8E63F6F-F5A1-E5BE-9D7A-1EE0ED424F63}"/>
              </a:ext>
            </a:extLst>
          </p:cNvPr>
          <p:cNvSpPr txBox="1">
            <a:spLocks/>
          </p:cNvSpPr>
          <p:nvPr/>
        </p:nvSpPr>
        <p:spPr>
          <a:xfrm>
            <a:off x="6411170" y="4428553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Booléen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B507A0-870D-F3E4-5DD2-D74AC802866B}"/>
              </a:ext>
            </a:extLst>
          </p:cNvPr>
          <p:cNvSpPr txBox="1">
            <a:spLocks/>
          </p:cNvSpPr>
          <p:nvPr/>
        </p:nvSpPr>
        <p:spPr>
          <a:xfrm>
            <a:off x="6411170" y="4801919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/>
              <a:t>bool</a:t>
            </a:r>
            <a:endParaRPr lang="fr-FR" sz="2000" b="1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6329877-A4D5-4194-11E1-5D741CDAAFFF}"/>
              </a:ext>
            </a:extLst>
          </p:cNvPr>
          <p:cNvSpPr txBox="1">
            <a:spLocks/>
          </p:cNvSpPr>
          <p:nvPr/>
        </p:nvSpPr>
        <p:spPr>
          <a:xfrm>
            <a:off x="971550" y="5264649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Binaire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12A2136-1325-6043-947C-C315289E75C9}"/>
              </a:ext>
            </a:extLst>
          </p:cNvPr>
          <p:cNvSpPr txBox="1">
            <a:spLocks/>
          </p:cNvSpPr>
          <p:nvPr/>
        </p:nvSpPr>
        <p:spPr>
          <a:xfrm>
            <a:off x="971550" y="5638015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Bytes, </a:t>
            </a:r>
            <a:r>
              <a:rPr lang="fr-FR" sz="2000" b="1" dirty="0" err="1"/>
              <a:t>bytearray</a:t>
            </a:r>
            <a:r>
              <a:rPr lang="fr-FR" sz="2000" b="1" dirty="0"/>
              <a:t>, </a:t>
            </a:r>
            <a:r>
              <a:rPr lang="fr-FR" sz="2000" b="1" dirty="0" err="1"/>
              <a:t>memoryview</a:t>
            </a:r>
            <a:endParaRPr lang="fr-FR" sz="2000" b="1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5B29C687-324C-5D66-B82E-033C3DD51074}"/>
              </a:ext>
            </a:extLst>
          </p:cNvPr>
          <p:cNvSpPr txBox="1">
            <a:spLocks/>
          </p:cNvSpPr>
          <p:nvPr/>
        </p:nvSpPr>
        <p:spPr>
          <a:xfrm>
            <a:off x="6411170" y="5264649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 (</a:t>
            </a:r>
            <a:r>
              <a:rPr lang="fr-FR" dirty="0" err="1"/>
              <a:t>null</a:t>
            </a:r>
            <a:r>
              <a:rPr lang="fr-FR" dirty="0"/>
              <a:t>)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C02991A-01AE-ACC3-91FD-40C09F3F39F3}"/>
              </a:ext>
            </a:extLst>
          </p:cNvPr>
          <p:cNvSpPr txBox="1">
            <a:spLocks/>
          </p:cNvSpPr>
          <p:nvPr/>
        </p:nvSpPr>
        <p:spPr>
          <a:xfrm>
            <a:off x="6411170" y="5638015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/>
              <a:t>NoneType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6158719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699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Franklin Gothic Book</vt:lpstr>
      <vt:lpstr>Franklin Gothic Demi</vt:lpstr>
      <vt:lpstr>Wingdings</vt:lpstr>
      <vt:lpstr>Theme1</vt:lpstr>
      <vt:lpstr>Programmation avancée (Python)</vt:lpstr>
      <vt:lpstr>La matière</vt:lpstr>
      <vt:lpstr>Contenu</vt:lpstr>
      <vt:lpstr>Environnements virtuels</vt:lpstr>
      <vt:lpstr>Exemple d’utilisation des environnements virtuels</vt:lpstr>
      <vt:lpstr>Environnements virtuels</vt:lpstr>
      <vt:lpstr>Création d’un nouvel environnement</vt:lpstr>
      <vt:lpstr>Activation/Désactivation d’un environnement</vt:lpstr>
      <vt:lpstr>Types de de données</vt:lpstr>
      <vt:lpstr>Variables et affectation</vt:lpstr>
      <vt:lpstr>Opérateurs arithmétiques</vt:lpstr>
      <vt:lpstr>Opérateurs logiques</vt:lpstr>
      <vt:lpstr>Opérateurs de chaines</vt:lpstr>
      <vt:lpstr>Opérateurs composés</vt:lpstr>
      <vt:lpstr>Les commentaires</vt:lpstr>
      <vt:lpstr>Les commentaires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Mohamed HABIB ZAHMANI</dc:creator>
  <cp:lastModifiedBy>Mohamed HABIB ZAHMANI</cp:lastModifiedBy>
  <cp:revision>16</cp:revision>
  <dcterms:created xsi:type="dcterms:W3CDTF">2022-07-24T08:45:14Z</dcterms:created>
  <dcterms:modified xsi:type="dcterms:W3CDTF">2022-10-09T09:40:16Z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