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Quicksand"/>
      <p:regular r:id="rId31"/>
      <p:bold r:id="rId32"/>
    </p:embeddedFont>
    <p:embeddedFont>
      <p:font typeface="Exo 2"/>
      <p:regular r:id="rId33"/>
      <p:bold r:id="rId34"/>
      <p:italic r:id="rId35"/>
      <p:boldItalic r:id="rId36"/>
    </p:embeddedFont>
    <p:embeddedFont>
      <p:font typeface="Exo 2 ExtraBold"/>
      <p:bold r:id="rId37"/>
      <p:boldItalic r:id="rId38"/>
    </p:embeddedFont>
    <p:embeddedFont>
      <p:font typeface="Roboto Mono"/>
      <p:regular r:id="rId39"/>
      <p:bold r:id="rId40"/>
      <p:italic r:id="rId41"/>
      <p:boldItalic r:id="rId42"/>
    </p:embeddedFont>
    <p:embeddedFont>
      <p:font typeface="Century Gothic"/>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7" roundtripDataSignature="AMtx7migVgfCc+lfBU2NQpipphz7FqtG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6.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8.xml"/><Relationship Id="rId44" Type="http://schemas.openxmlformats.org/officeDocument/2006/relationships/font" Target="fonts/CenturyGothic-bold.fntdata"/><Relationship Id="rId21" Type="http://schemas.openxmlformats.org/officeDocument/2006/relationships/slide" Target="slides/slide17.xml"/><Relationship Id="rId43" Type="http://schemas.openxmlformats.org/officeDocument/2006/relationships/font" Target="fonts/CenturyGothic-regular.fntdata"/><Relationship Id="rId24" Type="http://schemas.openxmlformats.org/officeDocument/2006/relationships/font" Target="fonts/Raleway-bold.fntdata"/><Relationship Id="rId46" Type="http://schemas.openxmlformats.org/officeDocument/2006/relationships/font" Target="fonts/CenturyGothic-boldItalic.fntdata"/><Relationship Id="rId23" Type="http://schemas.openxmlformats.org/officeDocument/2006/relationships/font" Target="fonts/Raleway-regular.fntdata"/><Relationship Id="rId45"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47" Type="http://customschemas.google.com/relationships/presentationmetadata" Target="meta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icksand-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Exo2-regular.fntdata"/><Relationship Id="rId10" Type="http://schemas.openxmlformats.org/officeDocument/2006/relationships/slide" Target="slides/slide6.xml"/><Relationship Id="rId32" Type="http://schemas.openxmlformats.org/officeDocument/2006/relationships/font" Target="fonts/Quicksand-bold.fntdata"/><Relationship Id="rId13" Type="http://schemas.openxmlformats.org/officeDocument/2006/relationships/slide" Target="slides/slide9.xml"/><Relationship Id="rId35" Type="http://schemas.openxmlformats.org/officeDocument/2006/relationships/font" Target="fonts/Exo2-italic.fntdata"/><Relationship Id="rId12" Type="http://schemas.openxmlformats.org/officeDocument/2006/relationships/slide" Target="slides/slide8.xml"/><Relationship Id="rId34" Type="http://schemas.openxmlformats.org/officeDocument/2006/relationships/font" Target="fonts/Exo2-bold.fntdata"/><Relationship Id="rId15" Type="http://schemas.openxmlformats.org/officeDocument/2006/relationships/slide" Target="slides/slide11.xml"/><Relationship Id="rId37" Type="http://schemas.openxmlformats.org/officeDocument/2006/relationships/font" Target="fonts/Exo2ExtraBold-bold.fntdata"/><Relationship Id="rId14" Type="http://schemas.openxmlformats.org/officeDocument/2006/relationships/slide" Target="slides/slide10.xml"/><Relationship Id="rId36" Type="http://schemas.openxmlformats.org/officeDocument/2006/relationships/font" Target="fonts/Exo2-boldItalic.fntdata"/><Relationship Id="rId17" Type="http://schemas.openxmlformats.org/officeDocument/2006/relationships/slide" Target="slides/slide13.xml"/><Relationship Id="rId39" Type="http://schemas.openxmlformats.org/officeDocument/2006/relationships/font" Target="fonts/RobotoMono-regular.fntdata"/><Relationship Id="rId16" Type="http://schemas.openxmlformats.org/officeDocument/2006/relationships/slide" Target="slides/slide12.xml"/><Relationship Id="rId38" Type="http://schemas.openxmlformats.org/officeDocument/2006/relationships/font" Target="fonts/Exo2ExtraBold-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fr-FR"/>
              <a:t>‹#›</a:t>
            </a:fld>
            <a:endParaRPr/>
          </a:p>
        </p:txBody>
      </p:sp>
      <p:sp>
        <p:nvSpPr>
          <p:cNvPr id="93" name="Google Shape;93;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rPr lang="fr-FR"/>
              <a:t>Sarra BOUGANDA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b7d645b2b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b7d645b2b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ab7d645b2b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9b69828a3_1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99b69828a3_1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299b69828a3_1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99b69828a3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99b69828a3_1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g299b69828a3_1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b7d645b2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b7d645b2b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g2ab7d645b2b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ab7d645b2b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ab7d645b2b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2ab7d645b2b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b7d645b2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b7d645b2b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g2ab7d645b2b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ab7d645b2b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ab7d645b2b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2ab7d645b2b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9b69828a3_1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9b69828a3_1_1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299b69828a3_1_1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9b69828a3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99b69828a3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299b69828a3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e8968ffa0a_1_7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e8968ffa0a_1_7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1e8968ffa0a_1_7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9b69828a3_1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9b69828a3_1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99b69828a3_1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badca73bf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badca73bf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2abadca73bf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badca73bf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badca73bf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abadca73bf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9b69828a3_5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9b69828a3_5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99b69828a3_5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9b69828a3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99b69828a3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99b69828a3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aabc467be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aaabc467be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aaabc467be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99b69828a3_5_7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99b69828a3_5_7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99b69828a3_5_7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5" name="Shape 15"/>
        <p:cNvGrpSpPr/>
        <p:nvPr/>
      </p:nvGrpSpPr>
      <p:grpSpPr>
        <a:xfrm>
          <a:off x="0" y="0"/>
          <a:ext cx="0" cy="0"/>
          <a:chOff x="0" y="0"/>
          <a:chExt cx="0" cy="0"/>
        </a:xfrm>
      </p:grpSpPr>
      <p:sp>
        <p:nvSpPr>
          <p:cNvPr id="16" name="Google Shape;16;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63" name="Shape 63"/>
        <p:cNvGrpSpPr/>
        <p:nvPr/>
      </p:nvGrpSpPr>
      <p:grpSpPr>
        <a:xfrm>
          <a:off x="0" y="0"/>
          <a:ext cx="0" cy="0"/>
          <a:chOff x="0" y="0"/>
          <a:chExt cx="0" cy="0"/>
        </a:xfrm>
      </p:grpSpPr>
      <p:sp>
        <p:nvSpPr>
          <p:cNvPr id="64" name="Google Shape;64;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0" name="Shape 70"/>
        <p:cNvGrpSpPr/>
        <p:nvPr/>
      </p:nvGrpSpPr>
      <p:grpSpPr>
        <a:xfrm>
          <a:off x="0" y="0"/>
          <a:ext cx="0" cy="0"/>
          <a:chOff x="0" y="0"/>
          <a:chExt cx="0" cy="0"/>
        </a:xfrm>
      </p:grpSpPr>
      <p:sp>
        <p:nvSpPr>
          <p:cNvPr id="71" name="Google Shape;71;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8"/>
          <p:cNvSpPr/>
          <p:nvPr>
            <p:ph idx="2" type="pic"/>
          </p:nvPr>
        </p:nvSpPr>
        <p:spPr>
          <a:xfrm>
            <a:off x="5183188" y="987425"/>
            <a:ext cx="6172200" cy="4873625"/>
          </a:xfrm>
          <a:prstGeom prst="rect">
            <a:avLst/>
          </a:prstGeom>
          <a:noFill/>
          <a:ln>
            <a:noFill/>
          </a:ln>
        </p:spPr>
      </p:sp>
      <p:sp>
        <p:nvSpPr>
          <p:cNvPr id="73" name="Google Shape;73;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7" name="Shape 77"/>
        <p:cNvGrpSpPr/>
        <p:nvPr/>
      </p:nvGrpSpPr>
      <p:grpSpPr>
        <a:xfrm>
          <a:off x="0" y="0"/>
          <a:ext cx="0" cy="0"/>
          <a:chOff x="0" y="0"/>
          <a:chExt cx="0" cy="0"/>
        </a:xfrm>
      </p:grpSpPr>
      <p:sp>
        <p:nvSpPr>
          <p:cNvPr id="78" name="Google Shape;78;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3" name="Shape 83"/>
        <p:cNvGrpSpPr/>
        <p:nvPr/>
      </p:nvGrpSpPr>
      <p:grpSpPr>
        <a:xfrm>
          <a:off x="0" y="0"/>
          <a:ext cx="0" cy="0"/>
          <a:chOff x="0" y="0"/>
          <a:chExt cx="0" cy="0"/>
        </a:xfrm>
      </p:grpSpPr>
      <p:sp>
        <p:nvSpPr>
          <p:cNvPr id="84" name="Google Shape;84;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21" name="Shape 21"/>
        <p:cNvGrpSpPr/>
        <p:nvPr/>
      </p:nvGrpSpPr>
      <p:grpSpPr>
        <a:xfrm>
          <a:off x="0" y="0"/>
          <a:ext cx="0" cy="0"/>
          <a:chOff x="0" y="0"/>
          <a:chExt cx="0" cy="0"/>
        </a:xfrm>
      </p:grpSpPr>
      <p:sp>
        <p:nvSpPr>
          <p:cNvPr id="22" name="Google Shape;2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26" name="Shape 26"/>
        <p:cNvGrpSpPr/>
        <p:nvPr/>
      </p:nvGrpSpPr>
      <p:grpSpPr>
        <a:xfrm>
          <a:off x="0" y="0"/>
          <a:ext cx="0" cy="0"/>
          <a:chOff x="0" y="0"/>
          <a:chExt cx="0" cy="0"/>
        </a:xfrm>
      </p:grpSpPr>
      <p:sp>
        <p:nvSpPr>
          <p:cNvPr id="27" name="Google Shape;27;p40"/>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mc:AlternateContent>
    <mc:Choice Requires="p14">
      <p:transition spd="slow" p14:dur="125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lank" showMasterSp="0">
  <p:cSld name="5_Blank">
    <p:spTree>
      <p:nvGrpSpPr>
        <p:cNvPr id="28" name="Shape 28"/>
        <p:cNvGrpSpPr/>
        <p:nvPr/>
      </p:nvGrpSpPr>
      <p:grpSpPr>
        <a:xfrm>
          <a:off x="0" y="0"/>
          <a:ext cx="0" cy="0"/>
          <a:chOff x="0" y="0"/>
          <a:chExt cx="0" cy="0"/>
        </a:xfrm>
      </p:grpSpPr>
      <p:sp>
        <p:nvSpPr>
          <p:cNvPr id="29" name="Google Shape;29;p41"/>
          <p:cNvSpPr/>
          <p:nvPr>
            <p:ph idx="2" type="pic"/>
          </p:nvPr>
        </p:nvSpPr>
        <p:spPr>
          <a:xfrm>
            <a:off x="1605812" y="1140908"/>
            <a:ext cx="1874469" cy="1874469"/>
          </a:xfrm>
          <a:prstGeom prst="rect">
            <a:avLst/>
          </a:prstGeom>
          <a:noFill/>
          <a:ln>
            <a:noFill/>
          </a:ln>
          <a:effectLst>
            <a:outerShdw blurRad="1270000" sx="87000" rotWithShape="0" algn="t" dir="5400000" dist="546100" sy="87000">
              <a:schemeClr val="accent1">
                <a:alpha val="20000"/>
              </a:schemeClr>
            </a:outerShdw>
          </a:effectLst>
        </p:spPr>
      </p:sp>
      <p:sp>
        <p:nvSpPr>
          <p:cNvPr id="30" name="Google Shape;30;p41"/>
          <p:cNvSpPr txBox="1"/>
          <p:nvPr>
            <p:ph idx="12" type="sldNum"/>
          </p:nvPr>
        </p:nvSpPr>
        <p:spPr>
          <a:xfrm>
            <a:off x="11409045" y="6333134"/>
            <a:ext cx="731700" cy="525000"/>
          </a:xfrm>
          <a:prstGeom prst="rect">
            <a:avLst/>
          </a:prstGeom>
        </p:spPr>
        <p:txBody>
          <a:bodyPr anchorCtr="0" anchor="t" bIns="45700" lIns="91425" spcFirstLastPara="1" rIns="91425" wrap="square" tIns="4570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750"/>
                                        <p:tgtEl>
                                          <p:spTgt spid="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31" name="Shape 31"/>
        <p:cNvGrpSpPr/>
        <p:nvPr/>
      </p:nvGrpSpPr>
      <p:grpSpPr>
        <a:xfrm>
          <a:off x="0" y="0"/>
          <a:ext cx="0" cy="0"/>
          <a:chOff x="0" y="0"/>
          <a:chExt cx="0" cy="0"/>
        </a:xfrm>
      </p:grpSpPr>
      <p:sp>
        <p:nvSpPr>
          <p:cNvPr id="32" name="Google Shape;3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5" name="Shape 35"/>
        <p:cNvGrpSpPr/>
        <p:nvPr/>
      </p:nvGrpSpPr>
      <p:grpSpPr>
        <a:xfrm>
          <a:off x="0" y="0"/>
          <a:ext cx="0" cy="0"/>
          <a:chOff x="0" y="0"/>
          <a:chExt cx="0" cy="0"/>
        </a:xfrm>
      </p:grpSpPr>
      <p:sp>
        <p:nvSpPr>
          <p:cNvPr id="36" name="Google Shape;3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41" name="Shape 41"/>
        <p:cNvGrpSpPr/>
        <p:nvPr/>
      </p:nvGrpSpPr>
      <p:grpSpPr>
        <a:xfrm>
          <a:off x="0" y="0"/>
          <a:ext cx="0" cy="0"/>
          <a:chOff x="0" y="0"/>
          <a:chExt cx="0" cy="0"/>
        </a:xfrm>
      </p:grpSpPr>
      <p:sp>
        <p:nvSpPr>
          <p:cNvPr id="42" name="Google Shape;42;p4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47" name="Shape 47"/>
        <p:cNvGrpSpPr/>
        <p:nvPr/>
      </p:nvGrpSpPr>
      <p:grpSpPr>
        <a:xfrm>
          <a:off x="0" y="0"/>
          <a:ext cx="0" cy="0"/>
          <a:chOff x="0" y="0"/>
          <a:chExt cx="0" cy="0"/>
        </a:xfrm>
      </p:grpSpPr>
      <p:sp>
        <p:nvSpPr>
          <p:cNvPr id="48" name="Google Shape;48;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4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54" name="Shape 54"/>
        <p:cNvGrpSpPr/>
        <p:nvPr/>
      </p:nvGrpSpPr>
      <p:grpSpPr>
        <a:xfrm>
          <a:off x="0" y="0"/>
          <a:ext cx="0" cy="0"/>
          <a:chOff x="0" y="0"/>
          <a:chExt cx="0" cy="0"/>
        </a:xfrm>
      </p:grpSpPr>
      <p:sp>
        <p:nvSpPr>
          <p:cNvPr id="55" name="Google Shape;55;p4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4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4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4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hyperlink" Target="http://drive.google.com/file/d/1UFUu3Gh60U3jIXDTm3GRMAshDo6RUxW7/view" TargetMode="External"/><Relationship Id="rId5"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drive.google.com/file/d/19cH-oyZxEEfEY6rPw5JUNE9arN_j7OSI/view"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nvSpPr>
        <p:spPr>
          <a:xfrm>
            <a:off x="953550" y="1753807"/>
            <a:ext cx="10284900" cy="1108200"/>
          </a:xfrm>
          <a:prstGeom prst="rect">
            <a:avLst/>
          </a:prstGeom>
          <a:noFill/>
          <a:ln>
            <a:noFill/>
          </a:ln>
        </p:spPr>
        <p:txBody>
          <a:bodyPr anchorCtr="0" anchor="t" bIns="60925" lIns="121900" spcFirstLastPara="1" rIns="121900" wrap="square" tIns="60925">
            <a:spAutoFit/>
          </a:bodyPr>
          <a:lstStyle/>
          <a:p>
            <a:pPr indent="0" lvl="0" marL="0" marR="0" rtl="0" algn="ctr">
              <a:lnSpc>
                <a:spcPct val="200000"/>
              </a:lnSpc>
              <a:spcBef>
                <a:spcPts val="0"/>
              </a:spcBef>
              <a:spcAft>
                <a:spcPts val="0"/>
              </a:spcAft>
              <a:buClr>
                <a:srgbClr val="000000"/>
              </a:buClr>
              <a:buSzPts val="2400"/>
              <a:buFont typeface="Arial"/>
              <a:buNone/>
            </a:pPr>
            <a:r>
              <a:rPr b="1" i="0" lang="fr-FR" sz="2400" u="none" cap="none" strike="noStrike">
                <a:solidFill>
                  <a:schemeClr val="dk1"/>
                </a:solidFill>
                <a:latin typeface="Cambria"/>
                <a:ea typeface="Cambria"/>
                <a:cs typeface="Cambria"/>
                <a:sym typeface="Cambria"/>
              </a:rPr>
              <a:t> </a:t>
            </a:r>
            <a:r>
              <a:rPr b="1" lang="fr-FR" sz="2400">
                <a:solidFill>
                  <a:schemeClr val="dk1"/>
                </a:solidFill>
                <a:latin typeface="Cambria"/>
                <a:ea typeface="Cambria"/>
                <a:cs typeface="Cambria"/>
                <a:sym typeface="Cambria"/>
              </a:rPr>
              <a:t>BE Systèmes Embarqués</a:t>
            </a:r>
            <a:endParaRPr b="1" i="0" sz="1800" u="none" cap="none" strike="noStrike">
              <a:solidFill>
                <a:schemeClr val="dk1"/>
              </a:solidFill>
              <a:latin typeface="Cambria"/>
              <a:ea typeface="Cambria"/>
              <a:cs typeface="Cambria"/>
              <a:sym typeface="Cambria"/>
            </a:endParaRPr>
          </a:p>
          <a:p>
            <a:pPr indent="0" lvl="0" marL="0" marR="0" rtl="0" algn="ctr">
              <a:lnSpc>
                <a:spcPct val="200000"/>
              </a:lnSpc>
              <a:spcBef>
                <a:spcPts val="0"/>
              </a:spcBef>
              <a:spcAft>
                <a:spcPts val="0"/>
              </a:spcAft>
              <a:buClr>
                <a:srgbClr val="000000"/>
              </a:buClr>
              <a:buSzPts val="1600"/>
              <a:buFont typeface="Arial"/>
              <a:buNone/>
            </a:pPr>
            <a:r>
              <a:t/>
            </a:r>
            <a:endParaRPr b="0" i="0" sz="1600" u="none" cap="none" strike="noStrike">
              <a:solidFill>
                <a:schemeClr val="dk1"/>
              </a:solidFill>
              <a:latin typeface="Cambria"/>
              <a:ea typeface="Cambria"/>
              <a:cs typeface="Cambria"/>
              <a:sym typeface="Cambria"/>
            </a:endParaRPr>
          </a:p>
        </p:txBody>
      </p:sp>
      <p:sp>
        <p:nvSpPr>
          <p:cNvPr id="96" name="Google Shape;96;p1"/>
          <p:cNvSpPr/>
          <p:nvPr/>
        </p:nvSpPr>
        <p:spPr>
          <a:xfrm>
            <a:off x="4381495" y="4000506"/>
            <a:ext cx="323100" cy="4923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2400"/>
              <a:buFont typeface="Arial"/>
              <a:buNone/>
            </a:pPr>
            <a:r>
              <a:rPr b="1" i="0" lang="fr-FR" sz="2400" u="none" cap="none" strike="noStrike">
                <a:solidFill>
                  <a:schemeClr val="dk1"/>
                </a:solidFill>
                <a:latin typeface="Times New Roman"/>
                <a:ea typeface="Times New Roman"/>
                <a:cs typeface="Times New Roman"/>
                <a:sym typeface="Times New Roman"/>
              </a:rPr>
              <a:t> </a:t>
            </a:r>
            <a:endParaRPr b="0" i="0" sz="2400" u="none" cap="none" strike="noStrike">
              <a:solidFill>
                <a:schemeClr val="dk1"/>
              </a:solidFill>
              <a:latin typeface="Calibri"/>
              <a:ea typeface="Calibri"/>
              <a:cs typeface="Calibri"/>
              <a:sym typeface="Calibri"/>
            </a:endParaRPr>
          </a:p>
        </p:txBody>
      </p:sp>
      <p:sp>
        <p:nvSpPr>
          <p:cNvPr id="97" name="Google Shape;97;p1"/>
          <p:cNvSpPr/>
          <p:nvPr/>
        </p:nvSpPr>
        <p:spPr>
          <a:xfrm>
            <a:off x="733035" y="4160252"/>
            <a:ext cx="6858000" cy="861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70C0"/>
              </a:solidFill>
              <a:latin typeface="Times New Roman"/>
              <a:ea typeface="Times New Roman"/>
              <a:cs typeface="Times New Roman"/>
              <a:sym typeface="Times New Roman"/>
            </a:endParaRPr>
          </a:p>
        </p:txBody>
      </p:sp>
      <p:sp>
        <p:nvSpPr>
          <p:cNvPr id="98" name="Google Shape;98;p1"/>
          <p:cNvSpPr/>
          <p:nvPr/>
        </p:nvSpPr>
        <p:spPr>
          <a:xfrm>
            <a:off x="1831021" y="2272481"/>
            <a:ext cx="8286900" cy="1007700"/>
          </a:xfrm>
          <a:prstGeom prst="rect">
            <a:avLst/>
          </a:prstGeom>
          <a:noFill/>
          <a:ln>
            <a:noFill/>
          </a:ln>
        </p:spPr>
        <p:txBody>
          <a:bodyPr anchorCtr="0" anchor="ctr" bIns="60925" lIns="121900" spcFirstLastPara="1" rIns="121900" wrap="square" tIns="60925">
            <a:noAutofit/>
          </a:bodyPr>
          <a:lstStyle/>
          <a:p>
            <a:pPr indent="0" lvl="0" marL="457200" rtl="0" algn="ctr">
              <a:lnSpc>
                <a:spcPct val="115000"/>
              </a:lnSpc>
              <a:spcBef>
                <a:spcPts val="0"/>
              </a:spcBef>
              <a:spcAft>
                <a:spcPts val="1200"/>
              </a:spcAft>
              <a:buNone/>
            </a:pPr>
            <a:r>
              <a:rPr lang="fr-FR" sz="2100">
                <a:solidFill>
                  <a:schemeClr val="dk1"/>
                </a:solidFill>
                <a:latin typeface="Cambria"/>
                <a:ea typeface="Cambria"/>
                <a:cs typeface="Cambria"/>
                <a:sym typeface="Cambria"/>
              </a:rPr>
              <a:t>Conception et Développement d'une Application en Temps Réel avec Gestion Multi-Tâches.</a:t>
            </a:r>
            <a:endParaRPr b="1" sz="3100">
              <a:solidFill>
                <a:schemeClr val="dk1"/>
              </a:solidFill>
              <a:latin typeface="Cambria"/>
              <a:ea typeface="Cambria"/>
              <a:cs typeface="Cambria"/>
              <a:sym typeface="Cambria"/>
            </a:endParaRPr>
          </a:p>
        </p:txBody>
      </p:sp>
      <p:sp>
        <p:nvSpPr>
          <p:cNvPr id="99" name="Google Shape;99;p1"/>
          <p:cNvSpPr/>
          <p:nvPr/>
        </p:nvSpPr>
        <p:spPr>
          <a:xfrm>
            <a:off x="9678561" y="3680591"/>
            <a:ext cx="782400" cy="782400"/>
          </a:xfrm>
          <a:prstGeom prst="roundRect">
            <a:avLst>
              <a:gd fmla="val 16667" name="adj"/>
            </a:avLst>
          </a:prstGeom>
          <a:gradFill>
            <a:gsLst>
              <a:gs pos="0">
                <a:srgbClr val="0FAEBF">
                  <a:alpha val="20000"/>
                </a:srgbClr>
              </a:gs>
              <a:gs pos="100000">
                <a:srgbClr val="0FAEBF">
                  <a:alpha val="0"/>
                </a:srgbClr>
              </a:gs>
            </a:gsLst>
            <a:lin ang="2700006" scaled="0"/>
          </a:gra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Quicksand"/>
              <a:ea typeface="Quicksand"/>
              <a:cs typeface="Quicksand"/>
              <a:sym typeface="Quicksand"/>
            </a:endParaRPr>
          </a:p>
        </p:txBody>
      </p:sp>
      <p:sp>
        <p:nvSpPr>
          <p:cNvPr id="100" name="Google Shape;100;p1"/>
          <p:cNvSpPr/>
          <p:nvPr/>
        </p:nvSpPr>
        <p:spPr>
          <a:xfrm>
            <a:off x="10109797" y="4252093"/>
            <a:ext cx="1378500" cy="1378500"/>
          </a:xfrm>
          <a:prstGeom prst="roundRect">
            <a:avLst>
              <a:gd fmla="val 16667" name="adj"/>
            </a:avLst>
          </a:prstGeom>
          <a:gradFill>
            <a:gsLst>
              <a:gs pos="0">
                <a:srgbClr val="0FAEBF">
                  <a:alpha val="20000"/>
                </a:srgbClr>
              </a:gs>
              <a:gs pos="100000">
                <a:srgbClr val="0FAEBF">
                  <a:alpha val="0"/>
                </a:srgbClr>
              </a:gs>
            </a:gsLst>
            <a:lin ang="2700006" scaled="0"/>
          </a:gra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Quicksand"/>
              <a:ea typeface="Quicksand"/>
              <a:cs typeface="Quicksand"/>
              <a:sym typeface="Quicksand"/>
            </a:endParaRPr>
          </a:p>
        </p:txBody>
      </p:sp>
      <p:sp>
        <p:nvSpPr>
          <p:cNvPr id="101" name="Google Shape;101;p1"/>
          <p:cNvSpPr/>
          <p:nvPr/>
        </p:nvSpPr>
        <p:spPr>
          <a:xfrm>
            <a:off x="20421661" y="598756"/>
            <a:ext cx="1517400" cy="1517400"/>
          </a:xfrm>
          <a:prstGeom prst="roundRect">
            <a:avLst>
              <a:gd fmla="val 16667" name="adj"/>
            </a:avLst>
          </a:prstGeom>
          <a:gradFill>
            <a:gsLst>
              <a:gs pos="0">
                <a:srgbClr val="0FAEBF">
                  <a:alpha val="20000"/>
                </a:srgbClr>
              </a:gs>
              <a:gs pos="100000">
                <a:srgbClr val="0FAEBF">
                  <a:alpha val="0"/>
                </a:srgbClr>
              </a:gs>
            </a:gsLst>
            <a:lin ang="2700006" scaled="0"/>
          </a:gra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rgbClr val="FFFFFF"/>
              </a:solidFill>
              <a:latin typeface="Quicksand"/>
              <a:ea typeface="Quicksand"/>
              <a:cs typeface="Quicksand"/>
              <a:sym typeface="Quicksand"/>
            </a:endParaRPr>
          </a:p>
        </p:txBody>
      </p:sp>
      <p:grpSp>
        <p:nvGrpSpPr>
          <p:cNvPr id="102" name="Google Shape;102;p1"/>
          <p:cNvGrpSpPr/>
          <p:nvPr/>
        </p:nvGrpSpPr>
        <p:grpSpPr>
          <a:xfrm>
            <a:off x="841449" y="2830989"/>
            <a:ext cx="782494" cy="782243"/>
            <a:chOff x="10171590" y="-1509661"/>
            <a:chExt cx="3576300" cy="3567000"/>
          </a:xfrm>
        </p:grpSpPr>
        <p:sp>
          <p:nvSpPr>
            <p:cNvPr id="103" name="Google Shape;103;p1"/>
            <p:cNvSpPr/>
            <p:nvPr/>
          </p:nvSpPr>
          <p:spPr>
            <a:xfrm>
              <a:off x="10171590" y="-1509661"/>
              <a:ext cx="3576300" cy="3567000"/>
            </a:xfrm>
            <a:prstGeom prst="roundRect">
              <a:avLst>
                <a:gd fmla="val 29592" name="adj"/>
              </a:avLst>
            </a:prstGeom>
            <a:noFill/>
            <a:ln cap="flat" cmpd="sng" w="19050">
              <a:solidFill>
                <a:srgbClr val="687EDE">
                  <a:alpha val="23920"/>
                </a:srgbClr>
              </a:solidFill>
              <a:prstDash val="solid"/>
              <a:round/>
              <a:headEnd len="sm" w="sm" type="none"/>
              <a:tailEnd len="sm" w="sm" type="none"/>
            </a:ln>
            <a:effectLst>
              <a:outerShdw blurRad="1079500" sx="85000" rotWithShape="0" algn="tl" dir="2700000" dist="508000" sy="85000">
                <a:srgbClr val="000000">
                  <a:alpha val="14120"/>
                </a:srgbClr>
              </a:outerShdw>
            </a:effectLst>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04" name="Google Shape;104;p1"/>
            <p:cNvSpPr/>
            <p:nvPr/>
          </p:nvSpPr>
          <p:spPr>
            <a:xfrm>
              <a:off x="11353069" y="-331282"/>
              <a:ext cx="1213500" cy="1210200"/>
            </a:xfrm>
            <a:prstGeom prst="roundRect">
              <a:avLst>
                <a:gd fmla="val 29592" name="adj"/>
              </a:avLst>
            </a:prstGeom>
            <a:noFill/>
            <a:ln cap="flat" cmpd="sng" w="19050">
              <a:solidFill>
                <a:srgbClr val="687EDE">
                  <a:alpha val="23920"/>
                </a:srgbClr>
              </a:solidFill>
              <a:prstDash val="solid"/>
              <a:round/>
              <a:headEnd len="sm" w="sm" type="none"/>
              <a:tailEnd len="sm" w="sm" type="none"/>
            </a:ln>
            <a:effectLst>
              <a:outerShdw blurRad="1079500" sx="85000" rotWithShape="0" algn="tl" dir="2700000" dist="508000" sy="85000">
                <a:srgbClr val="000000">
                  <a:alpha val="14120"/>
                </a:srgbClr>
              </a:outerShdw>
            </a:effectLst>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grpSp>
      <p:sp>
        <p:nvSpPr>
          <p:cNvPr id="105" name="Google Shape;105;p1"/>
          <p:cNvSpPr/>
          <p:nvPr/>
        </p:nvSpPr>
        <p:spPr>
          <a:xfrm>
            <a:off x="3023659" y="4308166"/>
            <a:ext cx="10506600" cy="861900"/>
          </a:xfrm>
          <a:prstGeom prst="rect">
            <a:avLst/>
          </a:prstGeom>
          <a:noFill/>
          <a:ln>
            <a:noFill/>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70C0"/>
              </a:solidFill>
              <a:latin typeface="Times New Roman"/>
              <a:ea typeface="Times New Roman"/>
              <a:cs typeface="Times New Roman"/>
              <a:sym typeface="Times New Roman"/>
            </a:endParaRPr>
          </a:p>
        </p:txBody>
      </p:sp>
      <p:sp>
        <p:nvSpPr>
          <p:cNvPr id="106" name="Google Shape;106;p1"/>
          <p:cNvSpPr txBox="1"/>
          <p:nvPr/>
        </p:nvSpPr>
        <p:spPr>
          <a:xfrm>
            <a:off x="2187505" y="3957138"/>
            <a:ext cx="5768700" cy="1816200"/>
          </a:xfrm>
          <a:prstGeom prst="rect">
            <a:avLst/>
          </a:prstGeom>
          <a:noFill/>
          <a:ln>
            <a:noFill/>
          </a:ln>
        </p:spPr>
        <p:txBody>
          <a:bodyPr anchorCtr="0" anchor="t" bIns="60925" lIns="121900" spcFirstLastPara="1" rIns="121900" wrap="square" tIns="60925">
            <a:spAutoFit/>
          </a:bodyPr>
          <a:lstStyle/>
          <a:p>
            <a:pPr indent="0" lvl="0" marL="0" marR="0" rtl="0" algn="l">
              <a:lnSpc>
                <a:spcPct val="150000"/>
              </a:lnSpc>
              <a:spcBef>
                <a:spcPts val="0"/>
              </a:spcBef>
              <a:spcAft>
                <a:spcPts val="0"/>
              </a:spcAft>
              <a:buClr>
                <a:srgbClr val="000000"/>
              </a:buClr>
              <a:buSzPts val="2000"/>
              <a:buFont typeface="Arial"/>
              <a:buNone/>
            </a:pPr>
            <a:r>
              <a:rPr b="0" i="0" lang="fr-FR" sz="2000" u="none" cap="none" strike="noStrike">
                <a:solidFill>
                  <a:schemeClr val="dk1"/>
                </a:solidFill>
                <a:latin typeface="Cambria"/>
                <a:ea typeface="Cambria"/>
                <a:cs typeface="Cambria"/>
                <a:sym typeface="Cambria"/>
              </a:rPr>
              <a:t>Réalisé par :</a:t>
            </a:r>
            <a:endParaRPr b="1" i="0" sz="2000" u="none" cap="none" strike="noStrike">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2000"/>
              <a:buFont typeface="Arial"/>
              <a:buNone/>
            </a:pPr>
            <a:r>
              <a:rPr b="1" lang="fr-FR" sz="2000">
                <a:solidFill>
                  <a:schemeClr val="dk1"/>
                </a:solidFill>
                <a:latin typeface="Cambria"/>
                <a:ea typeface="Cambria"/>
                <a:cs typeface="Cambria"/>
                <a:sym typeface="Cambria"/>
              </a:rPr>
              <a:t>    Ahmed ABDELJELIL</a:t>
            </a:r>
            <a:endParaRPr b="1" sz="2000">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2000"/>
              <a:buFont typeface="Arial"/>
              <a:buNone/>
            </a:pPr>
            <a:r>
              <a:rPr b="1" lang="fr-FR" sz="2000">
                <a:solidFill>
                  <a:schemeClr val="dk1"/>
                </a:solidFill>
                <a:latin typeface="Cambria"/>
                <a:ea typeface="Cambria"/>
                <a:cs typeface="Cambria"/>
                <a:sym typeface="Cambria"/>
              </a:rPr>
              <a:t>    Wissal ABID</a:t>
            </a:r>
            <a:endParaRPr b="1" sz="2000">
              <a:solidFill>
                <a:schemeClr val="dk1"/>
              </a:solidFill>
              <a:latin typeface="Cambria"/>
              <a:ea typeface="Cambria"/>
              <a:cs typeface="Cambria"/>
              <a:sym typeface="Cambria"/>
            </a:endParaRPr>
          </a:p>
          <a:p>
            <a:pPr indent="0" lvl="0" marL="0" marR="0" rtl="0" algn="l">
              <a:lnSpc>
                <a:spcPct val="150000"/>
              </a:lnSpc>
              <a:spcBef>
                <a:spcPts val="0"/>
              </a:spcBef>
              <a:spcAft>
                <a:spcPts val="0"/>
              </a:spcAft>
              <a:buClr>
                <a:srgbClr val="000000"/>
              </a:buClr>
              <a:buSzPts val="2000"/>
              <a:buFont typeface="Arial"/>
              <a:buNone/>
            </a:pPr>
            <a:r>
              <a:rPr b="1" lang="fr-FR" sz="2000">
                <a:solidFill>
                  <a:schemeClr val="dk1"/>
                </a:solidFill>
                <a:latin typeface="Cambria"/>
                <a:ea typeface="Cambria"/>
                <a:cs typeface="Cambria"/>
                <a:sym typeface="Cambria"/>
              </a:rPr>
              <a:t>3AGE1</a:t>
            </a:r>
            <a:endParaRPr b="1" sz="2000">
              <a:solidFill>
                <a:schemeClr val="dk1"/>
              </a:solidFill>
              <a:latin typeface="Cambria"/>
              <a:ea typeface="Cambria"/>
              <a:cs typeface="Cambria"/>
              <a:sym typeface="Cambria"/>
            </a:endParaRPr>
          </a:p>
        </p:txBody>
      </p:sp>
      <p:sp>
        <p:nvSpPr>
          <p:cNvPr id="107" name="Google Shape;107;p1"/>
          <p:cNvSpPr txBox="1"/>
          <p:nvPr/>
        </p:nvSpPr>
        <p:spPr>
          <a:xfrm>
            <a:off x="2036751" y="6168079"/>
            <a:ext cx="8118600" cy="292500"/>
          </a:xfrm>
          <a:prstGeom prst="rect">
            <a:avLst/>
          </a:prstGeom>
          <a:noFill/>
          <a:ln>
            <a:noFill/>
          </a:ln>
        </p:spPr>
        <p:txBody>
          <a:bodyPr anchorCtr="0" anchor="t" bIns="60925" lIns="121900" spcFirstLastPara="1" rIns="121900" wrap="square" tIns="60925">
            <a:spAutoFit/>
          </a:bodyPr>
          <a:lstStyle/>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chemeClr val="dk1"/>
                </a:solidFill>
                <a:latin typeface="Cambria"/>
                <a:ea typeface="Cambria"/>
                <a:cs typeface="Cambria"/>
                <a:sym typeface="Cambria"/>
              </a:rPr>
              <a:t>Année universitaire : 202</a:t>
            </a:r>
            <a:r>
              <a:rPr b="1" lang="fr-FR" sz="1100">
                <a:solidFill>
                  <a:schemeClr val="dk1"/>
                </a:solidFill>
                <a:latin typeface="Cambria"/>
                <a:ea typeface="Cambria"/>
                <a:cs typeface="Cambria"/>
                <a:sym typeface="Cambria"/>
              </a:rPr>
              <a:t>3</a:t>
            </a:r>
            <a:r>
              <a:rPr b="1" i="0" lang="fr-FR" sz="1100" u="none" cap="none" strike="noStrike">
                <a:solidFill>
                  <a:schemeClr val="dk1"/>
                </a:solidFill>
                <a:latin typeface="Cambria"/>
                <a:ea typeface="Cambria"/>
                <a:cs typeface="Cambria"/>
                <a:sym typeface="Cambria"/>
              </a:rPr>
              <a:t>/202</a:t>
            </a:r>
            <a:r>
              <a:rPr b="1" lang="fr-FR" sz="1100">
                <a:solidFill>
                  <a:schemeClr val="dk1"/>
                </a:solidFill>
                <a:latin typeface="Cambria"/>
                <a:ea typeface="Cambria"/>
                <a:cs typeface="Cambria"/>
                <a:sym typeface="Cambria"/>
              </a:rPr>
              <a:t>4</a:t>
            </a:r>
            <a:endParaRPr b="1" i="0" sz="1100" u="none" cap="none" strike="noStrike">
              <a:solidFill>
                <a:schemeClr val="dk1"/>
              </a:solidFill>
              <a:latin typeface="Cambria"/>
              <a:ea typeface="Cambria"/>
              <a:cs typeface="Cambria"/>
              <a:sym typeface="Cambria"/>
            </a:endParaRPr>
          </a:p>
        </p:txBody>
      </p:sp>
      <p:cxnSp>
        <p:nvCxnSpPr>
          <p:cNvPr id="108" name="Google Shape;108;p1"/>
          <p:cNvCxnSpPr/>
          <p:nvPr/>
        </p:nvCxnSpPr>
        <p:spPr>
          <a:xfrm>
            <a:off x="-235125" y="1392421"/>
            <a:ext cx="12843600" cy="0"/>
          </a:xfrm>
          <a:prstGeom prst="straightConnector1">
            <a:avLst/>
          </a:prstGeom>
          <a:noFill/>
          <a:ln cap="flat" cmpd="sng" w="12700">
            <a:solidFill>
              <a:srgbClr val="A5A5A5"/>
            </a:solidFill>
            <a:prstDash val="solid"/>
            <a:miter lim="800000"/>
            <a:headEnd len="sm" w="sm" type="none"/>
            <a:tailEnd len="sm" w="sm" type="none"/>
          </a:ln>
        </p:spPr>
      </p:cxnSp>
      <p:cxnSp>
        <p:nvCxnSpPr>
          <p:cNvPr id="109" name="Google Shape;109;p1"/>
          <p:cNvCxnSpPr/>
          <p:nvPr/>
        </p:nvCxnSpPr>
        <p:spPr>
          <a:xfrm flipH="1" rot="10800000">
            <a:off x="1869287" y="3223391"/>
            <a:ext cx="8200500" cy="29700"/>
          </a:xfrm>
          <a:prstGeom prst="straightConnector1">
            <a:avLst/>
          </a:prstGeom>
          <a:noFill/>
          <a:ln cap="flat" cmpd="thickThin" w="57150">
            <a:solidFill>
              <a:srgbClr val="808080"/>
            </a:solidFill>
            <a:prstDash val="solid"/>
            <a:round/>
            <a:headEnd len="sm" w="sm" type="none"/>
            <a:tailEnd len="sm" w="sm" type="none"/>
          </a:ln>
        </p:spPr>
      </p:cxnSp>
      <p:cxnSp>
        <p:nvCxnSpPr>
          <p:cNvPr id="110" name="Google Shape;110;p1"/>
          <p:cNvCxnSpPr/>
          <p:nvPr/>
        </p:nvCxnSpPr>
        <p:spPr>
          <a:xfrm flipH="1" rot="10800000">
            <a:off x="1897625" y="2318800"/>
            <a:ext cx="8153700" cy="68700"/>
          </a:xfrm>
          <a:prstGeom prst="straightConnector1">
            <a:avLst/>
          </a:prstGeom>
          <a:noFill/>
          <a:ln cap="flat" cmpd="thickThin" w="57150">
            <a:solidFill>
              <a:srgbClr val="808080"/>
            </a:solidFill>
            <a:prstDash val="solid"/>
            <a:round/>
            <a:headEnd len="sm" w="sm" type="none"/>
            <a:tailEnd len="sm" w="sm" type="none"/>
          </a:ln>
        </p:spPr>
      </p:cxnSp>
      <p:pic>
        <p:nvPicPr>
          <p:cNvPr id="111" name="Google Shape;111;p1"/>
          <p:cNvPicPr preferRelativeResize="0"/>
          <p:nvPr/>
        </p:nvPicPr>
        <p:blipFill>
          <a:blip r:embed="rId3">
            <a:alphaModFix/>
          </a:blip>
          <a:stretch>
            <a:fillRect/>
          </a:stretch>
        </p:blipFill>
        <p:spPr>
          <a:xfrm>
            <a:off x="10391463" y="126425"/>
            <a:ext cx="1133237" cy="1189801"/>
          </a:xfrm>
          <a:prstGeom prst="rect">
            <a:avLst/>
          </a:prstGeom>
          <a:noFill/>
          <a:ln>
            <a:noFill/>
          </a:ln>
        </p:spPr>
      </p:pic>
      <p:pic>
        <p:nvPicPr>
          <p:cNvPr id="112" name="Google Shape;112;p1"/>
          <p:cNvPicPr preferRelativeResize="0"/>
          <p:nvPr/>
        </p:nvPicPr>
        <p:blipFill>
          <a:blip r:embed="rId4">
            <a:alphaModFix/>
          </a:blip>
          <a:stretch>
            <a:fillRect/>
          </a:stretch>
        </p:blipFill>
        <p:spPr>
          <a:xfrm>
            <a:off x="725975" y="214844"/>
            <a:ext cx="1000818" cy="1000818"/>
          </a:xfrm>
          <a:prstGeom prst="rect">
            <a:avLst/>
          </a:prstGeom>
          <a:noFill/>
          <a:ln>
            <a:noFill/>
          </a:ln>
        </p:spPr>
      </p:pic>
      <p:sp>
        <p:nvSpPr>
          <p:cNvPr id="113" name="Google Shape;113;p1"/>
          <p:cNvSpPr txBox="1"/>
          <p:nvPr/>
        </p:nvSpPr>
        <p:spPr>
          <a:xfrm>
            <a:off x="4805550" y="120350"/>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fr-FR" sz="1200"/>
              <a:t>République Tunisienne</a:t>
            </a:r>
            <a:endParaRPr b="1" sz="1200"/>
          </a:p>
        </p:txBody>
      </p:sp>
      <p:sp>
        <p:nvSpPr>
          <p:cNvPr id="114" name="Google Shape;114;p1"/>
          <p:cNvSpPr txBox="1"/>
          <p:nvPr/>
        </p:nvSpPr>
        <p:spPr>
          <a:xfrm>
            <a:off x="2731800" y="294950"/>
            <a:ext cx="76782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fr-FR" sz="1200"/>
              <a:t> Ministère de l’Enseignement Supérieur et de la Recherche Scientifique</a:t>
            </a:r>
            <a:endParaRPr b="1" sz="1200"/>
          </a:p>
        </p:txBody>
      </p:sp>
      <p:sp>
        <p:nvSpPr>
          <p:cNvPr id="115" name="Google Shape;115;p1"/>
          <p:cNvSpPr txBox="1"/>
          <p:nvPr/>
        </p:nvSpPr>
        <p:spPr>
          <a:xfrm>
            <a:off x="4899213" y="452050"/>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fr-FR" sz="1200"/>
              <a:t>Université de Tunis El Manar</a:t>
            </a:r>
            <a:endParaRPr b="1" sz="1200"/>
          </a:p>
        </p:txBody>
      </p:sp>
      <p:sp>
        <p:nvSpPr>
          <p:cNvPr id="116" name="Google Shape;116;p1"/>
          <p:cNvSpPr txBox="1"/>
          <p:nvPr/>
        </p:nvSpPr>
        <p:spPr>
          <a:xfrm>
            <a:off x="4113213" y="622025"/>
            <a:ext cx="4572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fr-FR" sz="1200"/>
              <a:t>École Nationale d'Ingénieurs de Tunis</a:t>
            </a:r>
            <a:endParaRPr b="1" sz="1200"/>
          </a:p>
        </p:txBody>
      </p:sp>
      <p:sp>
        <p:nvSpPr>
          <p:cNvPr id="117" name="Google Shape;117;p1"/>
          <p:cNvSpPr txBox="1"/>
          <p:nvPr/>
        </p:nvSpPr>
        <p:spPr>
          <a:xfrm>
            <a:off x="4879550" y="810350"/>
            <a:ext cx="30000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fr-FR" sz="1200"/>
              <a:t>Département Génie électrique</a:t>
            </a:r>
            <a:endParaRPr b="1" sz="1200"/>
          </a:p>
        </p:txBody>
      </p:sp>
      <p:sp>
        <p:nvSpPr>
          <p:cNvPr id="118" name="Google Shape;118;p1"/>
          <p:cNvSpPr txBox="1"/>
          <p:nvPr/>
        </p:nvSpPr>
        <p:spPr>
          <a:xfrm>
            <a:off x="6767150" y="3920213"/>
            <a:ext cx="4264500" cy="13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sz="2000">
                <a:solidFill>
                  <a:schemeClr val="dk1"/>
                </a:solidFill>
                <a:latin typeface="Cambria"/>
                <a:ea typeface="Cambria"/>
                <a:cs typeface="Cambria"/>
                <a:sym typeface="Cambria"/>
              </a:rPr>
              <a:t>Supervisé par :</a:t>
            </a:r>
            <a:r>
              <a:rPr lang="fr-FR" sz="1900">
                <a:solidFill>
                  <a:schemeClr val="dk1"/>
                </a:solidFill>
                <a:latin typeface="Cambria"/>
                <a:ea typeface="Cambria"/>
                <a:cs typeface="Cambria"/>
                <a:sym typeface="Cambria"/>
              </a:rPr>
              <a:t> </a:t>
            </a:r>
            <a:endParaRPr sz="1900">
              <a:solidFill>
                <a:schemeClr val="dk1"/>
              </a:solidFill>
              <a:latin typeface="Cambria"/>
              <a:ea typeface="Cambria"/>
              <a:cs typeface="Cambria"/>
              <a:sym typeface="Cambria"/>
            </a:endParaRPr>
          </a:p>
          <a:p>
            <a:pPr indent="0" lvl="0" marL="0" rtl="0" algn="l">
              <a:spcBef>
                <a:spcPts val="0"/>
              </a:spcBef>
              <a:spcAft>
                <a:spcPts val="0"/>
              </a:spcAft>
              <a:buNone/>
            </a:pPr>
            <a:r>
              <a:t/>
            </a:r>
            <a:endParaRPr sz="900">
              <a:solidFill>
                <a:schemeClr val="dk1"/>
              </a:solidFill>
              <a:latin typeface="Cambria"/>
              <a:ea typeface="Cambria"/>
              <a:cs typeface="Cambria"/>
              <a:sym typeface="Cambria"/>
            </a:endParaRPr>
          </a:p>
          <a:p>
            <a:pPr indent="0" lvl="0" marL="0" rtl="0" algn="l">
              <a:spcBef>
                <a:spcPts val="0"/>
              </a:spcBef>
              <a:spcAft>
                <a:spcPts val="0"/>
              </a:spcAft>
              <a:buNone/>
            </a:pPr>
            <a:r>
              <a:rPr b="1" lang="fr-FR" sz="1800">
                <a:solidFill>
                  <a:schemeClr val="dk1"/>
                </a:solidFill>
                <a:latin typeface="Cambria"/>
                <a:ea typeface="Cambria"/>
                <a:cs typeface="Cambria"/>
                <a:sym typeface="Cambria"/>
              </a:rPr>
              <a:t>      </a:t>
            </a:r>
            <a:r>
              <a:rPr b="1" lang="fr-FR" sz="2000">
                <a:solidFill>
                  <a:schemeClr val="dk1"/>
                </a:solidFill>
                <a:latin typeface="Cambria"/>
                <a:ea typeface="Cambria"/>
                <a:cs typeface="Cambria"/>
                <a:sym typeface="Cambria"/>
              </a:rPr>
              <a:t>M. Lotfi CHARAABI</a:t>
            </a:r>
            <a:endParaRPr sz="2000">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ab7d645b2b_0_39"/>
          <p:cNvSpPr txBox="1"/>
          <p:nvPr>
            <p:ph type="title"/>
          </p:nvPr>
        </p:nvSpPr>
        <p:spPr>
          <a:xfrm>
            <a:off x="83850" y="-202900"/>
            <a:ext cx="120243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fr-FR" sz="3000">
                <a:solidFill>
                  <a:srgbClr val="0FAEBF"/>
                </a:solidFill>
              </a:rPr>
              <a:t>Commandes </a:t>
            </a:r>
            <a:r>
              <a:rPr lang="fr-FR" sz="3000">
                <a:solidFill>
                  <a:srgbClr val="0FAEBF"/>
                </a:solidFill>
              </a:rPr>
              <a:t>nécessaires</a:t>
            </a:r>
            <a:r>
              <a:rPr lang="fr-FR" sz="3000">
                <a:solidFill>
                  <a:srgbClr val="0FAEBF"/>
                </a:solidFill>
              </a:rPr>
              <a:t> pour </a:t>
            </a:r>
            <a:r>
              <a:rPr lang="fr-FR" sz="3000">
                <a:solidFill>
                  <a:srgbClr val="0FAEBF"/>
                </a:solidFill>
              </a:rPr>
              <a:t>exécuter</a:t>
            </a:r>
            <a:r>
              <a:rPr lang="fr-FR" sz="3000">
                <a:solidFill>
                  <a:srgbClr val="0FAEBF"/>
                </a:solidFill>
              </a:rPr>
              <a:t> le code sur carte BBB(compile cross)</a:t>
            </a:r>
            <a:endParaRPr sz="3000">
              <a:solidFill>
                <a:srgbClr val="0FAEBF"/>
              </a:solidFill>
            </a:endParaRPr>
          </a:p>
        </p:txBody>
      </p:sp>
      <p:sp>
        <p:nvSpPr>
          <p:cNvPr id="246" name="Google Shape;246;g2ab7d645b2b_0_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
        <p:nvSpPr>
          <p:cNvPr id="247" name="Google Shape;247;g2ab7d645b2b_0_39"/>
          <p:cNvSpPr txBox="1"/>
          <p:nvPr/>
        </p:nvSpPr>
        <p:spPr>
          <a:xfrm>
            <a:off x="5839500" y="1577050"/>
            <a:ext cx="6352500" cy="47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fr-FR" sz="2500">
                <a:solidFill>
                  <a:schemeClr val="dk1"/>
                </a:solidFill>
                <a:latin typeface="Calibri"/>
                <a:ea typeface="Calibri"/>
                <a:cs typeface="Calibri"/>
                <a:sym typeface="Calibri"/>
              </a:rPr>
              <a:t>Compile</a:t>
            </a:r>
            <a:r>
              <a:rPr lang="fr-FR" sz="2500">
                <a:solidFill>
                  <a:schemeClr val="dk1"/>
                </a:solidFill>
                <a:latin typeface="Calibri"/>
                <a:ea typeface="Calibri"/>
                <a:cs typeface="Calibri"/>
                <a:sym typeface="Calibri"/>
              </a:rPr>
              <a:t>: arm-lin</a:t>
            </a:r>
            <a:r>
              <a:rPr lang="fr-FR" sz="2500">
                <a:solidFill>
                  <a:schemeClr val="dk1"/>
                </a:solidFill>
                <a:latin typeface="Calibri"/>
                <a:ea typeface="Calibri"/>
                <a:cs typeface="Calibri"/>
                <a:sym typeface="Calibri"/>
              </a:rPr>
              <a:t>ux-g</a:t>
            </a:r>
            <a:r>
              <a:rPr lang="fr-FR" sz="2500">
                <a:solidFill>
                  <a:schemeClr val="dk1"/>
                </a:solidFill>
                <a:latin typeface="Calibri"/>
                <a:ea typeface="Calibri"/>
                <a:cs typeface="Calibri"/>
                <a:sym typeface="Calibri"/>
              </a:rPr>
              <a:t>nueabihf-gcc -Wall -c "%f" -I./libgpiod/rootfs/include  -I ./sqlite-autoconf-3160200</a:t>
            </a:r>
            <a:endParaRPr sz="2500">
              <a:solidFill>
                <a:schemeClr val="dk1"/>
              </a:solidFill>
              <a:latin typeface="Calibri"/>
              <a:ea typeface="Calibri"/>
              <a:cs typeface="Calibri"/>
              <a:sym typeface="Calibri"/>
            </a:endParaRPr>
          </a:p>
          <a:p>
            <a:pPr indent="0" lvl="0" marL="0" rtl="0" algn="l">
              <a:spcBef>
                <a:spcPts val="0"/>
              </a:spcBef>
              <a:spcAft>
                <a:spcPts val="0"/>
              </a:spcAft>
              <a:buNone/>
            </a:pPr>
            <a:r>
              <a:rPr lang="fr-FR" sz="2500">
                <a:solidFill>
                  <a:schemeClr val="dk1"/>
                </a:solidFill>
                <a:latin typeface="Calibri"/>
                <a:ea typeface="Calibri"/>
                <a:cs typeface="Calibri"/>
                <a:sym typeface="Calibri"/>
              </a:rPr>
              <a:t>***************************************</a:t>
            </a:r>
            <a:endParaRPr sz="2500">
              <a:solidFill>
                <a:schemeClr val="dk1"/>
              </a:solidFill>
              <a:latin typeface="Calibri"/>
              <a:ea typeface="Calibri"/>
              <a:cs typeface="Calibri"/>
              <a:sym typeface="Calibri"/>
            </a:endParaRPr>
          </a:p>
          <a:p>
            <a:pPr indent="0" lvl="0" marL="0" rtl="0" algn="l">
              <a:spcBef>
                <a:spcPts val="0"/>
              </a:spcBef>
              <a:spcAft>
                <a:spcPts val="0"/>
              </a:spcAft>
              <a:buNone/>
            </a:pPr>
            <a:r>
              <a:rPr b="1" lang="fr-FR" sz="2500">
                <a:solidFill>
                  <a:schemeClr val="dk1"/>
                </a:solidFill>
                <a:latin typeface="Calibri"/>
                <a:ea typeface="Calibri"/>
                <a:cs typeface="Calibri"/>
                <a:sym typeface="Calibri"/>
              </a:rPr>
              <a:t>Build</a:t>
            </a:r>
            <a:r>
              <a:rPr lang="fr-FR" sz="2500">
                <a:solidFill>
                  <a:schemeClr val="dk1"/>
                </a:solidFill>
                <a:latin typeface="Calibri"/>
                <a:ea typeface="Calibri"/>
                <a:cs typeface="Calibri"/>
                <a:sym typeface="Calibri"/>
              </a:rPr>
              <a:t>:arm-linux-gnueabihf-gcc -Wall -o "%e" ./customlib/keybdetect.o "%f" -I./libgpiod/rootfs/include -L./libgpiod/rootfs/lib -lgpiod -lpthread -lrt -I ./sqlite-autoconf-3160200 -L ./sqlite-autoconf-3160200/.libs -lsqlite3</a:t>
            </a:r>
            <a:endParaRPr sz="2500">
              <a:solidFill>
                <a:schemeClr val="dk1"/>
              </a:solidFill>
              <a:latin typeface="Calibri"/>
              <a:ea typeface="Calibri"/>
              <a:cs typeface="Calibri"/>
              <a:sym typeface="Calibri"/>
            </a:endParaRPr>
          </a:p>
          <a:p>
            <a:pPr indent="0" lvl="0" marL="0" rtl="0" algn="l">
              <a:spcBef>
                <a:spcPts val="0"/>
              </a:spcBef>
              <a:spcAft>
                <a:spcPts val="0"/>
              </a:spcAft>
              <a:buNone/>
            </a:pPr>
            <a:r>
              <a:rPr lang="fr-FR" sz="2500">
                <a:solidFill>
                  <a:schemeClr val="dk1"/>
                </a:solidFill>
                <a:latin typeface="Calibri"/>
                <a:ea typeface="Calibri"/>
                <a:cs typeface="Calibri"/>
                <a:sym typeface="Calibri"/>
              </a:rPr>
              <a:t>***************************************</a:t>
            </a:r>
            <a:endParaRPr sz="2500">
              <a:solidFill>
                <a:schemeClr val="dk1"/>
              </a:solidFill>
              <a:latin typeface="Calibri"/>
              <a:ea typeface="Calibri"/>
              <a:cs typeface="Calibri"/>
              <a:sym typeface="Calibri"/>
            </a:endParaRPr>
          </a:p>
          <a:p>
            <a:pPr indent="0" lvl="0" marL="0" rtl="0" algn="l">
              <a:spcBef>
                <a:spcPts val="0"/>
              </a:spcBef>
              <a:spcAft>
                <a:spcPts val="0"/>
              </a:spcAft>
              <a:buNone/>
            </a:pPr>
            <a:r>
              <a:rPr lang="fr-FR" sz="1600">
                <a:solidFill>
                  <a:schemeClr val="dk1"/>
                </a:solidFill>
                <a:latin typeface="Calibri"/>
                <a:ea typeface="Calibri"/>
                <a:cs typeface="Calibri"/>
                <a:sym typeface="Calibri"/>
              </a:rPr>
              <a:t>Site : https://medium.com/geekculture/start-using-the-sqlite-database-while-programming-with-c-on-beaglebone-black-arm-and-embedded-809e5eea2a21</a:t>
            </a:r>
            <a:endParaRPr sz="1600">
              <a:solidFill>
                <a:schemeClr val="dk1"/>
              </a:solidFill>
              <a:latin typeface="Calibri"/>
              <a:ea typeface="Calibri"/>
              <a:cs typeface="Calibri"/>
              <a:sym typeface="Calibri"/>
            </a:endParaRPr>
          </a:p>
        </p:txBody>
      </p:sp>
      <p:pic>
        <p:nvPicPr>
          <p:cNvPr id="248" name="Google Shape;248;g2ab7d645b2b_0_39"/>
          <p:cNvPicPr preferRelativeResize="0"/>
          <p:nvPr/>
        </p:nvPicPr>
        <p:blipFill rotWithShape="1">
          <a:blip r:embed="rId3">
            <a:alphaModFix/>
          </a:blip>
          <a:srcRect b="8322" l="21889" r="22424" t="13826"/>
          <a:stretch/>
        </p:blipFill>
        <p:spPr>
          <a:xfrm>
            <a:off x="55425" y="1690825"/>
            <a:ext cx="5354501" cy="4779251"/>
          </a:xfrm>
          <a:prstGeom prst="rect">
            <a:avLst/>
          </a:prstGeom>
          <a:noFill/>
          <a:ln>
            <a:noFill/>
          </a:ln>
        </p:spPr>
      </p:pic>
      <p:cxnSp>
        <p:nvCxnSpPr>
          <p:cNvPr id="249" name="Google Shape;249;g2ab7d645b2b_0_39"/>
          <p:cNvCxnSpPr/>
          <p:nvPr/>
        </p:nvCxnSpPr>
        <p:spPr>
          <a:xfrm flipH="1">
            <a:off x="3283550" y="1925775"/>
            <a:ext cx="2673900" cy="484800"/>
          </a:xfrm>
          <a:prstGeom prst="straightConnector1">
            <a:avLst/>
          </a:prstGeom>
          <a:noFill/>
          <a:ln cap="flat" cmpd="sng" w="19050">
            <a:solidFill>
              <a:srgbClr val="0FAEBF"/>
            </a:solidFill>
            <a:prstDash val="solid"/>
            <a:round/>
            <a:headEnd len="med" w="med" type="none"/>
            <a:tailEnd len="med" w="med" type="stealth"/>
          </a:ln>
        </p:spPr>
      </p:cxnSp>
      <p:cxnSp>
        <p:nvCxnSpPr>
          <p:cNvPr id="250" name="Google Shape;250;g2ab7d645b2b_0_39"/>
          <p:cNvCxnSpPr>
            <a:stCxn id="247" idx="1"/>
          </p:cNvCxnSpPr>
          <p:nvPr/>
        </p:nvCxnSpPr>
        <p:spPr>
          <a:xfrm rot="10800000">
            <a:off x="3228000" y="2840200"/>
            <a:ext cx="2611500" cy="1126500"/>
          </a:xfrm>
          <a:prstGeom prst="straightConnector1">
            <a:avLst/>
          </a:prstGeom>
          <a:noFill/>
          <a:ln cap="flat" cmpd="sng" w="19050">
            <a:solidFill>
              <a:srgbClr val="0FAEBF"/>
            </a:solidFill>
            <a:prstDash val="solid"/>
            <a:round/>
            <a:headEnd len="med" w="med" type="none"/>
            <a:tailEnd len="med" w="med" type="stealth"/>
          </a:ln>
        </p:spPr>
      </p:cxnSp>
      <p:cxnSp>
        <p:nvCxnSpPr>
          <p:cNvPr id="251" name="Google Shape;251;g2ab7d645b2b_0_39"/>
          <p:cNvCxnSpPr/>
          <p:nvPr/>
        </p:nvCxnSpPr>
        <p:spPr>
          <a:xfrm>
            <a:off x="681565" y="743673"/>
            <a:ext cx="2102700" cy="14400"/>
          </a:xfrm>
          <a:prstGeom prst="straightConnector1">
            <a:avLst/>
          </a:prstGeom>
          <a:noFill/>
          <a:ln cap="rnd" cmpd="sng" w="28575">
            <a:solidFill>
              <a:srgbClr val="0FAEBF"/>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g299b69828a3_1_128"/>
          <p:cNvPicPr preferRelativeResize="0"/>
          <p:nvPr/>
        </p:nvPicPr>
        <p:blipFill rotWithShape="1">
          <a:blip r:embed="rId3">
            <a:alphaModFix/>
          </a:blip>
          <a:srcRect b="0" l="0" r="52435" t="10055"/>
          <a:stretch/>
        </p:blipFill>
        <p:spPr>
          <a:xfrm>
            <a:off x="235525" y="285000"/>
            <a:ext cx="5544024" cy="5894100"/>
          </a:xfrm>
          <a:prstGeom prst="rect">
            <a:avLst/>
          </a:prstGeom>
          <a:noFill/>
          <a:ln>
            <a:noFill/>
          </a:ln>
        </p:spPr>
      </p:pic>
      <p:sp>
        <p:nvSpPr>
          <p:cNvPr id="258" name="Google Shape;258;g299b69828a3_1_128"/>
          <p:cNvSpPr txBox="1"/>
          <p:nvPr/>
        </p:nvSpPr>
        <p:spPr>
          <a:xfrm>
            <a:off x="6719450" y="1711875"/>
            <a:ext cx="4599600" cy="2339700"/>
          </a:xfrm>
          <a:prstGeom prst="rect">
            <a:avLst/>
          </a:prstGeom>
          <a:noFill/>
          <a:ln cap="flat" cmpd="sng" w="28575">
            <a:solidFill>
              <a:srgbClr val="0FAEB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fr-FR" sz="2800">
                <a:solidFill>
                  <a:schemeClr val="dk1"/>
                </a:solidFill>
                <a:latin typeface="Calibri"/>
                <a:ea typeface="Calibri"/>
                <a:cs typeface="Calibri"/>
                <a:sym typeface="Calibri"/>
              </a:rPr>
              <a:t>Voici le fichier  à été bien générer </a:t>
            </a:r>
            <a:r>
              <a:rPr lang="fr-FR" sz="2800">
                <a:solidFill>
                  <a:schemeClr val="dk1"/>
                </a:solidFill>
                <a:latin typeface="Calibri"/>
                <a:ea typeface="Calibri"/>
                <a:cs typeface="Calibri"/>
                <a:sym typeface="Calibri"/>
              </a:rPr>
              <a:t>ensuite</a:t>
            </a:r>
            <a:r>
              <a:rPr lang="fr-FR" sz="2800">
                <a:solidFill>
                  <a:schemeClr val="dk1"/>
                </a:solidFill>
                <a:latin typeface="Calibri"/>
                <a:ea typeface="Calibri"/>
                <a:cs typeface="Calibri"/>
                <a:sym typeface="Calibri"/>
              </a:rPr>
              <a:t> nous avons exécuter pour voir les valeurs d’adc et pwm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cxnSp>
        <p:nvCxnSpPr>
          <p:cNvPr id="259" name="Google Shape;259;g299b69828a3_1_128"/>
          <p:cNvCxnSpPr>
            <a:endCxn id="258" idx="1"/>
          </p:cNvCxnSpPr>
          <p:nvPr/>
        </p:nvCxnSpPr>
        <p:spPr>
          <a:xfrm>
            <a:off x="1205450" y="914325"/>
            <a:ext cx="5514000" cy="1967400"/>
          </a:xfrm>
          <a:prstGeom prst="straightConnector1">
            <a:avLst/>
          </a:prstGeom>
          <a:noFill/>
          <a:ln cap="flat" cmpd="sng" w="28575">
            <a:solidFill>
              <a:srgbClr val="0FAEBF"/>
            </a:solidFill>
            <a:prstDash val="solid"/>
            <a:round/>
            <a:headEnd len="med" w="med" type="stealth"/>
            <a:tailEnd len="med" w="med" type="none"/>
          </a:ln>
        </p:spPr>
      </p:cxnSp>
      <p:sp>
        <p:nvSpPr>
          <p:cNvPr id="260" name="Google Shape;260;g299b69828a3_1_128"/>
          <p:cNvSpPr txBox="1"/>
          <p:nvPr/>
        </p:nvSpPr>
        <p:spPr>
          <a:xfrm>
            <a:off x="7952500" y="1898075"/>
            <a:ext cx="4267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61" name="Google Shape;261;g299b69828a3_1_1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99b69828a3_1_94"/>
          <p:cNvSpPr txBox="1"/>
          <p:nvPr/>
        </p:nvSpPr>
        <p:spPr>
          <a:xfrm>
            <a:off x="6726050" y="2297950"/>
            <a:ext cx="4942800" cy="3057000"/>
          </a:xfrm>
          <a:prstGeom prst="rect">
            <a:avLst/>
          </a:prstGeom>
          <a:noFill/>
          <a:ln cap="flat" cmpd="sng" w="19050">
            <a:solidFill>
              <a:srgbClr val="0FAEB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chemeClr val="dk1"/>
                </a:solidFill>
                <a:latin typeface="Calibri"/>
                <a:ea typeface="Calibri"/>
                <a:cs typeface="Calibri"/>
                <a:sym typeface="Calibri"/>
              </a:rPr>
              <a:t>Nous remarquons deux choses qui ont été générées par notre code : un serveur dont l'objectif est d'afficher les valeurs de l'ADC qui seront stockées dans la base de données.</a:t>
            </a:r>
            <a:endParaRPr sz="2800">
              <a:solidFill>
                <a:schemeClr val="dk1"/>
              </a:solidFill>
              <a:latin typeface="Calibri"/>
              <a:ea typeface="Calibri"/>
              <a:cs typeface="Calibri"/>
              <a:sym typeface="Calibri"/>
            </a:endParaRPr>
          </a:p>
        </p:txBody>
      </p:sp>
      <p:pic>
        <p:nvPicPr>
          <p:cNvPr id="268" name="Google Shape;268;g299b69828a3_1_94"/>
          <p:cNvPicPr preferRelativeResize="0"/>
          <p:nvPr/>
        </p:nvPicPr>
        <p:blipFill rotWithShape="1">
          <a:blip r:embed="rId3">
            <a:alphaModFix/>
          </a:blip>
          <a:srcRect b="0" l="0" r="41231" t="4988"/>
          <a:stretch/>
        </p:blipFill>
        <p:spPr>
          <a:xfrm>
            <a:off x="772075" y="91975"/>
            <a:ext cx="5596809" cy="6674051"/>
          </a:xfrm>
          <a:prstGeom prst="rect">
            <a:avLst/>
          </a:prstGeom>
          <a:noFill/>
          <a:ln>
            <a:noFill/>
          </a:ln>
        </p:spPr>
      </p:pic>
      <p:cxnSp>
        <p:nvCxnSpPr>
          <p:cNvPr id="269" name="Google Shape;269;g299b69828a3_1_94"/>
          <p:cNvCxnSpPr/>
          <p:nvPr/>
        </p:nvCxnSpPr>
        <p:spPr>
          <a:xfrm rot="10800000">
            <a:off x="1650825" y="805800"/>
            <a:ext cx="7315500" cy="1477200"/>
          </a:xfrm>
          <a:prstGeom prst="straightConnector1">
            <a:avLst/>
          </a:prstGeom>
          <a:noFill/>
          <a:ln cap="flat" cmpd="sng" w="38100">
            <a:solidFill>
              <a:srgbClr val="0FAEBF"/>
            </a:solidFill>
            <a:prstDash val="solid"/>
            <a:round/>
            <a:headEnd len="med" w="med" type="none"/>
            <a:tailEnd len="med" w="med" type="triangle"/>
          </a:ln>
        </p:spPr>
      </p:cxnSp>
      <p:sp>
        <p:nvSpPr>
          <p:cNvPr id="270" name="Google Shape;270;g299b69828a3_1_9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ab7d645b2b_0_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pic>
        <p:nvPicPr>
          <p:cNvPr id="277" name="Google Shape;277;g2ab7d645b2b_0_6"/>
          <p:cNvPicPr preferRelativeResize="0"/>
          <p:nvPr/>
        </p:nvPicPr>
        <p:blipFill rotWithShape="1">
          <a:blip r:embed="rId3">
            <a:alphaModFix/>
          </a:blip>
          <a:srcRect b="37391" l="0" r="19400" t="4357"/>
          <a:stretch/>
        </p:blipFill>
        <p:spPr>
          <a:xfrm>
            <a:off x="439275" y="858975"/>
            <a:ext cx="7166875" cy="3948550"/>
          </a:xfrm>
          <a:prstGeom prst="rect">
            <a:avLst/>
          </a:prstGeom>
          <a:noFill/>
          <a:ln>
            <a:noFill/>
          </a:ln>
        </p:spPr>
      </p:pic>
      <p:sp>
        <p:nvSpPr>
          <p:cNvPr id="278" name="Google Shape;278;g2ab7d645b2b_0_6"/>
          <p:cNvSpPr txBox="1"/>
          <p:nvPr/>
        </p:nvSpPr>
        <p:spPr>
          <a:xfrm>
            <a:off x="8602100" y="1498325"/>
            <a:ext cx="2274300" cy="262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79" name="Google Shape;279;g2ab7d645b2b_0_6"/>
          <p:cNvSpPr txBox="1"/>
          <p:nvPr/>
        </p:nvSpPr>
        <p:spPr>
          <a:xfrm>
            <a:off x="7189950" y="716600"/>
            <a:ext cx="4201500" cy="4451700"/>
          </a:xfrm>
          <a:prstGeom prst="rect">
            <a:avLst/>
          </a:prstGeom>
          <a:solidFill>
            <a:schemeClr val="lt1"/>
          </a:solidFill>
          <a:ln cap="flat" cmpd="sng" w="28575">
            <a:solidFill>
              <a:srgbClr val="0FAEB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chemeClr val="dk1"/>
                </a:solidFill>
                <a:latin typeface="Calibri"/>
                <a:ea typeface="Calibri"/>
                <a:cs typeface="Calibri"/>
                <a:sym typeface="Calibri"/>
              </a:rPr>
              <a:t>Voici la base de données qui a été configurée correctement.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fr-FR" sz="2800">
                <a:solidFill>
                  <a:schemeClr val="dk1"/>
                </a:solidFill>
                <a:latin typeface="Calibri"/>
                <a:ea typeface="Calibri"/>
                <a:cs typeface="Calibri"/>
                <a:sym typeface="Calibri"/>
              </a:rPr>
              <a:t>Nous pouvons la déplacer pour le traitement.</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fr-FR" sz="2800">
                <a:solidFill>
                  <a:schemeClr val="dk1"/>
                </a:solidFill>
                <a:latin typeface="Calibri"/>
                <a:ea typeface="Calibri"/>
                <a:cs typeface="Calibri"/>
                <a:sym typeface="Calibri"/>
              </a:rPr>
              <a:t> Pour ce faire, nous avons essayé de créer un site web à l'extérieur du serveur BBB en utilisant Node.js .</a:t>
            </a:r>
            <a:endParaRPr sz="2800">
              <a:solidFill>
                <a:schemeClr val="dk1"/>
              </a:solidFill>
              <a:latin typeface="Calibri"/>
              <a:ea typeface="Calibri"/>
              <a:cs typeface="Calibri"/>
              <a:sym typeface="Calibri"/>
            </a:endParaRPr>
          </a:p>
        </p:txBody>
      </p:sp>
      <p:cxnSp>
        <p:nvCxnSpPr>
          <p:cNvPr id="280" name="Google Shape;280;g2ab7d645b2b_0_6"/>
          <p:cNvCxnSpPr>
            <a:stCxn id="279" idx="1"/>
          </p:cNvCxnSpPr>
          <p:nvPr/>
        </p:nvCxnSpPr>
        <p:spPr>
          <a:xfrm rot="10800000">
            <a:off x="676950" y="1617650"/>
            <a:ext cx="6513000" cy="1324800"/>
          </a:xfrm>
          <a:prstGeom prst="straightConnector1">
            <a:avLst/>
          </a:prstGeom>
          <a:noFill/>
          <a:ln cap="flat" cmpd="sng" w="28575">
            <a:solidFill>
              <a:srgbClr val="0FAEBF"/>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ab7d645b2b_0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pic>
        <p:nvPicPr>
          <p:cNvPr id="287" name="Google Shape;287;g2ab7d645b2b_0_14"/>
          <p:cNvPicPr preferRelativeResize="0"/>
          <p:nvPr/>
        </p:nvPicPr>
        <p:blipFill rotWithShape="1">
          <a:blip r:embed="rId3">
            <a:alphaModFix/>
          </a:blip>
          <a:srcRect b="0" l="0" r="52392" t="8900"/>
          <a:stretch/>
        </p:blipFill>
        <p:spPr>
          <a:xfrm>
            <a:off x="297875" y="311625"/>
            <a:ext cx="5008425" cy="5819150"/>
          </a:xfrm>
          <a:prstGeom prst="rect">
            <a:avLst/>
          </a:prstGeom>
          <a:noFill/>
          <a:ln>
            <a:noFill/>
          </a:ln>
        </p:spPr>
      </p:pic>
      <p:pic>
        <p:nvPicPr>
          <p:cNvPr id="288" name="Google Shape;288;g2ab7d645b2b_0_14"/>
          <p:cNvPicPr preferRelativeResize="0"/>
          <p:nvPr/>
        </p:nvPicPr>
        <p:blipFill rotWithShape="1">
          <a:blip r:embed="rId4">
            <a:alphaModFix/>
          </a:blip>
          <a:srcRect b="0" l="0" r="47212" t="86772"/>
          <a:stretch/>
        </p:blipFill>
        <p:spPr>
          <a:xfrm>
            <a:off x="5729725" y="1140076"/>
            <a:ext cx="4235819" cy="855087"/>
          </a:xfrm>
          <a:prstGeom prst="rect">
            <a:avLst/>
          </a:prstGeom>
          <a:noFill/>
          <a:ln>
            <a:noFill/>
          </a:ln>
        </p:spPr>
      </p:pic>
      <p:pic>
        <p:nvPicPr>
          <p:cNvPr id="289" name="Google Shape;289;g2ab7d645b2b_0_14"/>
          <p:cNvPicPr preferRelativeResize="0"/>
          <p:nvPr/>
        </p:nvPicPr>
        <p:blipFill rotWithShape="1">
          <a:blip r:embed="rId5">
            <a:alphaModFix/>
          </a:blip>
          <a:srcRect b="0" l="0" r="54433" t="89715"/>
          <a:stretch/>
        </p:blipFill>
        <p:spPr>
          <a:xfrm>
            <a:off x="5729725" y="414300"/>
            <a:ext cx="4453375" cy="672574"/>
          </a:xfrm>
          <a:prstGeom prst="rect">
            <a:avLst/>
          </a:prstGeom>
          <a:noFill/>
          <a:ln>
            <a:noFill/>
          </a:ln>
        </p:spPr>
      </p:pic>
      <p:sp>
        <p:nvSpPr>
          <p:cNvPr id="290" name="Google Shape;290;g2ab7d645b2b_0_14"/>
          <p:cNvSpPr txBox="1"/>
          <p:nvPr/>
        </p:nvSpPr>
        <p:spPr>
          <a:xfrm>
            <a:off x="5815789" y="2659575"/>
            <a:ext cx="5268900" cy="33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91" name="Google Shape;291;g2ab7d645b2b_0_14"/>
          <p:cNvSpPr txBox="1"/>
          <p:nvPr/>
        </p:nvSpPr>
        <p:spPr>
          <a:xfrm>
            <a:off x="5674500" y="2048375"/>
            <a:ext cx="6517500" cy="4082400"/>
          </a:xfrm>
          <a:prstGeom prst="rect">
            <a:avLst/>
          </a:prstGeom>
          <a:solidFill>
            <a:schemeClr val="lt1"/>
          </a:solidFill>
          <a:ln cap="flat" cmpd="sng" w="28575">
            <a:solidFill>
              <a:srgbClr val="0FAEBF"/>
            </a:solidFill>
            <a:prstDash val="solid"/>
            <a:round/>
            <a:headEnd len="sm" w="sm" type="none"/>
            <a:tailEnd len="sm" w="sm" type="none"/>
          </a:ln>
        </p:spPr>
        <p:txBody>
          <a:bodyPr anchorCtr="0" anchor="t" bIns="91425" lIns="91425" spcFirstLastPara="1" rIns="91425" wrap="square" tIns="91425">
            <a:noAutofit/>
          </a:bodyPr>
          <a:lstStyle/>
          <a:p>
            <a:pPr indent="0" lvl="0" marL="0" rtl="0" algn="just">
              <a:spcBef>
                <a:spcPts val="0"/>
              </a:spcBef>
              <a:spcAft>
                <a:spcPts val="0"/>
              </a:spcAft>
              <a:buNone/>
            </a:pPr>
            <a:r>
              <a:rPr lang="fr-FR" sz="2800">
                <a:solidFill>
                  <a:schemeClr val="dk1"/>
                </a:solidFill>
                <a:latin typeface="Calibri"/>
                <a:ea typeface="Calibri"/>
                <a:cs typeface="Calibri"/>
                <a:sym typeface="Calibri"/>
              </a:rPr>
              <a:t>Après l'installation de Node.js, nous avons mis en place deux répertoires : </a:t>
            </a:r>
            <a:endParaRPr sz="2800">
              <a:solidFill>
                <a:schemeClr val="dk1"/>
              </a:solidFill>
              <a:latin typeface="Calibri"/>
              <a:ea typeface="Calibri"/>
              <a:cs typeface="Calibri"/>
              <a:sym typeface="Calibri"/>
            </a:endParaRPr>
          </a:p>
          <a:p>
            <a:pPr indent="0" lvl="0" marL="0" rtl="0" algn="just">
              <a:spcBef>
                <a:spcPts val="0"/>
              </a:spcBef>
              <a:spcAft>
                <a:spcPts val="0"/>
              </a:spcAft>
              <a:buNone/>
            </a:pPr>
            <a:r>
              <a:rPr lang="fr-FR" sz="2800">
                <a:solidFill>
                  <a:schemeClr val="dk1"/>
                </a:solidFill>
                <a:latin typeface="Calibri"/>
                <a:ea typeface="Calibri"/>
                <a:cs typeface="Calibri"/>
                <a:sym typeface="Calibri"/>
              </a:rPr>
              <a:t>"public" qui contient des ressources statiques comme des fichiers CSS et JavaScript, et "views" destiné aux modèles utilisés par l'application. Enfin, nous avons créé un fichier "app.js" qui sert de point d'entrée de l'application, et c'est celui que nous exécuterons pour démarrer le serveur.</a:t>
            </a:r>
            <a:endParaRPr sz="2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ab7d645b2b_0_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pic>
        <p:nvPicPr>
          <p:cNvPr id="298" name="Google Shape;298;g2ab7d645b2b_0_20"/>
          <p:cNvPicPr preferRelativeResize="0"/>
          <p:nvPr/>
        </p:nvPicPr>
        <p:blipFill rotWithShape="1">
          <a:blip r:embed="rId3">
            <a:alphaModFix/>
          </a:blip>
          <a:srcRect b="0" l="0" r="43804" t="61968"/>
          <a:stretch/>
        </p:blipFill>
        <p:spPr>
          <a:xfrm>
            <a:off x="568549" y="1160750"/>
            <a:ext cx="6665523" cy="3191676"/>
          </a:xfrm>
          <a:prstGeom prst="rect">
            <a:avLst/>
          </a:prstGeom>
          <a:noFill/>
          <a:ln>
            <a:noFill/>
          </a:ln>
        </p:spPr>
      </p:pic>
      <p:sp>
        <p:nvSpPr>
          <p:cNvPr id="299" name="Google Shape;299;g2ab7d645b2b_0_20"/>
          <p:cNvSpPr txBox="1"/>
          <p:nvPr/>
        </p:nvSpPr>
        <p:spPr>
          <a:xfrm>
            <a:off x="7796875" y="983100"/>
            <a:ext cx="4127700" cy="3944100"/>
          </a:xfrm>
          <a:prstGeom prst="rect">
            <a:avLst/>
          </a:prstGeom>
          <a:noFill/>
          <a:ln cap="flat" cmpd="sng" w="28575">
            <a:solidFill>
              <a:srgbClr val="0FAEB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chemeClr val="dk1"/>
                </a:solidFill>
                <a:latin typeface="Calibri"/>
                <a:ea typeface="Calibri"/>
                <a:cs typeface="Calibri"/>
                <a:sym typeface="Calibri"/>
              </a:rPr>
              <a:t>Pour lancer l'application, exécutez la commande "node app.js". </a:t>
            </a:r>
            <a:endParaRPr sz="2800">
              <a:solidFill>
                <a:schemeClr val="dk1"/>
              </a:solidFill>
              <a:latin typeface="Calibri"/>
              <a:ea typeface="Calibri"/>
              <a:cs typeface="Calibri"/>
              <a:sym typeface="Calibri"/>
            </a:endParaRPr>
          </a:p>
          <a:p>
            <a:pPr indent="0" lvl="0" marL="0" rtl="0" algn="l">
              <a:spcBef>
                <a:spcPts val="0"/>
              </a:spcBef>
              <a:spcAft>
                <a:spcPts val="0"/>
              </a:spcAft>
              <a:buNone/>
            </a:pPr>
            <a:r>
              <a:rPr lang="fr-FR" sz="2800">
                <a:solidFill>
                  <a:schemeClr val="dk1"/>
                </a:solidFill>
                <a:latin typeface="Calibri"/>
                <a:ea typeface="Calibri"/>
                <a:cs typeface="Calibri"/>
                <a:sym typeface="Calibri"/>
              </a:rPr>
              <a:t>Cela démarrera le serveur, et vous pourrez voir le numéro de port sur lequel l'application est en cours d'exécution.</a:t>
            </a:r>
            <a:endParaRPr sz="2800">
              <a:solidFill>
                <a:schemeClr val="dk1"/>
              </a:solidFill>
              <a:latin typeface="Calibri"/>
              <a:ea typeface="Calibri"/>
              <a:cs typeface="Calibri"/>
              <a:sym typeface="Calibri"/>
            </a:endParaRPr>
          </a:p>
        </p:txBody>
      </p:sp>
      <p:sp>
        <p:nvSpPr>
          <p:cNvPr id="300" name="Google Shape;300;g2ab7d645b2b_0_20"/>
          <p:cNvSpPr txBox="1"/>
          <p:nvPr/>
        </p:nvSpPr>
        <p:spPr>
          <a:xfrm>
            <a:off x="7820375" y="4563125"/>
            <a:ext cx="4403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cxnSp>
        <p:nvCxnSpPr>
          <p:cNvPr id="301" name="Google Shape;301;g2ab7d645b2b_0_20"/>
          <p:cNvCxnSpPr>
            <a:stCxn id="299" idx="1"/>
          </p:cNvCxnSpPr>
          <p:nvPr/>
        </p:nvCxnSpPr>
        <p:spPr>
          <a:xfrm rot="10800000">
            <a:off x="4213675" y="2306850"/>
            <a:ext cx="3583200" cy="648300"/>
          </a:xfrm>
          <a:prstGeom prst="straightConnector1">
            <a:avLst/>
          </a:prstGeom>
          <a:noFill/>
          <a:ln cap="flat" cmpd="sng" w="28575">
            <a:solidFill>
              <a:srgbClr val="0FAEBF"/>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ab7d645b2b_0_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
        <p:nvSpPr>
          <p:cNvPr id="308" name="Google Shape;308;g2ab7d645b2b_0_29"/>
          <p:cNvSpPr txBox="1"/>
          <p:nvPr/>
        </p:nvSpPr>
        <p:spPr>
          <a:xfrm>
            <a:off x="6884950" y="932450"/>
            <a:ext cx="4565400" cy="2776200"/>
          </a:xfrm>
          <a:prstGeom prst="rect">
            <a:avLst/>
          </a:prstGeom>
          <a:noFill/>
          <a:ln cap="flat" cmpd="sng" w="38100">
            <a:solidFill>
              <a:srgbClr val="0FAEB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FR" sz="2800">
                <a:solidFill>
                  <a:schemeClr val="dk1"/>
                </a:solidFill>
                <a:latin typeface="Calibri"/>
                <a:ea typeface="Calibri"/>
                <a:cs typeface="Calibri"/>
                <a:sym typeface="Calibri"/>
              </a:rPr>
              <a:t>Ainsi, pour confirmer la configuration correcte de la base de données, nous utilisons la base de données générée dans notre projet.</a:t>
            </a:r>
            <a:endParaRPr sz="2800">
              <a:solidFill>
                <a:schemeClr val="dk1"/>
              </a:solidFill>
              <a:latin typeface="Calibri"/>
              <a:ea typeface="Calibri"/>
              <a:cs typeface="Calibri"/>
              <a:sym typeface="Calibri"/>
            </a:endParaRPr>
          </a:p>
        </p:txBody>
      </p:sp>
      <p:pic>
        <p:nvPicPr>
          <p:cNvPr id="309" name="Google Shape;309;g2ab7d645b2b_0_29"/>
          <p:cNvPicPr preferRelativeResize="0"/>
          <p:nvPr/>
        </p:nvPicPr>
        <p:blipFill rotWithShape="1">
          <a:blip r:embed="rId3">
            <a:alphaModFix/>
          </a:blip>
          <a:srcRect b="0" l="0" r="32028" t="13733"/>
          <a:stretch/>
        </p:blipFill>
        <p:spPr>
          <a:xfrm>
            <a:off x="205800" y="112525"/>
            <a:ext cx="6139924" cy="7306625"/>
          </a:xfrm>
          <a:prstGeom prst="rect">
            <a:avLst/>
          </a:prstGeom>
          <a:noFill/>
          <a:ln>
            <a:noFill/>
          </a:ln>
        </p:spPr>
      </p:pic>
      <p:cxnSp>
        <p:nvCxnSpPr>
          <p:cNvPr id="310" name="Google Shape;310;g2ab7d645b2b_0_29"/>
          <p:cNvCxnSpPr>
            <a:stCxn id="308" idx="1"/>
          </p:cNvCxnSpPr>
          <p:nvPr/>
        </p:nvCxnSpPr>
        <p:spPr>
          <a:xfrm flipH="1">
            <a:off x="3253450" y="2320550"/>
            <a:ext cx="3631500" cy="1650600"/>
          </a:xfrm>
          <a:prstGeom prst="straightConnector1">
            <a:avLst/>
          </a:prstGeom>
          <a:noFill/>
          <a:ln cap="flat" cmpd="sng" w="38100">
            <a:solidFill>
              <a:srgbClr val="0FAEBF"/>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99b69828a3_1_1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
        <p:nvSpPr>
          <p:cNvPr id="317" name="Google Shape;317;g299b69828a3_1_118"/>
          <p:cNvSpPr txBox="1"/>
          <p:nvPr/>
        </p:nvSpPr>
        <p:spPr>
          <a:xfrm>
            <a:off x="554001" y="348400"/>
            <a:ext cx="57546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4000">
                <a:solidFill>
                  <a:srgbClr val="0FAEBF"/>
                </a:solidFill>
                <a:latin typeface="Century Gothic"/>
                <a:ea typeface="Century Gothic"/>
                <a:cs typeface="Century Gothic"/>
                <a:sym typeface="Century Gothic"/>
              </a:rPr>
              <a:t>Conclusion</a:t>
            </a:r>
            <a:endParaRPr b="1" sz="4000">
              <a:solidFill>
                <a:srgbClr val="55C0AF"/>
              </a:solidFill>
              <a:latin typeface="Century Gothic"/>
              <a:ea typeface="Century Gothic"/>
              <a:cs typeface="Century Gothic"/>
              <a:sym typeface="Century Gothic"/>
            </a:endParaRPr>
          </a:p>
          <a:p>
            <a:pPr indent="0" lvl="0" marL="0" marR="0" rtl="0" algn="l">
              <a:spcBef>
                <a:spcPts val="0"/>
              </a:spcBef>
              <a:spcAft>
                <a:spcPts val="0"/>
              </a:spcAft>
              <a:buNone/>
            </a:pPr>
            <a:r>
              <a:t/>
            </a:r>
            <a:endParaRPr b="1" sz="4000">
              <a:solidFill>
                <a:srgbClr val="55C0AF"/>
              </a:solidFill>
              <a:latin typeface="Century Gothic"/>
              <a:ea typeface="Century Gothic"/>
              <a:cs typeface="Century Gothic"/>
              <a:sym typeface="Century Gothic"/>
            </a:endParaRPr>
          </a:p>
        </p:txBody>
      </p:sp>
      <p:cxnSp>
        <p:nvCxnSpPr>
          <p:cNvPr id="318" name="Google Shape;318;g299b69828a3_1_118"/>
          <p:cNvCxnSpPr/>
          <p:nvPr/>
        </p:nvCxnSpPr>
        <p:spPr>
          <a:xfrm>
            <a:off x="681565" y="1124673"/>
            <a:ext cx="2102700" cy="14400"/>
          </a:xfrm>
          <a:prstGeom prst="straightConnector1">
            <a:avLst/>
          </a:prstGeom>
          <a:noFill/>
          <a:ln cap="rnd" cmpd="sng" w="28575">
            <a:solidFill>
              <a:srgbClr val="0FAEBF"/>
            </a:solidFill>
            <a:prstDash val="solid"/>
            <a:round/>
            <a:headEnd len="sm" w="sm" type="none"/>
            <a:tailEnd len="sm" w="sm" type="none"/>
          </a:ln>
        </p:spPr>
      </p:cxnSp>
      <p:sp>
        <p:nvSpPr>
          <p:cNvPr id="319" name="Google Shape;319;g299b69828a3_1_118"/>
          <p:cNvSpPr/>
          <p:nvPr/>
        </p:nvSpPr>
        <p:spPr>
          <a:xfrm>
            <a:off x="889450" y="1759550"/>
            <a:ext cx="9506400" cy="4170300"/>
          </a:xfrm>
          <a:prstGeom prst="rect">
            <a:avLst/>
          </a:prstGeom>
          <a:solidFill>
            <a:schemeClr val="lt1"/>
          </a:solidFill>
          <a:ln cap="flat" cmpd="sng" w="28575">
            <a:solidFill>
              <a:srgbClr val="33CCCC"/>
            </a:solidFill>
            <a:prstDash val="solid"/>
            <a:round/>
            <a:headEnd len="sm" w="sm" type="none"/>
            <a:tailEnd len="sm" w="sm" type="none"/>
          </a:ln>
        </p:spPr>
        <p:txBody>
          <a:bodyPr anchorCtr="0" anchor="ctr" bIns="91425" lIns="91425" spcFirstLastPara="1" rIns="91425" wrap="square" tIns="91425">
            <a:noAutofit/>
          </a:bodyPr>
          <a:lstStyle/>
          <a:p>
            <a:pPr indent="-393700" lvl="0" marL="914400" rtl="0" algn="just">
              <a:spcBef>
                <a:spcPts val="0"/>
              </a:spcBef>
              <a:spcAft>
                <a:spcPts val="0"/>
              </a:spcAft>
              <a:buClr>
                <a:schemeClr val="dk1"/>
              </a:buClr>
              <a:buSzPts val="2600"/>
              <a:buFont typeface="Exo 2"/>
              <a:buChar char="●"/>
            </a:pPr>
            <a:r>
              <a:rPr lang="fr-FR" sz="2600">
                <a:solidFill>
                  <a:schemeClr val="dk1"/>
                </a:solidFill>
                <a:latin typeface="Exo 2"/>
                <a:ea typeface="Exo 2"/>
                <a:cs typeface="Exo 2"/>
                <a:sym typeface="Exo 2"/>
              </a:rPr>
              <a:t>En résumé, nous avons établi une communication en temps réel entre plusieurs threads, puis nous avons stocké les valeurs de l'ADC dans une base de données pour pouvoir les utiliser ultérieurement.</a:t>
            </a:r>
            <a:endParaRPr sz="2600">
              <a:solidFill>
                <a:schemeClr val="dk1"/>
              </a:solidFill>
              <a:latin typeface="Exo 2"/>
              <a:ea typeface="Exo 2"/>
              <a:cs typeface="Exo 2"/>
              <a:sym typeface="Exo 2"/>
            </a:endParaRPr>
          </a:p>
          <a:p>
            <a:pPr indent="-393700" lvl="0" marL="914400" rtl="0" algn="just">
              <a:spcBef>
                <a:spcPts val="0"/>
              </a:spcBef>
              <a:spcAft>
                <a:spcPts val="0"/>
              </a:spcAft>
              <a:buClr>
                <a:schemeClr val="dk1"/>
              </a:buClr>
              <a:buSzPts val="2600"/>
              <a:buFont typeface="Exo 2"/>
              <a:buChar char="●"/>
            </a:pPr>
            <a:r>
              <a:rPr lang="fr-FR" sz="2600">
                <a:latin typeface="Exo 2"/>
                <a:ea typeface="Exo 2"/>
                <a:cs typeface="Exo 2"/>
                <a:sym typeface="Exo 2"/>
              </a:rPr>
              <a:t>L'acquis principal a été la connexion au serveur BBB (BeagleBone Black).</a:t>
            </a:r>
            <a:endParaRPr sz="2600">
              <a:latin typeface="Exo 2"/>
              <a:ea typeface="Exo 2"/>
              <a:cs typeface="Exo 2"/>
              <a:sym typeface="Exo 2"/>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299b69828a3_1_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
        <p:nvSpPr>
          <p:cNvPr id="326" name="Google Shape;326;g299b69828a3_1_9"/>
          <p:cNvSpPr/>
          <p:nvPr/>
        </p:nvSpPr>
        <p:spPr>
          <a:xfrm rot="9000001">
            <a:off x="3892414" y="1499003"/>
            <a:ext cx="5382019" cy="4574061"/>
          </a:xfrm>
          <a:custGeom>
            <a:rect b="b" l="l" r="r" t="t"/>
            <a:pathLst>
              <a:path extrusionOk="0" h="990" w="1166">
                <a:moveTo>
                  <a:pt x="1069" y="676"/>
                </a:moveTo>
                <a:cubicBezTo>
                  <a:pt x="1166" y="849"/>
                  <a:pt x="1084" y="990"/>
                  <a:pt x="886" y="990"/>
                </a:cubicBezTo>
                <a:cubicBezTo>
                  <a:pt x="275" y="990"/>
                  <a:pt x="275" y="990"/>
                  <a:pt x="275" y="990"/>
                </a:cubicBezTo>
                <a:cubicBezTo>
                  <a:pt x="77" y="990"/>
                  <a:pt x="0" y="852"/>
                  <a:pt x="104" y="683"/>
                </a:cubicBezTo>
                <a:cubicBezTo>
                  <a:pt x="421" y="168"/>
                  <a:pt x="421" y="168"/>
                  <a:pt x="421" y="168"/>
                </a:cubicBezTo>
                <a:cubicBezTo>
                  <a:pt x="525" y="0"/>
                  <a:pt x="689" y="3"/>
                  <a:pt x="787" y="175"/>
                </a:cubicBezTo>
                <a:lnTo>
                  <a:pt x="1069" y="676"/>
                </a:lnTo>
                <a:close/>
              </a:path>
            </a:pathLst>
          </a:custGeom>
          <a:solidFill>
            <a:srgbClr val="FFFFFF">
              <a:alpha val="80000"/>
            </a:srgbClr>
          </a:solidFill>
          <a:ln cap="flat" cmpd="sng" w="9525">
            <a:solidFill>
              <a:srgbClr val="8DA9DB"/>
            </a:solidFill>
            <a:prstDash val="solid"/>
            <a:round/>
            <a:headEnd len="sm" w="sm" type="none"/>
            <a:tailEnd len="sm" w="sm" type="none"/>
          </a:ln>
          <a:effectLst>
            <a:outerShdw blurRad="406400" rotWithShape="0" algn="ctr" dir="2700000" dist="215900">
              <a:srgbClr val="E7E6E6">
                <a:alpha val="15690"/>
              </a:srgbClr>
            </a:outerShdw>
          </a:effectLst>
        </p:spPr>
        <p:txBody>
          <a:bodyPr anchorCtr="0" anchor="t" bIns="45700" lIns="91400" spcFirstLastPara="1" rIns="91400" wrap="square" tIns="45700">
            <a:noAutofit/>
          </a:bodyPr>
          <a:lstStyle/>
          <a:p>
            <a:pPr indent="0" lvl="0" marL="0" marR="0" rtl="0" algn="l">
              <a:spcBef>
                <a:spcPts val="0"/>
              </a:spcBef>
              <a:spcAft>
                <a:spcPts val="0"/>
              </a:spcAft>
              <a:buNone/>
            </a:pPr>
            <a:r>
              <a:t/>
            </a:r>
            <a:endParaRPr sz="1799">
              <a:solidFill>
                <a:srgbClr val="000000"/>
              </a:solidFill>
              <a:latin typeface="Calibri"/>
              <a:ea typeface="Calibri"/>
              <a:cs typeface="Calibri"/>
              <a:sym typeface="Calibri"/>
            </a:endParaRPr>
          </a:p>
        </p:txBody>
      </p:sp>
      <p:sp>
        <p:nvSpPr>
          <p:cNvPr id="327" name="Google Shape;327;g299b69828a3_1_9"/>
          <p:cNvSpPr txBox="1"/>
          <p:nvPr/>
        </p:nvSpPr>
        <p:spPr>
          <a:xfrm>
            <a:off x="1490957" y="2658691"/>
            <a:ext cx="9210000" cy="2308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fr-FR" sz="4799">
                <a:solidFill>
                  <a:srgbClr val="2F5496"/>
                </a:solidFill>
                <a:latin typeface="Cambria"/>
                <a:ea typeface="Cambria"/>
                <a:cs typeface="Cambria"/>
                <a:sym typeface="Cambria"/>
              </a:rPr>
              <a:t>MERCI </a:t>
            </a:r>
            <a:endParaRPr/>
          </a:p>
          <a:p>
            <a:pPr indent="0" lvl="0" marL="0" marR="0" rtl="0" algn="ctr">
              <a:spcBef>
                <a:spcPts val="0"/>
              </a:spcBef>
              <a:spcAft>
                <a:spcPts val="0"/>
              </a:spcAft>
              <a:buNone/>
            </a:pPr>
            <a:r>
              <a:rPr b="1" lang="fr-FR" sz="4799">
                <a:solidFill>
                  <a:srgbClr val="2F5496"/>
                </a:solidFill>
                <a:latin typeface="Cambria"/>
                <a:ea typeface="Cambria"/>
                <a:cs typeface="Cambria"/>
                <a:sym typeface="Cambria"/>
              </a:rPr>
              <a:t>POUR VOTRE ATTENTION</a:t>
            </a:r>
            <a:endParaRPr/>
          </a:p>
          <a:p>
            <a:pPr indent="0" lvl="0" marL="0" marR="0" rtl="0" algn="ctr">
              <a:spcBef>
                <a:spcPts val="0"/>
              </a:spcBef>
              <a:spcAft>
                <a:spcPts val="0"/>
              </a:spcAft>
              <a:buNone/>
            </a:pPr>
            <a:r>
              <a:t/>
            </a:r>
            <a:endParaRPr b="1" sz="4799">
              <a:solidFill>
                <a:srgbClr val="006675"/>
              </a:solidFill>
              <a:latin typeface="Cambria"/>
              <a:ea typeface="Cambria"/>
              <a:cs typeface="Cambria"/>
              <a:sym typeface="Cambria"/>
            </a:endParaRPr>
          </a:p>
        </p:txBody>
      </p:sp>
      <p:sp>
        <p:nvSpPr>
          <p:cNvPr id="328" name="Google Shape;328;g299b69828a3_1_9"/>
          <p:cNvSpPr/>
          <p:nvPr/>
        </p:nvSpPr>
        <p:spPr>
          <a:xfrm rot="8999999">
            <a:off x="4317316" y="841853"/>
            <a:ext cx="1978298" cy="1681311"/>
          </a:xfrm>
          <a:custGeom>
            <a:rect b="b" l="l" r="r" t="t"/>
            <a:pathLst>
              <a:path extrusionOk="0" h="990" w="1166">
                <a:moveTo>
                  <a:pt x="1069" y="676"/>
                </a:moveTo>
                <a:cubicBezTo>
                  <a:pt x="1166" y="849"/>
                  <a:pt x="1084" y="990"/>
                  <a:pt x="886" y="990"/>
                </a:cubicBezTo>
                <a:cubicBezTo>
                  <a:pt x="275" y="990"/>
                  <a:pt x="275" y="990"/>
                  <a:pt x="275" y="990"/>
                </a:cubicBezTo>
                <a:cubicBezTo>
                  <a:pt x="77" y="990"/>
                  <a:pt x="0" y="852"/>
                  <a:pt x="104" y="683"/>
                </a:cubicBezTo>
                <a:cubicBezTo>
                  <a:pt x="421" y="168"/>
                  <a:pt x="421" y="168"/>
                  <a:pt x="421" y="168"/>
                </a:cubicBezTo>
                <a:cubicBezTo>
                  <a:pt x="525" y="0"/>
                  <a:pt x="689" y="3"/>
                  <a:pt x="787" y="175"/>
                </a:cubicBezTo>
                <a:lnTo>
                  <a:pt x="1069" y="676"/>
                </a:lnTo>
                <a:close/>
              </a:path>
            </a:pathLst>
          </a:custGeom>
          <a:solidFill>
            <a:srgbClr val="8DA9DB">
              <a:alpha val="55690"/>
            </a:srgbClr>
          </a:solidFill>
          <a:ln>
            <a:noFill/>
          </a:ln>
          <a:effectLst>
            <a:outerShdw blurRad="406400" rotWithShape="0" algn="ctr" dir="2700000" dist="215900">
              <a:srgbClr val="E7E6E6">
                <a:alpha val="15690"/>
              </a:srgbClr>
            </a:outerShdw>
          </a:effectLst>
        </p:spPr>
        <p:txBody>
          <a:bodyPr anchorCtr="0" anchor="t" bIns="45700" lIns="91400" spcFirstLastPara="1" rIns="91400" wrap="square" tIns="45700">
            <a:noAutofit/>
          </a:bodyPr>
          <a:lstStyle/>
          <a:p>
            <a:pPr indent="0" lvl="0" marL="0" marR="0" rtl="0" algn="l">
              <a:spcBef>
                <a:spcPts val="0"/>
              </a:spcBef>
              <a:spcAft>
                <a:spcPts val="0"/>
              </a:spcAft>
              <a:buNone/>
            </a:pPr>
            <a:r>
              <a:t/>
            </a:r>
            <a:endParaRPr sz="1799">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1e8968ffa0a_1_7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
        <p:nvSpPr>
          <p:cNvPr id="125" name="Google Shape;125;g1e8968ffa0a_1_7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26" name="Google Shape;126;g1e8968ffa0a_1_739"/>
          <p:cNvSpPr txBox="1"/>
          <p:nvPr>
            <p:ph type="title"/>
          </p:nvPr>
        </p:nvSpPr>
        <p:spPr>
          <a:xfrm>
            <a:off x="2431400" y="451104"/>
            <a:ext cx="7329300" cy="763500"/>
          </a:xfrm>
          <a:prstGeom prst="rect">
            <a:avLst/>
          </a:prstGeom>
          <a:noFill/>
          <a:ln>
            <a:noFill/>
          </a:ln>
        </p:spPr>
        <p:txBody>
          <a:bodyPr anchorCtr="0" anchor="t" bIns="121900" lIns="121900" spcFirstLastPara="1" rIns="121900" wrap="square" tIns="121900">
            <a:noAutofit/>
          </a:bodyPr>
          <a:lstStyle/>
          <a:p>
            <a:pPr indent="0" lvl="0" marL="0" rtl="0" algn="ctr">
              <a:lnSpc>
                <a:spcPct val="100000"/>
              </a:lnSpc>
              <a:spcBef>
                <a:spcPts val="0"/>
              </a:spcBef>
              <a:spcAft>
                <a:spcPts val="0"/>
              </a:spcAft>
              <a:buClr>
                <a:srgbClr val="2F5496"/>
              </a:buClr>
              <a:buSzPts val="4400"/>
              <a:buFont typeface="Cambria"/>
              <a:buNone/>
            </a:pPr>
            <a:r>
              <a:rPr lang="fr-FR" sz="4800">
                <a:solidFill>
                  <a:srgbClr val="006675"/>
                </a:solidFill>
                <a:latin typeface="Exo 2 ExtraBold"/>
                <a:ea typeface="Exo 2 ExtraBold"/>
                <a:cs typeface="Exo 2 ExtraBold"/>
                <a:sym typeface="Exo 2 ExtraBold"/>
              </a:rPr>
              <a:t>Plan</a:t>
            </a:r>
            <a:endParaRPr sz="4800">
              <a:solidFill>
                <a:srgbClr val="006675"/>
              </a:solidFill>
              <a:latin typeface="Exo 2 ExtraBold"/>
              <a:ea typeface="Exo 2 ExtraBold"/>
              <a:cs typeface="Exo 2 ExtraBold"/>
              <a:sym typeface="Exo 2 ExtraBold"/>
            </a:endParaRPr>
          </a:p>
        </p:txBody>
      </p:sp>
      <p:sp>
        <p:nvSpPr>
          <p:cNvPr id="127" name="Google Shape;127;g1e8968ffa0a_1_739"/>
          <p:cNvSpPr txBox="1"/>
          <p:nvPr/>
        </p:nvSpPr>
        <p:spPr>
          <a:xfrm>
            <a:off x="1366725" y="1739250"/>
            <a:ext cx="103299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Clr>
                <a:schemeClr val="dk1"/>
              </a:buClr>
              <a:buSzPts val="2800"/>
              <a:buFont typeface="Calibri"/>
              <a:buChar char="●"/>
            </a:pPr>
            <a:r>
              <a:rPr lang="fr-FR" sz="2800">
                <a:solidFill>
                  <a:schemeClr val="dk1"/>
                </a:solidFill>
                <a:latin typeface="Calibri"/>
                <a:ea typeface="Calibri"/>
                <a:cs typeface="Calibri"/>
                <a:sym typeface="Calibri"/>
              </a:rPr>
              <a:t>Introduction</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fr-FR" sz="2800">
                <a:solidFill>
                  <a:schemeClr val="dk1"/>
                </a:solidFill>
                <a:latin typeface="Calibri"/>
                <a:ea typeface="Calibri"/>
                <a:cs typeface="Calibri"/>
                <a:sym typeface="Calibri"/>
              </a:rPr>
              <a:t>Matériels</a:t>
            </a:r>
            <a:r>
              <a:rPr lang="fr-FR"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fr-FR" sz="2800">
                <a:solidFill>
                  <a:schemeClr val="dk1"/>
                </a:solidFill>
                <a:latin typeface="Calibri"/>
                <a:ea typeface="Calibri"/>
                <a:cs typeface="Calibri"/>
                <a:sym typeface="Calibri"/>
              </a:rPr>
              <a:t>Logiciels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fr-FR" sz="2800">
                <a:solidFill>
                  <a:schemeClr val="dk1"/>
                </a:solidFill>
                <a:latin typeface="Calibri"/>
                <a:ea typeface="Calibri"/>
                <a:cs typeface="Calibri"/>
                <a:sym typeface="Calibri"/>
              </a:rPr>
              <a:t>Contrôle d'une LED en Temps Réel</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fr-FR" sz="2800">
                <a:solidFill>
                  <a:schemeClr val="dk1"/>
                </a:solidFill>
                <a:latin typeface="Calibri"/>
                <a:ea typeface="Calibri"/>
                <a:cs typeface="Calibri"/>
                <a:sym typeface="Calibri"/>
              </a:rPr>
              <a:t>Acquisition de Données en Temps Réel</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fr-FR" sz="2800">
                <a:solidFill>
                  <a:schemeClr val="dk1"/>
                </a:solidFill>
                <a:latin typeface="Calibri"/>
                <a:ea typeface="Calibri"/>
                <a:cs typeface="Calibri"/>
                <a:sym typeface="Calibri"/>
              </a:rPr>
              <a:t>Contrôle de LED avec timer sur la BeagleBone Black(BBB) en C.</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fr-FR" sz="2800">
                <a:solidFill>
                  <a:schemeClr val="dk1"/>
                </a:solidFill>
                <a:latin typeface="Calibri"/>
                <a:ea typeface="Calibri"/>
                <a:cs typeface="Calibri"/>
                <a:sym typeface="Calibri"/>
              </a:rPr>
              <a:t>Application Multithread avec Acquisition ADC, Contrôle PWM </a:t>
            </a:r>
            <a:endParaRPr sz="2800">
              <a:solidFill>
                <a:schemeClr val="dk1"/>
              </a:solidFill>
              <a:latin typeface="Calibri"/>
              <a:ea typeface="Calibri"/>
              <a:cs typeface="Calibri"/>
              <a:sym typeface="Calibri"/>
            </a:endParaRPr>
          </a:p>
          <a:p>
            <a:pPr indent="0" lvl="0" marL="457200" rtl="0" algn="l">
              <a:spcBef>
                <a:spcPts val="0"/>
              </a:spcBef>
              <a:spcAft>
                <a:spcPts val="0"/>
              </a:spcAft>
              <a:buNone/>
            </a:pPr>
            <a:r>
              <a:rPr lang="fr-FR" sz="2800">
                <a:solidFill>
                  <a:schemeClr val="dk1"/>
                </a:solidFill>
                <a:latin typeface="Calibri"/>
                <a:ea typeface="Calibri"/>
                <a:cs typeface="Calibri"/>
                <a:sym typeface="Calibri"/>
              </a:rPr>
              <a:t>et Création de la base de données.</a:t>
            </a:r>
            <a:endParaRPr sz="2800">
              <a:solidFill>
                <a:schemeClr val="dk1"/>
              </a:solidFill>
              <a:latin typeface="Calibri"/>
              <a:ea typeface="Calibri"/>
              <a:cs typeface="Calibri"/>
              <a:sym typeface="Calibri"/>
            </a:endParaRPr>
          </a:p>
          <a:p>
            <a:pPr indent="-406400" lvl="0" marL="457200" rtl="0" algn="l">
              <a:spcBef>
                <a:spcPts val="0"/>
              </a:spcBef>
              <a:spcAft>
                <a:spcPts val="0"/>
              </a:spcAft>
              <a:buClr>
                <a:schemeClr val="dk1"/>
              </a:buClr>
              <a:buSzPts val="2800"/>
              <a:buFont typeface="Calibri"/>
              <a:buChar char="●"/>
            </a:pPr>
            <a:r>
              <a:rPr lang="fr-FR" sz="2800">
                <a:solidFill>
                  <a:schemeClr val="dk1"/>
                </a:solidFill>
                <a:latin typeface="Calibri"/>
                <a:ea typeface="Calibri"/>
                <a:cs typeface="Calibri"/>
                <a:sym typeface="Calibri"/>
              </a:rPr>
              <a:t>Conclusion</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99b69828a3_1_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
        <p:nvSpPr>
          <p:cNvPr id="134" name="Google Shape;134;g299b69828a3_1_3"/>
          <p:cNvSpPr txBox="1"/>
          <p:nvPr/>
        </p:nvSpPr>
        <p:spPr>
          <a:xfrm>
            <a:off x="570201" y="478125"/>
            <a:ext cx="57546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fr-FR" sz="4000">
                <a:solidFill>
                  <a:srgbClr val="0FAEBF"/>
                </a:solidFill>
                <a:latin typeface="Century Gothic"/>
                <a:ea typeface="Century Gothic"/>
                <a:cs typeface="Century Gothic"/>
                <a:sym typeface="Century Gothic"/>
              </a:rPr>
              <a:t>Introduction</a:t>
            </a:r>
            <a:endParaRPr/>
          </a:p>
        </p:txBody>
      </p:sp>
      <p:cxnSp>
        <p:nvCxnSpPr>
          <p:cNvPr id="135" name="Google Shape;135;g299b69828a3_1_3"/>
          <p:cNvCxnSpPr/>
          <p:nvPr/>
        </p:nvCxnSpPr>
        <p:spPr>
          <a:xfrm>
            <a:off x="681565" y="1186123"/>
            <a:ext cx="2102700" cy="14400"/>
          </a:xfrm>
          <a:prstGeom prst="straightConnector1">
            <a:avLst/>
          </a:prstGeom>
          <a:noFill/>
          <a:ln cap="rnd" cmpd="sng" w="28575">
            <a:solidFill>
              <a:srgbClr val="0FAEBF"/>
            </a:solidFill>
            <a:prstDash val="solid"/>
            <a:round/>
            <a:headEnd len="sm" w="sm" type="none"/>
            <a:tailEnd len="sm" w="sm" type="none"/>
          </a:ln>
        </p:spPr>
      </p:cxnSp>
      <p:sp>
        <p:nvSpPr>
          <p:cNvPr id="136" name="Google Shape;136;g299b69828a3_1_3"/>
          <p:cNvSpPr txBox="1"/>
          <p:nvPr/>
        </p:nvSpPr>
        <p:spPr>
          <a:xfrm>
            <a:off x="857400" y="2096775"/>
            <a:ext cx="10477200" cy="965700"/>
          </a:xfrm>
          <a:prstGeom prst="rect">
            <a:avLst/>
          </a:prstGeom>
          <a:noFill/>
          <a:ln>
            <a:noFill/>
          </a:ln>
        </p:spPr>
        <p:txBody>
          <a:bodyPr anchorCtr="0" anchor="t" bIns="91425" lIns="91425" spcFirstLastPara="1" rIns="91425" wrap="square" tIns="91425">
            <a:spAutoFit/>
          </a:bodyPr>
          <a:lstStyle/>
          <a:p>
            <a:pPr indent="0" lvl="0" marL="0" rtl="0" algn="just">
              <a:lnSpc>
                <a:spcPct val="175000"/>
              </a:lnSpc>
              <a:spcBef>
                <a:spcPts val="0"/>
              </a:spcBef>
              <a:spcAft>
                <a:spcPts val="0"/>
              </a:spcAft>
              <a:buClr>
                <a:schemeClr val="dk1"/>
              </a:buClr>
              <a:buSzPts val="1100"/>
              <a:buFont typeface="Arial"/>
              <a:buNone/>
            </a:pPr>
            <a:r>
              <a:t/>
            </a:r>
            <a:endParaRPr sz="1300">
              <a:solidFill>
                <a:schemeClr val="dk1"/>
              </a:solidFill>
              <a:latin typeface="Roboto"/>
              <a:ea typeface="Roboto"/>
              <a:cs typeface="Roboto"/>
              <a:sym typeface="Roboto"/>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37" name="Google Shape;137;g299b69828a3_1_3"/>
          <p:cNvSpPr txBox="1"/>
          <p:nvPr/>
        </p:nvSpPr>
        <p:spPr>
          <a:xfrm>
            <a:off x="1476450" y="2096775"/>
            <a:ext cx="9239100" cy="3016800"/>
          </a:xfrm>
          <a:prstGeom prst="rect">
            <a:avLst/>
          </a:prstGeom>
          <a:noFill/>
          <a:ln cap="flat" cmpd="sng" w="19050">
            <a:solidFill>
              <a:srgbClr val="0FAEBF"/>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fr-FR" sz="2300">
                <a:latin typeface="Exo 2"/>
                <a:ea typeface="Exo 2"/>
                <a:cs typeface="Exo 2"/>
                <a:sym typeface="Exo 2"/>
              </a:rPr>
              <a:t>N</a:t>
            </a:r>
            <a:r>
              <a:rPr lang="fr-FR" sz="2300">
                <a:latin typeface="Exo 2"/>
                <a:ea typeface="Exo 2"/>
                <a:cs typeface="Exo 2"/>
                <a:sym typeface="Exo 2"/>
              </a:rPr>
              <a:t>otre projet se focalise sur la BeagleBone Black (BBB), une plateforme embarquée, pour créer une application innovante.</a:t>
            </a:r>
            <a:endParaRPr sz="2300">
              <a:latin typeface="Exo 2"/>
              <a:ea typeface="Exo 2"/>
              <a:cs typeface="Exo 2"/>
              <a:sym typeface="Exo 2"/>
            </a:endParaRPr>
          </a:p>
          <a:p>
            <a:pPr indent="0" lvl="0" marL="0" rtl="0" algn="just">
              <a:spcBef>
                <a:spcPts val="0"/>
              </a:spcBef>
              <a:spcAft>
                <a:spcPts val="0"/>
              </a:spcAft>
              <a:buNone/>
            </a:pPr>
            <a:r>
              <a:rPr lang="fr-FR" sz="2300">
                <a:latin typeface="Exo 2"/>
                <a:ea typeface="Exo 2"/>
                <a:cs typeface="Exo 2"/>
                <a:sym typeface="Exo 2"/>
              </a:rPr>
              <a:t> Notre objectif central est d'établir une communication en temps réel entre plusieurs threads, intégrant le contrôle de périphériques, l'acquisition de données analogiques, et la gestion d'une base de données. À travers cette aventure, nous explorons les capacités avancées de la BBB, démontrant notre engagement envers l'innovation dans le domaine des systèmes embarqués.</a:t>
            </a:r>
            <a:endParaRPr sz="2300">
              <a:latin typeface="Exo 2"/>
              <a:ea typeface="Exo 2"/>
              <a:cs typeface="Exo 2"/>
              <a:sym typeface="Exo 2"/>
            </a:endParaRPr>
          </a:p>
        </p:txBody>
      </p:sp>
      <p:sp>
        <p:nvSpPr>
          <p:cNvPr id="138" name="Google Shape;138;g299b69828a3_1_3"/>
          <p:cNvSpPr/>
          <p:nvPr/>
        </p:nvSpPr>
        <p:spPr>
          <a:xfrm>
            <a:off x="1084350" y="1736925"/>
            <a:ext cx="10023300" cy="3736500"/>
          </a:xfrm>
          <a:prstGeom prst="rect">
            <a:avLst/>
          </a:prstGeom>
          <a:noFill/>
          <a:ln cap="flat" cmpd="sng" w="28575">
            <a:solidFill>
              <a:srgbClr val="0FAEB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abadca73bf_0_6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grpSp>
        <p:nvGrpSpPr>
          <p:cNvPr id="145" name="Google Shape;145;g2abadca73bf_0_65"/>
          <p:cNvGrpSpPr/>
          <p:nvPr/>
        </p:nvGrpSpPr>
        <p:grpSpPr>
          <a:xfrm>
            <a:off x="3251897" y="2523990"/>
            <a:ext cx="5369376" cy="1404261"/>
            <a:chOff x="2492145" y="2881565"/>
            <a:chExt cx="607299" cy="229751"/>
          </a:xfrm>
        </p:grpSpPr>
        <p:sp>
          <p:nvSpPr>
            <p:cNvPr id="146" name="Google Shape;146;g2abadca73bf_0_65"/>
            <p:cNvSpPr/>
            <p:nvPr/>
          </p:nvSpPr>
          <p:spPr>
            <a:xfrm>
              <a:off x="2530550" y="2913581"/>
              <a:ext cx="530589" cy="165697"/>
            </a:xfrm>
            <a:custGeom>
              <a:rect b="b" l="l" r="r" t="t"/>
              <a:pathLst>
                <a:path extrusionOk="0" h="36397" w="116549">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fr-FR" sz="2400"/>
                <a:t>Matériels</a:t>
              </a:r>
              <a:endParaRPr b="1" i="0" sz="2400" u="none" cap="none" strike="noStrike">
                <a:solidFill>
                  <a:srgbClr val="000000"/>
                </a:solidFill>
                <a:latin typeface="Arial"/>
                <a:ea typeface="Arial"/>
                <a:cs typeface="Arial"/>
                <a:sym typeface="Arial"/>
              </a:endParaRPr>
            </a:p>
          </p:txBody>
        </p:sp>
        <p:sp>
          <p:nvSpPr>
            <p:cNvPr id="147" name="Google Shape;147;g2abadca73bf_0_65"/>
            <p:cNvSpPr/>
            <p:nvPr/>
          </p:nvSpPr>
          <p:spPr>
            <a:xfrm>
              <a:off x="2886492" y="2881565"/>
              <a:ext cx="212952" cy="229751"/>
            </a:xfrm>
            <a:custGeom>
              <a:rect b="b" l="l" r="r" t="t"/>
              <a:pathLst>
                <a:path extrusionOk="0" h="50467" w="46777">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48" name="Google Shape;148;g2abadca73bf_0_65"/>
            <p:cNvSpPr/>
            <p:nvPr/>
          </p:nvSpPr>
          <p:spPr>
            <a:xfrm>
              <a:off x="2492145" y="2881565"/>
              <a:ext cx="212934" cy="229751"/>
            </a:xfrm>
            <a:custGeom>
              <a:rect b="b" l="l" r="r" t="t"/>
              <a:pathLst>
                <a:path extrusionOk="0" h="50467" w="46773">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grpSp>
      <p:grpSp>
        <p:nvGrpSpPr>
          <p:cNvPr id="149" name="Google Shape;149;g2abadca73bf_0_65"/>
          <p:cNvGrpSpPr/>
          <p:nvPr/>
        </p:nvGrpSpPr>
        <p:grpSpPr>
          <a:xfrm>
            <a:off x="1769388" y="3860527"/>
            <a:ext cx="3789141" cy="1814501"/>
            <a:chOff x="2324469" y="3100241"/>
            <a:chExt cx="428568" cy="296870"/>
          </a:xfrm>
        </p:grpSpPr>
        <p:grpSp>
          <p:nvGrpSpPr>
            <p:cNvPr id="150" name="Google Shape;150;g2abadca73bf_0_65"/>
            <p:cNvGrpSpPr/>
            <p:nvPr/>
          </p:nvGrpSpPr>
          <p:grpSpPr>
            <a:xfrm>
              <a:off x="2493852" y="3100241"/>
              <a:ext cx="259185" cy="98236"/>
              <a:chOff x="2493852" y="3100241"/>
              <a:chExt cx="259185" cy="98236"/>
            </a:xfrm>
          </p:grpSpPr>
          <p:sp>
            <p:nvSpPr>
              <p:cNvPr id="151" name="Google Shape;151;g2abadca73bf_0_65"/>
              <p:cNvSpPr/>
              <p:nvPr/>
            </p:nvSpPr>
            <p:spPr>
              <a:xfrm>
                <a:off x="2500428" y="3106803"/>
                <a:ext cx="246126" cy="85123"/>
              </a:xfrm>
              <a:custGeom>
                <a:rect b="b" l="l" r="r" t="t"/>
                <a:pathLst>
                  <a:path extrusionOk="0" h="18698" w="54064">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52" name="Google Shape;152;g2abadca73bf_0_65"/>
              <p:cNvSpPr/>
              <p:nvPr/>
            </p:nvSpPr>
            <p:spPr>
              <a:xfrm>
                <a:off x="2493852" y="3183117"/>
                <a:ext cx="15360" cy="15360"/>
              </a:xfrm>
              <a:custGeom>
                <a:rect b="b" l="l" r="r" t="t"/>
                <a:pathLst>
                  <a:path extrusionOk="0" h="3374" w="3374">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53" name="Google Shape;153;g2abadca73bf_0_65"/>
              <p:cNvSpPr/>
              <p:nvPr/>
            </p:nvSpPr>
            <p:spPr>
              <a:xfrm>
                <a:off x="2737686" y="3100241"/>
                <a:ext cx="15351" cy="15356"/>
              </a:xfrm>
              <a:custGeom>
                <a:rect b="b" l="l" r="r" t="t"/>
                <a:pathLst>
                  <a:path extrusionOk="0" h="3373" w="3372">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grpSp>
        <p:sp>
          <p:nvSpPr>
            <p:cNvPr id="154" name="Google Shape;154;g2abadca73bf_0_65"/>
            <p:cNvSpPr/>
            <p:nvPr/>
          </p:nvSpPr>
          <p:spPr>
            <a:xfrm>
              <a:off x="2324469" y="3215066"/>
              <a:ext cx="289268" cy="182045"/>
            </a:xfrm>
            <a:custGeom>
              <a:rect b="b" l="l" r="r" t="t"/>
              <a:pathLst>
                <a:path extrusionOk="0" h="39988" w="49279">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lang="fr-FR" sz="1700"/>
                <a:t>Potentiomètre</a:t>
              </a:r>
              <a:endParaRPr b="1" i="0" sz="1700" u="none" cap="none" strike="noStrike">
                <a:solidFill>
                  <a:srgbClr val="000000"/>
                </a:solidFill>
                <a:latin typeface="Arial"/>
                <a:ea typeface="Arial"/>
                <a:cs typeface="Arial"/>
                <a:sym typeface="Arial"/>
              </a:endParaRPr>
            </a:p>
          </p:txBody>
        </p:sp>
      </p:grpSp>
      <p:grpSp>
        <p:nvGrpSpPr>
          <p:cNvPr id="155" name="Google Shape;155;g2abadca73bf_0_65"/>
          <p:cNvGrpSpPr/>
          <p:nvPr/>
        </p:nvGrpSpPr>
        <p:grpSpPr>
          <a:xfrm>
            <a:off x="5422905" y="1990785"/>
            <a:ext cx="1026840" cy="600407"/>
            <a:chOff x="2737686" y="2794333"/>
            <a:chExt cx="116140" cy="98233"/>
          </a:xfrm>
        </p:grpSpPr>
        <p:sp>
          <p:nvSpPr>
            <p:cNvPr id="156" name="Google Shape;156;g2abadca73bf_0_65"/>
            <p:cNvSpPr/>
            <p:nvPr/>
          </p:nvSpPr>
          <p:spPr>
            <a:xfrm>
              <a:off x="2737686" y="2877210"/>
              <a:ext cx="15351" cy="15356"/>
            </a:xfrm>
            <a:custGeom>
              <a:rect b="b" l="l" r="r" t="t"/>
              <a:pathLst>
                <a:path extrusionOk="0" h="3373" w="3372">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57" name="Google Shape;157;g2abadca73bf_0_65"/>
            <p:cNvSpPr/>
            <p:nvPr/>
          </p:nvSpPr>
          <p:spPr>
            <a:xfrm>
              <a:off x="2838475" y="2877210"/>
              <a:ext cx="15351" cy="15356"/>
            </a:xfrm>
            <a:custGeom>
              <a:rect b="b" l="l" r="r" t="t"/>
              <a:pathLst>
                <a:path extrusionOk="0" h="3373" w="3372">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grpSp>
          <p:nvGrpSpPr>
            <p:cNvPr id="158" name="Google Shape;158;g2abadca73bf_0_65"/>
            <p:cNvGrpSpPr/>
            <p:nvPr/>
          </p:nvGrpSpPr>
          <p:grpSpPr>
            <a:xfrm>
              <a:off x="2788083" y="2794333"/>
              <a:ext cx="15356" cy="98233"/>
              <a:chOff x="2788083" y="2794333"/>
              <a:chExt cx="15356" cy="98233"/>
            </a:xfrm>
          </p:grpSpPr>
          <p:sp>
            <p:nvSpPr>
              <p:cNvPr id="159" name="Google Shape;159;g2abadca73bf_0_65"/>
              <p:cNvSpPr/>
              <p:nvPr/>
            </p:nvSpPr>
            <p:spPr>
              <a:xfrm>
                <a:off x="2794655" y="2800905"/>
                <a:ext cx="2213" cy="85114"/>
              </a:xfrm>
              <a:custGeom>
                <a:rect b="b" l="l" r="r" t="t"/>
                <a:pathLst>
                  <a:path extrusionOk="0" h="18696" w="486">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60" name="Google Shape;160;g2abadca73bf_0_65"/>
              <p:cNvSpPr/>
              <p:nvPr/>
            </p:nvSpPr>
            <p:spPr>
              <a:xfrm>
                <a:off x="2788083" y="2794333"/>
                <a:ext cx="15356" cy="15356"/>
              </a:xfrm>
              <a:custGeom>
                <a:rect b="b" l="l" r="r" t="t"/>
                <a:pathLst>
                  <a:path extrusionOk="0" h="3373" w="3373">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61" name="Google Shape;161;g2abadca73bf_0_65"/>
              <p:cNvSpPr/>
              <p:nvPr/>
            </p:nvSpPr>
            <p:spPr>
              <a:xfrm>
                <a:off x="2788083" y="2877210"/>
                <a:ext cx="15356" cy="15356"/>
              </a:xfrm>
              <a:custGeom>
                <a:rect b="b" l="l" r="r" t="t"/>
                <a:pathLst>
                  <a:path extrusionOk="0" h="3373" w="3373">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grpSp>
      </p:grpSp>
      <p:sp>
        <p:nvSpPr>
          <p:cNvPr id="162" name="Google Shape;162;g2abadca73bf_0_65"/>
          <p:cNvSpPr/>
          <p:nvPr/>
        </p:nvSpPr>
        <p:spPr>
          <a:xfrm>
            <a:off x="4888066" y="878129"/>
            <a:ext cx="2299265" cy="1112666"/>
          </a:xfrm>
          <a:custGeom>
            <a:rect b="b" l="l" r="r" t="t"/>
            <a:pathLst>
              <a:path extrusionOk="0" h="39988" w="49277">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fr-FR" sz="1800"/>
              <a:t>Carte</a:t>
            </a:r>
            <a:endParaRPr b="1" sz="1800"/>
          </a:p>
          <a:p>
            <a:pPr indent="0" lvl="0" marL="0" marR="0" rtl="0" algn="ctr">
              <a:lnSpc>
                <a:spcPct val="100000"/>
              </a:lnSpc>
              <a:spcBef>
                <a:spcPts val="0"/>
              </a:spcBef>
              <a:spcAft>
                <a:spcPts val="0"/>
              </a:spcAft>
              <a:buClr>
                <a:srgbClr val="000000"/>
              </a:buClr>
              <a:buSzPts val="1800"/>
              <a:buFont typeface="Arial"/>
              <a:buNone/>
            </a:pPr>
            <a:r>
              <a:rPr b="1" lang="fr-FR" sz="1800"/>
              <a:t>BeagleBone Black</a:t>
            </a:r>
            <a:endParaRPr b="1" i="0" sz="1800" u="none" cap="none" strike="noStrike">
              <a:solidFill>
                <a:srgbClr val="000000"/>
              </a:solidFill>
              <a:latin typeface="Arial"/>
              <a:ea typeface="Arial"/>
              <a:cs typeface="Arial"/>
              <a:sym typeface="Arial"/>
            </a:endParaRPr>
          </a:p>
        </p:txBody>
      </p:sp>
      <p:grpSp>
        <p:nvGrpSpPr>
          <p:cNvPr id="163" name="Google Shape;163;g2abadca73bf_0_65"/>
          <p:cNvGrpSpPr/>
          <p:nvPr/>
        </p:nvGrpSpPr>
        <p:grpSpPr>
          <a:xfrm>
            <a:off x="6348301" y="3852052"/>
            <a:ext cx="3702020" cy="1822976"/>
            <a:chOff x="2838475" y="3100241"/>
            <a:chExt cx="418714" cy="298257"/>
          </a:xfrm>
        </p:grpSpPr>
        <p:grpSp>
          <p:nvGrpSpPr>
            <p:cNvPr id="164" name="Google Shape;164;g2abadca73bf_0_65"/>
            <p:cNvGrpSpPr/>
            <p:nvPr/>
          </p:nvGrpSpPr>
          <p:grpSpPr>
            <a:xfrm>
              <a:off x="2838475" y="3100241"/>
              <a:ext cx="259186" cy="98236"/>
              <a:chOff x="2838475" y="3100241"/>
              <a:chExt cx="259186" cy="98236"/>
            </a:xfrm>
          </p:grpSpPr>
          <p:sp>
            <p:nvSpPr>
              <p:cNvPr id="165" name="Google Shape;165;g2abadca73bf_0_65"/>
              <p:cNvSpPr/>
              <p:nvPr/>
            </p:nvSpPr>
            <p:spPr>
              <a:xfrm>
                <a:off x="2845042" y="3106803"/>
                <a:ext cx="246131" cy="85123"/>
              </a:xfrm>
              <a:custGeom>
                <a:rect b="b" l="l" r="r" t="t"/>
                <a:pathLst>
                  <a:path extrusionOk="0" h="18698" w="54065">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66" name="Google Shape;166;g2abadca73bf_0_65"/>
              <p:cNvSpPr/>
              <p:nvPr/>
            </p:nvSpPr>
            <p:spPr>
              <a:xfrm>
                <a:off x="3082301" y="3183117"/>
                <a:ext cx="15360" cy="15360"/>
              </a:xfrm>
              <a:custGeom>
                <a:rect b="b" l="l" r="r" t="t"/>
                <a:pathLst>
                  <a:path extrusionOk="0" h="3374" w="3374">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67" name="Google Shape;167;g2abadca73bf_0_65"/>
              <p:cNvSpPr/>
              <p:nvPr/>
            </p:nvSpPr>
            <p:spPr>
              <a:xfrm>
                <a:off x="2838475" y="3100241"/>
                <a:ext cx="15351" cy="15356"/>
              </a:xfrm>
              <a:custGeom>
                <a:rect b="b" l="l" r="r" t="t"/>
                <a:pathLst>
                  <a:path extrusionOk="0" h="3373" w="3372">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grpSp>
        <p:grpSp>
          <p:nvGrpSpPr>
            <p:cNvPr id="168" name="Google Shape;168;g2abadca73bf_0_65"/>
            <p:cNvGrpSpPr/>
            <p:nvPr/>
          </p:nvGrpSpPr>
          <p:grpSpPr>
            <a:xfrm>
              <a:off x="2983568" y="3216453"/>
              <a:ext cx="273622" cy="182045"/>
              <a:chOff x="2983568" y="3216453"/>
              <a:chExt cx="273622" cy="182045"/>
            </a:xfrm>
          </p:grpSpPr>
          <p:sp>
            <p:nvSpPr>
              <p:cNvPr id="169" name="Google Shape;169;g2abadca73bf_0_65"/>
              <p:cNvSpPr/>
              <p:nvPr/>
            </p:nvSpPr>
            <p:spPr>
              <a:xfrm>
                <a:off x="2983569" y="3291269"/>
                <a:ext cx="253682" cy="15351"/>
              </a:xfrm>
              <a:custGeom>
                <a:rect b="b" l="l" r="r" t="t"/>
                <a:pathLst>
                  <a:path extrusionOk="0" h="243" w="30824">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fr-FR" sz="1700"/>
                  <a:t>LED</a:t>
                </a:r>
                <a:endParaRPr b="1" i="0" sz="1400" u="none" cap="none" strike="noStrike">
                  <a:solidFill>
                    <a:srgbClr val="000000"/>
                  </a:solidFill>
                  <a:latin typeface="Arial"/>
                  <a:ea typeface="Arial"/>
                  <a:cs typeface="Arial"/>
                  <a:sym typeface="Arial"/>
                </a:endParaRPr>
              </a:p>
            </p:txBody>
          </p:sp>
          <p:sp>
            <p:nvSpPr>
              <p:cNvPr id="170" name="Google Shape;170;g2abadca73bf_0_65"/>
              <p:cNvSpPr/>
              <p:nvPr/>
            </p:nvSpPr>
            <p:spPr>
              <a:xfrm>
                <a:off x="2983568" y="3216453"/>
                <a:ext cx="273622" cy="182045"/>
              </a:xfrm>
              <a:custGeom>
                <a:rect b="b" l="l" r="r" t="t"/>
                <a:pathLst>
                  <a:path extrusionOk="0" h="39988" w="49279">
                    <a:moveTo>
                      <a:pt x="7995" y="0"/>
                    </a:moveTo>
                    <a:cubicBezTo>
                      <a:pt x="3580" y="0"/>
                      <a:pt x="0" y="3579"/>
                      <a:pt x="0" y="7995"/>
                    </a:cubicBezTo>
                    <a:lnTo>
                      <a:pt x="0" y="31993"/>
                    </a:lnTo>
                    <a:cubicBezTo>
                      <a:pt x="0" y="36409"/>
                      <a:pt x="3580" y="39988"/>
                      <a:pt x="7995" y="39988"/>
                    </a:cubicBezTo>
                    <a:lnTo>
                      <a:pt x="41282" y="39988"/>
                    </a:lnTo>
                    <a:cubicBezTo>
                      <a:pt x="45698" y="39988"/>
                      <a:pt x="49278" y="36409"/>
                      <a:pt x="49278" y="31993"/>
                    </a:cubicBezTo>
                    <a:lnTo>
                      <a:pt x="49278" y="7995"/>
                    </a:lnTo>
                    <a:cubicBezTo>
                      <a:pt x="49278" y="3579"/>
                      <a:pt x="45698" y="0"/>
                      <a:pt x="41282" y="0"/>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abadca73bf_0_9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grpSp>
        <p:nvGrpSpPr>
          <p:cNvPr id="177" name="Google Shape;177;g2abadca73bf_0_97"/>
          <p:cNvGrpSpPr/>
          <p:nvPr/>
        </p:nvGrpSpPr>
        <p:grpSpPr>
          <a:xfrm>
            <a:off x="3251897" y="2523990"/>
            <a:ext cx="5369376" cy="1404261"/>
            <a:chOff x="2492145" y="2881565"/>
            <a:chExt cx="607299" cy="229751"/>
          </a:xfrm>
        </p:grpSpPr>
        <p:sp>
          <p:nvSpPr>
            <p:cNvPr id="178" name="Google Shape;178;g2abadca73bf_0_97"/>
            <p:cNvSpPr/>
            <p:nvPr/>
          </p:nvSpPr>
          <p:spPr>
            <a:xfrm>
              <a:off x="2530550" y="2913581"/>
              <a:ext cx="530589" cy="165697"/>
            </a:xfrm>
            <a:custGeom>
              <a:rect b="b" l="l" r="r" t="t"/>
              <a:pathLst>
                <a:path extrusionOk="0" h="36397" w="116549">
                  <a:moveTo>
                    <a:pt x="18199" y="1"/>
                  </a:moveTo>
                  <a:cubicBezTo>
                    <a:pt x="8148" y="1"/>
                    <a:pt x="1" y="8148"/>
                    <a:pt x="1" y="18198"/>
                  </a:cubicBezTo>
                  <a:cubicBezTo>
                    <a:pt x="1" y="28249"/>
                    <a:pt x="8148" y="36396"/>
                    <a:pt x="18199" y="36396"/>
                  </a:cubicBezTo>
                  <a:lnTo>
                    <a:pt x="98350" y="36396"/>
                  </a:lnTo>
                  <a:cubicBezTo>
                    <a:pt x="108401" y="36396"/>
                    <a:pt x="116548" y="28249"/>
                    <a:pt x="116548" y="18198"/>
                  </a:cubicBezTo>
                  <a:cubicBezTo>
                    <a:pt x="116548" y="8148"/>
                    <a:pt x="108401" y="1"/>
                    <a:pt x="98350" y="1"/>
                  </a:cubicBezTo>
                  <a:close/>
                </a:path>
              </a:pathLst>
            </a:custGeom>
            <a:noFill/>
            <a:ln cap="flat" cmpd="sng" w="9525">
              <a:solidFill>
                <a:srgbClr val="A5B7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lang="fr-FR" sz="2400"/>
                <a:t>Logiciels</a:t>
              </a:r>
              <a:endParaRPr b="1" i="0" sz="2400" u="none" cap="none" strike="noStrike">
                <a:solidFill>
                  <a:srgbClr val="000000"/>
                </a:solidFill>
                <a:latin typeface="Arial"/>
                <a:ea typeface="Arial"/>
                <a:cs typeface="Arial"/>
                <a:sym typeface="Arial"/>
              </a:endParaRPr>
            </a:p>
          </p:txBody>
        </p:sp>
        <p:sp>
          <p:nvSpPr>
            <p:cNvPr id="179" name="Google Shape;179;g2abadca73bf_0_97"/>
            <p:cNvSpPr/>
            <p:nvPr/>
          </p:nvSpPr>
          <p:spPr>
            <a:xfrm>
              <a:off x="2886492" y="2881565"/>
              <a:ext cx="212952" cy="229751"/>
            </a:xfrm>
            <a:custGeom>
              <a:rect b="b" l="l" r="r" t="t"/>
              <a:pathLst>
                <a:path extrusionOk="0" h="50467" w="46777">
                  <a:moveTo>
                    <a:pt x="1" y="1"/>
                  </a:moveTo>
                  <a:lnTo>
                    <a:pt x="1" y="1458"/>
                  </a:lnTo>
                  <a:lnTo>
                    <a:pt x="21544" y="1458"/>
                  </a:lnTo>
                  <a:cubicBezTo>
                    <a:pt x="34653" y="1458"/>
                    <a:pt x="45320" y="12123"/>
                    <a:pt x="45320" y="25233"/>
                  </a:cubicBezTo>
                  <a:cubicBezTo>
                    <a:pt x="45320" y="38344"/>
                    <a:pt x="34653" y="49009"/>
                    <a:pt x="21544" y="49009"/>
                  </a:cubicBezTo>
                  <a:lnTo>
                    <a:pt x="1" y="49009"/>
                  </a:lnTo>
                  <a:lnTo>
                    <a:pt x="1" y="50466"/>
                  </a:lnTo>
                  <a:lnTo>
                    <a:pt x="21544" y="50466"/>
                  </a:lnTo>
                  <a:cubicBezTo>
                    <a:pt x="35457" y="50466"/>
                    <a:pt x="46776" y="39146"/>
                    <a:pt x="46776" y="25233"/>
                  </a:cubicBezTo>
                  <a:cubicBezTo>
                    <a:pt x="46776" y="11322"/>
                    <a:pt x="35457" y="1"/>
                    <a:pt x="21544" y="1"/>
                  </a:cubicBezTo>
                  <a:close/>
                </a:path>
              </a:pathLst>
            </a:custGeom>
            <a:solidFill>
              <a:srgbClr val="9697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80" name="Google Shape;180;g2abadca73bf_0_97"/>
            <p:cNvSpPr/>
            <p:nvPr/>
          </p:nvSpPr>
          <p:spPr>
            <a:xfrm>
              <a:off x="2492145" y="2881565"/>
              <a:ext cx="212934" cy="229751"/>
            </a:xfrm>
            <a:custGeom>
              <a:rect b="b" l="l" r="r" t="t"/>
              <a:pathLst>
                <a:path extrusionOk="0" h="50467" w="46773">
                  <a:moveTo>
                    <a:pt x="25232" y="1"/>
                  </a:moveTo>
                  <a:cubicBezTo>
                    <a:pt x="11319" y="1"/>
                    <a:pt x="0" y="11322"/>
                    <a:pt x="0" y="25233"/>
                  </a:cubicBezTo>
                  <a:cubicBezTo>
                    <a:pt x="0" y="39146"/>
                    <a:pt x="11319" y="50466"/>
                    <a:pt x="25232" y="50466"/>
                  </a:cubicBezTo>
                  <a:lnTo>
                    <a:pt x="46773" y="50466"/>
                  </a:lnTo>
                  <a:lnTo>
                    <a:pt x="46773" y="49007"/>
                  </a:lnTo>
                  <a:lnTo>
                    <a:pt x="25232" y="49007"/>
                  </a:lnTo>
                  <a:cubicBezTo>
                    <a:pt x="12124" y="49007"/>
                    <a:pt x="1456" y="38344"/>
                    <a:pt x="1456" y="25233"/>
                  </a:cubicBezTo>
                  <a:cubicBezTo>
                    <a:pt x="1456" y="12123"/>
                    <a:pt x="12124" y="1457"/>
                    <a:pt x="25232" y="1457"/>
                  </a:cubicBezTo>
                  <a:lnTo>
                    <a:pt x="46773" y="1457"/>
                  </a:lnTo>
                  <a:lnTo>
                    <a:pt x="46773" y="1"/>
                  </a:lnTo>
                  <a:close/>
                </a:path>
              </a:pathLst>
            </a:custGeom>
            <a:solidFill>
              <a:srgbClr val="9697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grpSp>
      <p:grpSp>
        <p:nvGrpSpPr>
          <p:cNvPr id="181" name="Google Shape;181;g2abadca73bf_0_97"/>
          <p:cNvGrpSpPr/>
          <p:nvPr/>
        </p:nvGrpSpPr>
        <p:grpSpPr>
          <a:xfrm>
            <a:off x="1769388" y="3860527"/>
            <a:ext cx="3789141" cy="1814501"/>
            <a:chOff x="2324469" y="3100241"/>
            <a:chExt cx="428568" cy="296870"/>
          </a:xfrm>
        </p:grpSpPr>
        <p:grpSp>
          <p:nvGrpSpPr>
            <p:cNvPr id="182" name="Google Shape;182;g2abadca73bf_0_97"/>
            <p:cNvGrpSpPr/>
            <p:nvPr/>
          </p:nvGrpSpPr>
          <p:grpSpPr>
            <a:xfrm>
              <a:off x="2493852" y="3100241"/>
              <a:ext cx="259185" cy="98236"/>
              <a:chOff x="2493852" y="3100241"/>
              <a:chExt cx="259185" cy="98236"/>
            </a:xfrm>
          </p:grpSpPr>
          <p:sp>
            <p:nvSpPr>
              <p:cNvPr id="183" name="Google Shape;183;g2abadca73bf_0_97"/>
              <p:cNvSpPr/>
              <p:nvPr/>
            </p:nvSpPr>
            <p:spPr>
              <a:xfrm>
                <a:off x="2500428" y="3106803"/>
                <a:ext cx="246126" cy="85123"/>
              </a:xfrm>
              <a:custGeom>
                <a:rect b="b" l="l" r="r" t="t"/>
                <a:pathLst>
                  <a:path extrusionOk="0" h="18698" w="54064">
                    <a:moveTo>
                      <a:pt x="53821" y="0"/>
                    </a:moveTo>
                    <a:cubicBezTo>
                      <a:pt x="53686" y="0"/>
                      <a:pt x="53579" y="109"/>
                      <a:pt x="53579" y="242"/>
                    </a:cubicBezTo>
                    <a:lnTo>
                      <a:pt x="53579" y="5286"/>
                    </a:lnTo>
                    <a:cubicBezTo>
                      <a:pt x="53579" y="8576"/>
                      <a:pt x="50903" y="11250"/>
                      <a:pt x="47614" y="11250"/>
                    </a:cubicBezTo>
                    <a:lnTo>
                      <a:pt x="7205" y="11250"/>
                    </a:lnTo>
                    <a:cubicBezTo>
                      <a:pt x="3232" y="11250"/>
                      <a:pt x="0" y="14484"/>
                      <a:pt x="0" y="18456"/>
                    </a:cubicBezTo>
                    <a:cubicBezTo>
                      <a:pt x="0" y="18589"/>
                      <a:pt x="109" y="18698"/>
                      <a:pt x="242" y="18698"/>
                    </a:cubicBezTo>
                    <a:cubicBezTo>
                      <a:pt x="376" y="18698"/>
                      <a:pt x="485" y="18589"/>
                      <a:pt x="485" y="18456"/>
                    </a:cubicBezTo>
                    <a:cubicBezTo>
                      <a:pt x="485" y="14751"/>
                      <a:pt x="3499" y="11736"/>
                      <a:pt x="7202" y="11736"/>
                    </a:cubicBezTo>
                    <a:lnTo>
                      <a:pt x="47612" y="11736"/>
                    </a:lnTo>
                    <a:cubicBezTo>
                      <a:pt x="51169" y="11736"/>
                      <a:pt x="54063" y="8843"/>
                      <a:pt x="54063" y="5286"/>
                    </a:cubicBezTo>
                    <a:lnTo>
                      <a:pt x="54063" y="242"/>
                    </a:lnTo>
                    <a:cubicBezTo>
                      <a:pt x="54063" y="109"/>
                      <a:pt x="53955" y="0"/>
                      <a:pt x="53821" y="0"/>
                    </a:cubicBezTo>
                    <a:close/>
                  </a:path>
                </a:pathLst>
              </a:custGeom>
              <a:solidFill>
                <a:srgbClr val="9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84" name="Google Shape;184;g2abadca73bf_0_97"/>
              <p:cNvSpPr/>
              <p:nvPr/>
            </p:nvSpPr>
            <p:spPr>
              <a:xfrm>
                <a:off x="2493852" y="3183117"/>
                <a:ext cx="15360" cy="15360"/>
              </a:xfrm>
              <a:custGeom>
                <a:rect b="b" l="l" r="r" t="t"/>
                <a:pathLst>
                  <a:path extrusionOk="0" h="3374" w="3374">
                    <a:moveTo>
                      <a:pt x="1687" y="0"/>
                    </a:moveTo>
                    <a:cubicBezTo>
                      <a:pt x="755" y="0"/>
                      <a:pt x="1" y="755"/>
                      <a:pt x="1" y="1687"/>
                    </a:cubicBezTo>
                    <a:cubicBezTo>
                      <a:pt x="1" y="2619"/>
                      <a:pt x="755" y="3373"/>
                      <a:pt x="1687" y="3373"/>
                    </a:cubicBezTo>
                    <a:cubicBezTo>
                      <a:pt x="2619" y="3373"/>
                      <a:pt x="3374" y="2619"/>
                      <a:pt x="3374" y="1687"/>
                    </a:cubicBezTo>
                    <a:cubicBezTo>
                      <a:pt x="3374" y="755"/>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85" name="Google Shape;185;g2abadca73bf_0_97"/>
              <p:cNvSpPr/>
              <p:nvPr/>
            </p:nvSpPr>
            <p:spPr>
              <a:xfrm>
                <a:off x="2737686" y="3100241"/>
                <a:ext cx="15351" cy="15356"/>
              </a:xfrm>
              <a:custGeom>
                <a:rect b="b" l="l" r="r" t="t"/>
                <a:pathLst>
                  <a:path extrusionOk="0" h="3373" w="3372">
                    <a:moveTo>
                      <a:pt x="1687" y="1"/>
                    </a:moveTo>
                    <a:cubicBezTo>
                      <a:pt x="755" y="1"/>
                      <a:pt x="1" y="754"/>
                      <a:pt x="1" y="1686"/>
                    </a:cubicBezTo>
                    <a:cubicBezTo>
                      <a:pt x="1" y="2618"/>
                      <a:pt x="755" y="3372"/>
                      <a:pt x="1687" y="3372"/>
                    </a:cubicBezTo>
                    <a:cubicBezTo>
                      <a:pt x="2619" y="3372"/>
                      <a:pt x="3372" y="2618"/>
                      <a:pt x="3372" y="1686"/>
                    </a:cubicBezTo>
                    <a:cubicBezTo>
                      <a:pt x="3372" y="754"/>
                      <a:pt x="2619"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grpSp>
        <p:sp>
          <p:nvSpPr>
            <p:cNvPr id="186" name="Google Shape;186;g2abadca73bf_0_97"/>
            <p:cNvSpPr/>
            <p:nvPr/>
          </p:nvSpPr>
          <p:spPr>
            <a:xfrm>
              <a:off x="2324469" y="3215066"/>
              <a:ext cx="289268" cy="182045"/>
            </a:xfrm>
            <a:custGeom>
              <a:rect b="b" l="l" r="r" t="t"/>
              <a:pathLst>
                <a:path extrusionOk="0" h="39988" w="49279">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lang="fr-FR" sz="1700"/>
                <a:t>Serveur Node.js</a:t>
              </a:r>
              <a:endParaRPr b="1" i="0" sz="1700" u="none" cap="none" strike="noStrike">
                <a:solidFill>
                  <a:srgbClr val="000000"/>
                </a:solidFill>
                <a:latin typeface="Arial"/>
                <a:ea typeface="Arial"/>
                <a:cs typeface="Arial"/>
                <a:sym typeface="Arial"/>
              </a:endParaRPr>
            </a:p>
          </p:txBody>
        </p:sp>
      </p:grpSp>
      <p:grpSp>
        <p:nvGrpSpPr>
          <p:cNvPr id="187" name="Google Shape;187;g2abadca73bf_0_97"/>
          <p:cNvGrpSpPr/>
          <p:nvPr/>
        </p:nvGrpSpPr>
        <p:grpSpPr>
          <a:xfrm>
            <a:off x="5422905" y="1990785"/>
            <a:ext cx="1026840" cy="600407"/>
            <a:chOff x="2737686" y="2794333"/>
            <a:chExt cx="116140" cy="98233"/>
          </a:xfrm>
        </p:grpSpPr>
        <p:sp>
          <p:nvSpPr>
            <p:cNvPr id="188" name="Google Shape;188;g2abadca73bf_0_97"/>
            <p:cNvSpPr/>
            <p:nvPr/>
          </p:nvSpPr>
          <p:spPr>
            <a:xfrm>
              <a:off x="2737686" y="2877210"/>
              <a:ext cx="15351" cy="15356"/>
            </a:xfrm>
            <a:custGeom>
              <a:rect b="b" l="l" r="r" t="t"/>
              <a:pathLst>
                <a:path extrusionOk="0" h="3373" w="3372">
                  <a:moveTo>
                    <a:pt x="1687" y="1"/>
                  </a:moveTo>
                  <a:cubicBezTo>
                    <a:pt x="755" y="1"/>
                    <a:pt x="1" y="754"/>
                    <a:pt x="1" y="1686"/>
                  </a:cubicBezTo>
                  <a:cubicBezTo>
                    <a:pt x="1" y="2618"/>
                    <a:pt x="755" y="3372"/>
                    <a:pt x="1687" y="3372"/>
                  </a:cubicBezTo>
                  <a:cubicBezTo>
                    <a:pt x="2619" y="3372"/>
                    <a:pt x="3372" y="2616"/>
                    <a:pt x="3372" y="1686"/>
                  </a:cubicBezTo>
                  <a:cubicBezTo>
                    <a:pt x="3372" y="754"/>
                    <a:pt x="2619"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89" name="Google Shape;189;g2abadca73bf_0_97"/>
            <p:cNvSpPr/>
            <p:nvPr/>
          </p:nvSpPr>
          <p:spPr>
            <a:xfrm>
              <a:off x="2838475" y="2877210"/>
              <a:ext cx="15351" cy="15356"/>
            </a:xfrm>
            <a:custGeom>
              <a:rect b="b" l="l" r="r" t="t"/>
              <a:pathLst>
                <a:path extrusionOk="0" h="3373" w="3372">
                  <a:moveTo>
                    <a:pt x="1685" y="1"/>
                  </a:moveTo>
                  <a:cubicBezTo>
                    <a:pt x="753" y="1"/>
                    <a:pt x="0" y="754"/>
                    <a:pt x="0" y="1686"/>
                  </a:cubicBezTo>
                  <a:cubicBezTo>
                    <a:pt x="0" y="2618"/>
                    <a:pt x="753" y="3372"/>
                    <a:pt x="1685" y="3372"/>
                  </a:cubicBezTo>
                  <a:cubicBezTo>
                    <a:pt x="2617" y="3372"/>
                    <a:pt x="3372" y="2616"/>
                    <a:pt x="3372" y="1686"/>
                  </a:cubicBezTo>
                  <a:cubicBezTo>
                    <a:pt x="3372" y="754"/>
                    <a:pt x="2617" y="1"/>
                    <a:pt x="1685"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grpSp>
          <p:nvGrpSpPr>
            <p:cNvPr id="190" name="Google Shape;190;g2abadca73bf_0_97"/>
            <p:cNvGrpSpPr/>
            <p:nvPr/>
          </p:nvGrpSpPr>
          <p:grpSpPr>
            <a:xfrm>
              <a:off x="2788083" y="2794333"/>
              <a:ext cx="15356" cy="98233"/>
              <a:chOff x="2788083" y="2794333"/>
              <a:chExt cx="15356" cy="98233"/>
            </a:xfrm>
          </p:grpSpPr>
          <p:sp>
            <p:nvSpPr>
              <p:cNvPr id="191" name="Google Shape;191;g2abadca73bf_0_97"/>
              <p:cNvSpPr/>
              <p:nvPr/>
            </p:nvSpPr>
            <p:spPr>
              <a:xfrm>
                <a:off x="2794655" y="2800905"/>
                <a:ext cx="2213" cy="85114"/>
              </a:xfrm>
              <a:custGeom>
                <a:rect b="b" l="l" r="r" t="t"/>
                <a:pathLst>
                  <a:path extrusionOk="0" h="18696" w="486">
                    <a:moveTo>
                      <a:pt x="243" y="0"/>
                    </a:moveTo>
                    <a:cubicBezTo>
                      <a:pt x="108" y="0"/>
                      <a:pt x="1" y="109"/>
                      <a:pt x="1" y="243"/>
                    </a:cubicBezTo>
                    <a:lnTo>
                      <a:pt x="1" y="18453"/>
                    </a:lnTo>
                    <a:cubicBezTo>
                      <a:pt x="1" y="18588"/>
                      <a:pt x="108" y="18695"/>
                      <a:pt x="243" y="18695"/>
                    </a:cubicBezTo>
                    <a:cubicBezTo>
                      <a:pt x="377" y="18695"/>
                      <a:pt x="485" y="18588"/>
                      <a:pt x="485" y="18453"/>
                    </a:cubicBezTo>
                    <a:lnTo>
                      <a:pt x="485" y="243"/>
                    </a:lnTo>
                    <a:cubicBezTo>
                      <a:pt x="485" y="109"/>
                      <a:pt x="377" y="0"/>
                      <a:pt x="243" y="0"/>
                    </a:cubicBezTo>
                    <a:close/>
                  </a:path>
                </a:pathLst>
              </a:custGeom>
              <a:solidFill>
                <a:srgbClr val="9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92" name="Google Shape;192;g2abadca73bf_0_97"/>
              <p:cNvSpPr/>
              <p:nvPr/>
            </p:nvSpPr>
            <p:spPr>
              <a:xfrm>
                <a:off x="2788083" y="2794333"/>
                <a:ext cx="15356" cy="15356"/>
              </a:xfrm>
              <a:custGeom>
                <a:rect b="b" l="l" r="r" t="t"/>
                <a:pathLst>
                  <a:path extrusionOk="0" h="3373" w="3373">
                    <a:moveTo>
                      <a:pt x="1687" y="0"/>
                    </a:moveTo>
                    <a:cubicBezTo>
                      <a:pt x="755" y="0"/>
                      <a:pt x="1" y="754"/>
                      <a:pt x="1" y="1687"/>
                    </a:cubicBezTo>
                    <a:cubicBezTo>
                      <a:pt x="1" y="2619"/>
                      <a:pt x="755" y="3373"/>
                      <a:pt x="1687" y="3373"/>
                    </a:cubicBezTo>
                    <a:cubicBezTo>
                      <a:pt x="2618" y="3373"/>
                      <a:pt x="3372" y="2617"/>
                      <a:pt x="3372" y="1687"/>
                    </a:cubicBezTo>
                    <a:cubicBezTo>
                      <a:pt x="3372" y="754"/>
                      <a:pt x="2618"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93" name="Google Shape;193;g2abadca73bf_0_97"/>
              <p:cNvSpPr/>
              <p:nvPr/>
            </p:nvSpPr>
            <p:spPr>
              <a:xfrm>
                <a:off x="2788083" y="2877210"/>
                <a:ext cx="15356" cy="15356"/>
              </a:xfrm>
              <a:custGeom>
                <a:rect b="b" l="l" r="r" t="t"/>
                <a:pathLst>
                  <a:path extrusionOk="0" h="3373" w="3373">
                    <a:moveTo>
                      <a:pt x="1687" y="1"/>
                    </a:moveTo>
                    <a:cubicBezTo>
                      <a:pt x="755" y="1"/>
                      <a:pt x="1" y="754"/>
                      <a:pt x="1" y="1686"/>
                    </a:cubicBezTo>
                    <a:cubicBezTo>
                      <a:pt x="1" y="2618"/>
                      <a:pt x="755" y="3372"/>
                      <a:pt x="1687" y="3372"/>
                    </a:cubicBezTo>
                    <a:cubicBezTo>
                      <a:pt x="2618" y="3372"/>
                      <a:pt x="3372" y="2616"/>
                      <a:pt x="3372" y="1686"/>
                    </a:cubicBezTo>
                    <a:cubicBezTo>
                      <a:pt x="3372" y="754"/>
                      <a:pt x="2618" y="1"/>
                      <a:pt x="1687"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grpSp>
      </p:grpSp>
      <p:sp>
        <p:nvSpPr>
          <p:cNvPr id="194" name="Google Shape;194;g2abadca73bf_0_97"/>
          <p:cNvSpPr/>
          <p:nvPr/>
        </p:nvSpPr>
        <p:spPr>
          <a:xfrm>
            <a:off x="4888066" y="878129"/>
            <a:ext cx="2299265" cy="1112666"/>
          </a:xfrm>
          <a:custGeom>
            <a:rect b="b" l="l" r="r" t="t"/>
            <a:pathLst>
              <a:path extrusionOk="0" h="39988" w="49277">
                <a:moveTo>
                  <a:pt x="7996" y="0"/>
                </a:moveTo>
                <a:cubicBezTo>
                  <a:pt x="3580" y="0"/>
                  <a:pt x="0" y="3579"/>
                  <a:pt x="0" y="7995"/>
                </a:cubicBezTo>
                <a:lnTo>
                  <a:pt x="0" y="31993"/>
                </a:lnTo>
                <a:cubicBezTo>
                  <a:pt x="0" y="36409"/>
                  <a:pt x="3580" y="39988"/>
                  <a:pt x="7996" y="39988"/>
                </a:cubicBezTo>
                <a:lnTo>
                  <a:pt x="41280" y="39988"/>
                </a:lnTo>
                <a:cubicBezTo>
                  <a:pt x="45697" y="39988"/>
                  <a:pt x="49277" y="36409"/>
                  <a:pt x="49277" y="31993"/>
                </a:cubicBezTo>
                <a:lnTo>
                  <a:pt x="49277" y="7995"/>
                </a:lnTo>
                <a:cubicBezTo>
                  <a:pt x="49277" y="3579"/>
                  <a:pt x="45697" y="0"/>
                  <a:pt x="41280" y="0"/>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fr-FR" sz="1800"/>
              <a:t>Geany</a:t>
            </a:r>
            <a:endParaRPr b="1" i="0" sz="1800" u="none" cap="none" strike="noStrike">
              <a:solidFill>
                <a:srgbClr val="000000"/>
              </a:solidFill>
              <a:latin typeface="Arial"/>
              <a:ea typeface="Arial"/>
              <a:cs typeface="Arial"/>
              <a:sym typeface="Arial"/>
            </a:endParaRPr>
          </a:p>
        </p:txBody>
      </p:sp>
      <p:grpSp>
        <p:nvGrpSpPr>
          <p:cNvPr id="195" name="Google Shape;195;g2abadca73bf_0_97"/>
          <p:cNvGrpSpPr/>
          <p:nvPr/>
        </p:nvGrpSpPr>
        <p:grpSpPr>
          <a:xfrm>
            <a:off x="6348301" y="3852052"/>
            <a:ext cx="3525734" cy="1261409"/>
            <a:chOff x="2838475" y="3100241"/>
            <a:chExt cx="398776" cy="206379"/>
          </a:xfrm>
        </p:grpSpPr>
        <p:grpSp>
          <p:nvGrpSpPr>
            <p:cNvPr id="196" name="Google Shape;196;g2abadca73bf_0_97"/>
            <p:cNvGrpSpPr/>
            <p:nvPr/>
          </p:nvGrpSpPr>
          <p:grpSpPr>
            <a:xfrm>
              <a:off x="2838475" y="3100241"/>
              <a:ext cx="259186" cy="98236"/>
              <a:chOff x="2838475" y="3100241"/>
              <a:chExt cx="259186" cy="98236"/>
            </a:xfrm>
          </p:grpSpPr>
          <p:sp>
            <p:nvSpPr>
              <p:cNvPr id="197" name="Google Shape;197;g2abadca73bf_0_97"/>
              <p:cNvSpPr/>
              <p:nvPr/>
            </p:nvSpPr>
            <p:spPr>
              <a:xfrm>
                <a:off x="2845042" y="3106803"/>
                <a:ext cx="246131" cy="85123"/>
              </a:xfrm>
              <a:custGeom>
                <a:rect b="b" l="l" r="r" t="t"/>
                <a:pathLst>
                  <a:path extrusionOk="0" h="18698" w="54065">
                    <a:moveTo>
                      <a:pt x="242" y="0"/>
                    </a:moveTo>
                    <a:cubicBezTo>
                      <a:pt x="109" y="0"/>
                      <a:pt x="0" y="109"/>
                      <a:pt x="0" y="242"/>
                    </a:cubicBezTo>
                    <a:lnTo>
                      <a:pt x="0" y="5286"/>
                    </a:lnTo>
                    <a:cubicBezTo>
                      <a:pt x="0" y="8843"/>
                      <a:pt x="2895" y="11736"/>
                      <a:pt x="6451" y="11736"/>
                    </a:cubicBezTo>
                    <a:lnTo>
                      <a:pt x="46862" y="11736"/>
                    </a:lnTo>
                    <a:cubicBezTo>
                      <a:pt x="50567" y="11736"/>
                      <a:pt x="53580" y="14751"/>
                      <a:pt x="53580" y="18456"/>
                    </a:cubicBezTo>
                    <a:cubicBezTo>
                      <a:pt x="53580" y="18589"/>
                      <a:pt x="53689" y="18698"/>
                      <a:pt x="53822" y="18698"/>
                    </a:cubicBezTo>
                    <a:cubicBezTo>
                      <a:pt x="53957" y="18698"/>
                      <a:pt x="54064" y="18589"/>
                      <a:pt x="54063" y="18456"/>
                    </a:cubicBezTo>
                    <a:cubicBezTo>
                      <a:pt x="54063" y="14484"/>
                      <a:pt x="50831" y="11250"/>
                      <a:pt x="46858" y="11250"/>
                    </a:cubicBezTo>
                    <a:lnTo>
                      <a:pt x="6449" y="11250"/>
                    </a:lnTo>
                    <a:cubicBezTo>
                      <a:pt x="3160" y="11250"/>
                      <a:pt x="484" y="8576"/>
                      <a:pt x="484" y="5286"/>
                    </a:cubicBezTo>
                    <a:lnTo>
                      <a:pt x="484" y="242"/>
                    </a:lnTo>
                    <a:cubicBezTo>
                      <a:pt x="484" y="109"/>
                      <a:pt x="376" y="0"/>
                      <a:pt x="242" y="0"/>
                    </a:cubicBezTo>
                    <a:close/>
                  </a:path>
                </a:pathLst>
              </a:custGeom>
              <a:solidFill>
                <a:srgbClr val="9FA0A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98" name="Google Shape;198;g2abadca73bf_0_97"/>
              <p:cNvSpPr/>
              <p:nvPr/>
            </p:nvSpPr>
            <p:spPr>
              <a:xfrm>
                <a:off x="3082301" y="3183117"/>
                <a:ext cx="15360" cy="15360"/>
              </a:xfrm>
              <a:custGeom>
                <a:rect b="b" l="l" r="r" t="t"/>
                <a:pathLst>
                  <a:path extrusionOk="0" h="3374" w="3374">
                    <a:moveTo>
                      <a:pt x="1687" y="0"/>
                    </a:moveTo>
                    <a:cubicBezTo>
                      <a:pt x="755" y="0"/>
                      <a:pt x="0" y="755"/>
                      <a:pt x="0" y="1687"/>
                    </a:cubicBezTo>
                    <a:cubicBezTo>
                      <a:pt x="0" y="2619"/>
                      <a:pt x="755" y="3373"/>
                      <a:pt x="1687" y="3373"/>
                    </a:cubicBezTo>
                    <a:cubicBezTo>
                      <a:pt x="2619" y="3373"/>
                      <a:pt x="3373" y="2619"/>
                      <a:pt x="3373" y="1687"/>
                    </a:cubicBezTo>
                    <a:cubicBezTo>
                      <a:pt x="3373" y="755"/>
                      <a:pt x="2619" y="0"/>
                      <a:pt x="1687" y="0"/>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sp>
            <p:nvSpPr>
              <p:cNvPr id="199" name="Google Shape;199;g2abadca73bf_0_97"/>
              <p:cNvSpPr/>
              <p:nvPr/>
            </p:nvSpPr>
            <p:spPr>
              <a:xfrm>
                <a:off x="2838475" y="3100241"/>
                <a:ext cx="15351" cy="15356"/>
              </a:xfrm>
              <a:custGeom>
                <a:rect b="b" l="l" r="r" t="t"/>
                <a:pathLst>
                  <a:path extrusionOk="0" h="3373" w="3372">
                    <a:moveTo>
                      <a:pt x="1685" y="1"/>
                    </a:moveTo>
                    <a:cubicBezTo>
                      <a:pt x="753" y="1"/>
                      <a:pt x="0" y="754"/>
                      <a:pt x="0" y="1686"/>
                    </a:cubicBezTo>
                    <a:cubicBezTo>
                      <a:pt x="0" y="2618"/>
                      <a:pt x="753" y="3372"/>
                      <a:pt x="1685" y="3372"/>
                    </a:cubicBezTo>
                    <a:cubicBezTo>
                      <a:pt x="2617" y="3372"/>
                      <a:pt x="3372" y="2618"/>
                      <a:pt x="3372" y="1686"/>
                    </a:cubicBezTo>
                    <a:cubicBezTo>
                      <a:pt x="3372" y="754"/>
                      <a:pt x="2617" y="1"/>
                      <a:pt x="1685"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Roboto Mono"/>
                  <a:ea typeface="Roboto Mono"/>
                  <a:cs typeface="Roboto Mono"/>
                  <a:sym typeface="Roboto Mono"/>
                </a:endParaRPr>
              </a:p>
            </p:txBody>
          </p:sp>
        </p:grpSp>
        <p:sp>
          <p:nvSpPr>
            <p:cNvPr id="200" name="Google Shape;200;g2abadca73bf_0_97"/>
            <p:cNvSpPr/>
            <p:nvPr/>
          </p:nvSpPr>
          <p:spPr>
            <a:xfrm>
              <a:off x="2983569" y="3291269"/>
              <a:ext cx="253682" cy="15351"/>
            </a:xfrm>
            <a:custGeom>
              <a:rect b="b" l="l" r="r" t="t"/>
              <a:pathLst>
                <a:path extrusionOk="0" h="243" w="30824">
                  <a:moveTo>
                    <a:pt x="123" y="1"/>
                  </a:moveTo>
                  <a:cubicBezTo>
                    <a:pt x="57" y="1"/>
                    <a:pt x="1" y="55"/>
                    <a:pt x="1" y="121"/>
                  </a:cubicBezTo>
                  <a:cubicBezTo>
                    <a:pt x="1" y="187"/>
                    <a:pt x="57" y="243"/>
                    <a:pt x="123" y="243"/>
                  </a:cubicBezTo>
                  <a:lnTo>
                    <a:pt x="30703" y="243"/>
                  </a:lnTo>
                  <a:cubicBezTo>
                    <a:pt x="30769" y="243"/>
                    <a:pt x="30824" y="187"/>
                    <a:pt x="30824" y="121"/>
                  </a:cubicBezTo>
                  <a:cubicBezTo>
                    <a:pt x="30824" y="55"/>
                    <a:pt x="30769" y="1"/>
                    <a:pt x="30703" y="1"/>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i="0" sz="1400" u="none" cap="none" strike="noStrike">
                <a:solidFill>
                  <a:srgbClr val="000000"/>
                </a:solidFill>
                <a:latin typeface="Arial"/>
                <a:ea typeface="Arial"/>
                <a:cs typeface="Arial"/>
                <a:sym typeface="Arial"/>
              </a:endParaRPr>
            </a:p>
          </p:txBody>
        </p:sp>
      </p:grpSp>
      <p:sp>
        <p:nvSpPr>
          <p:cNvPr id="201" name="Google Shape;201;g2abadca73bf_0_97"/>
          <p:cNvSpPr/>
          <p:nvPr/>
        </p:nvSpPr>
        <p:spPr>
          <a:xfrm>
            <a:off x="7339713" y="4585961"/>
            <a:ext cx="2557580" cy="1112666"/>
          </a:xfrm>
          <a:custGeom>
            <a:rect b="b" l="l" r="r" t="t"/>
            <a:pathLst>
              <a:path extrusionOk="0" h="39988" w="49279">
                <a:moveTo>
                  <a:pt x="7997" y="0"/>
                </a:moveTo>
                <a:cubicBezTo>
                  <a:pt x="3580" y="0"/>
                  <a:pt x="0" y="3579"/>
                  <a:pt x="0" y="7995"/>
                </a:cubicBezTo>
                <a:lnTo>
                  <a:pt x="0" y="31993"/>
                </a:lnTo>
                <a:cubicBezTo>
                  <a:pt x="0" y="36409"/>
                  <a:pt x="3580" y="39988"/>
                  <a:pt x="7997" y="39988"/>
                </a:cubicBezTo>
                <a:lnTo>
                  <a:pt x="41282" y="39988"/>
                </a:lnTo>
                <a:cubicBezTo>
                  <a:pt x="45697" y="39988"/>
                  <a:pt x="49277" y="36409"/>
                  <a:pt x="49277" y="31993"/>
                </a:cubicBezTo>
                <a:lnTo>
                  <a:pt x="49277" y="7995"/>
                </a:lnTo>
                <a:cubicBezTo>
                  <a:pt x="49278" y="3579"/>
                  <a:pt x="45697" y="0"/>
                  <a:pt x="41282" y="0"/>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1" lang="fr-FR" sz="1700"/>
              <a:t>SQLite</a:t>
            </a:r>
            <a:endParaRPr b="1" i="0" sz="17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99b69828a3_5_4"/>
          <p:cNvSpPr txBox="1"/>
          <p:nvPr/>
        </p:nvSpPr>
        <p:spPr>
          <a:xfrm>
            <a:off x="554000" y="348400"/>
            <a:ext cx="8766300" cy="708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2800">
                <a:solidFill>
                  <a:srgbClr val="0FAEBF"/>
                </a:solidFill>
                <a:latin typeface="Raleway"/>
                <a:ea typeface="Raleway"/>
                <a:cs typeface="Raleway"/>
                <a:sym typeface="Raleway"/>
              </a:rPr>
              <a:t>Contrôle d'une LED en Temps Réel</a:t>
            </a:r>
            <a:endParaRPr sz="4000">
              <a:solidFill>
                <a:srgbClr val="0FAEBF"/>
              </a:solidFill>
              <a:latin typeface="Raleway"/>
              <a:ea typeface="Raleway"/>
              <a:cs typeface="Raleway"/>
              <a:sym typeface="Raleway"/>
            </a:endParaRPr>
          </a:p>
        </p:txBody>
      </p:sp>
      <p:cxnSp>
        <p:nvCxnSpPr>
          <p:cNvPr id="208" name="Google Shape;208;g299b69828a3_5_4"/>
          <p:cNvCxnSpPr/>
          <p:nvPr/>
        </p:nvCxnSpPr>
        <p:spPr>
          <a:xfrm>
            <a:off x="681565" y="1048473"/>
            <a:ext cx="2102700" cy="14400"/>
          </a:xfrm>
          <a:prstGeom prst="straightConnector1">
            <a:avLst/>
          </a:prstGeom>
          <a:noFill/>
          <a:ln cap="rnd" cmpd="sng" w="28575">
            <a:solidFill>
              <a:srgbClr val="0FAEBF"/>
            </a:solidFill>
            <a:prstDash val="solid"/>
            <a:round/>
            <a:headEnd len="sm" w="sm" type="none"/>
            <a:tailEnd len="sm" w="sm" type="none"/>
          </a:ln>
        </p:spPr>
      </p:cxnSp>
      <p:pic>
        <p:nvPicPr>
          <p:cNvPr id="209" name="Google Shape;209;g299b69828a3_5_4"/>
          <p:cNvPicPr preferRelativeResize="0"/>
          <p:nvPr/>
        </p:nvPicPr>
        <p:blipFill>
          <a:blip r:embed="rId3">
            <a:alphaModFix/>
          </a:blip>
          <a:stretch>
            <a:fillRect/>
          </a:stretch>
        </p:blipFill>
        <p:spPr>
          <a:xfrm>
            <a:off x="7542490" y="1048475"/>
            <a:ext cx="4122601" cy="5496801"/>
          </a:xfrm>
          <a:prstGeom prst="rect">
            <a:avLst/>
          </a:prstGeom>
          <a:noFill/>
          <a:ln>
            <a:noFill/>
          </a:ln>
        </p:spPr>
      </p:pic>
      <p:pic>
        <p:nvPicPr>
          <p:cNvPr id="210" name="Google Shape;210;g299b69828a3_5_4" title="led.mp4">
            <a:hlinkClick r:id="rId4"/>
          </p:cNvPr>
          <p:cNvPicPr preferRelativeResize="0"/>
          <p:nvPr/>
        </p:nvPicPr>
        <p:blipFill>
          <a:blip r:embed="rId5">
            <a:alphaModFix/>
          </a:blip>
          <a:stretch>
            <a:fillRect/>
          </a:stretch>
        </p:blipFill>
        <p:spPr>
          <a:xfrm>
            <a:off x="156774" y="1171275"/>
            <a:ext cx="7165325" cy="5374000"/>
          </a:xfrm>
          <a:prstGeom prst="rect">
            <a:avLst/>
          </a:prstGeom>
          <a:noFill/>
          <a:ln>
            <a:noFill/>
          </a:ln>
        </p:spPr>
      </p:pic>
      <p:sp>
        <p:nvSpPr>
          <p:cNvPr id="211" name="Google Shape;211;g299b69828a3_5_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99b69828a3_1_19"/>
          <p:cNvSpPr txBox="1"/>
          <p:nvPr/>
        </p:nvSpPr>
        <p:spPr>
          <a:xfrm>
            <a:off x="555125" y="126275"/>
            <a:ext cx="115452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800">
                <a:solidFill>
                  <a:srgbClr val="0FAEBF"/>
                </a:solidFill>
                <a:latin typeface="Raleway"/>
                <a:ea typeface="Raleway"/>
                <a:cs typeface="Raleway"/>
                <a:sym typeface="Raleway"/>
              </a:rPr>
              <a:t>Acquisition de données  en Temps Réel  </a:t>
            </a:r>
            <a:r>
              <a:rPr lang="fr-FR" sz="4000">
                <a:solidFill>
                  <a:srgbClr val="0FAEBF"/>
                </a:solidFill>
                <a:latin typeface="Raleway"/>
                <a:ea typeface="Raleway"/>
                <a:cs typeface="Raleway"/>
                <a:sym typeface="Raleway"/>
              </a:rPr>
              <a:t> </a:t>
            </a:r>
            <a:endParaRPr sz="4000">
              <a:solidFill>
                <a:srgbClr val="0FAEBF"/>
              </a:solidFill>
              <a:latin typeface="Raleway"/>
              <a:ea typeface="Raleway"/>
              <a:cs typeface="Raleway"/>
              <a:sym typeface="Raleway"/>
            </a:endParaRPr>
          </a:p>
          <a:p>
            <a:pPr indent="0" lvl="0" marL="0" marR="0" rtl="0" algn="l">
              <a:spcBef>
                <a:spcPts val="0"/>
              </a:spcBef>
              <a:spcAft>
                <a:spcPts val="0"/>
              </a:spcAft>
              <a:buNone/>
            </a:pPr>
            <a:r>
              <a:t/>
            </a:r>
            <a:endParaRPr sz="4000">
              <a:solidFill>
                <a:srgbClr val="0FAEBF"/>
              </a:solidFill>
              <a:latin typeface="Raleway"/>
              <a:ea typeface="Raleway"/>
              <a:cs typeface="Raleway"/>
              <a:sym typeface="Raleway"/>
            </a:endParaRPr>
          </a:p>
        </p:txBody>
      </p:sp>
      <p:cxnSp>
        <p:nvCxnSpPr>
          <p:cNvPr id="218" name="Google Shape;218;g299b69828a3_1_19"/>
          <p:cNvCxnSpPr/>
          <p:nvPr/>
        </p:nvCxnSpPr>
        <p:spPr>
          <a:xfrm>
            <a:off x="681565" y="819873"/>
            <a:ext cx="2102700" cy="14400"/>
          </a:xfrm>
          <a:prstGeom prst="straightConnector1">
            <a:avLst/>
          </a:prstGeom>
          <a:noFill/>
          <a:ln cap="rnd" cmpd="sng" w="28575">
            <a:solidFill>
              <a:srgbClr val="0FAEBF"/>
            </a:solidFill>
            <a:prstDash val="solid"/>
            <a:round/>
            <a:headEnd len="sm" w="sm" type="none"/>
            <a:tailEnd len="sm" w="sm" type="none"/>
          </a:ln>
        </p:spPr>
      </p:cxnSp>
      <p:pic>
        <p:nvPicPr>
          <p:cNvPr id="219" name="Google Shape;219;g299b69828a3_1_19"/>
          <p:cNvPicPr preferRelativeResize="0"/>
          <p:nvPr/>
        </p:nvPicPr>
        <p:blipFill>
          <a:blip r:embed="rId3">
            <a:alphaModFix/>
          </a:blip>
          <a:stretch>
            <a:fillRect/>
          </a:stretch>
        </p:blipFill>
        <p:spPr>
          <a:xfrm>
            <a:off x="2059650" y="1255850"/>
            <a:ext cx="4117743" cy="5490324"/>
          </a:xfrm>
          <a:prstGeom prst="rect">
            <a:avLst/>
          </a:prstGeom>
          <a:noFill/>
          <a:ln>
            <a:noFill/>
          </a:ln>
        </p:spPr>
      </p:pic>
      <p:pic>
        <p:nvPicPr>
          <p:cNvPr id="220" name="Google Shape;220;g299b69828a3_1_19"/>
          <p:cNvPicPr preferRelativeResize="0"/>
          <p:nvPr/>
        </p:nvPicPr>
        <p:blipFill>
          <a:blip r:embed="rId4">
            <a:alphaModFix/>
          </a:blip>
          <a:stretch>
            <a:fillRect/>
          </a:stretch>
        </p:blipFill>
        <p:spPr>
          <a:xfrm>
            <a:off x="6329793" y="1255850"/>
            <a:ext cx="4117743" cy="5490324"/>
          </a:xfrm>
          <a:prstGeom prst="rect">
            <a:avLst/>
          </a:prstGeom>
          <a:noFill/>
          <a:ln>
            <a:noFill/>
          </a:ln>
        </p:spPr>
      </p:pic>
      <p:sp>
        <p:nvSpPr>
          <p:cNvPr id="221" name="Google Shape;221;g299b69828a3_1_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aaabc467be_0_29"/>
          <p:cNvSpPr txBox="1"/>
          <p:nvPr/>
        </p:nvSpPr>
        <p:spPr>
          <a:xfrm>
            <a:off x="555125" y="354875"/>
            <a:ext cx="11545200" cy="708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fr-FR" sz="2800">
                <a:solidFill>
                  <a:srgbClr val="0FAEBF"/>
                </a:solidFill>
                <a:latin typeface="Raleway"/>
                <a:ea typeface="Raleway"/>
                <a:cs typeface="Raleway"/>
                <a:sym typeface="Raleway"/>
              </a:rPr>
              <a:t>Acquisition de Données en Temps Réel avec un Capteur Analogique </a:t>
            </a:r>
            <a:r>
              <a:rPr lang="fr-FR" sz="4000">
                <a:solidFill>
                  <a:srgbClr val="0FAEBF"/>
                </a:solidFill>
                <a:latin typeface="Raleway"/>
                <a:ea typeface="Raleway"/>
                <a:cs typeface="Raleway"/>
                <a:sym typeface="Raleway"/>
              </a:rPr>
              <a:t> </a:t>
            </a:r>
            <a:endParaRPr sz="4000">
              <a:solidFill>
                <a:srgbClr val="0FAEBF"/>
              </a:solidFill>
              <a:latin typeface="Raleway"/>
              <a:ea typeface="Raleway"/>
              <a:cs typeface="Raleway"/>
              <a:sym typeface="Raleway"/>
            </a:endParaRPr>
          </a:p>
          <a:p>
            <a:pPr indent="0" lvl="0" marL="0" marR="0" rtl="0" algn="l">
              <a:spcBef>
                <a:spcPts val="0"/>
              </a:spcBef>
              <a:spcAft>
                <a:spcPts val="0"/>
              </a:spcAft>
              <a:buNone/>
            </a:pPr>
            <a:r>
              <a:t/>
            </a:r>
            <a:endParaRPr sz="4000">
              <a:solidFill>
                <a:srgbClr val="0FAEBF"/>
              </a:solidFill>
              <a:latin typeface="Raleway"/>
              <a:ea typeface="Raleway"/>
              <a:cs typeface="Raleway"/>
              <a:sym typeface="Raleway"/>
            </a:endParaRPr>
          </a:p>
        </p:txBody>
      </p:sp>
      <p:cxnSp>
        <p:nvCxnSpPr>
          <p:cNvPr id="228" name="Google Shape;228;g2aaabc467be_0_29"/>
          <p:cNvCxnSpPr/>
          <p:nvPr/>
        </p:nvCxnSpPr>
        <p:spPr>
          <a:xfrm>
            <a:off x="681565" y="1048473"/>
            <a:ext cx="2102700" cy="14400"/>
          </a:xfrm>
          <a:prstGeom prst="straightConnector1">
            <a:avLst/>
          </a:prstGeom>
          <a:noFill/>
          <a:ln cap="rnd" cmpd="sng" w="28575">
            <a:solidFill>
              <a:srgbClr val="0FAEBF"/>
            </a:solidFill>
            <a:prstDash val="solid"/>
            <a:round/>
            <a:headEnd len="sm" w="sm" type="none"/>
            <a:tailEnd len="sm" w="sm" type="none"/>
          </a:ln>
        </p:spPr>
      </p:cxnSp>
      <p:pic>
        <p:nvPicPr>
          <p:cNvPr id="229" name="Google Shape;229;g2aaabc467be_0_29" title="pot.mp4">
            <a:hlinkClick r:id="rId3"/>
          </p:cNvPr>
          <p:cNvPicPr preferRelativeResize="0"/>
          <p:nvPr/>
        </p:nvPicPr>
        <p:blipFill>
          <a:blip r:embed="rId4">
            <a:alphaModFix/>
          </a:blip>
          <a:stretch>
            <a:fillRect/>
          </a:stretch>
        </p:blipFill>
        <p:spPr>
          <a:xfrm>
            <a:off x="2519850" y="1409700"/>
            <a:ext cx="6858000" cy="5143500"/>
          </a:xfrm>
          <a:prstGeom prst="rect">
            <a:avLst/>
          </a:prstGeom>
          <a:noFill/>
          <a:ln cap="flat" cmpd="sng" w="9525">
            <a:solidFill>
              <a:srgbClr val="0FAEBF"/>
            </a:solidFill>
            <a:prstDash val="solid"/>
            <a:round/>
            <a:headEnd len="sm" w="sm" type="none"/>
            <a:tailEnd len="sm" w="sm" type="none"/>
          </a:ln>
        </p:spPr>
      </p:pic>
      <p:sp>
        <p:nvSpPr>
          <p:cNvPr id="230" name="Google Shape;230;g2aaabc467be_0_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99b69828a3_5_742"/>
          <p:cNvSpPr txBox="1"/>
          <p:nvPr/>
        </p:nvSpPr>
        <p:spPr>
          <a:xfrm>
            <a:off x="0" y="152400"/>
            <a:ext cx="11937900" cy="6156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fr-FR" sz="2800">
                <a:solidFill>
                  <a:srgbClr val="0FAEBF"/>
                </a:solidFill>
                <a:latin typeface="Raleway"/>
                <a:ea typeface="Raleway"/>
                <a:cs typeface="Raleway"/>
                <a:sym typeface="Raleway"/>
              </a:rPr>
              <a:t>Application Multithread avec Acquisition ADC, Contrôle PWM </a:t>
            </a:r>
            <a:endParaRPr>
              <a:solidFill>
                <a:srgbClr val="0FAEBF"/>
              </a:solidFill>
              <a:latin typeface="Raleway"/>
              <a:ea typeface="Raleway"/>
              <a:cs typeface="Raleway"/>
              <a:sym typeface="Raleway"/>
            </a:endParaRPr>
          </a:p>
        </p:txBody>
      </p:sp>
      <p:cxnSp>
        <p:nvCxnSpPr>
          <p:cNvPr id="237" name="Google Shape;237;g299b69828a3_5_742"/>
          <p:cNvCxnSpPr/>
          <p:nvPr/>
        </p:nvCxnSpPr>
        <p:spPr>
          <a:xfrm>
            <a:off x="681565" y="743673"/>
            <a:ext cx="2102700" cy="14400"/>
          </a:xfrm>
          <a:prstGeom prst="straightConnector1">
            <a:avLst/>
          </a:prstGeom>
          <a:noFill/>
          <a:ln cap="rnd" cmpd="sng" w="28575">
            <a:solidFill>
              <a:srgbClr val="0FAEBF"/>
            </a:solidFill>
            <a:prstDash val="solid"/>
            <a:round/>
            <a:headEnd len="sm" w="sm" type="none"/>
            <a:tailEnd len="sm" w="sm" type="none"/>
          </a:ln>
        </p:spPr>
      </p:cxnSp>
      <p:sp>
        <p:nvSpPr>
          <p:cNvPr id="238" name="Google Shape;238;g299b69828a3_5_742"/>
          <p:cNvSpPr txBox="1"/>
          <p:nvPr/>
        </p:nvSpPr>
        <p:spPr>
          <a:xfrm>
            <a:off x="370650" y="1074625"/>
            <a:ext cx="11196600" cy="5571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aleway"/>
              <a:buChar char="●"/>
            </a:pPr>
            <a:r>
              <a:rPr b="1" lang="fr-FR">
                <a:latin typeface="Raleway"/>
                <a:ea typeface="Raleway"/>
                <a:cs typeface="Raleway"/>
                <a:sym typeface="Raleway"/>
              </a:rPr>
              <a:t>Déclarations et Initialisations : </a:t>
            </a:r>
            <a:endParaRPr b="1">
              <a:latin typeface="Raleway"/>
              <a:ea typeface="Raleway"/>
              <a:cs typeface="Raleway"/>
              <a:sym typeface="Raleway"/>
            </a:endParaRPr>
          </a:p>
          <a:p>
            <a:pPr indent="0" lvl="0" marL="457200" rtl="0" algn="l">
              <a:spcBef>
                <a:spcPts val="0"/>
              </a:spcBef>
              <a:spcAft>
                <a:spcPts val="0"/>
              </a:spcAft>
              <a:buNone/>
            </a:pPr>
            <a:r>
              <a:rPr lang="fr-FR">
                <a:latin typeface="Raleway"/>
                <a:ea typeface="Raleway"/>
                <a:cs typeface="Raleway"/>
                <a:sym typeface="Raleway"/>
              </a:rPr>
              <a:t>Le code déclare différentes variables, structures et pointeurs, notamment pour la gestion des threads, des timers, des GPIOs,</a:t>
            </a:r>
            <a:endParaRPr>
              <a:latin typeface="Raleway"/>
              <a:ea typeface="Raleway"/>
              <a:cs typeface="Raleway"/>
              <a:sym typeface="Raleway"/>
            </a:endParaRPr>
          </a:p>
          <a:p>
            <a:pPr indent="0" lvl="0" marL="457200" rtl="0" algn="l">
              <a:spcBef>
                <a:spcPts val="0"/>
              </a:spcBef>
              <a:spcAft>
                <a:spcPts val="0"/>
              </a:spcAft>
              <a:buNone/>
            </a:pPr>
            <a:r>
              <a:rPr lang="fr-FR">
                <a:latin typeface="Raleway"/>
                <a:ea typeface="Raleway"/>
                <a:cs typeface="Raleway"/>
                <a:sym typeface="Raleway"/>
              </a:rPr>
              <a:t> et des paramètres du serveur.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fr-FR">
                <a:latin typeface="Raleway"/>
                <a:ea typeface="Raleway"/>
                <a:cs typeface="Raleway"/>
                <a:sym typeface="Raleway"/>
              </a:rPr>
              <a:t>Fonctions pour l'initialisation du timer et du PWM : </a:t>
            </a:r>
            <a:endParaRPr b="1">
              <a:latin typeface="Raleway"/>
              <a:ea typeface="Raleway"/>
              <a:cs typeface="Raleway"/>
              <a:sym typeface="Raleway"/>
            </a:endParaRPr>
          </a:p>
          <a:p>
            <a:pPr indent="-317500" lvl="0" marL="457200" marR="397437" rtl="0" algn="l">
              <a:spcBef>
                <a:spcPts val="0"/>
              </a:spcBef>
              <a:spcAft>
                <a:spcPts val="0"/>
              </a:spcAft>
              <a:buSzPts val="1400"/>
              <a:buFont typeface="Raleway"/>
              <a:buChar char="-"/>
            </a:pPr>
            <a:r>
              <a:rPr lang="fr-FR">
                <a:latin typeface="Raleway"/>
                <a:ea typeface="Raleway"/>
                <a:cs typeface="Raleway"/>
                <a:sym typeface="Raleway"/>
              </a:rPr>
              <a:t>init_timer: Initialise un timer en utilisant les fonctions POSIX pour les threads et les timers.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fr-FR">
                <a:latin typeface="Raleway"/>
                <a:ea typeface="Raleway"/>
                <a:cs typeface="Raleway"/>
                <a:sym typeface="Raleway"/>
              </a:rPr>
              <a:t>init_pwm: Initialise le PWM en écrivant dans les fichiers correspondants dans le système de fichiers de la BeagleBone Black.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fr-FR">
                <a:latin typeface="Raleway"/>
                <a:ea typeface="Raleway"/>
                <a:cs typeface="Raleway"/>
                <a:sym typeface="Raleway"/>
              </a:rPr>
              <a:t>Threads : </a:t>
            </a:r>
            <a:r>
              <a:rPr lang="fr-FR">
                <a:latin typeface="Raleway"/>
                <a:ea typeface="Raleway"/>
                <a:cs typeface="Raleway"/>
                <a:sym typeface="Raleway"/>
              </a:rPr>
              <a:t>Trois threads</a:t>
            </a:r>
            <a:r>
              <a:rPr b="1" lang="fr-FR">
                <a:latin typeface="Raleway"/>
                <a:ea typeface="Raleway"/>
                <a:cs typeface="Raleway"/>
                <a:sym typeface="Raleway"/>
              </a:rPr>
              <a:t> </a:t>
            </a:r>
            <a:r>
              <a:rPr lang="fr-FR">
                <a:latin typeface="Raleway"/>
                <a:ea typeface="Raleway"/>
                <a:cs typeface="Raleway"/>
                <a:sym typeface="Raleway"/>
              </a:rPr>
              <a:t>sont créés pour différentes tâches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fr-FR">
                <a:latin typeface="Raleway"/>
                <a:ea typeface="Raleway"/>
                <a:cs typeface="Raleway"/>
                <a:sym typeface="Raleway"/>
              </a:rPr>
              <a:t> server_func: Gère la fonctionnalité du serveur en écoutant les connexions des clients, recevant des données de la base de données SQLite et les envoyant au client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fr-FR">
                <a:latin typeface="Raleway"/>
                <a:ea typeface="Raleway"/>
                <a:cs typeface="Raleway"/>
                <a:sym typeface="Raleway"/>
              </a:rPr>
              <a:t>thread_adc: Lit la valeur ADC à partir du fichier "adc5/in_voltage3_raw" et l'insère dans la base de données SQLite.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fr-FR">
                <a:latin typeface="Raleway"/>
                <a:ea typeface="Raleway"/>
                <a:cs typeface="Raleway"/>
                <a:sym typeface="Raleway"/>
              </a:rPr>
              <a:t>thread_pwm: Calcule la valeur du cycle de service PWM basée sur la valeur ADC et écrit cette valeur dans le fichier "pwm/duty_cycle".</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fr-FR">
                <a:latin typeface="Raleway"/>
                <a:ea typeface="Raleway"/>
                <a:cs typeface="Raleway"/>
                <a:sym typeface="Raleway"/>
              </a:rPr>
              <a:t> Fonctions pour la gestion de la base de données SQLite : </a:t>
            </a:r>
            <a:endParaRPr b="1">
              <a:latin typeface="Raleway"/>
              <a:ea typeface="Raleway"/>
              <a:cs typeface="Raleway"/>
              <a:sym typeface="Raleway"/>
            </a:endParaRPr>
          </a:p>
          <a:p>
            <a:pPr indent="-317500" lvl="0" marL="457200" rtl="0" algn="l">
              <a:spcBef>
                <a:spcPts val="0"/>
              </a:spcBef>
              <a:spcAft>
                <a:spcPts val="0"/>
              </a:spcAft>
              <a:buSzPts val="1400"/>
              <a:buFont typeface="Raleway"/>
              <a:buChar char="-"/>
            </a:pPr>
            <a:r>
              <a:rPr lang="fr-FR">
                <a:latin typeface="Raleway"/>
                <a:ea typeface="Raleway"/>
                <a:cs typeface="Raleway"/>
                <a:sym typeface="Raleway"/>
              </a:rPr>
              <a:t>db_open: Ouvre ou crée une base de données SQLite.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fr-FR">
                <a:latin typeface="Raleway"/>
                <a:ea typeface="Raleway"/>
                <a:cs typeface="Raleway"/>
                <a:sym typeface="Raleway"/>
              </a:rPr>
              <a:t>db_create_table: Crée une table dans la base de données pour stocker les paramètres de l'énergie</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fr-FR">
                <a:latin typeface="Raleway"/>
                <a:ea typeface="Raleway"/>
                <a:cs typeface="Raleway"/>
                <a:sym typeface="Raleway"/>
              </a:rPr>
              <a:t>db_insert: Insère des valeurs dans la table de la base de données.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lang="fr-FR">
                <a:latin typeface="Raleway"/>
                <a:ea typeface="Raleway"/>
                <a:cs typeface="Raleway"/>
                <a:sym typeface="Raleway"/>
              </a:rPr>
              <a:t>db_read: Lit les valeurs d'une ligne spécifiée dans la table de la base de données. </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fr-FR">
                <a:latin typeface="Raleway"/>
                <a:ea typeface="Raleway"/>
                <a:cs typeface="Raleway"/>
                <a:sym typeface="Raleway"/>
              </a:rPr>
              <a:t>Fonctions pour la gestion du GPIO </a:t>
            </a:r>
            <a:r>
              <a:rPr lang="fr-FR">
                <a:latin typeface="Raleway"/>
                <a:ea typeface="Raleway"/>
                <a:cs typeface="Raleway"/>
                <a:sym typeface="Raleway"/>
              </a:rPr>
              <a:t>: </a:t>
            </a:r>
            <a:endParaRPr>
              <a:latin typeface="Raleway"/>
              <a:ea typeface="Raleway"/>
              <a:cs typeface="Raleway"/>
              <a:sym typeface="Raleway"/>
            </a:endParaRPr>
          </a:p>
          <a:p>
            <a:pPr indent="0" lvl="0" marL="457200" rtl="0" algn="l">
              <a:spcBef>
                <a:spcPts val="0"/>
              </a:spcBef>
              <a:spcAft>
                <a:spcPts val="0"/>
              </a:spcAft>
              <a:buNone/>
            </a:pPr>
            <a:r>
              <a:rPr lang="fr-FR">
                <a:latin typeface="Raleway"/>
                <a:ea typeface="Raleway"/>
                <a:cs typeface="Raleway"/>
                <a:sym typeface="Raleway"/>
              </a:rPr>
              <a:t>Le code initialise et contrôle un GPIO en utilisant la bibliothèque gpiod.h. </a:t>
            </a:r>
            <a:endParaRPr>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a:p>
            <a:pPr indent="-317500" lvl="0" marL="457200" rtl="0" algn="l">
              <a:spcBef>
                <a:spcPts val="0"/>
              </a:spcBef>
              <a:spcAft>
                <a:spcPts val="0"/>
              </a:spcAft>
              <a:buSzPts val="1400"/>
              <a:buFont typeface="Raleway"/>
              <a:buChar char="●"/>
            </a:pPr>
            <a:r>
              <a:rPr b="1" lang="fr-FR">
                <a:latin typeface="Raleway"/>
                <a:ea typeface="Raleway"/>
                <a:cs typeface="Raleway"/>
                <a:sym typeface="Raleway"/>
              </a:rPr>
              <a:t>Boucle Principale </a:t>
            </a:r>
            <a:r>
              <a:rPr lang="fr-FR">
                <a:latin typeface="Raleway"/>
                <a:ea typeface="Raleway"/>
                <a:cs typeface="Raleway"/>
                <a:sym typeface="Raleway"/>
              </a:rPr>
              <a:t>: </a:t>
            </a:r>
            <a:endParaRPr>
              <a:latin typeface="Raleway"/>
              <a:ea typeface="Raleway"/>
              <a:cs typeface="Raleway"/>
              <a:sym typeface="Raleway"/>
            </a:endParaRPr>
          </a:p>
          <a:p>
            <a:pPr indent="0" lvl="0" marL="457200" rtl="0" algn="l">
              <a:spcBef>
                <a:spcPts val="0"/>
              </a:spcBef>
              <a:spcAft>
                <a:spcPts val="0"/>
              </a:spcAft>
              <a:buNone/>
            </a:pPr>
            <a:r>
              <a:rPr lang="fr-FR">
                <a:latin typeface="Raleway"/>
                <a:ea typeface="Raleway"/>
                <a:cs typeface="Raleway"/>
                <a:sym typeface="Raleway"/>
              </a:rPr>
              <a:t>La boucle principale utilise une fonction (kbhit()) pour détecter l'appui sur la touche "q" et maintient le programme en cours d'exécution jusqu'à ce que l'utilisateur appuie sur "q". </a:t>
            </a:r>
            <a:endParaRPr>
              <a:latin typeface="Raleway"/>
              <a:ea typeface="Raleway"/>
              <a:cs typeface="Raleway"/>
              <a:sym typeface="Raleway"/>
            </a:endParaRPr>
          </a:p>
        </p:txBody>
      </p:sp>
      <p:sp>
        <p:nvSpPr>
          <p:cNvPr id="239" name="Google Shape;239;g299b69828a3_5_74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2023-05-30T18:53:41Z</dcterms:created>
  <dc:creator>wiem.tabbal</dc:creator>
</cp:coreProperties>
</file>