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7" r:id="rId8"/>
    <p:sldId id="262" r:id="rId9"/>
    <p:sldId id="263" r:id="rId10"/>
    <p:sldId id="265"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5" d="100"/>
          <a:sy n="65" d="100"/>
        </p:scale>
        <p:origin x="72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1/5/2024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1/5/2024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fr-FR" smtClean="0"/>
              <a:t>Modifiez le style du titre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1/5/2024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fr-FR" smtClean="0"/>
              <a:t>Modifiez le style du titre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1/5/2024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1/5/2024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30362" y="652786"/>
            <a:ext cx="10993549" cy="1138307"/>
          </a:xfrm>
        </p:spPr>
        <p:txBody>
          <a:bodyPr>
            <a:normAutofit/>
          </a:bodyPr>
          <a:lstStyle/>
          <a:p>
            <a:r>
              <a:rPr lang="en-US" sz="3200" dirty="0" smtClean="0"/>
              <a:t>Information and communication </a:t>
            </a:r>
            <a:br>
              <a:rPr lang="en-US" sz="3200" dirty="0" smtClean="0"/>
            </a:br>
            <a:r>
              <a:rPr lang="en-US" sz="3200" dirty="0" smtClean="0"/>
              <a:t>technology</a:t>
            </a:r>
            <a:endParaRPr lang="en-US" sz="3200" dirty="0"/>
          </a:p>
        </p:txBody>
      </p:sp>
      <p:sp>
        <p:nvSpPr>
          <p:cNvPr id="3" name="Sous-titre 2"/>
          <p:cNvSpPr>
            <a:spLocks noGrp="1"/>
          </p:cNvSpPr>
          <p:nvPr>
            <p:ph type="subTitle" idx="1"/>
          </p:nvPr>
        </p:nvSpPr>
        <p:spPr>
          <a:xfrm>
            <a:off x="6132207" y="1866508"/>
            <a:ext cx="5291704" cy="1115564"/>
          </a:xfrm>
        </p:spPr>
        <p:txBody>
          <a:bodyPr>
            <a:normAutofit lnSpcReduction="10000"/>
          </a:bodyPr>
          <a:lstStyle/>
          <a:p>
            <a:r>
              <a:rPr lang="en-US" u="sng" dirty="0" smtClean="0"/>
              <a:t>Group 42</a:t>
            </a:r>
            <a:r>
              <a:rPr lang="en-US" dirty="0" smtClean="0"/>
              <a:t>                                       </a:t>
            </a:r>
            <a:r>
              <a:rPr lang="en-US" dirty="0" err="1" smtClean="0"/>
              <a:t>Annou</a:t>
            </a:r>
            <a:r>
              <a:rPr lang="en-US" dirty="0" smtClean="0"/>
              <a:t> </a:t>
            </a:r>
            <a:r>
              <a:rPr lang="en-US" dirty="0" err="1" smtClean="0"/>
              <a:t>Lyna</a:t>
            </a:r>
            <a:endParaRPr lang="en-US" dirty="0" smtClean="0"/>
          </a:p>
          <a:p>
            <a:r>
              <a:rPr lang="en-US" dirty="0" err="1" smtClean="0"/>
              <a:t>Drouna</a:t>
            </a:r>
            <a:r>
              <a:rPr lang="en-US" dirty="0" smtClean="0"/>
              <a:t> Rania                            </a:t>
            </a:r>
            <a:r>
              <a:rPr lang="en-US" dirty="0" err="1" smtClean="0"/>
              <a:t>Messaoudi</a:t>
            </a:r>
            <a:r>
              <a:rPr lang="en-US" dirty="0" smtClean="0"/>
              <a:t> </a:t>
            </a:r>
            <a:r>
              <a:rPr lang="en-US" dirty="0" err="1" smtClean="0"/>
              <a:t>Wissam</a:t>
            </a:r>
            <a:endParaRPr lang="en-US" dirty="0" smtClean="0"/>
          </a:p>
          <a:p>
            <a:r>
              <a:rPr lang="en-US" dirty="0" err="1" smtClean="0"/>
              <a:t>Ouguenoune</a:t>
            </a:r>
            <a:r>
              <a:rPr lang="en-US" dirty="0" smtClean="0"/>
              <a:t> </a:t>
            </a:r>
            <a:r>
              <a:rPr lang="en-US" dirty="0" err="1" smtClean="0"/>
              <a:t>Meriem</a:t>
            </a:r>
            <a:r>
              <a:rPr lang="en-US" dirty="0" smtClean="0"/>
              <a:t>                </a:t>
            </a:r>
            <a:r>
              <a:rPr lang="en-US" dirty="0" err="1" smtClean="0"/>
              <a:t>Metouchi</a:t>
            </a:r>
            <a:r>
              <a:rPr lang="en-US" dirty="0" smtClean="0"/>
              <a:t> </a:t>
            </a:r>
            <a:r>
              <a:rPr lang="en-US" dirty="0" err="1" smtClean="0"/>
              <a:t>Yassine</a:t>
            </a:r>
            <a:endParaRPr lang="en-US" dirty="0" smtClean="0"/>
          </a:p>
          <a:p>
            <a:endParaRPr lang="en-US" dirty="0"/>
          </a:p>
        </p:txBody>
      </p:sp>
    </p:spTree>
    <p:extLst>
      <p:ext uri="{BB962C8B-B14F-4D97-AF65-F5344CB8AC3E}">
        <p14:creationId xmlns:p14="http://schemas.microsoft.com/office/powerpoint/2010/main" val="14037462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61913" y="688157"/>
            <a:ext cx="11340446" cy="646331"/>
          </a:xfrm>
          <a:prstGeom prst="rect">
            <a:avLst/>
          </a:prstGeom>
          <a:noFill/>
        </p:spPr>
        <p:txBody>
          <a:bodyPr wrap="square" rtlCol="0">
            <a:spAutoFit/>
          </a:bodyPr>
          <a:lstStyle/>
          <a:p>
            <a:pPr marL="742950" indent="-742950">
              <a:buFont typeface="+mj-lt"/>
              <a:buAutoNum type="alphaLcParenR" startAt="4"/>
            </a:pPr>
            <a:r>
              <a:rPr lang="en-US" sz="3600" dirty="0" smtClean="0">
                <a:solidFill>
                  <a:schemeClr val="accent1">
                    <a:lumMod val="75000"/>
                  </a:schemeClr>
                </a:solidFill>
              </a:rPr>
              <a:t>HTML and CSS :</a:t>
            </a:r>
            <a:endParaRPr lang="en-US" sz="3600" dirty="0">
              <a:solidFill>
                <a:schemeClr val="accent1">
                  <a:lumMod val="75000"/>
                </a:schemeClr>
              </a:solidFill>
            </a:endParaRPr>
          </a:p>
        </p:txBody>
      </p:sp>
      <p:sp>
        <p:nvSpPr>
          <p:cNvPr id="4" name="ZoneTexte 3"/>
          <p:cNvSpPr txBox="1"/>
          <p:nvPr/>
        </p:nvSpPr>
        <p:spPr>
          <a:xfrm>
            <a:off x="504334" y="1334488"/>
            <a:ext cx="11255604" cy="2800767"/>
          </a:xfrm>
          <a:prstGeom prst="rect">
            <a:avLst/>
          </a:prstGeom>
          <a:noFill/>
        </p:spPr>
        <p:txBody>
          <a:bodyPr wrap="square" rtlCol="0">
            <a:spAutoFit/>
          </a:bodyPr>
          <a:lstStyle/>
          <a:p>
            <a:r>
              <a:rPr lang="fr-FR" sz="2000" dirty="0"/>
              <a:t>HTML, the HyperText </a:t>
            </a:r>
            <a:r>
              <a:rPr lang="fr-FR" sz="2000" dirty="0" err="1"/>
              <a:t>Markup</a:t>
            </a:r>
            <a:r>
              <a:rPr lang="fr-FR" sz="2000" dirty="0"/>
              <a:t> </a:t>
            </a:r>
            <a:r>
              <a:rPr lang="fr-FR" sz="2000" dirty="0" err="1"/>
              <a:t>Language</a:t>
            </a:r>
            <a:r>
              <a:rPr lang="fr-FR" sz="2000" dirty="0"/>
              <a:t>, </a:t>
            </a:r>
            <a:r>
              <a:rPr lang="fr-FR" sz="2000" dirty="0" err="1"/>
              <a:t>is</a:t>
            </a:r>
            <a:r>
              <a:rPr lang="fr-FR" sz="2000" dirty="0"/>
              <a:t> the </a:t>
            </a:r>
            <a:r>
              <a:rPr lang="fr-FR" sz="2000" dirty="0" err="1"/>
              <a:t>unassuming</a:t>
            </a:r>
            <a:r>
              <a:rPr lang="fr-FR" sz="2000" dirty="0"/>
              <a:t> force </a:t>
            </a:r>
            <a:r>
              <a:rPr lang="fr-FR" sz="2000" dirty="0" err="1"/>
              <a:t>that</a:t>
            </a:r>
            <a:r>
              <a:rPr lang="fr-FR" sz="2000" dirty="0"/>
              <a:t> </a:t>
            </a:r>
            <a:r>
              <a:rPr lang="fr-FR" sz="2000" dirty="0" err="1"/>
              <a:t>defines</a:t>
            </a:r>
            <a:r>
              <a:rPr lang="fr-FR" sz="2000" dirty="0"/>
              <a:t> how documents </a:t>
            </a:r>
            <a:r>
              <a:rPr lang="fr-FR" sz="2000" dirty="0" err="1"/>
              <a:t>appear</a:t>
            </a:r>
            <a:r>
              <a:rPr lang="fr-FR" sz="2000" dirty="0"/>
              <a:t> on web browsers. </a:t>
            </a:r>
            <a:r>
              <a:rPr lang="fr-FR" sz="2000" dirty="0" err="1"/>
              <a:t>Working</a:t>
            </a:r>
            <a:r>
              <a:rPr lang="fr-FR" sz="2000" dirty="0"/>
              <a:t> in tandem </a:t>
            </a:r>
            <a:r>
              <a:rPr lang="fr-FR" sz="2000" dirty="0" err="1"/>
              <a:t>with</a:t>
            </a:r>
            <a:r>
              <a:rPr lang="fr-FR" sz="2000" dirty="0"/>
              <a:t> technologies </a:t>
            </a:r>
            <a:r>
              <a:rPr lang="fr-FR" sz="2000" dirty="0" err="1"/>
              <a:t>like</a:t>
            </a:r>
            <a:r>
              <a:rPr lang="fr-FR" sz="2000" dirty="0"/>
              <a:t> </a:t>
            </a:r>
            <a:r>
              <a:rPr lang="fr-FR" sz="2000" dirty="0" err="1"/>
              <a:t>Cascading</a:t>
            </a:r>
            <a:r>
              <a:rPr lang="fr-FR" sz="2000" dirty="0"/>
              <a:t> Style </a:t>
            </a:r>
            <a:r>
              <a:rPr lang="fr-FR" sz="2000" dirty="0" err="1"/>
              <a:t>Sheets</a:t>
            </a:r>
            <a:r>
              <a:rPr lang="fr-FR" sz="2000" dirty="0"/>
              <a:t> (CSS) and </a:t>
            </a:r>
            <a:r>
              <a:rPr lang="fr-FR" sz="2000" dirty="0" err="1"/>
              <a:t>scripting</a:t>
            </a:r>
            <a:r>
              <a:rPr lang="fr-FR" sz="2000" dirty="0"/>
              <a:t> </a:t>
            </a:r>
            <a:r>
              <a:rPr lang="fr-FR" sz="2000" dirty="0" err="1"/>
              <a:t>languages</a:t>
            </a:r>
            <a:r>
              <a:rPr lang="fr-FR" sz="2000" dirty="0"/>
              <a:t> </a:t>
            </a:r>
            <a:r>
              <a:rPr lang="fr-FR" sz="2000" dirty="0" err="1"/>
              <a:t>such</a:t>
            </a:r>
            <a:r>
              <a:rPr lang="fr-FR" sz="2000" dirty="0"/>
              <a:t> as JavaScript, HTML </a:t>
            </a:r>
            <a:r>
              <a:rPr lang="fr-FR" sz="2000" dirty="0" err="1"/>
              <a:t>lays</a:t>
            </a:r>
            <a:r>
              <a:rPr lang="fr-FR" sz="2000" dirty="0"/>
              <a:t> out the </a:t>
            </a:r>
            <a:r>
              <a:rPr lang="fr-FR" sz="2000" dirty="0" err="1"/>
              <a:t>blueprint</a:t>
            </a:r>
            <a:r>
              <a:rPr lang="fr-FR" sz="2000" dirty="0"/>
              <a:t> for web pages</a:t>
            </a:r>
            <a:r>
              <a:rPr lang="fr-FR" sz="2000" dirty="0" smtClean="0"/>
              <a:t>.</a:t>
            </a:r>
          </a:p>
          <a:p>
            <a:endParaRPr lang="fr-FR" sz="2000" dirty="0"/>
          </a:p>
          <a:p>
            <a:r>
              <a:rPr lang="fr-FR" sz="2000" dirty="0" err="1"/>
              <a:t>HTML's</a:t>
            </a:r>
            <a:r>
              <a:rPr lang="fr-FR" sz="2000" dirty="0"/>
              <a:t> </a:t>
            </a:r>
            <a:r>
              <a:rPr lang="fr-FR" sz="2000" dirty="0" err="1"/>
              <a:t>subtlety</a:t>
            </a:r>
            <a:r>
              <a:rPr lang="fr-FR" sz="2000" dirty="0"/>
              <a:t> lies in </a:t>
            </a:r>
            <a:r>
              <a:rPr lang="fr-FR" sz="2000" dirty="0" err="1"/>
              <a:t>its</a:t>
            </a:r>
            <a:r>
              <a:rPr lang="fr-FR" sz="2000" dirty="0"/>
              <a:t> </a:t>
            </a:r>
            <a:r>
              <a:rPr lang="fr-FR" sz="2000" dirty="0" err="1"/>
              <a:t>ability</a:t>
            </a:r>
            <a:r>
              <a:rPr lang="fr-FR" sz="2000" dirty="0"/>
              <a:t> to </a:t>
            </a:r>
            <a:r>
              <a:rPr lang="fr-FR" sz="2000" dirty="0" err="1"/>
              <a:t>embed</a:t>
            </a:r>
            <a:r>
              <a:rPr lang="fr-FR" sz="2000" dirty="0"/>
              <a:t> programs </a:t>
            </a:r>
            <a:r>
              <a:rPr lang="fr-FR" sz="2000" dirty="0" err="1"/>
              <a:t>written</a:t>
            </a:r>
            <a:r>
              <a:rPr lang="fr-FR" sz="2000" dirty="0"/>
              <a:t> in </a:t>
            </a:r>
            <a:r>
              <a:rPr lang="fr-FR" sz="2000" dirty="0" err="1"/>
              <a:t>scripting</a:t>
            </a:r>
            <a:r>
              <a:rPr lang="fr-FR" sz="2000" dirty="0"/>
              <a:t> </a:t>
            </a:r>
            <a:r>
              <a:rPr lang="fr-FR" sz="2000" dirty="0" err="1"/>
              <a:t>languages</a:t>
            </a:r>
            <a:r>
              <a:rPr lang="fr-FR" sz="2000" dirty="0"/>
              <a:t> </a:t>
            </a:r>
            <a:r>
              <a:rPr lang="fr-FR" sz="2000" dirty="0" err="1"/>
              <a:t>like</a:t>
            </a:r>
            <a:r>
              <a:rPr lang="fr-FR" sz="2000" dirty="0"/>
              <a:t> JavaScript, </a:t>
            </a:r>
            <a:r>
              <a:rPr lang="fr-FR" sz="2000" dirty="0" err="1"/>
              <a:t>influencing</a:t>
            </a:r>
            <a:r>
              <a:rPr lang="fr-FR" sz="2000" dirty="0"/>
              <a:t> the </a:t>
            </a:r>
            <a:r>
              <a:rPr lang="fr-FR" sz="2000" dirty="0" err="1"/>
              <a:t>behavior</a:t>
            </a:r>
            <a:r>
              <a:rPr lang="fr-FR" sz="2000" dirty="0"/>
              <a:t> of web pages. </a:t>
            </a:r>
            <a:r>
              <a:rPr lang="fr-FR" sz="2000" dirty="0" err="1"/>
              <a:t>Introducing</a:t>
            </a:r>
            <a:r>
              <a:rPr lang="fr-FR" sz="2000" dirty="0"/>
              <a:t> CSS </a:t>
            </a:r>
            <a:r>
              <a:rPr lang="fr-FR" sz="2000" dirty="0" err="1"/>
              <a:t>into</a:t>
            </a:r>
            <a:r>
              <a:rPr lang="fr-FR" sz="2000" dirty="0"/>
              <a:t> the mix </a:t>
            </a:r>
            <a:r>
              <a:rPr lang="fr-FR" sz="2000" dirty="0" err="1"/>
              <a:t>defines</a:t>
            </a:r>
            <a:r>
              <a:rPr lang="fr-FR" sz="2000" dirty="0"/>
              <a:t> the </a:t>
            </a:r>
            <a:r>
              <a:rPr lang="fr-FR" sz="2000" dirty="0" err="1"/>
              <a:t>visual</a:t>
            </a:r>
            <a:r>
              <a:rPr lang="fr-FR" sz="2000" dirty="0"/>
              <a:t> </a:t>
            </a:r>
            <a:r>
              <a:rPr lang="fr-FR" sz="2000" dirty="0" err="1"/>
              <a:t>appearance</a:t>
            </a:r>
            <a:r>
              <a:rPr lang="fr-FR" sz="2000" dirty="0"/>
              <a:t> and </a:t>
            </a:r>
            <a:r>
              <a:rPr lang="fr-FR" sz="2000" dirty="0" err="1"/>
              <a:t>layout</a:t>
            </a:r>
            <a:r>
              <a:rPr lang="fr-FR" sz="2000" dirty="0"/>
              <a:t> of the content, </a:t>
            </a:r>
            <a:r>
              <a:rPr lang="fr-FR" sz="2000" dirty="0" err="1"/>
              <a:t>ensuring</a:t>
            </a:r>
            <a:r>
              <a:rPr lang="fr-FR" sz="2000" dirty="0"/>
              <a:t> a </a:t>
            </a:r>
            <a:r>
              <a:rPr lang="fr-FR" sz="2000" dirty="0" err="1"/>
              <a:t>polished</a:t>
            </a:r>
            <a:r>
              <a:rPr lang="fr-FR" sz="2000" dirty="0"/>
              <a:t> </a:t>
            </a:r>
            <a:r>
              <a:rPr lang="fr-FR" sz="2000" dirty="0" err="1"/>
              <a:t>presentation</a:t>
            </a:r>
            <a:r>
              <a:rPr lang="fr-FR" sz="2000" dirty="0"/>
              <a:t>.</a:t>
            </a:r>
            <a:endParaRPr lang="en-US" sz="2000" dirty="0"/>
          </a:p>
          <a:p>
            <a:endParaRPr lang="en-US" dirty="0"/>
          </a:p>
          <a:p>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9820" y="4939645"/>
            <a:ext cx="228512" cy="152416"/>
          </a:xfrm>
          <a:prstGeom prst="rect">
            <a:avLst/>
          </a:prstGeom>
        </p:spPr>
      </p:pic>
      <p:pic>
        <p:nvPicPr>
          <p:cNvPr id="1026" name="Picture 2" descr="The Importance of HTML and CSS in developing a website | by O.Saiteja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1525" y="3803230"/>
            <a:ext cx="4570447" cy="257087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empest Blog: A Basic HTML Guide for Beginn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32" y="3803230"/>
            <a:ext cx="4570447" cy="2570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35714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34492" y="772998"/>
            <a:ext cx="11029616" cy="756456"/>
          </a:xfrm>
        </p:spPr>
        <p:txBody>
          <a:bodyPr>
            <a:normAutofit/>
          </a:bodyPr>
          <a:lstStyle/>
          <a:p>
            <a:pPr marL="742950" indent="-742950">
              <a:buFont typeface="+mj-lt"/>
              <a:buAutoNum type="arabicPeriod" startAt="4"/>
            </a:pPr>
            <a:r>
              <a:rPr lang="en-US" sz="3600" dirty="0" smtClean="0"/>
              <a:t>Conclusion:</a:t>
            </a:r>
            <a:endParaRPr lang="en-US" sz="3600" dirty="0"/>
          </a:p>
        </p:txBody>
      </p:sp>
      <p:sp>
        <p:nvSpPr>
          <p:cNvPr id="3" name="ZoneTexte 2"/>
          <p:cNvSpPr txBox="1"/>
          <p:nvPr/>
        </p:nvSpPr>
        <p:spPr>
          <a:xfrm>
            <a:off x="434492" y="2111604"/>
            <a:ext cx="11330160" cy="2492990"/>
          </a:xfrm>
          <a:prstGeom prst="rect">
            <a:avLst/>
          </a:prstGeom>
          <a:noFill/>
        </p:spPr>
        <p:txBody>
          <a:bodyPr wrap="square" rtlCol="0">
            <a:spAutoFit/>
          </a:bodyPr>
          <a:lstStyle/>
          <a:p>
            <a:r>
              <a:rPr lang="en-US" sz="2400" dirty="0" smtClean="0"/>
              <a:t>The </a:t>
            </a:r>
            <a:r>
              <a:rPr lang="en-US" sz="2400" dirty="0"/>
              <a:t>impact of </a:t>
            </a:r>
            <a:r>
              <a:rPr lang="en-US" sz="2400" dirty="0" smtClean="0"/>
              <a:t>Information and Communication </a:t>
            </a:r>
            <a:r>
              <a:rPr lang="en-US" sz="2400" dirty="0"/>
              <a:t>T</a:t>
            </a:r>
            <a:r>
              <a:rPr lang="en-US" sz="2400" dirty="0" smtClean="0"/>
              <a:t>echnology </a:t>
            </a:r>
            <a:r>
              <a:rPr lang="en-US" sz="2400" dirty="0"/>
              <a:t>on various facets of our lives is profound. From education to business practices, the tools and platforms like Google services, Microsoft applications, and </a:t>
            </a:r>
            <a:r>
              <a:rPr lang="en-US" sz="2400" dirty="0" err="1"/>
              <a:t>Git</a:t>
            </a:r>
            <a:r>
              <a:rPr lang="en-US" sz="2400" dirty="0"/>
              <a:t>/GitHub have become integral to our daily operations</a:t>
            </a:r>
            <a:r>
              <a:rPr lang="en-US" sz="2400" dirty="0" smtClean="0"/>
              <a:t>.</a:t>
            </a:r>
          </a:p>
          <a:p>
            <a:endParaRPr lang="en-US" sz="2400" dirty="0"/>
          </a:p>
          <a:p>
            <a:endParaRPr lang="en-US" dirty="0"/>
          </a:p>
          <a:p>
            <a:endParaRPr lang="en-US" dirty="0"/>
          </a:p>
        </p:txBody>
      </p:sp>
      <p:pic>
        <p:nvPicPr>
          <p:cNvPr id="3074" name="Picture 2" descr="Week 4 – The digital divide in the world of ICT. | Teaching in the Digital  Wor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flipV="1">
            <a:off x="6268825" y="5384477"/>
            <a:ext cx="172542" cy="761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Week 4 – The digital divide in the world of ICT. | Teaching in the Digital  Wor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H="1" flipV="1">
            <a:off x="5590094" y="4049479"/>
            <a:ext cx="2083324" cy="919114"/>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267" y="3712202"/>
            <a:ext cx="11796336" cy="2949084"/>
          </a:xfrm>
          <a:prstGeom prst="rect">
            <a:avLst/>
          </a:prstGeom>
        </p:spPr>
      </p:pic>
    </p:spTree>
    <p:extLst>
      <p:ext uri="{BB962C8B-B14F-4D97-AF65-F5344CB8AC3E}">
        <p14:creationId xmlns:p14="http://schemas.microsoft.com/office/powerpoint/2010/main" val="32269681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66467" y="933253"/>
            <a:ext cx="11029616" cy="622170"/>
          </a:xfrm>
        </p:spPr>
        <p:txBody>
          <a:bodyPr>
            <a:noAutofit/>
          </a:bodyPr>
          <a:lstStyle/>
          <a:p>
            <a:r>
              <a:rPr lang="en-US" sz="4000" dirty="0" smtClean="0"/>
              <a:t>Summary:</a:t>
            </a:r>
            <a:endParaRPr lang="en-US" sz="4000" dirty="0"/>
          </a:p>
        </p:txBody>
      </p:sp>
      <p:sp>
        <p:nvSpPr>
          <p:cNvPr id="3" name="ZoneTexte 2"/>
          <p:cNvSpPr txBox="1"/>
          <p:nvPr/>
        </p:nvSpPr>
        <p:spPr>
          <a:xfrm>
            <a:off x="434618" y="2149311"/>
            <a:ext cx="11293313" cy="4154984"/>
          </a:xfrm>
          <a:prstGeom prst="rect">
            <a:avLst/>
          </a:prstGeom>
          <a:noFill/>
        </p:spPr>
        <p:txBody>
          <a:bodyPr wrap="square" rtlCol="0">
            <a:spAutoFit/>
          </a:bodyPr>
          <a:lstStyle/>
          <a:p>
            <a:pPr marL="342900" indent="-342900">
              <a:buFont typeface="+mj-lt"/>
              <a:buAutoNum type="arabicPeriod"/>
            </a:pPr>
            <a:r>
              <a:rPr lang="en-US" sz="2400" dirty="0" smtClean="0"/>
              <a:t>I</a:t>
            </a:r>
            <a:r>
              <a:rPr lang="en-US" sz="2400" dirty="0" smtClean="0">
                <a:latin typeface="Calibri" panose="020F0502020204030204" pitchFamily="34" charset="0"/>
                <a:ea typeface="Calibri" panose="020F0502020204030204" pitchFamily="34" charset="0"/>
                <a:cs typeface="Calibri" panose="020F0502020204030204" pitchFamily="34" charset="0"/>
              </a:rPr>
              <a:t>ntroduction</a:t>
            </a:r>
          </a:p>
          <a:p>
            <a:pPr marL="342900" indent="-342900">
              <a:buFont typeface="+mj-lt"/>
              <a:buAutoNum type="arabicPeriod"/>
            </a:pPr>
            <a:r>
              <a:rPr lang="en-US" sz="2400" dirty="0" smtClean="0"/>
              <a:t>ICT in Education and Business Organization</a:t>
            </a:r>
          </a:p>
          <a:p>
            <a:pPr marL="342900" indent="-342900">
              <a:buFont typeface="+mj-lt"/>
              <a:buAutoNum type="arabicPeriod"/>
            </a:pPr>
            <a:r>
              <a:rPr lang="en-US" sz="2400" dirty="0" smtClean="0"/>
              <a:t>Technologies related to ICT : </a:t>
            </a:r>
          </a:p>
          <a:p>
            <a:pPr marL="914400" lvl="1" indent="-457200">
              <a:buFont typeface="+mj-lt"/>
              <a:buAutoNum type="alphaLcParenR"/>
            </a:pPr>
            <a:r>
              <a:rPr lang="en-US" sz="2400" dirty="0" smtClean="0"/>
              <a:t>Google Services</a:t>
            </a:r>
          </a:p>
          <a:p>
            <a:pPr marL="914400" lvl="1" indent="-457200">
              <a:buFont typeface="+mj-lt"/>
              <a:buAutoNum type="alphaLcParenR"/>
            </a:pPr>
            <a:r>
              <a:rPr lang="en-US" sz="2400" dirty="0" smtClean="0"/>
              <a:t>Microsoft Tools and Apps</a:t>
            </a:r>
          </a:p>
          <a:p>
            <a:pPr marL="914400" lvl="1" indent="-457200">
              <a:buFont typeface="+mj-lt"/>
              <a:buAutoNum type="alphaLcParenR"/>
            </a:pPr>
            <a:r>
              <a:rPr lang="en-US" sz="2400" dirty="0" err="1" smtClean="0"/>
              <a:t>Git</a:t>
            </a:r>
            <a:r>
              <a:rPr lang="en-US" sz="2400" dirty="0" smtClean="0"/>
              <a:t> and </a:t>
            </a:r>
            <a:r>
              <a:rPr lang="en-US" sz="2400" dirty="0" err="1" smtClean="0"/>
              <a:t>Github</a:t>
            </a:r>
            <a:endParaRPr lang="en-US" sz="2400" dirty="0"/>
          </a:p>
          <a:p>
            <a:pPr marL="914400" lvl="1" indent="-457200">
              <a:buFont typeface="+mj-lt"/>
              <a:buAutoNum type="alphaLcParenR"/>
            </a:pPr>
            <a:r>
              <a:rPr lang="en-US" sz="2400" dirty="0" smtClean="0"/>
              <a:t>HTML and CSS </a:t>
            </a:r>
          </a:p>
          <a:p>
            <a:pPr marL="457200" indent="-457200">
              <a:buFont typeface="+mj-lt"/>
              <a:buAutoNum type="arabicPeriod"/>
            </a:pPr>
            <a:r>
              <a:rPr lang="en-US" sz="2400" dirty="0" smtClean="0"/>
              <a:t>Conclusion</a:t>
            </a:r>
          </a:p>
          <a:p>
            <a:pPr marL="914400" lvl="1" indent="-457200">
              <a:buFont typeface="+mj-lt"/>
              <a:buAutoNum type="alphaLcParenR"/>
            </a:pPr>
            <a:endParaRPr lang="en-US" sz="2400" dirty="0" smtClean="0"/>
          </a:p>
          <a:p>
            <a:pPr lvl="1"/>
            <a:endParaRPr lang="en-US" sz="2400" dirty="0" smtClean="0"/>
          </a:p>
          <a:p>
            <a:r>
              <a:rPr lang="en-US" sz="2400" dirty="0" smtClean="0"/>
              <a:t> </a:t>
            </a:r>
          </a:p>
        </p:txBody>
      </p:sp>
      <p:sp>
        <p:nvSpPr>
          <p:cNvPr id="4" name="ZoneTexte 3"/>
          <p:cNvSpPr txBox="1"/>
          <p:nvPr/>
        </p:nvSpPr>
        <p:spPr>
          <a:xfrm>
            <a:off x="3469064" y="2856322"/>
            <a:ext cx="45719" cy="369332"/>
          </a:xfrm>
          <a:prstGeom prst="rect">
            <a:avLst/>
          </a:prstGeom>
          <a:noFill/>
        </p:spPr>
        <p:txBody>
          <a:bodyPr wrap="square" rtlCol="0">
            <a:spAutoFit/>
          </a:bodyPr>
          <a:lstStyle/>
          <a:p>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905" y="3040988"/>
            <a:ext cx="7518400" cy="3759200"/>
          </a:xfrm>
          <a:prstGeom prst="rect">
            <a:avLst/>
          </a:prstGeom>
        </p:spPr>
      </p:pic>
    </p:spTree>
    <p:extLst>
      <p:ext uri="{BB962C8B-B14F-4D97-AF65-F5344CB8AC3E}">
        <p14:creationId xmlns:p14="http://schemas.microsoft.com/office/powerpoint/2010/main" val="41185064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1000"/>
                                        <p:tgtEl>
                                          <p:spTgt spid="3">
                                            <p:txEl>
                                              <p:pRg st="6" end="6"/>
                                            </p:txEl>
                                          </p:spTgt>
                                        </p:tgtEl>
                                      </p:cBhvr>
                                    </p:animEffect>
                                    <p:anim calcmode="lin" valueType="num">
                                      <p:cBhvr>
                                        <p:cTn id="5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 calcmode="lin" valueType="num">
                                      <p:cBhvr additive="base">
                                        <p:cTn id="5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marL="514350" indent="-514350">
              <a:buFont typeface="+mj-lt"/>
              <a:buAutoNum type="arabicPeriod"/>
            </a:pPr>
            <a:r>
              <a:rPr lang="en-US" sz="3600" dirty="0" smtClean="0"/>
              <a:t>Introduction:</a:t>
            </a:r>
            <a:endParaRPr lang="en-US" sz="3600" dirty="0"/>
          </a:p>
        </p:txBody>
      </p:sp>
      <p:sp>
        <p:nvSpPr>
          <p:cNvPr id="3" name="ZoneTexte 2"/>
          <p:cNvSpPr txBox="1"/>
          <p:nvPr/>
        </p:nvSpPr>
        <p:spPr>
          <a:xfrm>
            <a:off x="500607" y="1998481"/>
            <a:ext cx="11348886" cy="3413691"/>
          </a:xfrm>
          <a:prstGeom prst="rect">
            <a:avLst/>
          </a:prstGeom>
          <a:noFill/>
        </p:spPr>
        <p:txBody>
          <a:bodyPr wrap="square" rtlCol="0">
            <a:spAutoFit/>
          </a:bodyPr>
          <a:lstStyle/>
          <a:p>
            <a:pPr algn="just"/>
            <a:r>
              <a:rPr lang="fr-FR" sz="2400" dirty="0"/>
              <a:t>Information and Communication Technologies </a:t>
            </a:r>
            <a:r>
              <a:rPr lang="fr-FR" sz="2400" dirty="0" smtClean="0"/>
              <a:t>(ICT) </a:t>
            </a:r>
            <a:r>
              <a:rPr lang="fr-FR" sz="2400" dirty="0" err="1"/>
              <a:t>refer</a:t>
            </a:r>
            <a:r>
              <a:rPr lang="fr-FR" sz="2400" dirty="0"/>
              <a:t> to an expansive </a:t>
            </a:r>
            <a:r>
              <a:rPr lang="fr-FR" sz="2400" dirty="0" err="1"/>
              <a:t>domain</a:t>
            </a:r>
            <a:r>
              <a:rPr lang="fr-FR" sz="2400" dirty="0"/>
              <a:t> </a:t>
            </a:r>
            <a:r>
              <a:rPr lang="fr-FR" sz="2400" dirty="0" err="1"/>
              <a:t>that</a:t>
            </a:r>
            <a:r>
              <a:rPr lang="fr-FR" sz="2400" dirty="0"/>
              <a:t> </a:t>
            </a:r>
            <a:r>
              <a:rPr lang="fr-FR" sz="2400" dirty="0" err="1"/>
              <a:t>emphasizes</a:t>
            </a:r>
            <a:r>
              <a:rPr lang="fr-FR" sz="2400" dirty="0"/>
              <a:t> the </a:t>
            </a:r>
            <a:r>
              <a:rPr lang="fr-FR" sz="2400" dirty="0" err="1"/>
              <a:t>integration</a:t>
            </a:r>
            <a:r>
              <a:rPr lang="fr-FR" sz="2400" dirty="0"/>
              <a:t> of </a:t>
            </a:r>
            <a:r>
              <a:rPr lang="fr-FR" sz="2400" dirty="0" err="1"/>
              <a:t>various</a:t>
            </a:r>
            <a:r>
              <a:rPr lang="fr-FR" sz="2400" dirty="0"/>
              <a:t> technologies, </a:t>
            </a:r>
            <a:r>
              <a:rPr lang="fr-FR" sz="2400" dirty="0" err="1"/>
              <a:t>including</a:t>
            </a:r>
            <a:r>
              <a:rPr lang="fr-FR" sz="2400" dirty="0"/>
              <a:t> </a:t>
            </a:r>
            <a:r>
              <a:rPr lang="fr-FR" sz="2400" dirty="0">
                <a:solidFill>
                  <a:schemeClr val="accent2">
                    <a:lumMod val="75000"/>
                  </a:schemeClr>
                </a:solidFill>
              </a:rPr>
              <a:t>Google services</a:t>
            </a:r>
            <a:r>
              <a:rPr lang="fr-FR" sz="2400" dirty="0"/>
              <a:t>, </a:t>
            </a:r>
            <a:r>
              <a:rPr lang="fr-FR" sz="2400" dirty="0">
                <a:solidFill>
                  <a:schemeClr val="accent2">
                    <a:lumMod val="75000"/>
                  </a:schemeClr>
                </a:solidFill>
              </a:rPr>
              <a:t>Microsoft </a:t>
            </a:r>
            <a:r>
              <a:rPr lang="fr-FR" sz="2400" dirty="0" err="1">
                <a:solidFill>
                  <a:schemeClr val="accent2">
                    <a:lumMod val="75000"/>
                  </a:schemeClr>
                </a:solidFill>
              </a:rPr>
              <a:t>tools</a:t>
            </a:r>
            <a:r>
              <a:rPr lang="fr-FR" sz="2400" dirty="0"/>
              <a:t>, </a:t>
            </a:r>
            <a:r>
              <a:rPr lang="fr-FR" sz="2400" dirty="0">
                <a:solidFill>
                  <a:schemeClr val="accent2">
                    <a:lumMod val="75000"/>
                  </a:schemeClr>
                </a:solidFill>
              </a:rPr>
              <a:t>Git</a:t>
            </a:r>
            <a:r>
              <a:rPr lang="fr-FR" sz="2400" dirty="0"/>
              <a:t>, and </a:t>
            </a:r>
            <a:r>
              <a:rPr lang="fr-FR" sz="2400" dirty="0">
                <a:solidFill>
                  <a:schemeClr val="accent2">
                    <a:lumMod val="75000"/>
                  </a:schemeClr>
                </a:solidFill>
              </a:rPr>
              <a:t>GitHub</a:t>
            </a:r>
            <a:r>
              <a:rPr lang="fr-FR" sz="2400" dirty="0" smtClean="0"/>
              <a:t>, </a:t>
            </a:r>
            <a:r>
              <a:rPr lang="fr-FR" sz="2400" dirty="0" smtClean="0">
                <a:solidFill>
                  <a:schemeClr val="accent2">
                    <a:lumMod val="75000"/>
                  </a:schemeClr>
                </a:solidFill>
              </a:rPr>
              <a:t>HTML</a:t>
            </a:r>
            <a:r>
              <a:rPr lang="fr-FR" sz="2400" dirty="0" smtClean="0"/>
              <a:t> and </a:t>
            </a:r>
            <a:r>
              <a:rPr lang="fr-FR" sz="2400" dirty="0" smtClean="0">
                <a:solidFill>
                  <a:schemeClr val="accent2">
                    <a:lumMod val="75000"/>
                  </a:schemeClr>
                </a:solidFill>
              </a:rPr>
              <a:t>CSS </a:t>
            </a:r>
            <a:r>
              <a:rPr lang="fr-FR" sz="2400" dirty="0" err="1" smtClean="0"/>
              <a:t>within</a:t>
            </a:r>
            <a:r>
              <a:rPr lang="fr-FR" sz="2400" dirty="0" smtClean="0"/>
              <a:t> </a:t>
            </a:r>
            <a:r>
              <a:rPr lang="fr-FR" sz="2400" dirty="0"/>
              <a:t>the </a:t>
            </a:r>
            <a:r>
              <a:rPr lang="fr-FR" sz="2400" dirty="0" err="1"/>
              <a:t>broader</a:t>
            </a:r>
            <a:r>
              <a:rPr lang="fr-FR" sz="2400" dirty="0"/>
              <a:t> </a:t>
            </a:r>
            <a:r>
              <a:rPr lang="fr-FR" sz="2400" dirty="0" err="1"/>
              <a:t>framework</a:t>
            </a:r>
            <a:r>
              <a:rPr lang="fr-FR" sz="2400" dirty="0"/>
              <a:t> of information </a:t>
            </a:r>
            <a:r>
              <a:rPr lang="fr-FR" sz="2400" dirty="0" err="1"/>
              <a:t>technology</a:t>
            </a:r>
            <a:r>
              <a:rPr lang="fr-FR" sz="2400" dirty="0"/>
              <a:t> and </a:t>
            </a:r>
            <a:r>
              <a:rPr lang="fr-FR" sz="2400" dirty="0" err="1"/>
              <a:t>unified</a:t>
            </a:r>
            <a:r>
              <a:rPr lang="fr-FR" sz="2400" dirty="0"/>
              <a:t> communications. </a:t>
            </a:r>
            <a:r>
              <a:rPr lang="fr-FR" sz="2400" dirty="0" smtClean="0"/>
              <a:t>IC</a:t>
            </a:r>
            <a:r>
              <a:rPr lang="fr-FR" sz="2400" dirty="0"/>
              <a:t>T</a:t>
            </a:r>
            <a:r>
              <a:rPr lang="fr-FR" sz="2400" dirty="0" smtClean="0"/>
              <a:t> </a:t>
            </a:r>
            <a:r>
              <a:rPr lang="fr-FR" sz="2400" dirty="0" err="1"/>
              <a:t>involves</a:t>
            </a:r>
            <a:r>
              <a:rPr lang="fr-FR" sz="2400" dirty="0"/>
              <a:t> the convergence of digital </a:t>
            </a:r>
            <a:r>
              <a:rPr lang="fr-FR" sz="2400" dirty="0" err="1"/>
              <a:t>tools</a:t>
            </a:r>
            <a:r>
              <a:rPr lang="fr-FR" sz="2400" dirty="0"/>
              <a:t> and </a:t>
            </a:r>
            <a:r>
              <a:rPr lang="fr-FR" sz="2400" dirty="0" err="1"/>
              <a:t>platforms</a:t>
            </a:r>
            <a:r>
              <a:rPr lang="fr-FR" sz="2400" dirty="0"/>
              <a:t> </a:t>
            </a:r>
            <a:r>
              <a:rPr lang="fr-FR" sz="2400" dirty="0" err="1"/>
              <a:t>that</a:t>
            </a:r>
            <a:r>
              <a:rPr lang="fr-FR" sz="2400" dirty="0"/>
              <a:t> </a:t>
            </a:r>
            <a:r>
              <a:rPr lang="fr-FR" sz="2400" dirty="0" err="1"/>
              <a:t>facilitate</a:t>
            </a:r>
            <a:r>
              <a:rPr lang="fr-FR" sz="2400" dirty="0"/>
              <a:t> communication, collaboration, and information management</a:t>
            </a:r>
            <a:r>
              <a:rPr lang="fr-FR" sz="2400" dirty="0" smtClean="0"/>
              <a:t>.</a:t>
            </a:r>
          </a:p>
          <a:p>
            <a:pPr algn="just"/>
            <a:r>
              <a:rPr lang="en-US" sz="2400" dirty="0"/>
              <a:t>ICT represents a comprehensive umbrella term that encapsulates a diverse array of technologies, systems, and methodologies employed in the acquisition, processing, storage, dissemination, and utilization of </a:t>
            </a:r>
            <a:r>
              <a:rPr lang="en-US" sz="2400" dirty="0" smtClean="0"/>
              <a:t>information.</a:t>
            </a:r>
            <a:endParaRPr lang="en-US" sz="2400" dirty="0"/>
          </a:p>
          <a:p>
            <a:pPr>
              <a:lnSpc>
                <a:spcPct val="150000"/>
              </a:lnSpc>
            </a:pPr>
            <a:endParaRPr lang="en-US" dirty="0"/>
          </a:p>
        </p:txBody>
      </p:sp>
      <p:pic>
        <p:nvPicPr>
          <p:cNvPr id="4" name="Image 3"/>
          <p:cNvPicPr>
            <a:picLocks noChangeAspect="1"/>
          </p:cNvPicPr>
          <p:nvPr/>
        </p:nvPicPr>
        <p:blipFill>
          <a:blip r:embed="rId2"/>
          <a:stretch>
            <a:fillRect/>
          </a:stretch>
        </p:blipFill>
        <p:spPr>
          <a:xfrm>
            <a:off x="777712" y="4891945"/>
            <a:ext cx="1784732" cy="1781445"/>
          </a:xfrm>
          <a:prstGeom prst="rect">
            <a:avLst/>
          </a:prstGeom>
        </p:spPr>
      </p:pic>
      <p:pic>
        <p:nvPicPr>
          <p:cNvPr id="5" name="Image 4"/>
          <p:cNvPicPr>
            <a:picLocks noChangeAspect="1"/>
          </p:cNvPicPr>
          <p:nvPr/>
        </p:nvPicPr>
        <p:blipFill>
          <a:blip r:embed="rId2"/>
          <a:stretch>
            <a:fillRect/>
          </a:stretch>
        </p:blipFill>
        <p:spPr>
          <a:xfrm>
            <a:off x="7220932" y="4553932"/>
            <a:ext cx="46348" cy="46348"/>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2635" y="4795855"/>
            <a:ext cx="1858067" cy="1877535"/>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V="1">
            <a:off x="2911313" y="5279794"/>
            <a:ext cx="56484" cy="56484"/>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0893" y="4112428"/>
            <a:ext cx="3250794" cy="2992252"/>
          </a:xfrm>
          <a:prstGeom prst="rect">
            <a:avLst/>
          </a:prstGeom>
        </p:spPr>
      </p:pic>
    </p:spTree>
    <p:extLst>
      <p:ext uri="{BB962C8B-B14F-4D97-AF65-F5344CB8AC3E}">
        <p14:creationId xmlns:p14="http://schemas.microsoft.com/office/powerpoint/2010/main" val="144589848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358218" y="716437"/>
            <a:ext cx="10972800" cy="1138773"/>
          </a:xfrm>
          <a:prstGeom prst="rect">
            <a:avLst/>
          </a:prstGeom>
          <a:noFill/>
        </p:spPr>
        <p:txBody>
          <a:bodyPr wrap="square" rtlCol="0">
            <a:spAutoFit/>
          </a:bodyPr>
          <a:lstStyle/>
          <a:p>
            <a:pPr marL="514350" indent="-514350">
              <a:buFont typeface="+mj-lt"/>
              <a:buAutoNum type="arabicPeriod" startAt="2"/>
            </a:pPr>
            <a:r>
              <a:rPr lang="en-US" sz="3600" dirty="0">
                <a:solidFill>
                  <a:schemeClr val="accent1">
                    <a:lumMod val="75000"/>
                  </a:schemeClr>
                </a:solidFill>
              </a:rPr>
              <a:t>ICT in Education and Business </a:t>
            </a:r>
            <a:r>
              <a:rPr lang="en-US" sz="3600" dirty="0" smtClean="0">
                <a:solidFill>
                  <a:schemeClr val="accent1">
                    <a:lumMod val="75000"/>
                  </a:schemeClr>
                </a:solidFill>
              </a:rPr>
              <a:t>Organization:</a:t>
            </a:r>
            <a:endParaRPr lang="en-US" sz="3600" dirty="0">
              <a:solidFill>
                <a:schemeClr val="accent1">
                  <a:lumMod val="75000"/>
                </a:schemeClr>
              </a:solidFill>
            </a:endParaRPr>
          </a:p>
          <a:p>
            <a:endParaRPr lang="en-US" sz="3200" dirty="0"/>
          </a:p>
        </p:txBody>
      </p:sp>
      <p:sp>
        <p:nvSpPr>
          <p:cNvPr id="4" name="ZoneTexte 3"/>
          <p:cNvSpPr txBox="1"/>
          <p:nvPr/>
        </p:nvSpPr>
        <p:spPr>
          <a:xfrm>
            <a:off x="358218" y="1346163"/>
            <a:ext cx="11095349" cy="3077766"/>
          </a:xfrm>
          <a:prstGeom prst="rect">
            <a:avLst/>
          </a:prstGeom>
          <a:noFill/>
        </p:spPr>
        <p:txBody>
          <a:bodyPr wrap="square" rtlCol="0">
            <a:spAutoFit/>
          </a:bodyPr>
          <a:lstStyle/>
          <a:p>
            <a:pPr marL="342900" indent="-342900">
              <a:buFont typeface="+mj-lt"/>
              <a:buAutoNum type="alphaLcParenR"/>
            </a:pPr>
            <a:r>
              <a:rPr lang="en-US" sz="2800" dirty="0" smtClean="0">
                <a:solidFill>
                  <a:schemeClr val="accent1">
                    <a:lumMod val="75000"/>
                  </a:schemeClr>
                </a:solidFill>
              </a:rPr>
              <a:t>In education:</a:t>
            </a:r>
          </a:p>
          <a:p>
            <a:pPr algn="just"/>
            <a:r>
              <a:rPr lang="en-US" sz="2400" dirty="0" smtClean="0"/>
              <a:t>In </a:t>
            </a:r>
            <a:r>
              <a:rPr lang="en-US" sz="2400" dirty="0"/>
              <a:t>2008, UNESCO emphasized the incorporation of ICT within national education efforts. In addition to being a valid goal for education, </a:t>
            </a:r>
            <a:r>
              <a:rPr lang="en-US" sz="2400" dirty="0" smtClean="0"/>
              <a:t>it also </a:t>
            </a:r>
            <a:r>
              <a:rPr lang="en-US" sz="2400" dirty="0"/>
              <a:t>enhances pedagogical effectiveness. When ICT is available to teachers and students, it can enhance learning and teaching experiences. The effective usage of ICT expands learning and knowledge on local, national and global </a:t>
            </a:r>
            <a:r>
              <a:rPr lang="en-US" sz="2400" dirty="0" smtClean="0"/>
              <a:t>levels</a:t>
            </a:r>
          </a:p>
          <a:p>
            <a:pPr algn="just"/>
            <a:endParaRPr lang="en-US" sz="2800" dirty="0" smtClean="0">
              <a:solidFill>
                <a:schemeClr val="accent1">
                  <a:lumMod val="75000"/>
                </a:schemeClr>
              </a:solidFill>
            </a:endParaRPr>
          </a:p>
          <a:p>
            <a:pPr marL="342900" indent="-342900">
              <a:buFont typeface="+mj-lt"/>
              <a:buAutoNum type="alphaLcParenR" startAt="2"/>
            </a:pPr>
            <a:endParaRPr lang="en-US" dirty="0">
              <a:solidFill>
                <a:schemeClr val="accent1">
                  <a:lumMod val="75000"/>
                </a:schemeClr>
              </a:solidFill>
            </a:endParaRPr>
          </a:p>
        </p:txBody>
      </p:sp>
      <p:pic>
        <p:nvPicPr>
          <p:cNvPr id="2050" name="Picture 2" descr="ICT enabled education:. The alchemy of mixing technology and… | by Linways  Team | Linways Technolog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814" y="3710774"/>
            <a:ext cx="3516002" cy="2936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hat are the advantages of ICT in edu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3460" y="3962439"/>
            <a:ext cx="5370169" cy="2685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00358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95928" y="848413"/>
            <a:ext cx="11331018" cy="4585871"/>
          </a:xfrm>
          <a:prstGeom prst="rect">
            <a:avLst/>
          </a:prstGeom>
          <a:noFill/>
        </p:spPr>
        <p:txBody>
          <a:bodyPr wrap="square" rtlCol="0">
            <a:spAutoFit/>
          </a:bodyPr>
          <a:lstStyle/>
          <a:p>
            <a:pPr marL="342900" indent="-342900">
              <a:buFont typeface="+mj-lt"/>
              <a:buAutoNum type="alphaLcParenR" startAt="2"/>
            </a:pPr>
            <a:r>
              <a:rPr lang="en-US" sz="2800" dirty="0">
                <a:solidFill>
                  <a:schemeClr val="accent1">
                    <a:lumMod val="75000"/>
                  </a:schemeClr>
                </a:solidFill>
              </a:rPr>
              <a:t>In Business Organization</a:t>
            </a:r>
            <a:r>
              <a:rPr lang="en-US" sz="2800" dirty="0" smtClean="0">
                <a:solidFill>
                  <a:schemeClr val="accent1">
                    <a:lumMod val="75000"/>
                  </a:schemeClr>
                </a:solidFill>
              </a:rPr>
              <a:t>:</a:t>
            </a:r>
            <a:endParaRPr lang="en-US" sz="2400" dirty="0">
              <a:solidFill>
                <a:schemeClr val="accent1">
                  <a:lumMod val="75000"/>
                </a:schemeClr>
              </a:solidFill>
            </a:endParaRPr>
          </a:p>
          <a:p>
            <a:pPr algn="just"/>
            <a:r>
              <a:rPr lang="en-US" sz="2400" dirty="0"/>
              <a:t>ICT has contributed to major changes in how enterprises organize themselves internally and externally. The most significant of these is firms’ capacity to network among departments and individuals in the firm (sharing information, coordinating activity, performing operations in real time), networking among firms, and between firms and consumers.</a:t>
            </a:r>
          </a:p>
          <a:p>
            <a:pPr algn="just"/>
            <a:r>
              <a:rPr lang="en-US" sz="2400" dirty="0"/>
              <a:t>Communications with customers is also facilitated: Cisco Systems claims that it has saved hundreds of thousands of phones calls per year because of the availability of its web site.</a:t>
            </a:r>
            <a:endParaRPr lang="en-US" sz="2400" dirty="0">
              <a:solidFill>
                <a:schemeClr val="accent1">
                  <a:lumMod val="75000"/>
                </a:schemeClr>
              </a:solidFill>
            </a:endParaRPr>
          </a:p>
          <a:p>
            <a:pPr algn="just"/>
            <a:endParaRPr lang="en-US" sz="2400" dirty="0" smtClean="0"/>
          </a:p>
          <a:p>
            <a:pPr algn="just"/>
            <a:r>
              <a:rPr lang="en-US" sz="2400" dirty="0" smtClean="0"/>
              <a:t>Individual </a:t>
            </a:r>
            <a:r>
              <a:rPr lang="en-US" sz="2400" dirty="0"/>
              <a:t>networking is a way both to learn about working conditions, projects, and innovations in other firms and to make strategic job moves in a flexible labor market. With e-mail and the Internet, individual networking has no spatial or temporal limits. </a:t>
            </a:r>
          </a:p>
        </p:txBody>
      </p:sp>
    </p:spTree>
    <p:extLst>
      <p:ext uri="{BB962C8B-B14F-4D97-AF65-F5344CB8AC3E}">
        <p14:creationId xmlns:p14="http://schemas.microsoft.com/office/powerpoint/2010/main" val="21970230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37328" y="725864"/>
            <a:ext cx="7154943" cy="1200329"/>
          </a:xfrm>
          <a:prstGeom prst="rect">
            <a:avLst/>
          </a:prstGeom>
          <a:noFill/>
        </p:spPr>
        <p:txBody>
          <a:bodyPr wrap="square" rtlCol="0">
            <a:spAutoFit/>
          </a:bodyPr>
          <a:lstStyle/>
          <a:p>
            <a:pPr marL="342900" lvl="1" indent="-342900">
              <a:buFont typeface="+mj-lt"/>
              <a:buAutoNum type="arabicPeriod" startAt="3"/>
            </a:pPr>
            <a:r>
              <a:rPr lang="en-US" sz="3600" dirty="0" smtClean="0">
                <a:solidFill>
                  <a:schemeClr val="accent1">
                    <a:lumMod val="75000"/>
                  </a:schemeClr>
                </a:solidFill>
              </a:rPr>
              <a:t>Technologies related </a:t>
            </a:r>
            <a:r>
              <a:rPr lang="en-US" sz="3600" dirty="0">
                <a:solidFill>
                  <a:schemeClr val="accent1">
                    <a:lumMod val="75000"/>
                  </a:schemeClr>
                </a:solidFill>
              </a:rPr>
              <a:t>to ICT : </a:t>
            </a:r>
          </a:p>
          <a:p>
            <a:pPr marL="0" lvl="1"/>
            <a:endParaRPr lang="en-US" sz="3600" dirty="0">
              <a:solidFill>
                <a:schemeClr val="accent1">
                  <a:lumMod val="75000"/>
                </a:schemeClr>
              </a:solidFill>
            </a:endParaRPr>
          </a:p>
        </p:txBody>
      </p:sp>
      <p:sp>
        <p:nvSpPr>
          <p:cNvPr id="3" name="ZoneTexte 2"/>
          <p:cNvSpPr txBox="1"/>
          <p:nvPr/>
        </p:nvSpPr>
        <p:spPr>
          <a:xfrm>
            <a:off x="537328" y="1224525"/>
            <a:ext cx="11434712" cy="5232202"/>
          </a:xfrm>
          <a:prstGeom prst="rect">
            <a:avLst/>
          </a:prstGeom>
          <a:noFill/>
        </p:spPr>
        <p:txBody>
          <a:bodyPr wrap="square" rtlCol="0">
            <a:spAutoFit/>
          </a:bodyPr>
          <a:lstStyle/>
          <a:p>
            <a:pPr marL="342900" indent="-342900">
              <a:buFont typeface="+mj-lt"/>
              <a:buAutoNum type="alphaLcParenR"/>
            </a:pPr>
            <a:r>
              <a:rPr lang="en-US" sz="2800" dirty="0" smtClean="0">
                <a:solidFill>
                  <a:schemeClr val="accent1">
                    <a:lumMod val="75000"/>
                  </a:schemeClr>
                </a:solidFill>
              </a:rPr>
              <a:t>Google Services:</a:t>
            </a:r>
          </a:p>
          <a:p>
            <a:pPr algn="just"/>
            <a:r>
              <a:rPr lang="fr-FR" dirty="0" smtClean="0"/>
              <a:t> </a:t>
            </a:r>
            <a:r>
              <a:rPr lang="fr-FR" sz="2400" dirty="0" smtClean="0"/>
              <a:t>Google </a:t>
            </a:r>
            <a:r>
              <a:rPr lang="fr-FR" sz="2400" dirty="0"/>
              <a:t>LLC, </a:t>
            </a:r>
            <a:r>
              <a:rPr lang="fr-FR" sz="2400" dirty="0" err="1"/>
              <a:t>founded</a:t>
            </a:r>
            <a:r>
              <a:rPr lang="fr-FR" sz="2400" dirty="0"/>
              <a:t> in 1998 by Larry Page and </a:t>
            </a:r>
            <a:r>
              <a:rPr lang="fr-FR" sz="2400" dirty="0" err="1"/>
              <a:t>Sergey</a:t>
            </a:r>
            <a:r>
              <a:rPr lang="fr-FR" sz="2400" dirty="0"/>
              <a:t> Brin, </a:t>
            </a:r>
            <a:r>
              <a:rPr lang="fr-FR" sz="2400" dirty="0" err="1"/>
              <a:t>is</a:t>
            </a:r>
            <a:r>
              <a:rPr lang="fr-FR" sz="2400" dirty="0"/>
              <a:t> a </a:t>
            </a:r>
            <a:r>
              <a:rPr lang="fr-FR" sz="2400" dirty="0" err="1"/>
              <a:t>prominent</a:t>
            </a:r>
            <a:r>
              <a:rPr lang="fr-FR" sz="2400" dirty="0"/>
              <a:t> American </a:t>
            </a:r>
            <a:r>
              <a:rPr lang="fr-FR" sz="2400" dirty="0" err="1"/>
              <a:t>technology</a:t>
            </a:r>
            <a:r>
              <a:rPr lang="fr-FR" sz="2400" dirty="0"/>
              <a:t> </a:t>
            </a:r>
            <a:r>
              <a:rPr lang="fr-FR" sz="2400" dirty="0" err="1"/>
              <a:t>company</a:t>
            </a:r>
            <a:r>
              <a:rPr lang="fr-FR" sz="2400" dirty="0"/>
              <a:t> </a:t>
            </a:r>
            <a:r>
              <a:rPr lang="fr-FR" sz="2400" dirty="0" err="1"/>
              <a:t>specializing</a:t>
            </a:r>
            <a:r>
              <a:rPr lang="fr-FR" sz="2400" dirty="0"/>
              <a:t> in </a:t>
            </a:r>
            <a:r>
              <a:rPr lang="fr-FR" sz="2400" dirty="0" err="1"/>
              <a:t>artificial</a:t>
            </a:r>
            <a:r>
              <a:rPr lang="fr-FR" sz="2400" dirty="0"/>
              <a:t> intelligence, online </a:t>
            </a:r>
            <a:r>
              <a:rPr lang="fr-FR" sz="2400" dirty="0" err="1"/>
              <a:t>advertising</a:t>
            </a:r>
            <a:r>
              <a:rPr lang="fr-FR" sz="2400" dirty="0"/>
              <a:t>, </a:t>
            </a:r>
            <a:r>
              <a:rPr lang="fr-FR" sz="2400" dirty="0" err="1"/>
              <a:t>search</a:t>
            </a:r>
            <a:r>
              <a:rPr lang="fr-FR" sz="2400" dirty="0"/>
              <a:t> </a:t>
            </a:r>
            <a:r>
              <a:rPr lang="fr-FR" sz="2400" dirty="0" err="1"/>
              <a:t>engine</a:t>
            </a:r>
            <a:r>
              <a:rPr lang="fr-FR" sz="2400" dirty="0"/>
              <a:t> </a:t>
            </a:r>
            <a:r>
              <a:rPr lang="fr-FR" sz="2400" dirty="0" err="1"/>
              <a:t>technology</a:t>
            </a:r>
            <a:r>
              <a:rPr lang="fr-FR" sz="2400" dirty="0"/>
              <a:t>, cloud </a:t>
            </a:r>
            <a:r>
              <a:rPr lang="fr-FR" sz="2400" dirty="0" err="1"/>
              <a:t>computing</a:t>
            </a:r>
            <a:r>
              <a:rPr lang="fr-FR" sz="2400" dirty="0"/>
              <a:t>, software, quantum </a:t>
            </a:r>
            <a:r>
              <a:rPr lang="fr-FR" sz="2400" dirty="0" err="1"/>
              <a:t>computing</a:t>
            </a:r>
            <a:r>
              <a:rPr lang="fr-FR" sz="2400" dirty="0"/>
              <a:t>, e-commerce, and consumer </a:t>
            </a:r>
            <a:r>
              <a:rPr lang="fr-FR" sz="2400" dirty="0" err="1"/>
              <a:t>electronics</a:t>
            </a:r>
            <a:r>
              <a:rPr lang="fr-FR" sz="2400" dirty="0" smtClean="0"/>
              <a:t>.</a:t>
            </a:r>
          </a:p>
          <a:p>
            <a:pPr algn="just"/>
            <a:endParaRPr lang="fr-FR" sz="2400" dirty="0" smtClean="0"/>
          </a:p>
          <a:p>
            <a:pPr algn="just"/>
            <a:r>
              <a:rPr lang="en-US" sz="2400" dirty="0" smtClean="0"/>
              <a:t> </a:t>
            </a:r>
            <a:r>
              <a:rPr lang="fr-FR" sz="2400" dirty="0"/>
              <a:t>Google </a:t>
            </a:r>
            <a:r>
              <a:rPr lang="fr-FR" sz="2400" dirty="0" err="1"/>
              <a:t>offers</a:t>
            </a:r>
            <a:r>
              <a:rPr lang="fr-FR" sz="2400" dirty="0"/>
              <a:t> a </a:t>
            </a:r>
            <a:r>
              <a:rPr lang="fr-FR" sz="2400" dirty="0" err="1"/>
              <a:t>wide</a:t>
            </a:r>
            <a:r>
              <a:rPr lang="fr-FR" sz="2400" dirty="0"/>
              <a:t> range of internet services and </a:t>
            </a:r>
            <a:r>
              <a:rPr lang="fr-FR" sz="2400" dirty="0" err="1"/>
              <a:t>products</a:t>
            </a:r>
            <a:r>
              <a:rPr lang="fr-FR" sz="2400" dirty="0"/>
              <a:t> </a:t>
            </a:r>
            <a:r>
              <a:rPr lang="fr-FR" sz="2400" dirty="0" err="1"/>
              <a:t>such</a:t>
            </a:r>
            <a:r>
              <a:rPr lang="fr-FR" sz="2400" dirty="0"/>
              <a:t> as:</a:t>
            </a:r>
          </a:p>
          <a:p>
            <a:pPr algn="just"/>
            <a:endParaRPr lang="fr-FR" sz="2400" dirty="0"/>
          </a:p>
          <a:p>
            <a:pPr marL="971550" lvl="1" indent="-514350" algn="just">
              <a:buFont typeface="+mj-lt"/>
              <a:buAutoNum type="arabicParenR"/>
            </a:pPr>
            <a:r>
              <a:rPr lang="fr-FR" sz="2400" dirty="0"/>
              <a:t>Gmail</a:t>
            </a:r>
          </a:p>
          <a:p>
            <a:pPr marL="971550" lvl="1" indent="-514350" algn="just">
              <a:buFont typeface="+mj-lt"/>
              <a:buAutoNum type="arabicParenR"/>
            </a:pPr>
            <a:r>
              <a:rPr lang="fr-FR" sz="2400" dirty="0"/>
              <a:t>Google Drive</a:t>
            </a:r>
          </a:p>
          <a:p>
            <a:pPr marL="971550" lvl="1" indent="-514350" algn="just">
              <a:buFont typeface="+mj-lt"/>
              <a:buAutoNum type="arabicParenR"/>
            </a:pPr>
            <a:r>
              <a:rPr lang="fr-FR" sz="2400" dirty="0"/>
              <a:t>Google </a:t>
            </a:r>
            <a:r>
              <a:rPr lang="fr-FR" sz="2400" dirty="0" err="1"/>
              <a:t>Maps</a:t>
            </a:r>
            <a:endParaRPr lang="fr-FR" sz="2400" dirty="0"/>
          </a:p>
          <a:p>
            <a:pPr marL="971550" lvl="1" indent="-514350" algn="just">
              <a:buFont typeface="+mj-lt"/>
              <a:buAutoNum type="arabicParenR"/>
            </a:pPr>
            <a:r>
              <a:rPr lang="fr-FR" sz="2400" dirty="0"/>
              <a:t>Google </a:t>
            </a:r>
            <a:r>
              <a:rPr lang="fr-FR" sz="2400" dirty="0" err="1"/>
              <a:t>docs,sheets,slides</a:t>
            </a:r>
            <a:endParaRPr lang="fr-FR" sz="2400" dirty="0"/>
          </a:p>
          <a:p>
            <a:pPr marL="971550" lvl="1" indent="-514350" algn="just">
              <a:buFont typeface="+mj-lt"/>
              <a:buAutoNum type="arabicParenR"/>
            </a:pPr>
            <a:r>
              <a:rPr lang="fr-FR" sz="2400" dirty="0"/>
              <a:t>Google </a:t>
            </a:r>
            <a:r>
              <a:rPr lang="fr-FR" sz="2400" dirty="0" err="1"/>
              <a:t>Meet</a:t>
            </a:r>
            <a:endParaRPr lang="en-US" sz="2400" dirty="0"/>
          </a:p>
          <a:p>
            <a:pPr algn="just"/>
            <a:endParaRPr lang="en-US" dirty="0"/>
          </a:p>
        </p:txBody>
      </p:sp>
      <p:pic>
        <p:nvPicPr>
          <p:cNvPr id="1026" name="Picture 2" descr="Google Services Icon Apps on the Screen Smartphone Closeup Image éditorial  - Image du moderne, application: 1440379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513164" y="6456727"/>
            <a:ext cx="179108" cy="101503"/>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7996" y="3940743"/>
            <a:ext cx="4298623" cy="2685502"/>
          </a:xfrm>
          <a:prstGeom prst="rect">
            <a:avLst/>
          </a:prstGeom>
        </p:spPr>
      </p:pic>
    </p:spTree>
    <p:extLst>
      <p:ext uri="{BB962C8B-B14F-4D97-AF65-F5344CB8AC3E}">
        <p14:creationId xmlns:p14="http://schemas.microsoft.com/office/powerpoint/2010/main" val="278467014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33633" y="707010"/>
            <a:ext cx="10114961" cy="3693319"/>
          </a:xfrm>
          <a:prstGeom prst="rect">
            <a:avLst/>
          </a:prstGeom>
          <a:noFill/>
        </p:spPr>
        <p:txBody>
          <a:bodyPr wrap="square" rtlCol="0">
            <a:spAutoFit/>
          </a:bodyPr>
          <a:lstStyle/>
          <a:p>
            <a:pPr marL="342900" lvl="1" indent="-342900">
              <a:buFont typeface="+mj-lt"/>
              <a:buAutoNum type="alphaLcParenR" startAt="2"/>
            </a:pPr>
            <a:r>
              <a:rPr lang="en-US" sz="2400" dirty="0">
                <a:solidFill>
                  <a:schemeClr val="accent1">
                    <a:lumMod val="75000"/>
                  </a:schemeClr>
                </a:solidFill>
              </a:rPr>
              <a:t>Microsoft Tools and Apps:</a:t>
            </a:r>
          </a:p>
          <a:p>
            <a:pPr marL="0" lvl="1" algn="just"/>
            <a:r>
              <a:rPr lang="fr-FR" sz="2400" dirty="0"/>
              <a:t> Microsoft Corporation, </a:t>
            </a:r>
            <a:r>
              <a:rPr lang="fr-FR" sz="2400" dirty="0" err="1"/>
              <a:t>headquartered</a:t>
            </a:r>
            <a:r>
              <a:rPr lang="fr-FR" sz="2400" dirty="0"/>
              <a:t> in Redmond, Washington, </a:t>
            </a:r>
            <a:r>
              <a:rPr lang="fr-FR" sz="2400" dirty="0" err="1"/>
              <a:t>Founded</a:t>
            </a:r>
            <a:r>
              <a:rPr lang="fr-FR" sz="2400" dirty="0"/>
              <a:t> by Bill Gates and Paul Allen in 1975, stands as a </a:t>
            </a:r>
            <a:r>
              <a:rPr lang="fr-FR" sz="2400" dirty="0" err="1"/>
              <a:t>leading</a:t>
            </a:r>
            <a:r>
              <a:rPr lang="fr-FR" sz="2400" dirty="0"/>
              <a:t> American multinational </a:t>
            </a:r>
            <a:r>
              <a:rPr lang="fr-FR" sz="2400" dirty="0" err="1"/>
              <a:t>technology</a:t>
            </a:r>
            <a:r>
              <a:rPr lang="fr-FR" sz="2400" dirty="0"/>
              <a:t> </a:t>
            </a:r>
            <a:r>
              <a:rPr lang="fr-FR" sz="2400" dirty="0" err="1"/>
              <a:t>company</a:t>
            </a:r>
            <a:r>
              <a:rPr lang="fr-FR" sz="2400" dirty="0"/>
              <a:t> </a:t>
            </a:r>
            <a:r>
              <a:rPr lang="fr-FR" sz="2400" dirty="0" err="1"/>
              <a:t>recognized</a:t>
            </a:r>
            <a:r>
              <a:rPr lang="fr-FR" sz="2400" dirty="0"/>
              <a:t> for </a:t>
            </a:r>
            <a:r>
              <a:rPr lang="fr-FR" sz="2400" dirty="0" err="1"/>
              <a:t>its</a:t>
            </a:r>
            <a:r>
              <a:rPr lang="fr-FR" sz="2400" dirty="0"/>
              <a:t> </a:t>
            </a:r>
            <a:r>
              <a:rPr lang="fr-FR" sz="2400" dirty="0" err="1"/>
              <a:t>influential</a:t>
            </a:r>
            <a:r>
              <a:rPr lang="fr-FR" sz="2400" dirty="0"/>
              <a:t> </a:t>
            </a:r>
            <a:r>
              <a:rPr lang="fr-FR" sz="2400" dirty="0" err="1"/>
              <a:t>role</a:t>
            </a:r>
            <a:r>
              <a:rPr lang="fr-FR" sz="2400" dirty="0"/>
              <a:t> in the software </a:t>
            </a:r>
            <a:r>
              <a:rPr lang="fr-FR" sz="2400" dirty="0" err="1"/>
              <a:t>industry</a:t>
            </a:r>
            <a:r>
              <a:rPr lang="fr-FR" sz="2400" dirty="0"/>
              <a:t>. </a:t>
            </a:r>
            <a:endParaRPr lang="fr-FR" sz="2400" dirty="0" smtClean="0"/>
          </a:p>
          <a:p>
            <a:pPr marL="0" lvl="1" algn="just"/>
            <a:endParaRPr lang="fr-FR" sz="2400" dirty="0"/>
          </a:p>
          <a:p>
            <a:pPr marL="0" lvl="1" algn="just"/>
            <a:r>
              <a:rPr lang="fr-FR" sz="2400" dirty="0"/>
              <a:t> Microsoft rose to </a:t>
            </a:r>
            <a:r>
              <a:rPr lang="fr-FR" sz="2400" dirty="0" err="1"/>
              <a:t>prominence</a:t>
            </a:r>
            <a:r>
              <a:rPr lang="fr-FR" sz="2400" dirty="0"/>
              <a:t> </a:t>
            </a:r>
            <a:r>
              <a:rPr lang="fr-FR" sz="2400" dirty="0" err="1"/>
              <a:t>with</a:t>
            </a:r>
            <a:r>
              <a:rPr lang="fr-FR" sz="2400" dirty="0"/>
              <a:t> MS-DOS and Windows, </a:t>
            </a:r>
            <a:r>
              <a:rPr lang="fr-FR" sz="2400" dirty="0" err="1"/>
              <a:t>dominating</a:t>
            </a:r>
            <a:r>
              <a:rPr lang="fr-FR" sz="2400" dirty="0"/>
              <a:t> the PC operating system </a:t>
            </a:r>
            <a:r>
              <a:rPr lang="fr-FR" sz="2400" dirty="0" err="1"/>
              <a:t>market</a:t>
            </a:r>
            <a:r>
              <a:rPr lang="fr-FR" sz="2400" dirty="0"/>
              <a:t>. </a:t>
            </a:r>
            <a:r>
              <a:rPr lang="fr-FR" sz="2400" dirty="0" smtClean="0"/>
              <a:t>Microsoft </a:t>
            </a:r>
            <a:r>
              <a:rPr lang="fr-FR" sz="2400" dirty="0" err="1"/>
              <a:t>shifted</a:t>
            </a:r>
            <a:r>
              <a:rPr lang="fr-FR" sz="2400" dirty="0"/>
              <a:t> focus </a:t>
            </a:r>
            <a:r>
              <a:rPr lang="fr-FR" sz="2400" dirty="0" err="1"/>
              <a:t>from</a:t>
            </a:r>
            <a:r>
              <a:rPr lang="fr-FR" sz="2400" dirty="0"/>
              <a:t> hardware to cloud </a:t>
            </a:r>
            <a:r>
              <a:rPr lang="fr-FR" sz="2400" dirty="0" err="1"/>
              <a:t>computing</a:t>
            </a:r>
            <a:r>
              <a:rPr lang="fr-FR" sz="2400" dirty="0"/>
              <a:t>, </a:t>
            </a:r>
            <a:r>
              <a:rPr lang="fr-FR" sz="2400" dirty="0" err="1"/>
              <a:t>becoming</a:t>
            </a:r>
            <a:r>
              <a:rPr lang="fr-FR" sz="2400" dirty="0"/>
              <a:t> a major </a:t>
            </a:r>
            <a:r>
              <a:rPr lang="fr-FR" sz="2400" dirty="0" err="1"/>
              <a:t>player</a:t>
            </a:r>
            <a:r>
              <a:rPr lang="fr-FR" sz="2400" dirty="0"/>
              <a:t> </a:t>
            </a:r>
            <a:r>
              <a:rPr lang="fr-FR" sz="2400" dirty="0" err="1"/>
              <a:t>with</a:t>
            </a:r>
            <a:r>
              <a:rPr lang="fr-FR" sz="2400" dirty="0"/>
              <a:t> Azure.  Microsoft Office </a:t>
            </a:r>
            <a:r>
              <a:rPr lang="fr-FR" sz="2400" dirty="0" err="1"/>
              <a:t>provides</a:t>
            </a:r>
            <a:r>
              <a:rPr lang="fr-FR" sz="2400" dirty="0"/>
              <a:t> </a:t>
            </a:r>
            <a:r>
              <a:rPr lang="fr-FR" sz="2400" dirty="0" err="1"/>
              <a:t>users</a:t>
            </a:r>
            <a:r>
              <a:rPr lang="fr-FR" sz="2400" dirty="0"/>
              <a:t> </a:t>
            </a:r>
            <a:r>
              <a:rPr lang="fr-FR" sz="2400" dirty="0" err="1"/>
              <a:t>with</a:t>
            </a:r>
            <a:r>
              <a:rPr lang="fr-FR" sz="2400" dirty="0"/>
              <a:t> a </a:t>
            </a:r>
            <a:r>
              <a:rPr lang="fr-FR" sz="2400" dirty="0" err="1"/>
              <a:t>wide</a:t>
            </a:r>
            <a:r>
              <a:rPr lang="fr-FR" sz="2400" dirty="0"/>
              <a:t> range of softwares and </a:t>
            </a:r>
            <a:r>
              <a:rPr lang="fr-FR" sz="2400" dirty="0" err="1" smtClean="0"/>
              <a:t>tools</a:t>
            </a:r>
            <a:r>
              <a:rPr lang="fr-FR" sz="2400" dirty="0" smtClean="0"/>
              <a:t> .</a:t>
            </a:r>
            <a:endParaRPr lang="en-US" sz="2800" dirty="0">
              <a:solidFill>
                <a:schemeClr val="accent1">
                  <a:lumMod val="75000"/>
                </a:schemeClr>
              </a:solidFill>
            </a:endParaRPr>
          </a:p>
          <a:p>
            <a:endParaRPr lang="en-US" dirty="0"/>
          </a:p>
        </p:txBody>
      </p:sp>
      <p:pic>
        <p:nvPicPr>
          <p:cNvPr id="1026" name="Picture 2" descr="Microsoft Word : 1 milliard d'installations pour la version Andro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538" y="4255058"/>
            <a:ext cx="2219978" cy="22199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ملف:Microsoft Office Excel (2013–2019).svg - ويكيبيديا"/>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2501" y="4400329"/>
            <a:ext cx="2141873" cy="214187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icrosoft PowerPoint Presentation Slide show Microsoft Office 365، PPT,  النص, المستطيل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0653" y="4476183"/>
            <a:ext cx="2031442" cy="2031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69922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452486" y="697585"/>
            <a:ext cx="11359299" cy="800219"/>
          </a:xfrm>
          <a:prstGeom prst="rect">
            <a:avLst/>
          </a:prstGeom>
          <a:noFill/>
        </p:spPr>
        <p:txBody>
          <a:bodyPr wrap="square" rtlCol="0">
            <a:spAutoFit/>
          </a:bodyPr>
          <a:lstStyle/>
          <a:p>
            <a:pPr marL="0" lvl="1"/>
            <a:endParaRPr lang="en-US" dirty="0">
              <a:solidFill>
                <a:schemeClr val="accent1">
                  <a:lumMod val="75000"/>
                </a:schemeClr>
              </a:solidFill>
            </a:endParaRPr>
          </a:p>
          <a:p>
            <a:pPr marL="342900" indent="-342900">
              <a:buFont typeface="+mj-lt"/>
              <a:buAutoNum type="alphaLcParenR" startAt="2"/>
            </a:pPr>
            <a:endParaRPr lang="en-US" sz="2800" dirty="0">
              <a:solidFill>
                <a:schemeClr val="accent1">
                  <a:lumMod val="75000"/>
                </a:schemeClr>
              </a:solidFill>
            </a:endParaRPr>
          </a:p>
        </p:txBody>
      </p:sp>
      <p:graphicFrame>
        <p:nvGraphicFramePr>
          <p:cNvPr id="2" name="Tableau 1"/>
          <p:cNvGraphicFramePr>
            <a:graphicFrameLocks noGrp="1"/>
          </p:cNvGraphicFramePr>
          <p:nvPr>
            <p:extLst>
              <p:ext uri="{D42A27DB-BD31-4B8C-83A1-F6EECF244321}">
                <p14:modId xmlns:p14="http://schemas.microsoft.com/office/powerpoint/2010/main" val="36502153"/>
              </p:ext>
            </p:extLst>
          </p:nvPr>
        </p:nvGraphicFramePr>
        <p:xfrm>
          <a:off x="452486" y="1097694"/>
          <a:ext cx="11359299" cy="4937760"/>
        </p:xfrm>
        <a:graphic>
          <a:graphicData uri="http://schemas.openxmlformats.org/drawingml/2006/table">
            <a:tbl>
              <a:tblPr firstRow="1" bandRow="1">
                <a:tableStyleId>{69CF1AB2-1976-4502-BF36-3FF5EA218861}</a:tableStyleId>
              </a:tblPr>
              <a:tblGrid>
                <a:gridCol w="2124413">
                  <a:extLst>
                    <a:ext uri="{9D8B030D-6E8A-4147-A177-3AD203B41FA5}">
                      <a16:colId xmlns:a16="http://schemas.microsoft.com/office/drawing/2014/main" val="1359601581"/>
                    </a:ext>
                  </a:extLst>
                </a:gridCol>
                <a:gridCol w="9234886">
                  <a:extLst>
                    <a:ext uri="{9D8B030D-6E8A-4147-A177-3AD203B41FA5}">
                      <a16:colId xmlns:a16="http://schemas.microsoft.com/office/drawing/2014/main" val="986921551"/>
                    </a:ext>
                  </a:extLst>
                </a:gridCol>
              </a:tblGrid>
              <a:tr h="1074116">
                <a:tc>
                  <a:txBody>
                    <a:bodyPr/>
                    <a:lstStyle/>
                    <a:p>
                      <a:pPr algn="ctr"/>
                      <a:r>
                        <a:rPr lang="en-US" sz="2400" b="0" dirty="0" smtClean="0"/>
                        <a:t>Microsoft word</a:t>
                      </a:r>
                      <a:endParaRPr lang="en-US" sz="2400" b="0" dirty="0"/>
                    </a:p>
                  </a:txBody>
                  <a:tcPr/>
                </a:tc>
                <a:tc>
                  <a:txBody>
                    <a:bodyPr/>
                    <a:lstStyle/>
                    <a:p>
                      <a:r>
                        <a:rPr lang="fr-FR" sz="2400" b="0" kern="1200" dirty="0" smtClean="0">
                          <a:solidFill>
                            <a:schemeClr val="dk1"/>
                          </a:solidFill>
                          <a:effectLst/>
                          <a:latin typeface="+mn-lt"/>
                          <a:ea typeface="+mn-ea"/>
                          <a:cs typeface="+mn-cs"/>
                        </a:rPr>
                        <a:t>Microsoft Word </a:t>
                      </a:r>
                      <a:r>
                        <a:rPr lang="fr-FR" sz="2400" b="0" kern="1200" dirty="0" err="1" smtClean="0">
                          <a:solidFill>
                            <a:schemeClr val="dk1"/>
                          </a:solidFill>
                          <a:effectLst/>
                          <a:latin typeface="+mn-lt"/>
                          <a:ea typeface="+mn-ea"/>
                          <a:cs typeface="+mn-cs"/>
                        </a:rPr>
                        <a:t>is</a:t>
                      </a:r>
                      <a:r>
                        <a:rPr lang="fr-FR" sz="2400" b="0" kern="1200" dirty="0" smtClean="0">
                          <a:solidFill>
                            <a:schemeClr val="dk1"/>
                          </a:solidFill>
                          <a:effectLst/>
                          <a:latin typeface="+mn-lt"/>
                          <a:ea typeface="+mn-ea"/>
                          <a:cs typeface="+mn-cs"/>
                        </a:rPr>
                        <a:t> a </a:t>
                      </a:r>
                      <a:r>
                        <a:rPr lang="fr-FR" sz="2400" b="0" kern="1200" dirty="0" err="1" smtClean="0">
                          <a:solidFill>
                            <a:schemeClr val="dk1"/>
                          </a:solidFill>
                          <a:effectLst/>
                          <a:latin typeface="+mn-lt"/>
                          <a:ea typeface="+mn-ea"/>
                          <a:cs typeface="+mn-cs"/>
                        </a:rPr>
                        <a:t>powerful</a:t>
                      </a:r>
                      <a:r>
                        <a:rPr lang="fr-FR" sz="2400" b="0" kern="1200" dirty="0" smtClean="0">
                          <a:solidFill>
                            <a:schemeClr val="dk1"/>
                          </a:solidFill>
                          <a:effectLst/>
                          <a:latin typeface="+mn-lt"/>
                          <a:ea typeface="+mn-ea"/>
                          <a:cs typeface="+mn-cs"/>
                        </a:rPr>
                        <a:t> </a:t>
                      </a:r>
                      <a:r>
                        <a:rPr lang="fr-FR" sz="2400" b="0" kern="1200" dirty="0" err="1" smtClean="0">
                          <a:solidFill>
                            <a:schemeClr val="dk1"/>
                          </a:solidFill>
                          <a:effectLst/>
                          <a:latin typeface="+mn-lt"/>
                          <a:ea typeface="+mn-ea"/>
                          <a:cs typeface="+mn-cs"/>
                        </a:rPr>
                        <a:t>word</a:t>
                      </a:r>
                      <a:r>
                        <a:rPr lang="fr-FR" sz="2400" b="0" kern="1200" dirty="0" smtClean="0">
                          <a:solidFill>
                            <a:schemeClr val="dk1"/>
                          </a:solidFill>
                          <a:effectLst/>
                          <a:latin typeface="+mn-lt"/>
                          <a:ea typeface="+mn-ea"/>
                          <a:cs typeface="+mn-cs"/>
                        </a:rPr>
                        <a:t> </a:t>
                      </a:r>
                      <a:r>
                        <a:rPr lang="fr-FR" sz="2400" b="0" kern="1200" dirty="0" err="1" smtClean="0">
                          <a:solidFill>
                            <a:schemeClr val="dk1"/>
                          </a:solidFill>
                          <a:effectLst/>
                          <a:latin typeface="+mn-lt"/>
                          <a:ea typeface="+mn-ea"/>
                          <a:cs typeface="+mn-cs"/>
                        </a:rPr>
                        <a:t>processing</a:t>
                      </a:r>
                      <a:r>
                        <a:rPr lang="fr-FR" sz="2400" b="0" kern="1200" dirty="0" smtClean="0">
                          <a:solidFill>
                            <a:schemeClr val="dk1"/>
                          </a:solidFill>
                          <a:effectLst/>
                          <a:latin typeface="+mn-lt"/>
                          <a:ea typeface="+mn-ea"/>
                          <a:cs typeface="+mn-cs"/>
                        </a:rPr>
                        <a:t> software </a:t>
                      </a:r>
                      <a:r>
                        <a:rPr lang="fr-FR" sz="2400" b="0" kern="1200" dirty="0" err="1" smtClean="0">
                          <a:solidFill>
                            <a:schemeClr val="dk1"/>
                          </a:solidFill>
                          <a:effectLst/>
                          <a:latin typeface="+mn-lt"/>
                          <a:ea typeface="+mn-ea"/>
                          <a:cs typeface="+mn-cs"/>
                        </a:rPr>
                        <a:t>that</a:t>
                      </a:r>
                      <a:r>
                        <a:rPr lang="fr-FR" sz="2400" b="0" kern="1200" dirty="0" smtClean="0">
                          <a:solidFill>
                            <a:schemeClr val="dk1"/>
                          </a:solidFill>
                          <a:effectLst/>
                          <a:latin typeface="+mn-lt"/>
                          <a:ea typeface="+mn-ea"/>
                          <a:cs typeface="+mn-cs"/>
                        </a:rPr>
                        <a:t> </a:t>
                      </a:r>
                      <a:r>
                        <a:rPr lang="fr-FR" sz="2400" b="0" kern="1200" dirty="0" err="1" smtClean="0">
                          <a:solidFill>
                            <a:schemeClr val="dk1"/>
                          </a:solidFill>
                          <a:effectLst/>
                          <a:latin typeface="+mn-lt"/>
                          <a:ea typeface="+mn-ea"/>
                          <a:cs typeface="+mn-cs"/>
                        </a:rPr>
                        <a:t>provides</a:t>
                      </a:r>
                      <a:r>
                        <a:rPr lang="fr-FR" sz="2400" b="0" kern="1200" dirty="0" smtClean="0">
                          <a:solidFill>
                            <a:schemeClr val="dk1"/>
                          </a:solidFill>
                          <a:effectLst/>
                          <a:latin typeface="+mn-lt"/>
                          <a:ea typeface="+mn-ea"/>
                          <a:cs typeface="+mn-cs"/>
                        </a:rPr>
                        <a:t> a </a:t>
                      </a:r>
                      <a:r>
                        <a:rPr lang="fr-FR" sz="2400" b="0" kern="1200" dirty="0" err="1" smtClean="0">
                          <a:solidFill>
                            <a:schemeClr val="dk1"/>
                          </a:solidFill>
                          <a:effectLst/>
                          <a:latin typeface="+mn-lt"/>
                          <a:ea typeface="+mn-ea"/>
                          <a:cs typeface="+mn-cs"/>
                        </a:rPr>
                        <a:t>comprehensive</a:t>
                      </a:r>
                      <a:r>
                        <a:rPr lang="fr-FR" sz="2400" b="0" kern="1200" dirty="0" smtClean="0">
                          <a:solidFill>
                            <a:schemeClr val="dk1"/>
                          </a:solidFill>
                          <a:effectLst/>
                          <a:latin typeface="+mn-lt"/>
                          <a:ea typeface="+mn-ea"/>
                          <a:cs typeface="+mn-cs"/>
                        </a:rPr>
                        <a:t> set of </a:t>
                      </a:r>
                      <a:r>
                        <a:rPr lang="fr-FR" sz="2400" b="0" kern="1200" dirty="0" err="1" smtClean="0">
                          <a:solidFill>
                            <a:schemeClr val="dk1"/>
                          </a:solidFill>
                          <a:effectLst/>
                          <a:latin typeface="+mn-lt"/>
                          <a:ea typeface="+mn-ea"/>
                          <a:cs typeface="+mn-cs"/>
                        </a:rPr>
                        <a:t>features</a:t>
                      </a:r>
                      <a:r>
                        <a:rPr lang="fr-FR" sz="2400" b="0" kern="1200" dirty="0" smtClean="0">
                          <a:solidFill>
                            <a:schemeClr val="dk1"/>
                          </a:solidFill>
                          <a:effectLst/>
                          <a:latin typeface="+mn-lt"/>
                          <a:ea typeface="+mn-ea"/>
                          <a:cs typeface="+mn-cs"/>
                        </a:rPr>
                        <a:t> and options for </a:t>
                      </a:r>
                      <a:r>
                        <a:rPr lang="fr-FR" sz="2400" b="0" kern="1200" dirty="0" err="1" smtClean="0">
                          <a:solidFill>
                            <a:schemeClr val="dk1"/>
                          </a:solidFill>
                          <a:effectLst/>
                          <a:latin typeface="+mn-lt"/>
                          <a:ea typeface="+mn-ea"/>
                          <a:cs typeface="+mn-cs"/>
                        </a:rPr>
                        <a:t>creating</a:t>
                      </a:r>
                      <a:r>
                        <a:rPr lang="fr-FR" sz="2400" b="0" kern="1200" dirty="0" smtClean="0">
                          <a:solidFill>
                            <a:schemeClr val="dk1"/>
                          </a:solidFill>
                          <a:effectLst/>
                          <a:latin typeface="+mn-lt"/>
                          <a:ea typeface="+mn-ea"/>
                          <a:cs typeface="+mn-cs"/>
                        </a:rPr>
                        <a:t> and </a:t>
                      </a:r>
                      <a:r>
                        <a:rPr lang="fr-FR" sz="2400" b="0" kern="1200" dirty="0" err="1" smtClean="0">
                          <a:solidFill>
                            <a:schemeClr val="dk1"/>
                          </a:solidFill>
                          <a:effectLst/>
                          <a:latin typeface="+mn-lt"/>
                          <a:ea typeface="+mn-ea"/>
                          <a:cs typeface="+mn-cs"/>
                        </a:rPr>
                        <a:t>editing</a:t>
                      </a:r>
                      <a:r>
                        <a:rPr lang="fr-FR" sz="2400" b="0" kern="1200" dirty="0" smtClean="0">
                          <a:solidFill>
                            <a:schemeClr val="dk1"/>
                          </a:solidFill>
                          <a:effectLst/>
                          <a:latin typeface="+mn-lt"/>
                          <a:ea typeface="+mn-ea"/>
                          <a:cs typeface="+mn-cs"/>
                        </a:rPr>
                        <a:t> </a:t>
                      </a:r>
                      <a:r>
                        <a:rPr lang="fr-FR" sz="2400" b="0" kern="1200" dirty="0" err="1" smtClean="0">
                          <a:solidFill>
                            <a:schemeClr val="dk1"/>
                          </a:solidFill>
                          <a:effectLst/>
                          <a:latin typeface="+mn-lt"/>
                          <a:ea typeface="+mn-ea"/>
                          <a:cs typeface="+mn-cs"/>
                        </a:rPr>
                        <a:t>text</a:t>
                      </a:r>
                      <a:r>
                        <a:rPr lang="fr-FR" sz="2400" b="0" kern="1200" dirty="0" smtClean="0">
                          <a:solidFill>
                            <a:schemeClr val="dk1"/>
                          </a:solidFill>
                          <a:effectLst/>
                          <a:latin typeface="+mn-lt"/>
                          <a:ea typeface="+mn-ea"/>
                          <a:cs typeface="+mn-cs"/>
                        </a:rPr>
                        <a:t> documents.</a:t>
                      </a:r>
                      <a:r>
                        <a:rPr lang="fr-FR" sz="2400" b="1" kern="1200" dirty="0" smtClean="0">
                          <a:solidFill>
                            <a:schemeClr val="dk1"/>
                          </a:solidFill>
                          <a:effectLst/>
                          <a:latin typeface="+mn-lt"/>
                          <a:ea typeface="+mn-ea"/>
                          <a:cs typeface="+mn-cs"/>
                        </a:rPr>
                        <a:t> </a:t>
                      </a:r>
                      <a:r>
                        <a:rPr lang="fr-FR" sz="2400" b="0" kern="1200" dirty="0" smtClean="0">
                          <a:solidFill>
                            <a:schemeClr val="dk1"/>
                          </a:solidFill>
                          <a:effectLst/>
                          <a:latin typeface="+mn-lt"/>
                          <a:ea typeface="+mn-ea"/>
                          <a:cs typeface="+mn-cs"/>
                        </a:rPr>
                        <a:t>It</a:t>
                      </a:r>
                      <a:r>
                        <a:rPr lang="fr-FR" sz="2400" b="0" kern="1200" baseline="0" dirty="0" smtClean="0">
                          <a:solidFill>
                            <a:schemeClr val="dk1"/>
                          </a:solidFill>
                          <a:effectLst/>
                          <a:latin typeface="+mn-lt"/>
                          <a:ea typeface="+mn-ea"/>
                          <a:cs typeface="+mn-cs"/>
                        </a:rPr>
                        <a:t> </a:t>
                      </a:r>
                      <a:r>
                        <a:rPr lang="fr-FR" sz="2400" b="0" kern="1200" baseline="0" dirty="0" err="1" smtClean="0">
                          <a:solidFill>
                            <a:schemeClr val="dk1"/>
                          </a:solidFill>
                          <a:effectLst/>
                          <a:latin typeface="+mn-lt"/>
                          <a:ea typeface="+mn-ea"/>
                          <a:cs typeface="+mn-cs"/>
                        </a:rPr>
                        <a:t>is</a:t>
                      </a:r>
                      <a:r>
                        <a:rPr lang="fr-FR" sz="2400" b="0" kern="1200" baseline="0" dirty="0" smtClean="0">
                          <a:solidFill>
                            <a:schemeClr val="dk1"/>
                          </a:solidFill>
                          <a:effectLst/>
                          <a:latin typeface="+mn-lt"/>
                          <a:ea typeface="+mn-ea"/>
                          <a:cs typeface="+mn-cs"/>
                        </a:rPr>
                        <a:t> a </a:t>
                      </a:r>
                      <a:r>
                        <a:rPr lang="fr-FR" sz="2400" b="0" kern="1200" dirty="0" err="1" smtClean="0">
                          <a:solidFill>
                            <a:schemeClr val="dk1"/>
                          </a:solidFill>
                          <a:effectLst/>
                          <a:latin typeface="+mn-lt"/>
                          <a:ea typeface="+mn-ea"/>
                          <a:cs typeface="+mn-cs"/>
                        </a:rPr>
                        <a:t>word</a:t>
                      </a:r>
                      <a:r>
                        <a:rPr lang="fr-FR" sz="2400" b="0" kern="1200" dirty="0" smtClean="0">
                          <a:solidFill>
                            <a:schemeClr val="dk1"/>
                          </a:solidFill>
                          <a:effectLst/>
                          <a:latin typeface="+mn-lt"/>
                          <a:ea typeface="+mn-ea"/>
                          <a:cs typeface="+mn-cs"/>
                        </a:rPr>
                        <a:t> </a:t>
                      </a:r>
                      <a:r>
                        <a:rPr lang="fr-FR" sz="2400" b="0" kern="1200" dirty="0" err="1" smtClean="0">
                          <a:solidFill>
                            <a:schemeClr val="dk1"/>
                          </a:solidFill>
                          <a:effectLst/>
                          <a:latin typeface="+mn-lt"/>
                          <a:ea typeface="+mn-ea"/>
                          <a:cs typeface="+mn-cs"/>
                        </a:rPr>
                        <a:t>processing</a:t>
                      </a:r>
                      <a:r>
                        <a:rPr lang="fr-FR" sz="2400" b="0" kern="1200" dirty="0" smtClean="0">
                          <a:solidFill>
                            <a:schemeClr val="dk1"/>
                          </a:solidFill>
                          <a:effectLst/>
                          <a:latin typeface="+mn-lt"/>
                          <a:ea typeface="+mn-ea"/>
                          <a:cs typeface="+mn-cs"/>
                        </a:rPr>
                        <a:t> program </a:t>
                      </a:r>
                      <a:r>
                        <a:rPr lang="fr-FR" sz="2400" b="0" kern="1200" dirty="0" err="1" smtClean="0">
                          <a:solidFill>
                            <a:schemeClr val="dk1"/>
                          </a:solidFill>
                          <a:effectLst/>
                          <a:latin typeface="+mn-lt"/>
                          <a:ea typeface="+mn-ea"/>
                          <a:cs typeface="+mn-cs"/>
                        </a:rPr>
                        <a:t>with</a:t>
                      </a:r>
                      <a:r>
                        <a:rPr lang="fr-FR" sz="2400" b="0" kern="1200" dirty="0" smtClean="0">
                          <a:solidFill>
                            <a:schemeClr val="dk1"/>
                          </a:solidFill>
                          <a:effectLst/>
                          <a:latin typeface="+mn-lt"/>
                          <a:ea typeface="+mn-ea"/>
                          <a:cs typeface="+mn-cs"/>
                        </a:rPr>
                        <a:t> </a:t>
                      </a:r>
                      <a:r>
                        <a:rPr lang="fr-FR" sz="2400" b="0" kern="1200" dirty="0" err="1" smtClean="0">
                          <a:solidFill>
                            <a:schemeClr val="dk1"/>
                          </a:solidFill>
                          <a:effectLst/>
                          <a:latin typeface="+mn-lt"/>
                          <a:ea typeface="+mn-ea"/>
                          <a:cs typeface="+mn-cs"/>
                        </a:rPr>
                        <a:t>features</a:t>
                      </a:r>
                      <a:r>
                        <a:rPr lang="fr-FR" sz="2400" b="0" kern="1200" dirty="0" smtClean="0">
                          <a:solidFill>
                            <a:schemeClr val="dk1"/>
                          </a:solidFill>
                          <a:effectLst/>
                          <a:latin typeface="+mn-lt"/>
                          <a:ea typeface="+mn-ea"/>
                          <a:cs typeface="+mn-cs"/>
                        </a:rPr>
                        <a:t> </a:t>
                      </a:r>
                      <a:r>
                        <a:rPr lang="fr-FR" sz="2400" b="0" kern="1200" dirty="0" err="1" smtClean="0">
                          <a:solidFill>
                            <a:schemeClr val="dk1"/>
                          </a:solidFill>
                          <a:effectLst/>
                          <a:latin typeface="+mn-lt"/>
                          <a:ea typeface="+mn-ea"/>
                          <a:cs typeface="+mn-cs"/>
                        </a:rPr>
                        <a:t>like</a:t>
                      </a:r>
                      <a:r>
                        <a:rPr lang="fr-FR" sz="2400" b="0" kern="1200" dirty="0" smtClean="0">
                          <a:solidFill>
                            <a:schemeClr val="dk1"/>
                          </a:solidFill>
                          <a:effectLst/>
                          <a:latin typeface="+mn-lt"/>
                          <a:ea typeface="+mn-ea"/>
                          <a:cs typeface="+mn-cs"/>
                        </a:rPr>
                        <a:t> </a:t>
                      </a:r>
                      <a:r>
                        <a:rPr lang="fr-FR" sz="2400" b="0" kern="1200" dirty="0" err="1" smtClean="0">
                          <a:solidFill>
                            <a:schemeClr val="dk1"/>
                          </a:solidFill>
                          <a:effectLst/>
                          <a:latin typeface="+mn-lt"/>
                          <a:ea typeface="+mn-ea"/>
                          <a:cs typeface="+mn-cs"/>
                        </a:rPr>
                        <a:t>templates</a:t>
                      </a:r>
                      <a:r>
                        <a:rPr lang="fr-FR" sz="2400" b="0" kern="1200" dirty="0" smtClean="0">
                          <a:solidFill>
                            <a:schemeClr val="dk1"/>
                          </a:solidFill>
                          <a:effectLst/>
                          <a:latin typeface="+mn-lt"/>
                          <a:ea typeface="+mn-ea"/>
                          <a:cs typeface="+mn-cs"/>
                        </a:rPr>
                        <a:t>, image support, </a:t>
                      </a:r>
                      <a:r>
                        <a:rPr lang="fr-FR" sz="2400" b="0" kern="1200" dirty="0" err="1" smtClean="0">
                          <a:solidFill>
                            <a:schemeClr val="dk1"/>
                          </a:solidFill>
                          <a:effectLst/>
                          <a:latin typeface="+mn-lt"/>
                          <a:ea typeface="+mn-ea"/>
                          <a:cs typeface="+mn-cs"/>
                        </a:rPr>
                        <a:t>WordArt</a:t>
                      </a:r>
                      <a:r>
                        <a:rPr lang="fr-FR" sz="2400" b="0" kern="1200" dirty="0" smtClean="0">
                          <a:solidFill>
                            <a:schemeClr val="dk1"/>
                          </a:solidFill>
                          <a:effectLst/>
                          <a:latin typeface="+mn-lt"/>
                          <a:ea typeface="+mn-ea"/>
                          <a:cs typeface="+mn-cs"/>
                        </a:rPr>
                        <a:t>, macros, and support for </a:t>
                      </a:r>
                      <a:r>
                        <a:rPr lang="fr-FR" sz="2400" b="0" kern="1200" dirty="0" err="1" smtClean="0">
                          <a:solidFill>
                            <a:schemeClr val="dk1"/>
                          </a:solidFill>
                          <a:effectLst/>
                          <a:latin typeface="+mn-lt"/>
                          <a:ea typeface="+mn-ea"/>
                          <a:cs typeface="+mn-cs"/>
                        </a:rPr>
                        <a:t>creating</a:t>
                      </a:r>
                      <a:r>
                        <a:rPr lang="fr-FR" sz="2400" b="0" kern="1200" dirty="0" smtClean="0">
                          <a:solidFill>
                            <a:schemeClr val="dk1"/>
                          </a:solidFill>
                          <a:effectLst/>
                          <a:latin typeface="+mn-lt"/>
                          <a:ea typeface="+mn-ea"/>
                          <a:cs typeface="+mn-cs"/>
                        </a:rPr>
                        <a:t> and </a:t>
                      </a:r>
                      <a:r>
                        <a:rPr lang="fr-FR" sz="2400" b="0" kern="1200" dirty="0" err="1" smtClean="0">
                          <a:solidFill>
                            <a:schemeClr val="dk1"/>
                          </a:solidFill>
                          <a:effectLst/>
                          <a:latin typeface="+mn-lt"/>
                          <a:ea typeface="+mn-ea"/>
                          <a:cs typeface="+mn-cs"/>
                        </a:rPr>
                        <a:t>editing</a:t>
                      </a:r>
                      <a:r>
                        <a:rPr lang="fr-FR" sz="2400" b="0" kern="1200" dirty="0" smtClean="0">
                          <a:solidFill>
                            <a:schemeClr val="dk1"/>
                          </a:solidFill>
                          <a:effectLst/>
                          <a:latin typeface="+mn-lt"/>
                          <a:ea typeface="+mn-ea"/>
                          <a:cs typeface="+mn-cs"/>
                        </a:rPr>
                        <a:t> documents on mobile </a:t>
                      </a:r>
                      <a:r>
                        <a:rPr lang="fr-FR" sz="2400" b="0" kern="1200" dirty="0" err="1" smtClean="0">
                          <a:solidFill>
                            <a:schemeClr val="dk1"/>
                          </a:solidFill>
                          <a:effectLst/>
                          <a:latin typeface="+mn-lt"/>
                          <a:ea typeface="+mn-ea"/>
                          <a:cs typeface="+mn-cs"/>
                        </a:rPr>
                        <a:t>devices</a:t>
                      </a:r>
                      <a:r>
                        <a:rPr lang="fr-FR" sz="2400" b="0" kern="1200" dirty="0" smtClean="0">
                          <a:solidFill>
                            <a:schemeClr val="dk1"/>
                          </a:solidFill>
                          <a:effectLst/>
                          <a:latin typeface="+mn-lt"/>
                          <a:ea typeface="+mn-ea"/>
                          <a:cs typeface="+mn-cs"/>
                        </a:rPr>
                        <a:t>. </a:t>
                      </a:r>
                      <a:endParaRPr lang="en-US" sz="2400" b="0" dirty="0"/>
                    </a:p>
                  </a:txBody>
                  <a:tcPr/>
                </a:tc>
                <a:extLst>
                  <a:ext uri="{0D108BD9-81ED-4DB2-BD59-A6C34878D82A}">
                    <a16:rowId xmlns:a16="http://schemas.microsoft.com/office/drawing/2014/main" val="3360832378"/>
                  </a:ext>
                </a:extLst>
              </a:tr>
              <a:tr h="1036007">
                <a:tc>
                  <a:txBody>
                    <a:bodyPr/>
                    <a:lstStyle/>
                    <a:p>
                      <a:pPr algn="ctr"/>
                      <a:r>
                        <a:rPr lang="en-US" sz="2400" dirty="0" smtClean="0"/>
                        <a:t>Power</a:t>
                      </a:r>
                      <a:r>
                        <a:rPr lang="en-US" sz="2400" baseline="0" dirty="0" smtClean="0"/>
                        <a:t> Point</a:t>
                      </a:r>
                      <a:endParaRPr lang="en-US" sz="2400" dirty="0"/>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fr-FR" sz="2400" b="0" kern="1200" dirty="0" smtClean="0">
                          <a:solidFill>
                            <a:schemeClr val="dk1"/>
                          </a:solidFill>
                          <a:effectLst/>
                          <a:latin typeface="+mn-lt"/>
                          <a:ea typeface="+mn-ea"/>
                          <a:cs typeface="+mn-cs"/>
                        </a:rPr>
                        <a:t>PowerPoint </a:t>
                      </a:r>
                      <a:r>
                        <a:rPr lang="fr-FR" sz="2400" b="0" kern="1200" dirty="0" err="1" smtClean="0">
                          <a:solidFill>
                            <a:schemeClr val="dk1"/>
                          </a:solidFill>
                          <a:effectLst/>
                          <a:latin typeface="+mn-lt"/>
                          <a:ea typeface="+mn-ea"/>
                          <a:cs typeface="+mn-cs"/>
                        </a:rPr>
                        <a:t>primarily</a:t>
                      </a:r>
                      <a:r>
                        <a:rPr lang="fr-FR" sz="2400" b="0" kern="1200" dirty="0" smtClean="0">
                          <a:solidFill>
                            <a:schemeClr val="dk1"/>
                          </a:solidFill>
                          <a:effectLst/>
                          <a:latin typeface="+mn-lt"/>
                          <a:ea typeface="+mn-ea"/>
                          <a:cs typeface="+mn-cs"/>
                        </a:rPr>
                        <a:t> </a:t>
                      </a:r>
                      <a:r>
                        <a:rPr lang="fr-FR" sz="2400" b="0" kern="1200" dirty="0" err="1" smtClean="0">
                          <a:solidFill>
                            <a:schemeClr val="dk1"/>
                          </a:solidFill>
                          <a:effectLst/>
                          <a:latin typeface="+mn-lt"/>
                          <a:ea typeface="+mn-ea"/>
                          <a:cs typeface="+mn-cs"/>
                        </a:rPr>
                        <a:t>focused</a:t>
                      </a:r>
                      <a:r>
                        <a:rPr lang="fr-FR" sz="2400" b="0" kern="1200" dirty="0" smtClean="0">
                          <a:solidFill>
                            <a:schemeClr val="dk1"/>
                          </a:solidFill>
                          <a:effectLst/>
                          <a:latin typeface="+mn-lt"/>
                          <a:ea typeface="+mn-ea"/>
                          <a:cs typeface="+mn-cs"/>
                        </a:rPr>
                        <a:t> on </a:t>
                      </a:r>
                      <a:r>
                        <a:rPr lang="fr-FR" sz="2400" b="0" kern="1200" dirty="0" err="1" smtClean="0">
                          <a:solidFill>
                            <a:schemeClr val="dk1"/>
                          </a:solidFill>
                          <a:effectLst/>
                          <a:latin typeface="+mn-lt"/>
                          <a:ea typeface="+mn-ea"/>
                          <a:cs typeface="+mn-cs"/>
                        </a:rPr>
                        <a:t>producing</a:t>
                      </a:r>
                      <a:r>
                        <a:rPr lang="fr-FR" sz="2400" b="0" kern="1200" dirty="0" smtClean="0">
                          <a:solidFill>
                            <a:schemeClr val="dk1"/>
                          </a:solidFill>
                          <a:effectLst/>
                          <a:latin typeface="+mn-lt"/>
                          <a:ea typeface="+mn-ea"/>
                          <a:cs typeface="+mn-cs"/>
                        </a:rPr>
                        <a:t> </a:t>
                      </a:r>
                      <a:r>
                        <a:rPr lang="fr-FR" sz="2400" b="0" kern="1200" dirty="0" err="1" smtClean="0">
                          <a:solidFill>
                            <a:schemeClr val="dk1"/>
                          </a:solidFill>
                          <a:effectLst/>
                          <a:latin typeface="+mn-lt"/>
                          <a:ea typeface="+mn-ea"/>
                          <a:cs typeface="+mn-cs"/>
                        </a:rPr>
                        <a:t>overhead</a:t>
                      </a:r>
                      <a:r>
                        <a:rPr lang="fr-FR" sz="2400" b="0" kern="1200" dirty="0" smtClean="0">
                          <a:solidFill>
                            <a:schemeClr val="dk1"/>
                          </a:solidFill>
                          <a:effectLst/>
                          <a:latin typeface="+mn-lt"/>
                          <a:ea typeface="+mn-ea"/>
                          <a:cs typeface="+mn-cs"/>
                        </a:rPr>
                        <a:t> </a:t>
                      </a:r>
                      <a:r>
                        <a:rPr lang="fr-FR" sz="2400" b="0" kern="1200" dirty="0" err="1" smtClean="0">
                          <a:solidFill>
                            <a:schemeClr val="dk1"/>
                          </a:solidFill>
                          <a:effectLst/>
                          <a:latin typeface="+mn-lt"/>
                          <a:ea typeface="+mn-ea"/>
                          <a:cs typeface="+mn-cs"/>
                        </a:rPr>
                        <a:t>transparencies</a:t>
                      </a:r>
                      <a:r>
                        <a:rPr lang="fr-FR" sz="2400" b="0" kern="1200" dirty="0" smtClean="0">
                          <a:solidFill>
                            <a:schemeClr val="dk1"/>
                          </a:solidFill>
                          <a:effectLst/>
                          <a:latin typeface="+mn-lt"/>
                          <a:ea typeface="+mn-ea"/>
                          <a:cs typeface="+mn-cs"/>
                        </a:rPr>
                        <a:t>, but </a:t>
                      </a:r>
                      <a:r>
                        <a:rPr lang="fr-FR" sz="2400" b="0" kern="1200" dirty="0" err="1" smtClean="0">
                          <a:solidFill>
                            <a:schemeClr val="dk1"/>
                          </a:solidFill>
                          <a:effectLst/>
                          <a:latin typeface="+mn-lt"/>
                          <a:ea typeface="+mn-ea"/>
                          <a:cs typeface="+mn-cs"/>
                        </a:rPr>
                        <a:t>it</a:t>
                      </a:r>
                      <a:r>
                        <a:rPr lang="fr-FR" sz="2400" b="0" kern="1200" dirty="0" smtClean="0">
                          <a:solidFill>
                            <a:schemeClr val="dk1"/>
                          </a:solidFill>
                          <a:effectLst/>
                          <a:latin typeface="+mn-lt"/>
                          <a:ea typeface="+mn-ea"/>
                          <a:cs typeface="+mn-cs"/>
                        </a:rPr>
                        <a:t> </a:t>
                      </a:r>
                      <a:r>
                        <a:rPr lang="fr-FR" sz="2400" b="0" kern="1200" dirty="0" err="1" smtClean="0">
                          <a:solidFill>
                            <a:schemeClr val="dk1"/>
                          </a:solidFill>
                          <a:effectLst/>
                          <a:latin typeface="+mn-lt"/>
                          <a:ea typeface="+mn-ea"/>
                          <a:cs typeface="+mn-cs"/>
                        </a:rPr>
                        <a:t>swiftly</a:t>
                      </a:r>
                      <a:r>
                        <a:rPr lang="fr-FR" sz="2400" b="0" kern="1200" dirty="0" smtClean="0">
                          <a:solidFill>
                            <a:schemeClr val="dk1"/>
                          </a:solidFill>
                          <a:effectLst/>
                          <a:latin typeface="+mn-lt"/>
                          <a:ea typeface="+mn-ea"/>
                          <a:cs typeface="+mn-cs"/>
                        </a:rPr>
                        <a:t> </a:t>
                      </a:r>
                      <a:r>
                        <a:rPr lang="fr-FR" sz="2400" b="0" kern="1200" dirty="0" err="1" smtClean="0">
                          <a:solidFill>
                            <a:schemeClr val="dk1"/>
                          </a:solidFill>
                          <a:effectLst/>
                          <a:latin typeface="+mn-lt"/>
                          <a:ea typeface="+mn-ea"/>
                          <a:cs typeface="+mn-cs"/>
                        </a:rPr>
                        <a:t>adapted</a:t>
                      </a:r>
                      <a:r>
                        <a:rPr lang="fr-FR" sz="2400" b="0" kern="1200" dirty="0" smtClean="0">
                          <a:solidFill>
                            <a:schemeClr val="dk1"/>
                          </a:solidFill>
                          <a:effectLst/>
                          <a:latin typeface="+mn-lt"/>
                          <a:ea typeface="+mn-ea"/>
                          <a:cs typeface="+mn-cs"/>
                        </a:rPr>
                        <a:t> to </a:t>
                      </a:r>
                      <a:r>
                        <a:rPr lang="fr-FR" sz="2400" b="0" kern="1200" dirty="0" err="1" smtClean="0">
                          <a:solidFill>
                            <a:schemeClr val="dk1"/>
                          </a:solidFill>
                          <a:effectLst/>
                          <a:latin typeface="+mn-lt"/>
                          <a:ea typeface="+mn-ea"/>
                          <a:cs typeface="+mn-cs"/>
                        </a:rPr>
                        <a:t>accommodate</a:t>
                      </a:r>
                      <a:r>
                        <a:rPr lang="fr-FR" sz="2400" b="0" kern="1200" dirty="0" smtClean="0">
                          <a:solidFill>
                            <a:schemeClr val="dk1"/>
                          </a:solidFill>
                          <a:effectLst/>
                          <a:latin typeface="+mn-lt"/>
                          <a:ea typeface="+mn-ea"/>
                          <a:cs typeface="+mn-cs"/>
                        </a:rPr>
                        <a:t> </a:t>
                      </a:r>
                      <a:r>
                        <a:rPr lang="fr-FR" sz="2400" b="0" kern="1200" dirty="0" err="1" smtClean="0">
                          <a:solidFill>
                            <a:schemeClr val="dk1"/>
                          </a:solidFill>
                          <a:effectLst/>
                          <a:latin typeface="+mn-lt"/>
                          <a:ea typeface="+mn-ea"/>
                          <a:cs typeface="+mn-cs"/>
                        </a:rPr>
                        <a:t>color</a:t>
                      </a:r>
                      <a:r>
                        <a:rPr lang="fr-FR" sz="2400" b="0" kern="1200" dirty="0" smtClean="0">
                          <a:solidFill>
                            <a:schemeClr val="dk1"/>
                          </a:solidFill>
                          <a:effectLst/>
                          <a:latin typeface="+mn-lt"/>
                          <a:ea typeface="+mn-ea"/>
                          <a:cs typeface="+mn-cs"/>
                        </a:rPr>
                        <a:t> slides and </a:t>
                      </a:r>
                      <a:r>
                        <a:rPr lang="fr-FR" sz="2400" b="0" kern="1200" dirty="0" err="1" smtClean="0">
                          <a:solidFill>
                            <a:schemeClr val="dk1"/>
                          </a:solidFill>
                          <a:effectLst/>
                          <a:latin typeface="+mn-lt"/>
                          <a:ea typeface="+mn-ea"/>
                          <a:cs typeface="+mn-cs"/>
                        </a:rPr>
                        <a:t>video</a:t>
                      </a:r>
                      <a:r>
                        <a:rPr lang="fr-FR" sz="2400" b="0" kern="1200" dirty="0" smtClean="0">
                          <a:solidFill>
                            <a:schemeClr val="dk1"/>
                          </a:solidFill>
                          <a:effectLst/>
                          <a:latin typeface="+mn-lt"/>
                          <a:ea typeface="+mn-ea"/>
                          <a:cs typeface="+mn-cs"/>
                        </a:rPr>
                        <a:t> output. </a:t>
                      </a:r>
                      <a:r>
                        <a:rPr lang="fr-FR" sz="2400" kern="1200" dirty="0" smtClean="0">
                          <a:solidFill>
                            <a:schemeClr val="dk1"/>
                          </a:solidFill>
                          <a:effectLst/>
                          <a:latin typeface="+mn-lt"/>
                          <a:ea typeface="+mn-ea"/>
                          <a:cs typeface="+mn-cs"/>
                        </a:rPr>
                        <a:t>The </a:t>
                      </a:r>
                      <a:r>
                        <a:rPr lang="fr-FR" sz="2400" kern="1200" dirty="0" err="1" smtClean="0">
                          <a:solidFill>
                            <a:schemeClr val="dk1"/>
                          </a:solidFill>
                          <a:effectLst/>
                          <a:latin typeface="+mn-lt"/>
                          <a:ea typeface="+mn-ea"/>
                          <a:cs typeface="+mn-cs"/>
                        </a:rPr>
                        <a:t>software's</a:t>
                      </a:r>
                      <a:r>
                        <a:rPr lang="fr-FR" sz="2400" kern="1200" dirty="0" smtClean="0">
                          <a:solidFill>
                            <a:schemeClr val="dk1"/>
                          </a:solidFill>
                          <a:effectLst/>
                          <a:latin typeface="+mn-lt"/>
                          <a:ea typeface="+mn-ea"/>
                          <a:cs typeface="+mn-cs"/>
                        </a:rPr>
                        <a:t> </a:t>
                      </a:r>
                      <a:r>
                        <a:rPr lang="fr-FR" sz="2400" kern="1200" dirty="0" err="1" smtClean="0">
                          <a:solidFill>
                            <a:schemeClr val="dk1"/>
                          </a:solidFill>
                          <a:effectLst/>
                          <a:latin typeface="+mn-lt"/>
                          <a:ea typeface="+mn-ea"/>
                          <a:cs typeface="+mn-cs"/>
                        </a:rPr>
                        <a:t>comprehensive</a:t>
                      </a:r>
                      <a:r>
                        <a:rPr lang="fr-FR" sz="2400" kern="1200" dirty="0" smtClean="0">
                          <a:solidFill>
                            <a:schemeClr val="dk1"/>
                          </a:solidFill>
                          <a:effectLst/>
                          <a:latin typeface="+mn-lt"/>
                          <a:ea typeface="+mn-ea"/>
                          <a:cs typeface="+mn-cs"/>
                        </a:rPr>
                        <a:t> set of </a:t>
                      </a:r>
                      <a:r>
                        <a:rPr lang="fr-FR" sz="2400" kern="1200" dirty="0" err="1" smtClean="0">
                          <a:solidFill>
                            <a:schemeClr val="dk1"/>
                          </a:solidFill>
                          <a:effectLst/>
                          <a:latin typeface="+mn-lt"/>
                          <a:ea typeface="+mn-ea"/>
                          <a:cs typeface="+mn-cs"/>
                        </a:rPr>
                        <a:t>tools</a:t>
                      </a:r>
                      <a:r>
                        <a:rPr lang="fr-FR" sz="2400" kern="1200" dirty="0" smtClean="0">
                          <a:solidFill>
                            <a:schemeClr val="dk1"/>
                          </a:solidFill>
                          <a:effectLst/>
                          <a:latin typeface="+mn-lt"/>
                          <a:ea typeface="+mn-ea"/>
                          <a:cs typeface="+mn-cs"/>
                        </a:rPr>
                        <a:t> </a:t>
                      </a:r>
                      <a:r>
                        <a:rPr lang="fr-FR" sz="2400" kern="1200" dirty="0" err="1" smtClean="0">
                          <a:solidFill>
                            <a:schemeClr val="dk1"/>
                          </a:solidFill>
                          <a:effectLst/>
                          <a:latin typeface="+mn-lt"/>
                          <a:ea typeface="+mn-ea"/>
                          <a:cs typeface="+mn-cs"/>
                        </a:rPr>
                        <a:t>empowers</a:t>
                      </a:r>
                      <a:r>
                        <a:rPr lang="fr-FR" sz="2400" kern="1200" dirty="0" smtClean="0">
                          <a:solidFill>
                            <a:schemeClr val="dk1"/>
                          </a:solidFill>
                          <a:effectLst/>
                          <a:latin typeface="+mn-lt"/>
                          <a:ea typeface="+mn-ea"/>
                          <a:cs typeface="+mn-cs"/>
                        </a:rPr>
                        <a:t> </a:t>
                      </a:r>
                      <a:r>
                        <a:rPr lang="fr-FR" sz="2400" kern="1200" dirty="0" err="1" smtClean="0">
                          <a:solidFill>
                            <a:schemeClr val="dk1"/>
                          </a:solidFill>
                          <a:effectLst/>
                          <a:latin typeface="+mn-lt"/>
                          <a:ea typeface="+mn-ea"/>
                          <a:cs typeface="+mn-cs"/>
                        </a:rPr>
                        <a:t>users</a:t>
                      </a:r>
                      <a:r>
                        <a:rPr lang="fr-FR" sz="2400" kern="1200" dirty="0" smtClean="0">
                          <a:solidFill>
                            <a:schemeClr val="dk1"/>
                          </a:solidFill>
                          <a:effectLst/>
                          <a:latin typeface="+mn-lt"/>
                          <a:ea typeface="+mn-ea"/>
                          <a:cs typeface="+mn-cs"/>
                        </a:rPr>
                        <a:t> to </a:t>
                      </a:r>
                      <a:r>
                        <a:rPr lang="fr-FR" sz="2400" kern="1200" dirty="0" err="1" smtClean="0">
                          <a:solidFill>
                            <a:schemeClr val="dk1"/>
                          </a:solidFill>
                          <a:effectLst/>
                          <a:latin typeface="+mn-lt"/>
                          <a:ea typeface="+mn-ea"/>
                          <a:cs typeface="+mn-cs"/>
                        </a:rPr>
                        <a:t>craft</a:t>
                      </a:r>
                      <a:r>
                        <a:rPr lang="fr-FR" sz="2400" kern="1200" dirty="0" smtClean="0">
                          <a:solidFill>
                            <a:schemeClr val="dk1"/>
                          </a:solidFill>
                          <a:effectLst/>
                          <a:latin typeface="+mn-lt"/>
                          <a:ea typeface="+mn-ea"/>
                          <a:cs typeface="+mn-cs"/>
                        </a:rPr>
                        <a:t> </a:t>
                      </a:r>
                      <a:r>
                        <a:rPr lang="fr-FR" sz="2400" kern="1200" dirty="0" err="1" smtClean="0">
                          <a:solidFill>
                            <a:schemeClr val="dk1"/>
                          </a:solidFill>
                          <a:effectLst/>
                          <a:latin typeface="+mn-lt"/>
                          <a:ea typeface="+mn-ea"/>
                          <a:cs typeface="+mn-cs"/>
                        </a:rPr>
                        <a:t>visually</a:t>
                      </a:r>
                      <a:r>
                        <a:rPr lang="fr-FR" sz="2400" kern="1200" dirty="0" smtClean="0">
                          <a:solidFill>
                            <a:schemeClr val="dk1"/>
                          </a:solidFill>
                          <a:effectLst/>
                          <a:latin typeface="+mn-lt"/>
                          <a:ea typeface="+mn-ea"/>
                          <a:cs typeface="+mn-cs"/>
                        </a:rPr>
                        <a:t> </a:t>
                      </a:r>
                      <a:r>
                        <a:rPr lang="fr-FR" sz="2400" kern="1200" dirty="0" err="1" smtClean="0">
                          <a:solidFill>
                            <a:schemeClr val="dk1"/>
                          </a:solidFill>
                          <a:effectLst/>
                          <a:latin typeface="+mn-lt"/>
                          <a:ea typeface="+mn-ea"/>
                          <a:cs typeface="+mn-cs"/>
                        </a:rPr>
                        <a:t>captivating</a:t>
                      </a:r>
                      <a:r>
                        <a:rPr lang="fr-FR" sz="2400" kern="1200" dirty="0" smtClean="0">
                          <a:solidFill>
                            <a:schemeClr val="dk1"/>
                          </a:solidFill>
                          <a:effectLst/>
                          <a:latin typeface="+mn-lt"/>
                          <a:ea typeface="+mn-ea"/>
                          <a:cs typeface="+mn-cs"/>
                        </a:rPr>
                        <a:t> </a:t>
                      </a:r>
                      <a:r>
                        <a:rPr lang="fr-FR" sz="2400" kern="1200" dirty="0" err="1" smtClean="0">
                          <a:solidFill>
                            <a:schemeClr val="dk1"/>
                          </a:solidFill>
                          <a:effectLst/>
                          <a:latin typeface="+mn-lt"/>
                          <a:ea typeface="+mn-ea"/>
                          <a:cs typeface="+mn-cs"/>
                        </a:rPr>
                        <a:t>slideshows</a:t>
                      </a:r>
                      <a:r>
                        <a:rPr lang="fr-FR" sz="2400" kern="1200" dirty="0" smtClean="0">
                          <a:solidFill>
                            <a:schemeClr val="dk1"/>
                          </a:solidFill>
                          <a:effectLst/>
                          <a:latin typeface="+mn-lt"/>
                          <a:ea typeface="+mn-ea"/>
                          <a:cs typeface="+mn-cs"/>
                        </a:rPr>
                        <a:t>. </a:t>
                      </a:r>
                      <a:endParaRPr lang="en-US" sz="2400" b="1" kern="1200" dirty="0" smtClean="0">
                        <a:solidFill>
                          <a:schemeClr val="dk1"/>
                        </a:solidFill>
                        <a:effectLst/>
                        <a:latin typeface="+mn-lt"/>
                        <a:ea typeface="+mn-ea"/>
                        <a:cs typeface="+mn-cs"/>
                      </a:endParaRPr>
                    </a:p>
                    <a:p>
                      <a:endParaRPr lang="en-US" dirty="0"/>
                    </a:p>
                  </a:txBody>
                  <a:tcPr/>
                </a:tc>
                <a:extLst>
                  <a:ext uri="{0D108BD9-81ED-4DB2-BD59-A6C34878D82A}">
                    <a16:rowId xmlns:a16="http://schemas.microsoft.com/office/drawing/2014/main" val="2006123295"/>
                  </a:ext>
                </a:extLst>
              </a:tr>
              <a:tr h="896627">
                <a:tc>
                  <a:txBody>
                    <a:bodyPr/>
                    <a:lstStyle/>
                    <a:p>
                      <a:pPr algn="ctr"/>
                      <a:r>
                        <a:rPr lang="en-US" sz="2400" dirty="0" smtClean="0"/>
                        <a:t>Excel</a:t>
                      </a:r>
                      <a:endParaRPr lang="en-US" sz="2400" dirty="0"/>
                    </a:p>
                  </a:txBody>
                  <a:tcPr/>
                </a:tc>
                <a:tc>
                  <a:txBody>
                    <a:bodyPr/>
                    <a:lstStyle/>
                    <a:p>
                      <a:r>
                        <a:rPr lang="fr-FR" sz="2400" kern="1200" dirty="0" smtClean="0">
                          <a:solidFill>
                            <a:schemeClr val="dk1"/>
                          </a:solidFill>
                          <a:effectLst/>
                          <a:latin typeface="+mn-lt"/>
                          <a:ea typeface="+mn-ea"/>
                          <a:cs typeface="+mn-cs"/>
                        </a:rPr>
                        <a:t>Excel </a:t>
                      </a:r>
                      <a:r>
                        <a:rPr lang="fr-FR" sz="2400" kern="1200" dirty="0" err="1" smtClean="0">
                          <a:solidFill>
                            <a:schemeClr val="dk1"/>
                          </a:solidFill>
                          <a:effectLst/>
                          <a:latin typeface="+mn-lt"/>
                          <a:ea typeface="+mn-ea"/>
                          <a:cs typeface="+mn-cs"/>
                        </a:rPr>
                        <a:t>employs</a:t>
                      </a:r>
                      <a:r>
                        <a:rPr lang="fr-FR" sz="2400" kern="1200" dirty="0" smtClean="0">
                          <a:solidFill>
                            <a:schemeClr val="dk1"/>
                          </a:solidFill>
                          <a:effectLst/>
                          <a:latin typeface="+mn-lt"/>
                          <a:ea typeface="+mn-ea"/>
                          <a:cs typeface="+mn-cs"/>
                        </a:rPr>
                        <a:t> a </a:t>
                      </a:r>
                      <a:r>
                        <a:rPr lang="fr-FR" sz="2400" kern="1200" dirty="0" err="1" smtClean="0">
                          <a:solidFill>
                            <a:schemeClr val="dk1"/>
                          </a:solidFill>
                          <a:effectLst/>
                          <a:latin typeface="+mn-lt"/>
                          <a:ea typeface="+mn-ea"/>
                          <a:cs typeface="+mn-cs"/>
                        </a:rPr>
                        <a:t>grid-based</a:t>
                      </a:r>
                      <a:r>
                        <a:rPr lang="fr-FR" sz="2400" kern="1200" dirty="0" smtClean="0">
                          <a:solidFill>
                            <a:schemeClr val="dk1"/>
                          </a:solidFill>
                          <a:effectLst/>
                          <a:latin typeface="+mn-lt"/>
                          <a:ea typeface="+mn-ea"/>
                          <a:cs typeface="+mn-cs"/>
                        </a:rPr>
                        <a:t> structure </a:t>
                      </a:r>
                      <a:r>
                        <a:rPr lang="fr-FR" sz="2400" kern="1200" dirty="0" err="1" smtClean="0">
                          <a:solidFill>
                            <a:schemeClr val="dk1"/>
                          </a:solidFill>
                          <a:effectLst/>
                          <a:latin typeface="+mn-lt"/>
                          <a:ea typeface="+mn-ea"/>
                          <a:cs typeface="+mn-cs"/>
                        </a:rPr>
                        <a:t>with</a:t>
                      </a:r>
                      <a:r>
                        <a:rPr lang="fr-FR" sz="2400" kern="1200" dirty="0" smtClean="0">
                          <a:solidFill>
                            <a:schemeClr val="dk1"/>
                          </a:solidFill>
                          <a:effectLst/>
                          <a:latin typeface="+mn-lt"/>
                          <a:ea typeface="+mn-ea"/>
                          <a:cs typeface="+mn-cs"/>
                        </a:rPr>
                        <a:t> </a:t>
                      </a:r>
                      <a:r>
                        <a:rPr lang="fr-FR" sz="2400" kern="1200" dirty="0" err="1" smtClean="0">
                          <a:solidFill>
                            <a:schemeClr val="dk1"/>
                          </a:solidFill>
                          <a:effectLst/>
                          <a:latin typeface="+mn-lt"/>
                          <a:ea typeface="+mn-ea"/>
                          <a:cs typeface="+mn-cs"/>
                        </a:rPr>
                        <a:t>cells</a:t>
                      </a:r>
                      <a:r>
                        <a:rPr lang="fr-FR" sz="2400" kern="1200" dirty="0" smtClean="0">
                          <a:solidFill>
                            <a:schemeClr val="dk1"/>
                          </a:solidFill>
                          <a:effectLst/>
                          <a:latin typeface="+mn-lt"/>
                          <a:ea typeface="+mn-ea"/>
                          <a:cs typeface="+mn-cs"/>
                        </a:rPr>
                        <a:t> </a:t>
                      </a:r>
                      <a:r>
                        <a:rPr lang="fr-FR" sz="2400" kern="1200" dirty="0" err="1" smtClean="0">
                          <a:solidFill>
                            <a:schemeClr val="dk1"/>
                          </a:solidFill>
                          <a:effectLst/>
                          <a:latin typeface="+mn-lt"/>
                          <a:ea typeface="+mn-ea"/>
                          <a:cs typeface="+mn-cs"/>
                        </a:rPr>
                        <a:t>arranged</a:t>
                      </a:r>
                      <a:r>
                        <a:rPr lang="fr-FR" sz="2400" kern="1200" dirty="0" smtClean="0">
                          <a:solidFill>
                            <a:schemeClr val="dk1"/>
                          </a:solidFill>
                          <a:effectLst/>
                          <a:latin typeface="+mn-lt"/>
                          <a:ea typeface="+mn-ea"/>
                          <a:cs typeface="+mn-cs"/>
                        </a:rPr>
                        <a:t> in </a:t>
                      </a:r>
                      <a:r>
                        <a:rPr lang="fr-FR" sz="2400" kern="1200" dirty="0" err="1" smtClean="0">
                          <a:solidFill>
                            <a:schemeClr val="dk1"/>
                          </a:solidFill>
                          <a:effectLst/>
                          <a:latin typeface="+mn-lt"/>
                          <a:ea typeface="+mn-ea"/>
                          <a:cs typeface="+mn-cs"/>
                        </a:rPr>
                        <a:t>rows</a:t>
                      </a:r>
                      <a:r>
                        <a:rPr lang="fr-FR" sz="2400" kern="1200" dirty="0" smtClean="0">
                          <a:solidFill>
                            <a:schemeClr val="dk1"/>
                          </a:solidFill>
                          <a:effectLst/>
                          <a:latin typeface="+mn-lt"/>
                          <a:ea typeface="+mn-ea"/>
                          <a:cs typeface="+mn-cs"/>
                        </a:rPr>
                        <a:t> and </a:t>
                      </a:r>
                      <a:r>
                        <a:rPr lang="fr-FR" sz="2400" kern="1200" dirty="0" err="1" smtClean="0">
                          <a:solidFill>
                            <a:schemeClr val="dk1"/>
                          </a:solidFill>
                          <a:effectLst/>
                          <a:latin typeface="+mn-lt"/>
                          <a:ea typeface="+mn-ea"/>
                          <a:cs typeface="+mn-cs"/>
                        </a:rPr>
                        <a:t>columns</a:t>
                      </a:r>
                      <a:r>
                        <a:rPr lang="fr-FR" sz="2400" kern="1200" dirty="0" smtClean="0">
                          <a:solidFill>
                            <a:schemeClr val="dk1"/>
                          </a:solidFill>
                          <a:effectLst/>
                          <a:latin typeface="+mn-lt"/>
                          <a:ea typeface="+mn-ea"/>
                          <a:cs typeface="+mn-cs"/>
                        </a:rPr>
                        <a:t>, </a:t>
                      </a:r>
                      <a:r>
                        <a:rPr lang="fr-FR" sz="2400" kern="1200" dirty="0" err="1" smtClean="0">
                          <a:solidFill>
                            <a:schemeClr val="dk1"/>
                          </a:solidFill>
                          <a:effectLst/>
                          <a:latin typeface="+mn-lt"/>
                          <a:ea typeface="+mn-ea"/>
                          <a:cs typeface="+mn-cs"/>
                        </a:rPr>
                        <a:t>facilitating</a:t>
                      </a:r>
                      <a:r>
                        <a:rPr lang="fr-FR" sz="2400" kern="1200" dirty="0" smtClean="0">
                          <a:solidFill>
                            <a:schemeClr val="dk1"/>
                          </a:solidFill>
                          <a:effectLst/>
                          <a:latin typeface="+mn-lt"/>
                          <a:ea typeface="+mn-ea"/>
                          <a:cs typeface="+mn-cs"/>
                        </a:rPr>
                        <a:t> data manipulation </a:t>
                      </a:r>
                      <a:r>
                        <a:rPr lang="fr-FR" sz="2400" kern="1200" dirty="0" err="1" smtClean="0">
                          <a:solidFill>
                            <a:schemeClr val="dk1"/>
                          </a:solidFill>
                          <a:effectLst/>
                          <a:latin typeface="+mn-lt"/>
                          <a:ea typeface="+mn-ea"/>
                          <a:cs typeface="+mn-cs"/>
                        </a:rPr>
                        <a:t>through</a:t>
                      </a:r>
                      <a:r>
                        <a:rPr lang="fr-FR" sz="2400" kern="1200" dirty="0" smtClean="0">
                          <a:solidFill>
                            <a:schemeClr val="dk1"/>
                          </a:solidFill>
                          <a:effectLst/>
                          <a:latin typeface="+mn-lt"/>
                          <a:ea typeface="+mn-ea"/>
                          <a:cs typeface="+mn-cs"/>
                        </a:rPr>
                        <a:t> </a:t>
                      </a:r>
                      <a:r>
                        <a:rPr lang="fr-FR" sz="2400" kern="1200" dirty="0" err="1" smtClean="0">
                          <a:solidFill>
                            <a:schemeClr val="dk1"/>
                          </a:solidFill>
                          <a:effectLst/>
                          <a:latin typeface="+mn-lt"/>
                          <a:ea typeface="+mn-ea"/>
                          <a:cs typeface="+mn-cs"/>
                        </a:rPr>
                        <a:t>arithmetic</a:t>
                      </a:r>
                      <a:r>
                        <a:rPr lang="fr-FR" sz="2400" kern="1200" dirty="0" smtClean="0">
                          <a:solidFill>
                            <a:schemeClr val="dk1"/>
                          </a:solidFill>
                          <a:effectLst/>
                          <a:latin typeface="+mn-lt"/>
                          <a:ea typeface="+mn-ea"/>
                          <a:cs typeface="+mn-cs"/>
                        </a:rPr>
                        <a:t> </a:t>
                      </a:r>
                      <a:r>
                        <a:rPr lang="fr-FR" sz="2400" kern="1200" dirty="0" err="1" smtClean="0">
                          <a:solidFill>
                            <a:schemeClr val="dk1"/>
                          </a:solidFill>
                          <a:effectLst/>
                          <a:latin typeface="+mn-lt"/>
                          <a:ea typeface="+mn-ea"/>
                          <a:cs typeface="+mn-cs"/>
                        </a:rPr>
                        <a:t>operations</a:t>
                      </a:r>
                      <a:r>
                        <a:rPr lang="fr-FR" sz="2400" kern="1200" dirty="0" smtClean="0">
                          <a:solidFill>
                            <a:schemeClr val="dk1"/>
                          </a:solidFill>
                          <a:effectLst/>
                          <a:latin typeface="+mn-lt"/>
                          <a:ea typeface="+mn-ea"/>
                          <a:cs typeface="+mn-cs"/>
                        </a:rPr>
                        <a:t> and </a:t>
                      </a:r>
                      <a:r>
                        <a:rPr lang="fr-FR" sz="2400" kern="1200" dirty="0" err="1" smtClean="0">
                          <a:solidFill>
                            <a:schemeClr val="dk1"/>
                          </a:solidFill>
                          <a:effectLst/>
                          <a:latin typeface="+mn-lt"/>
                          <a:ea typeface="+mn-ea"/>
                          <a:cs typeface="+mn-cs"/>
                        </a:rPr>
                        <a:t>functions</a:t>
                      </a:r>
                      <a:r>
                        <a:rPr lang="fr-FR" sz="2400" kern="1200" dirty="0" smtClean="0">
                          <a:solidFill>
                            <a:schemeClr val="dk1"/>
                          </a:solidFill>
                          <a:effectLst/>
                          <a:latin typeface="+mn-lt"/>
                          <a:ea typeface="+mn-ea"/>
                          <a:cs typeface="+mn-cs"/>
                        </a:rPr>
                        <a:t>. </a:t>
                      </a:r>
                      <a:r>
                        <a:rPr lang="fr-FR" sz="2400" kern="1200" dirty="0" err="1" smtClean="0">
                          <a:solidFill>
                            <a:schemeClr val="dk1"/>
                          </a:solidFill>
                          <a:effectLst/>
                          <a:latin typeface="+mn-lt"/>
                          <a:ea typeface="+mn-ea"/>
                          <a:cs typeface="+mn-cs"/>
                        </a:rPr>
                        <a:t>Users</a:t>
                      </a:r>
                      <a:r>
                        <a:rPr lang="fr-FR" sz="2400" kern="1200" dirty="0" smtClean="0">
                          <a:solidFill>
                            <a:schemeClr val="dk1"/>
                          </a:solidFill>
                          <a:effectLst/>
                          <a:latin typeface="+mn-lt"/>
                          <a:ea typeface="+mn-ea"/>
                          <a:cs typeface="+mn-cs"/>
                        </a:rPr>
                        <a:t> </a:t>
                      </a:r>
                      <a:r>
                        <a:rPr lang="fr-FR" sz="2400" kern="1200" dirty="0" err="1" smtClean="0">
                          <a:solidFill>
                            <a:schemeClr val="dk1"/>
                          </a:solidFill>
                          <a:effectLst/>
                          <a:latin typeface="+mn-lt"/>
                          <a:ea typeface="+mn-ea"/>
                          <a:cs typeface="+mn-cs"/>
                        </a:rPr>
                        <a:t>can</a:t>
                      </a:r>
                      <a:r>
                        <a:rPr lang="fr-FR" sz="2400" kern="1200" dirty="0" smtClean="0">
                          <a:solidFill>
                            <a:schemeClr val="dk1"/>
                          </a:solidFill>
                          <a:effectLst/>
                          <a:latin typeface="+mn-lt"/>
                          <a:ea typeface="+mn-ea"/>
                          <a:cs typeface="+mn-cs"/>
                        </a:rPr>
                        <a:t> </a:t>
                      </a:r>
                      <a:r>
                        <a:rPr lang="fr-FR" sz="2400" kern="1200" dirty="0" err="1" smtClean="0">
                          <a:solidFill>
                            <a:schemeClr val="dk1"/>
                          </a:solidFill>
                          <a:effectLst/>
                          <a:latin typeface="+mn-lt"/>
                          <a:ea typeface="+mn-ea"/>
                          <a:cs typeface="+mn-cs"/>
                        </a:rPr>
                        <a:t>represent</a:t>
                      </a:r>
                      <a:r>
                        <a:rPr lang="fr-FR" sz="2400" kern="1200" dirty="0" smtClean="0">
                          <a:solidFill>
                            <a:schemeClr val="dk1"/>
                          </a:solidFill>
                          <a:effectLst/>
                          <a:latin typeface="+mn-lt"/>
                          <a:ea typeface="+mn-ea"/>
                          <a:cs typeface="+mn-cs"/>
                        </a:rPr>
                        <a:t> data </a:t>
                      </a:r>
                      <a:r>
                        <a:rPr lang="fr-FR" sz="2400" kern="1200" dirty="0" err="1" smtClean="0">
                          <a:solidFill>
                            <a:schemeClr val="dk1"/>
                          </a:solidFill>
                          <a:effectLst/>
                          <a:latin typeface="+mn-lt"/>
                          <a:ea typeface="+mn-ea"/>
                          <a:cs typeface="+mn-cs"/>
                        </a:rPr>
                        <a:t>visually</a:t>
                      </a:r>
                      <a:r>
                        <a:rPr lang="fr-FR" sz="2400" kern="1200" dirty="0" smtClean="0">
                          <a:solidFill>
                            <a:schemeClr val="dk1"/>
                          </a:solidFill>
                          <a:effectLst/>
                          <a:latin typeface="+mn-lt"/>
                          <a:ea typeface="+mn-ea"/>
                          <a:cs typeface="+mn-cs"/>
                        </a:rPr>
                        <a:t> </a:t>
                      </a:r>
                      <a:r>
                        <a:rPr lang="fr-FR" sz="2400" kern="1200" dirty="0" err="1" smtClean="0">
                          <a:solidFill>
                            <a:schemeClr val="dk1"/>
                          </a:solidFill>
                          <a:effectLst/>
                          <a:latin typeface="+mn-lt"/>
                          <a:ea typeface="+mn-ea"/>
                          <a:cs typeface="+mn-cs"/>
                        </a:rPr>
                        <a:t>through</a:t>
                      </a:r>
                      <a:r>
                        <a:rPr lang="fr-FR" sz="2400" kern="1200" dirty="0" smtClean="0">
                          <a:solidFill>
                            <a:schemeClr val="dk1"/>
                          </a:solidFill>
                          <a:effectLst/>
                          <a:latin typeface="+mn-lt"/>
                          <a:ea typeface="+mn-ea"/>
                          <a:cs typeface="+mn-cs"/>
                        </a:rPr>
                        <a:t> </a:t>
                      </a:r>
                      <a:r>
                        <a:rPr lang="fr-FR" sz="2400" kern="1200" dirty="0" err="1" smtClean="0">
                          <a:solidFill>
                            <a:schemeClr val="dk1"/>
                          </a:solidFill>
                          <a:effectLst/>
                          <a:latin typeface="+mn-lt"/>
                          <a:ea typeface="+mn-ea"/>
                          <a:cs typeface="+mn-cs"/>
                        </a:rPr>
                        <a:t>various</a:t>
                      </a:r>
                      <a:r>
                        <a:rPr lang="fr-FR" sz="2400" kern="1200" dirty="0" smtClean="0">
                          <a:solidFill>
                            <a:schemeClr val="dk1"/>
                          </a:solidFill>
                          <a:effectLst/>
                          <a:latin typeface="+mn-lt"/>
                          <a:ea typeface="+mn-ea"/>
                          <a:cs typeface="+mn-cs"/>
                        </a:rPr>
                        <a:t> chart types.</a:t>
                      </a:r>
                      <a:endParaRPr lang="en-US" sz="2400" dirty="0"/>
                    </a:p>
                  </a:txBody>
                  <a:tcPr/>
                </a:tc>
                <a:extLst>
                  <a:ext uri="{0D108BD9-81ED-4DB2-BD59-A6C34878D82A}">
                    <a16:rowId xmlns:a16="http://schemas.microsoft.com/office/drawing/2014/main" val="2684178408"/>
                  </a:ext>
                </a:extLst>
              </a:tr>
            </a:tbl>
          </a:graphicData>
        </a:graphic>
      </p:graphicFrame>
    </p:spTree>
    <p:extLst>
      <p:ext uri="{BB962C8B-B14F-4D97-AF65-F5344CB8AC3E}">
        <p14:creationId xmlns:p14="http://schemas.microsoft.com/office/powerpoint/2010/main" val="3485903858"/>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33633" y="575036"/>
            <a:ext cx="11359299" cy="646331"/>
          </a:xfrm>
          <a:prstGeom prst="rect">
            <a:avLst/>
          </a:prstGeom>
          <a:noFill/>
        </p:spPr>
        <p:txBody>
          <a:bodyPr wrap="square" rtlCol="0">
            <a:spAutoFit/>
          </a:bodyPr>
          <a:lstStyle/>
          <a:p>
            <a:pPr marL="742950" indent="-742950">
              <a:buFont typeface="+mj-lt"/>
              <a:buAutoNum type="alphaLcParenR" startAt="3"/>
            </a:pPr>
            <a:r>
              <a:rPr lang="en-US" sz="3600" dirty="0" err="1" smtClean="0">
                <a:solidFill>
                  <a:schemeClr val="accent1">
                    <a:lumMod val="75000"/>
                  </a:schemeClr>
                </a:solidFill>
              </a:rPr>
              <a:t>Git</a:t>
            </a:r>
            <a:r>
              <a:rPr lang="en-US" sz="3600" dirty="0" smtClean="0">
                <a:solidFill>
                  <a:schemeClr val="accent1">
                    <a:lumMod val="75000"/>
                  </a:schemeClr>
                </a:solidFill>
              </a:rPr>
              <a:t> and </a:t>
            </a:r>
            <a:r>
              <a:rPr lang="en-US" sz="3600" dirty="0" err="1" smtClean="0">
                <a:solidFill>
                  <a:schemeClr val="accent1">
                    <a:lumMod val="75000"/>
                  </a:schemeClr>
                </a:solidFill>
              </a:rPr>
              <a:t>Github</a:t>
            </a:r>
            <a:r>
              <a:rPr lang="en-US" sz="3600" dirty="0" smtClean="0">
                <a:solidFill>
                  <a:schemeClr val="accent1">
                    <a:lumMod val="75000"/>
                  </a:schemeClr>
                </a:solidFill>
              </a:rPr>
              <a:t>:</a:t>
            </a:r>
            <a:endParaRPr lang="en-US" sz="3600" dirty="0">
              <a:solidFill>
                <a:schemeClr val="accent1">
                  <a:lumMod val="75000"/>
                </a:schemeClr>
              </a:solidFill>
            </a:endParaRPr>
          </a:p>
        </p:txBody>
      </p:sp>
      <p:sp>
        <p:nvSpPr>
          <p:cNvPr id="3" name="ZoneTexte 2"/>
          <p:cNvSpPr txBox="1"/>
          <p:nvPr/>
        </p:nvSpPr>
        <p:spPr>
          <a:xfrm>
            <a:off x="329939" y="1292664"/>
            <a:ext cx="11359299" cy="5324535"/>
          </a:xfrm>
          <a:prstGeom prst="rect">
            <a:avLst/>
          </a:prstGeom>
          <a:noFill/>
        </p:spPr>
        <p:txBody>
          <a:bodyPr wrap="square" rtlCol="0">
            <a:spAutoFit/>
          </a:bodyPr>
          <a:lstStyle/>
          <a:p>
            <a:pPr algn="just"/>
            <a:r>
              <a:rPr lang="en-US" dirty="0" smtClean="0"/>
              <a:t> </a:t>
            </a:r>
            <a:r>
              <a:rPr lang="en-US" sz="2000" dirty="0" smtClean="0"/>
              <a:t>Version </a:t>
            </a:r>
            <a:r>
              <a:rPr lang="en-US" sz="2000" dirty="0"/>
              <a:t>control systems like </a:t>
            </a:r>
            <a:r>
              <a:rPr lang="en-US" sz="2000" dirty="0" err="1"/>
              <a:t>Git</a:t>
            </a:r>
            <a:r>
              <a:rPr lang="en-US" sz="2000" dirty="0"/>
              <a:t> and GitHub are widely used in the field of statistics and data science to manage code and data files efficiently and facilitate collaboration among researchers and analysts. Key features of version control include</a:t>
            </a:r>
            <a:r>
              <a:rPr lang="en-US" sz="2000" dirty="0" smtClean="0"/>
              <a:t>:</a:t>
            </a:r>
          </a:p>
          <a:p>
            <a:pPr marL="342900" indent="-342900" algn="just">
              <a:buFont typeface="+mj-lt"/>
              <a:buAutoNum type="arabicPeriod"/>
            </a:pPr>
            <a:r>
              <a:rPr lang="en-US" sz="2000" dirty="0"/>
              <a:t>Change </a:t>
            </a:r>
            <a:r>
              <a:rPr lang="en-US" sz="2000" dirty="0" smtClean="0"/>
              <a:t>Tracking.</a:t>
            </a:r>
          </a:p>
          <a:p>
            <a:pPr marL="342900" indent="-342900" algn="just">
              <a:buFont typeface="+mj-lt"/>
              <a:buAutoNum type="arabicPeriod"/>
            </a:pPr>
            <a:r>
              <a:rPr lang="en-US" sz="2000" dirty="0"/>
              <a:t>Branching and </a:t>
            </a:r>
            <a:r>
              <a:rPr lang="en-US" sz="2000" dirty="0" smtClean="0"/>
              <a:t>Merging.</a:t>
            </a:r>
          </a:p>
          <a:p>
            <a:pPr marL="342900" indent="-342900" algn="just">
              <a:buFont typeface="+mj-lt"/>
              <a:buAutoNum type="arabicPeriod"/>
            </a:pPr>
            <a:r>
              <a:rPr lang="en-US" sz="2000" dirty="0" smtClean="0"/>
              <a:t>Collaboration.</a:t>
            </a:r>
          </a:p>
          <a:p>
            <a:pPr marL="342900" indent="-342900" algn="just">
              <a:buFont typeface="+mj-lt"/>
              <a:buAutoNum type="arabicPeriod"/>
            </a:pPr>
            <a:r>
              <a:rPr lang="en-US" sz="2000" dirty="0" smtClean="0"/>
              <a:t>Reproducibility.</a:t>
            </a:r>
          </a:p>
          <a:p>
            <a:pPr algn="just"/>
            <a:endParaRPr lang="en-US" sz="2000" dirty="0" smtClean="0"/>
          </a:p>
          <a:p>
            <a:pPr algn="just"/>
            <a:r>
              <a:rPr lang="en-US" sz="2000" dirty="0"/>
              <a:t> </a:t>
            </a:r>
            <a:r>
              <a:rPr lang="en-US" sz="2000" dirty="0" err="1">
                <a:solidFill>
                  <a:schemeClr val="accent1">
                    <a:lumMod val="50000"/>
                  </a:schemeClr>
                </a:solidFill>
              </a:rPr>
              <a:t>Git</a:t>
            </a:r>
            <a:r>
              <a:rPr lang="en-US" sz="2000" dirty="0"/>
              <a:t> </a:t>
            </a:r>
            <a:r>
              <a:rPr lang="en-US" sz="2000" dirty="0" smtClean="0"/>
              <a:t>is an open source </a:t>
            </a:r>
            <a:r>
              <a:rPr lang="en-US" sz="2000" dirty="0"/>
              <a:t>software that allows users to track </a:t>
            </a:r>
            <a:r>
              <a:rPr lang="en-US" sz="2000" dirty="0" smtClean="0"/>
              <a:t>changes</a:t>
            </a:r>
          </a:p>
          <a:p>
            <a:pPr algn="just"/>
            <a:r>
              <a:rPr lang="en-US" sz="2000" dirty="0" smtClean="0"/>
              <a:t> </a:t>
            </a:r>
            <a:r>
              <a:rPr lang="en-US" sz="2000" dirty="0"/>
              <a:t>made to files over time, collaborate with others, and manage </a:t>
            </a:r>
            <a:r>
              <a:rPr lang="en-US" sz="2000" dirty="0" smtClean="0"/>
              <a:t>code</a:t>
            </a:r>
          </a:p>
          <a:p>
            <a:pPr algn="just"/>
            <a:r>
              <a:rPr lang="en-US" sz="2000" dirty="0" smtClean="0"/>
              <a:t> </a:t>
            </a:r>
            <a:r>
              <a:rPr lang="en-US" sz="2000" dirty="0"/>
              <a:t>repositories efficiently </a:t>
            </a:r>
            <a:r>
              <a:rPr lang="en-US" sz="2000" dirty="0" smtClean="0"/>
              <a:t>.</a:t>
            </a:r>
          </a:p>
          <a:p>
            <a:pPr algn="just"/>
            <a:endParaRPr lang="en-US" sz="2000" dirty="0"/>
          </a:p>
          <a:p>
            <a:pPr algn="just"/>
            <a:r>
              <a:rPr lang="en-US" sz="2000" dirty="0">
                <a:solidFill>
                  <a:schemeClr val="accent1">
                    <a:lumMod val="50000"/>
                  </a:schemeClr>
                </a:solidFill>
              </a:rPr>
              <a:t>GitHub</a:t>
            </a:r>
            <a:r>
              <a:rPr lang="en-US" sz="2000" dirty="0"/>
              <a:t> is a web-based platform that provides hosting for </a:t>
            </a:r>
            <a:r>
              <a:rPr lang="en-US" sz="2000" dirty="0" err="1" smtClean="0"/>
              <a:t>Git</a:t>
            </a:r>
            <a:endParaRPr lang="en-US" sz="2000" dirty="0" smtClean="0"/>
          </a:p>
          <a:p>
            <a:pPr algn="just"/>
            <a:r>
              <a:rPr lang="en-US" sz="2000" dirty="0" smtClean="0"/>
              <a:t> </a:t>
            </a:r>
            <a:r>
              <a:rPr lang="en-US" sz="2000" dirty="0"/>
              <a:t>repositories and additional collaboration features . It </a:t>
            </a:r>
            <a:r>
              <a:rPr lang="en-US" sz="2000" dirty="0" smtClean="0"/>
              <a:t>allows</a:t>
            </a:r>
          </a:p>
          <a:p>
            <a:pPr algn="just"/>
            <a:r>
              <a:rPr lang="en-US" sz="2000" dirty="0" smtClean="0"/>
              <a:t> </a:t>
            </a:r>
            <a:r>
              <a:rPr lang="en-US" sz="2000" dirty="0"/>
              <a:t>users to store and manage their </a:t>
            </a:r>
            <a:r>
              <a:rPr lang="en-US" sz="2000" dirty="0" err="1"/>
              <a:t>Git</a:t>
            </a:r>
            <a:r>
              <a:rPr lang="en-US" sz="2000" dirty="0"/>
              <a:t> repositories in the </a:t>
            </a:r>
            <a:r>
              <a:rPr lang="en-US" sz="2000" dirty="0" smtClean="0"/>
              <a:t>cloud, </a:t>
            </a:r>
          </a:p>
          <a:p>
            <a:pPr algn="just"/>
            <a:r>
              <a:rPr lang="en-US" sz="2000" dirty="0" smtClean="0"/>
              <a:t>making </a:t>
            </a:r>
            <a:r>
              <a:rPr lang="en-US" sz="2000" dirty="0"/>
              <a:t>it easy to collaborate with others, track changes, </a:t>
            </a:r>
            <a:r>
              <a:rPr lang="en-US" sz="2000" dirty="0" smtClean="0"/>
              <a:t>and</a:t>
            </a:r>
          </a:p>
          <a:p>
            <a:pPr algn="just"/>
            <a:r>
              <a:rPr lang="en-US" sz="2000" dirty="0" smtClean="0"/>
              <a:t> </a:t>
            </a:r>
            <a:r>
              <a:rPr lang="en-US" sz="2000" dirty="0"/>
              <a:t>access previous versions of files .</a:t>
            </a:r>
          </a:p>
        </p:txBody>
      </p:sp>
      <p:pic>
        <p:nvPicPr>
          <p:cNvPr id="6" name="Image 5"/>
          <p:cNvPicPr>
            <a:picLocks noChangeAspect="1"/>
          </p:cNvPicPr>
          <p:nvPr/>
        </p:nvPicPr>
        <p:blipFill>
          <a:blip r:embed="rId2"/>
          <a:stretch>
            <a:fillRect/>
          </a:stretch>
        </p:blipFill>
        <p:spPr>
          <a:xfrm flipH="1">
            <a:off x="8682087" y="5769204"/>
            <a:ext cx="124544" cy="124544"/>
          </a:xfrm>
          <a:prstGeom prst="rect">
            <a:avLst/>
          </a:prstGeom>
        </p:spPr>
      </p:pic>
      <p:pic>
        <p:nvPicPr>
          <p:cNvPr id="7" name="Image 6"/>
          <p:cNvPicPr>
            <a:picLocks noChangeAspect="1"/>
          </p:cNvPicPr>
          <p:nvPr/>
        </p:nvPicPr>
        <p:blipFill>
          <a:blip r:embed="rId3"/>
          <a:stretch>
            <a:fillRect/>
          </a:stretch>
        </p:blipFill>
        <p:spPr>
          <a:xfrm>
            <a:off x="9554066" y="5893748"/>
            <a:ext cx="80011" cy="80011"/>
          </a:xfrm>
          <a:prstGeom prst="rect">
            <a:avLst/>
          </a:prstGeom>
        </p:spPr>
      </p:pic>
      <p:pic>
        <p:nvPicPr>
          <p:cNvPr id="1028" name="Picture 4" descr="What is a Git? Does it has any difference with GitHub? - Quor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1750" y="2557880"/>
            <a:ext cx="4744654" cy="3814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6114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Dividend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TM03457464[[fn=Dividende]]</Template>
  <TotalTime>1134</TotalTime>
  <Words>922</Words>
  <Application>Microsoft Office PowerPoint</Application>
  <PresentationFormat>Grand écran</PresentationFormat>
  <Paragraphs>71</Paragraphs>
  <Slides>11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Gill Sans MT</vt:lpstr>
      <vt:lpstr>Wingdings 2</vt:lpstr>
      <vt:lpstr>Dividende</vt:lpstr>
      <vt:lpstr>Information and communication  technology</vt:lpstr>
      <vt:lpstr>Summary:</vt:lpstr>
      <vt:lpstr>Introduction: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and communication  technology</dc:title>
  <dc:creator>Windows User</dc:creator>
  <cp:lastModifiedBy>Windows User</cp:lastModifiedBy>
  <cp:revision>33</cp:revision>
  <dcterms:created xsi:type="dcterms:W3CDTF">2024-01-01T02:39:09Z</dcterms:created>
  <dcterms:modified xsi:type="dcterms:W3CDTF">2024-01-05T21:54:38Z</dcterms:modified>
</cp:coreProperties>
</file>