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0000"/>
    <a:srgbClr val="9A0000"/>
    <a:srgbClr val="7A0000"/>
    <a:srgbClr val="3536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8421" autoAdjust="0"/>
  </p:normalViewPr>
  <p:slideViewPr>
    <p:cSldViewPr snapToGrid="0">
      <p:cViewPr>
        <p:scale>
          <a:sx n="100" d="100"/>
          <a:sy n="100" d="100"/>
        </p:scale>
        <p:origin x="85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80991-7EA2-4DA5-9ABC-475E3BA7C35D}" type="datetimeFigureOut">
              <a:rPr lang="en-US" smtClean="0"/>
              <a:t>13-May-20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F0AF9-000E-46C3-B072-1643EB6A9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43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Less labels required</a:t>
            </a:r>
          </a:p>
          <a:p>
            <a:pPr marL="171450" indent="-171450">
              <a:buFontTx/>
              <a:buChar char="-"/>
            </a:pPr>
            <a:r>
              <a:rPr lang="en-US" dirty="0"/>
              <a:t>Better final performance</a:t>
            </a:r>
          </a:p>
          <a:p>
            <a:pPr marL="171450" indent="-171450">
              <a:buFontTx/>
              <a:buChar char="-"/>
            </a:pPr>
            <a:r>
              <a:rPr lang="en-US" dirty="0"/>
              <a:t>Model 1 can be re-used for other similar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F0AF9-000E-46C3-B072-1643EB6A9C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43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about it as if Model 2 didn’t start learning from scratch, since it was initialized with model 1’s weights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F0AF9-000E-46C3-B072-1643EB6A9C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31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The year 2018 has been an inflection point for machine learning models handling text </a:t>
            </a:r>
          </a:p>
          <a:p>
            <a:pPr marL="171450" indent="-171450">
              <a:buFontTx/>
              <a:buChar char="-"/>
            </a:pPr>
            <a:r>
              <a:rPr lang="en-US" dirty="0"/>
              <a:t>It started with the introduction of the ULMFIT architecture by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Jeremy Howard, and Sebastian Ruder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F0AF9-000E-46C3-B072-1643EB6A9C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6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Elmo introduced Contextualized embeddings using Bi-LSTMs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Then came the Transformer architecture by google</a:t>
            </a:r>
          </a:p>
          <a:p>
            <a:pPr marL="171450" indent="-171450">
              <a:buFontTx/>
              <a:buChar char="-"/>
            </a:pPr>
            <a:r>
              <a:rPr lang="en-US" dirty="0"/>
              <a:t>Which formed the building blocks of almost all modern NLP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F0AF9-000E-46C3-B072-1643EB6A9C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25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F0AF9-000E-46C3-B072-1643EB6A9C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66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model takes as input a sequence of words, plus a [CLS] token which we will tack about it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F0AF9-000E-46C3-B072-1643EB6A9C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49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F0AF9-000E-46C3-B072-1643EB6A9C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34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Useful for datasets that requires </a:t>
            </a:r>
            <a:r>
              <a:rPr lang="en-US" dirty="0" err="1"/>
              <a:t>resoning</a:t>
            </a:r>
            <a:r>
              <a:rPr lang="en-US" dirty="0"/>
              <a:t> using 2 sentences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F0AF9-000E-46C3-B072-1643EB6A9CA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87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Fixed-size vocabulary with: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Whole words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Subwords</a:t>
            </a:r>
            <a:r>
              <a:rPr lang="en-US" dirty="0"/>
              <a:t> occurring at the front of a word or in isolation (“</a:t>
            </a:r>
            <a:r>
              <a:rPr lang="en-US" dirty="0" err="1"/>
              <a:t>em</a:t>
            </a:r>
            <a:r>
              <a:rPr lang="en-US" dirty="0"/>
              <a:t>” as in “embeddings” is assigned the same vector as the standalone sequence of characters “</a:t>
            </a:r>
            <a:r>
              <a:rPr lang="en-US" dirty="0" err="1"/>
              <a:t>em</a:t>
            </a:r>
            <a:r>
              <a:rPr lang="en-US" dirty="0"/>
              <a:t>” as in “go get </a:t>
            </a:r>
            <a:r>
              <a:rPr lang="en-US" dirty="0" err="1"/>
              <a:t>em</a:t>
            </a:r>
            <a:r>
              <a:rPr lang="en-US" dirty="0"/>
              <a:t>” 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Subwords</a:t>
            </a:r>
            <a:r>
              <a:rPr lang="en-US" dirty="0"/>
              <a:t> not at the front of a word, which are preceded by ‘##’ to denote this case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Individual characters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F0AF9-000E-46C3-B072-1643EB6A9CA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9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0575-7E17-4437-A132-7DF663D4C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31579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764759-74B6-4010-8C89-DB1E1BF11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8782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6EA4F0-BE1C-4971-9814-67FE8FBA062B}"/>
              </a:ext>
            </a:extLst>
          </p:cNvPr>
          <p:cNvCxnSpPr/>
          <p:nvPr userDrawn="1"/>
        </p:nvCxnSpPr>
        <p:spPr>
          <a:xfrm>
            <a:off x="1524000" y="4008727"/>
            <a:ext cx="9144000" cy="0"/>
          </a:xfrm>
          <a:prstGeom prst="line">
            <a:avLst/>
          </a:prstGeom>
          <a:ln w="38100">
            <a:solidFill>
              <a:srgbClr val="EE352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15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946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E0A07-5C8F-469E-8EED-545050419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7935A-F52A-4A31-A7C8-4E00CCC7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294131-1C17-4F37-8DF5-12A3A32CD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3945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D79DB-61CE-48FB-B685-AB6EBF85E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21ACB9-EB9D-4C18-A8BB-3CB00FF49A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DF146-A038-4497-B8A5-C630BAA4C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6414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7BA0-4D35-4BDB-BE38-3BFA724BD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52433-3FB1-43DF-8D45-F35A0548E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4705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1A9DC2-5C12-4D29-A03E-29DDDAE103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CAF44-78B0-42F2-9EC4-7C035203F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1685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0E06B-2FFC-4930-BE2C-0EB24644B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60EF-44C0-40FF-8C9D-30DA70D92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796C15-B3F0-4699-8DC9-BBD4485B44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4168"/>
          <a:stretch/>
        </p:blipFill>
        <p:spPr>
          <a:xfrm>
            <a:off x="10588238" y="1"/>
            <a:ext cx="1603761" cy="72164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5C3EAF5-700A-440C-9FBD-D5FE8E704CB8}"/>
              </a:ext>
            </a:extLst>
          </p:cNvPr>
          <p:cNvGrpSpPr/>
          <p:nvPr userDrawn="1"/>
        </p:nvGrpSpPr>
        <p:grpSpPr>
          <a:xfrm>
            <a:off x="9388911" y="6399153"/>
            <a:ext cx="2915935" cy="458847"/>
            <a:chOff x="1533525" y="1211958"/>
            <a:chExt cx="4171950" cy="65649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FE264EA-8B3F-4771-9AAA-8779EC81BE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18"/>
            <a:stretch/>
          </p:blipFill>
          <p:spPr>
            <a:xfrm>
              <a:off x="2352675" y="1211959"/>
              <a:ext cx="3352800" cy="65649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D258FCB-C2EB-4792-9DAC-B6135A0051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410"/>
            <a:stretch/>
          </p:blipFill>
          <p:spPr>
            <a:xfrm>
              <a:off x="1533525" y="1211958"/>
              <a:ext cx="819150" cy="656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4145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0E06B-2FFC-4930-BE2C-0EB24644B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8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60EF-44C0-40FF-8C9D-30DA70D92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690"/>
            <a:ext cx="10515600" cy="483527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EB27AFF-DA27-4AD4-81B8-7BABBABBD569}"/>
              </a:ext>
            </a:extLst>
          </p:cNvPr>
          <p:cNvCxnSpPr/>
          <p:nvPr userDrawn="1"/>
        </p:nvCxnSpPr>
        <p:spPr>
          <a:xfrm>
            <a:off x="838200" y="1119499"/>
            <a:ext cx="10515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3907D38-1F90-48A9-8235-790904E959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4168"/>
          <a:stretch/>
        </p:blipFill>
        <p:spPr>
          <a:xfrm>
            <a:off x="10588238" y="1"/>
            <a:ext cx="1603761" cy="72164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8B6343F-5FB1-43D5-9BA8-1C3955B0A29E}"/>
              </a:ext>
            </a:extLst>
          </p:cNvPr>
          <p:cNvGrpSpPr/>
          <p:nvPr userDrawn="1"/>
        </p:nvGrpSpPr>
        <p:grpSpPr>
          <a:xfrm>
            <a:off x="9388911" y="6399153"/>
            <a:ext cx="2915935" cy="458847"/>
            <a:chOff x="1533525" y="1211958"/>
            <a:chExt cx="4171950" cy="65649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3680B49-BEB3-4A35-926A-4F36312299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18"/>
            <a:stretch/>
          </p:blipFill>
          <p:spPr>
            <a:xfrm>
              <a:off x="2352675" y="1211959"/>
              <a:ext cx="3352800" cy="65649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24163CA-D7F5-4434-B604-7936FA2104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410"/>
            <a:stretch/>
          </p:blipFill>
          <p:spPr>
            <a:xfrm>
              <a:off x="1533525" y="1211958"/>
              <a:ext cx="819150" cy="656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2745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0E06B-2FFC-4930-BE2C-0EB24644B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315200" cy="7458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60EF-44C0-40FF-8C9D-30DA70D92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690"/>
            <a:ext cx="5887720" cy="483527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EB27AFF-DA27-4AD4-81B8-7BABBABBD56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119499"/>
            <a:ext cx="7315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703619A8-7E04-455D-AC85-ABED0C7D5A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69" r="1" b="-7887"/>
          <a:stretch/>
        </p:blipFill>
        <p:spPr>
          <a:xfrm>
            <a:off x="10061295" y="6492873"/>
            <a:ext cx="2116426" cy="3534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B44C1F-1E90-4355-9791-DF57F3998B8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6117435"/>
            <a:ext cx="1576090" cy="74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700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0E06B-2FFC-4930-BE2C-0EB24644B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4" y="455954"/>
            <a:ext cx="5163312" cy="82748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60EF-44C0-40FF-8C9D-30DA70D92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5896" y="2002552"/>
            <a:ext cx="5327904" cy="417441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EB27AFF-DA27-4AD4-81B8-7BABBABBD569}"/>
              </a:ext>
            </a:extLst>
          </p:cNvPr>
          <p:cNvCxnSpPr>
            <a:cxnSpLocks/>
          </p:cNvCxnSpPr>
          <p:nvPr userDrawn="1"/>
        </p:nvCxnSpPr>
        <p:spPr>
          <a:xfrm flipV="1">
            <a:off x="5879592" y="1828800"/>
            <a:ext cx="5163312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60910721-3A40-4810-B2CA-C85B45B01F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69" r="1" b="-7887"/>
          <a:stretch/>
        </p:blipFill>
        <p:spPr>
          <a:xfrm>
            <a:off x="10061295" y="6492873"/>
            <a:ext cx="2116426" cy="3534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6BE12D-AF00-4D9C-9008-D4C72680E8B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6117435"/>
            <a:ext cx="1576090" cy="74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65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7DCF8-C9B7-49E4-B343-EAD408206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CF92F-C512-426B-AC1F-10203FD6A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1418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79C3-41A9-42E3-B531-169FD5016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F7ADB-254E-4106-882F-B9AE592211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F9393-3DD8-427B-BA82-E2F72D856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524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19A54-E81A-46F8-A876-889FABBFA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A6490-B335-46A9-816C-920BBA62F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DA4A2-D6E2-4153-A1D8-BDF3A312A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F69D7-E9D5-418B-8A72-EFCEC8256C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81F45E-D15B-4F97-8C42-C3FA14AC7B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2975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B5879-F08C-41FB-A332-F7C71DC27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519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D8CA86-5A6A-468C-8CDD-F4D8BBDF3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06EF3-04B3-432C-94ED-80CE6DDB9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817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jalammar.github.io/illustrated-transformer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jalammar.github.io/illustrated-transformer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github.com/aub-mind/arabert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aub-mind/arabert" TargetMode="Externa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jalammar.github.io/illustrated-transformer/" TargetMode="Externa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jalammar.github.io/illustrated-transformer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jalammar.github.io/illustrated-transforme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5EADB-9451-4970-B78F-101DEC584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6222" y="1540205"/>
            <a:ext cx="10239555" cy="2387600"/>
          </a:xfrm>
        </p:spPr>
        <p:txBody>
          <a:bodyPr>
            <a:normAutofit/>
          </a:bodyPr>
          <a:lstStyle/>
          <a:p>
            <a:r>
              <a:rPr lang="en-US" sz="4400" dirty="0"/>
              <a:t>AraBERT</a:t>
            </a:r>
            <a:br>
              <a:rPr lang="en-US" dirty="0"/>
            </a:br>
            <a:r>
              <a:rPr lang="en-US" sz="3200" dirty="0"/>
              <a:t> Pre-training BERT for Arabic Language Understanding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6BD08-E6BD-4A36-BE08-C3BC079090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u="sng" dirty="0"/>
              <a:t>Wissam Antoun</a:t>
            </a:r>
            <a:r>
              <a:rPr lang="en-US" dirty="0"/>
              <a:t>, Fady Baly and Hazem Hajj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5E7267-F80D-41F7-AA29-AF80D6A832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168"/>
          <a:stretch/>
        </p:blipFill>
        <p:spPr>
          <a:xfrm>
            <a:off x="7979054" y="1013417"/>
            <a:ext cx="2688946" cy="1209937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DBCE37A-376D-49D7-A09D-7771ABE778C4}"/>
              </a:ext>
            </a:extLst>
          </p:cNvPr>
          <p:cNvGrpSpPr/>
          <p:nvPr/>
        </p:nvGrpSpPr>
        <p:grpSpPr>
          <a:xfrm>
            <a:off x="1524000" y="1270404"/>
            <a:ext cx="4422775" cy="695961"/>
            <a:chOff x="1533525" y="1211958"/>
            <a:chExt cx="4171950" cy="65649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2F9D760-3F75-4644-8B98-C358CAD0AB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18"/>
            <a:stretch/>
          </p:blipFill>
          <p:spPr>
            <a:xfrm>
              <a:off x="2352675" y="1211959"/>
              <a:ext cx="3352800" cy="65649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82C93F8-1624-46E3-A8A1-8B3E7CC3D8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410"/>
            <a:stretch/>
          </p:blipFill>
          <p:spPr>
            <a:xfrm>
              <a:off x="1533525" y="1211958"/>
              <a:ext cx="819150" cy="656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0904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D34F0-4C40-4090-B624-7F15AB8F7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- Input</a:t>
            </a:r>
          </a:p>
        </p:txBody>
      </p:sp>
      <p:pic>
        <p:nvPicPr>
          <p:cNvPr id="3074" name="Picture 2" descr="http://jalammar.github.io/images/bert-encoders-input.png">
            <a:extLst>
              <a:ext uri="{FF2B5EF4-FFF2-40B4-BE49-F238E27FC236}">
                <a16:creationId xmlns:a16="http://schemas.microsoft.com/office/drawing/2014/main" id="{F02D2F94-6B51-435B-8F6D-6A07F2CEC6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6" r="22500"/>
          <a:stretch/>
        </p:blipFill>
        <p:spPr bwMode="auto">
          <a:xfrm>
            <a:off x="2683110" y="1550787"/>
            <a:ext cx="6825780" cy="4289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885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76A34-9C5E-4B2C-94EE-B93EECAE4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– Pre-Training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1002BE-D062-4C22-84D8-14CAB51754E8}"/>
              </a:ext>
            </a:extLst>
          </p:cNvPr>
          <p:cNvSpPr/>
          <p:nvPr/>
        </p:nvSpPr>
        <p:spPr>
          <a:xfrm>
            <a:off x="2438400" y="5943600"/>
            <a:ext cx="2362200" cy="2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EFC94DC-AAC6-40B1-BEDD-25142B180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690"/>
            <a:ext cx="10515600" cy="1639635"/>
          </a:xfrm>
        </p:spPr>
        <p:txBody>
          <a:bodyPr/>
          <a:lstStyle/>
          <a:p>
            <a:r>
              <a:rPr lang="en-US" dirty="0"/>
              <a:t>Masked Language Modeling</a:t>
            </a:r>
          </a:p>
          <a:p>
            <a:pPr lvl="1"/>
            <a:r>
              <a:rPr lang="en-US" dirty="0"/>
              <a:t>Requires understanding of left and right context</a:t>
            </a:r>
          </a:p>
          <a:p>
            <a:pPr lvl="1"/>
            <a:r>
              <a:rPr lang="en-US" dirty="0"/>
              <a:t>Doesn’t need labeled data just raw text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600E01-D744-4B7F-BF34-C9FC5C66A030}"/>
              </a:ext>
            </a:extLst>
          </p:cNvPr>
          <p:cNvSpPr/>
          <p:nvPr/>
        </p:nvSpPr>
        <p:spPr>
          <a:xfrm>
            <a:off x="1095375" y="4549901"/>
            <a:ext cx="1352550" cy="4762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B8D893-1F73-4C4A-B1DB-8B435B67BA34}"/>
              </a:ext>
            </a:extLst>
          </p:cNvPr>
          <p:cNvSpPr/>
          <p:nvPr/>
        </p:nvSpPr>
        <p:spPr>
          <a:xfrm>
            <a:off x="2762250" y="4549901"/>
            <a:ext cx="1352550" cy="4762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[MASK]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E7EA36-EBA6-48AB-B6E1-E2EB3E53071C}"/>
              </a:ext>
            </a:extLst>
          </p:cNvPr>
          <p:cNvSpPr/>
          <p:nvPr/>
        </p:nvSpPr>
        <p:spPr>
          <a:xfrm>
            <a:off x="4429125" y="4549901"/>
            <a:ext cx="1352550" cy="4762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FA6DA6-2F85-4DCB-B863-8ADBBB53B71D}"/>
              </a:ext>
            </a:extLst>
          </p:cNvPr>
          <p:cNvSpPr/>
          <p:nvPr/>
        </p:nvSpPr>
        <p:spPr>
          <a:xfrm>
            <a:off x="6096000" y="4549901"/>
            <a:ext cx="1352550" cy="4762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sunny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C1666E-402D-4DC0-878E-E5C7BC4A2DA3}"/>
              </a:ext>
            </a:extLst>
          </p:cNvPr>
          <p:cNvSpPr/>
          <p:nvPr/>
        </p:nvSpPr>
        <p:spPr>
          <a:xfrm>
            <a:off x="7762875" y="4549901"/>
            <a:ext cx="1352550" cy="4762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FEE831-F1F5-4D55-907A-C08D56B4AC84}"/>
              </a:ext>
            </a:extLst>
          </p:cNvPr>
          <p:cNvSpPr/>
          <p:nvPr/>
        </p:nvSpPr>
        <p:spPr>
          <a:xfrm>
            <a:off x="9372600" y="4549901"/>
            <a:ext cx="1352550" cy="4762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182570-CDDF-4EDD-9219-05CCC1074160}"/>
              </a:ext>
            </a:extLst>
          </p:cNvPr>
          <p:cNvSpPr txBox="1"/>
          <p:nvPr/>
        </p:nvSpPr>
        <p:spPr>
          <a:xfrm>
            <a:off x="3009900" y="3327562"/>
            <a:ext cx="1352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weather</a:t>
            </a:r>
          </a:p>
          <a:p>
            <a:r>
              <a:rPr lang="en-US" dirty="0"/>
              <a:t>car</a:t>
            </a:r>
          </a:p>
          <a:p>
            <a:r>
              <a:rPr lang="en-US" dirty="0"/>
              <a:t>sky</a:t>
            </a:r>
          </a:p>
          <a:p>
            <a:r>
              <a:rPr lang="en-US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03262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E569-7183-4EF6-98A6-133956E77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– Pre-Training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E29E979-C3CB-481F-B881-9DFA1E736952}"/>
              </a:ext>
            </a:extLst>
          </p:cNvPr>
          <p:cNvGrpSpPr/>
          <p:nvPr/>
        </p:nvGrpSpPr>
        <p:grpSpPr>
          <a:xfrm>
            <a:off x="4798486" y="1383245"/>
            <a:ext cx="6555314" cy="4679987"/>
            <a:chOff x="4798486" y="1383245"/>
            <a:chExt cx="6555314" cy="467998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7AC0FE6-4A0E-4E54-926A-EB55E88D9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98486" y="1383245"/>
              <a:ext cx="6555314" cy="4579657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E8A7802-01B6-4628-9853-EEAF80D591D7}"/>
                </a:ext>
              </a:extLst>
            </p:cNvPr>
            <p:cNvSpPr/>
            <p:nvPr/>
          </p:nvSpPr>
          <p:spPr>
            <a:xfrm>
              <a:off x="4798486" y="5862572"/>
              <a:ext cx="2011680" cy="20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48B7DCFF-351C-4C86-8BB0-8CA3A833C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6602"/>
            <a:ext cx="3960286" cy="4248591"/>
          </a:xfrm>
        </p:spPr>
        <p:txBody>
          <a:bodyPr>
            <a:normAutofit/>
          </a:bodyPr>
          <a:lstStyle/>
          <a:p>
            <a:r>
              <a:rPr lang="en-US" sz="2000" dirty="0"/>
              <a:t>Trained on English Wikipedia and the </a:t>
            </a:r>
            <a:r>
              <a:rPr lang="en-US" sz="2000" dirty="0" err="1"/>
              <a:t>BookCorpus</a:t>
            </a:r>
            <a:r>
              <a:rPr lang="en-US" sz="2000" dirty="0"/>
              <a:t> (13GB)</a:t>
            </a:r>
          </a:p>
          <a:p>
            <a:endParaRPr lang="en-US" sz="2000" dirty="0"/>
          </a:p>
          <a:p>
            <a:r>
              <a:rPr lang="en-US" sz="2000" dirty="0"/>
              <a:t>Multilingual : 107 languages</a:t>
            </a:r>
          </a:p>
          <a:p>
            <a:endParaRPr lang="en-US" sz="2000" dirty="0"/>
          </a:p>
          <a:p>
            <a:r>
              <a:rPr lang="en-US" sz="2000" dirty="0"/>
              <a:t>1M steps on Google TPUs</a:t>
            </a:r>
          </a:p>
          <a:p>
            <a:endParaRPr lang="en-US" sz="2000" dirty="0"/>
          </a:p>
          <a:p>
            <a:r>
              <a:rPr lang="en-US" sz="2000" dirty="0"/>
              <a:t>4 days of training</a:t>
            </a:r>
          </a:p>
          <a:p>
            <a:endParaRPr lang="en-US" sz="2000" dirty="0"/>
          </a:p>
          <a:p>
            <a:pPr marL="457200" lvl="1" indent="0">
              <a:buNone/>
            </a:pPr>
            <a:endParaRPr lang="en-US" sz="1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6A8814-FA23-4053-9B01-2FFD8029BF27}"/>
              </a:ext>
            </a:extLst>
          </p:cNvPr>
          <p:cNvSpPr/>
          <p:nvPr/>
        </p:nvSpPr>
        <p:spPr>
          <a:xfrm>
            <a:off x="0" y="6540751"/>
            <a:ext cx="67691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Figures by </a:t>
            </a:r>
            <a:r>
              <a:rPr lang="en-US" sz="1200" dirty="0">
                <a:hlinkClick r:id="rId4"/>
              </a:rPr>
              <a:t>http://jalammar.github.io/illustrated-transformer/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08466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D09FE-378A-4F14-8D15-EBFA75BA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– Pre-Training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FB9A2-6C38-4ED0-B50F-8469A9E91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sentence prediction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970AF7-8F75-4B3D-9C51-5732F4478A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9"/>
          <a:stretch/>
        </p:blipFill>
        <p:spPr>
          <a:xfrm>
            <a:off x="2567559" y="1817249"/>
            <a:ext cx="6402665" cy="43597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3B986E9-3C8B-47D8-8407-BED534E08E84}"/>
              </a:ext>
            </a:extLst>
          </p:cNvPr>
          <p:cNvSpPr/>
          <p:nvPr/>
        </p:nvSpPr>
        <p:spPr>
          <a:xfrm>
            <a:off x="0" y="6514022"/>
            <a:ext cx="67691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Figures by </a:t>
            </a:r>
            <a:r>
              <a:rPr lang="en-US" sz="1200" dirty="0">
                <a:hlinkClick r:id="rId4"/>
              </a:rPr>
              <a:t>http://jalammar.github.io/illustrated-transformer/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31278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53D5E-CF67-4951-A398-0F5B463E8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-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4C0A7-9E39-4C1C-BC24-EDAE27153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 in the Mask Demo [LINK]</a:t>
            </a:r>
          </a:p>
        </p:txBody>
      </p:sp>
    </p:spTree>
    <p:extLst>
      <p:ext uri="{BB962C8B-B14F-4D97-AF65-F5344CB8AC3E}">
        <p14:creationId xmlns:p14="http://schemas.microsoft.com/office/powerpoint/2010/main" val="3284848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D5947-EAFD-41C6-B3CB-2DA0EF99E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– Fine-Tuning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AB8D9-8AC7-48D7-ADBF-7F4D991DA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690"/>
            <a:ext cx="4886325" cy="4835273"/>
          </a:xfrm>
        </p:spPr>
        <p:txBody>
          <a:bodyPr/>
          <a:lstStyle/>
          <a:p>
            <a:r>
              <a:rPr lang="en-US" dirty="0"/>
              <a:t>A single task-specific layer is placed after the body of transformer blocks</a:t>
            </a:r>
          </a:p>
          <a:p>
            <a:endParaRPr lang="en-US" dirty="0"/>
          </a:p>
          <a:p>
            <a:r>
              <a:rPr lang="en-US" dirty="0"/>
              <a:t> Maps the general purpose representation to a task specific output</a:t>
            </a:r>
          </a:p>
          <a:p>
            <a:endParaRPr lang="en-US" dirty="0"/>
          </a:p>
          <a:p>
            <a:r>
              <a:rPr lang="en-US" dirty="0"/>
              <a:t> This method allows SOTA results with “relatively” low amount of labeled data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D50AB-897C-4F55-91F2-BB8045F8D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436" y="1263427"/>
            <a:ext cx="6468378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592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57EB6-B941-4D48-B566-6C4FE84F7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– Fine-Tuning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BBE792-E673-4D91-AA2B-15DC7BF95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2065" y="1398588"/>
            <a:ext cx="9587870" cy="483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945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2B6D5-9E5D-47F3-A9A7-1CA0CCAA9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– Fine-Tuning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4F3F0B-E9F6-4B57-A1F1-01755EEEC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6072" y="1341438"/>
            <a:ext cx="9659856" cy="483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83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4A1B7-5296-469F-8E29-2EEF1A488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- Results</a:t>
            </a:r>
          </a:p>
        </p:txBody>
      </p:sp>
      <p:pic>
        <p:nvPicPr>
          <p:cNvPr id="4098" name="Picture 2" descr="Going Beyond SQuAD (Part 1) - Towards Data Science">
            <a:extLst>
              <a:ext uri="{FF2B5EF4-FFF2-40B4-BE49-F238E27FC236}">
                <a16:creationId xmlns:a16="http://schemas.microsoft.com/office/drawing/2014/main" id="{EE8CEB8B-07D9-4685-A423-9D974C844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828" y="1341690"/>
            <a:ext cx="8441871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F07F6B3-C3AD-443C-B8DD-D367D79595AE}"/>
              </a:ext>
            </a:extLst>
          </p:cNvPr>
          <p:cNvCxnSpPr/>
          <p:nvPr/>
        </p:nvCxnSpPr>
        <p:spPr>
          <a:xfrm>
            <a:off x="2743200" y="2228850"/>
            <a:ext cx="7248525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F42781-5793-48BA-B1CF-ABC4FB417DA2}"/>
              </a:ext>
            </a:extLst>
          </p:cNvPr>
          <p:cNvSpPr txBox="1"/>
          <p:nvPr/>
        </p:nvSpPr>
        <p:spPr>
          <a:xfrm>
            <a:off x="10042072" y="2044184"/>
            <a:ext cx="1098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Humans</a:t>
            </a:r>
          </a:p>
        </p:txBody>
      </p:sp>
    </p:spTree>
    <p:extLst>
      <p:ext uri="{BB962C8B-B14F-4D97-AF65-F5344CB8AC3E}">
        <p14:creationId xmlns:p14="http://schemas.microsoft.com/office/powerpoint/2010/main" val="1213769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E3CEC-F612-49BE-8D22-3AF1672D4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758ED-47A8-4138-987F-319F39C42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when you see a word never seen in your fixed vocabulary?</a:t>
            </a:r>
          </a:p>
          <a:p>
            <a:pPr lvl="1"/>
            <a:r>
              <a:rPr lang="en-US" dirty="0"/>
              <a:t>out-of-vocabulary words</a:t>
            </a:r>
          </a:p>
          <a:p>
            <a:r>
              <a:rPr lang="en-US" dirty="0"/>
              <a:t>BERT uses </a:t>
            </a:r>
            <a:r>
              <a:rPr lang="en-US" dirty="0" err="1"/>
              <a:t>WordPiece</a:t>
            </a:r>
            <a:r>
              <a:rPr lang="en-US" dirty="0"/>
              <a:t> (a variation of BPE)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7DB284-EC94-46D6-92B8-1C79193D3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353" y="3273551"/>
            <a:ext cx="9297903" cy="208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29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25C199-FAB2-4282-BFE2-E67A3CF23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4AC7D6-16D1-4249-92BC-77C1C5A99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53" y="1874410"/>
            <a:ext cx="1830155" cy="2044197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shade val="85000"/>
            </a:srgbClr>
          </a:solidFill>
          <a:ln w="28575" cap="sq">
            <a:solidFill>
              <a:schemeClr val="accent1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871A30-E0EE-41BE-9667-5AD84ECBC1E7}"/>
              </a:ext>
            </a:extLst>
          </p:cNvPr>
          <p:cNvSpPr txBox="1"/>
          <p:nvPr/>
        </p:nvSpPr>
        <p:spPr>
          <a:xfrm>
            <a:off x="1089153" y="4154425"/>
            <a:ext cx="2034006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20" dirty="0">
                <a:latin typeface="Barlow" panose="020B0604020202020204" charset="0"/>
              </a:rPr>
              <a:t>wissam.antoun@gmail.com</a:t>
            </a:r>
          </a:p>
          <a:p>
            <a:endParaRPr lang="en-US" sz="1120" dirty="0">
              <a:latin typeface="Barlow" panose="020B0604020202020204" charset="0"/>
            </a:endParaRPr>
          </a:p>
          <a:p>
            <a:r>
              <a:rPr lang="en-US" sz="1120" dirty="0">
                <a:latin typeface="Barlow" panose="020B0604020202020204" charset="0"/>
              </a:rPr>
              <a:t>github.com/</a:t>
            </a:r>
            <a:r>
              <a:rPr lang="en-US" sz="1120" dirty="0" err="1">
                <a:latin typeface="Barlow" panose="020B0604020202020204" charset="0"/>
              </a:rPr>
              <a:t>WissamAntoun</a:t>
            </a:r>
            <a:r>
              <a:rPr lang="en-US" sz="1120" dirty="0">
                <a:latin typeface="Barlow" panose="020B0604020202020204" charset="0"/>
              </a:rPr>
              <a:t>/</a:t>
            </a:r>
          </a:p>
          <a:p>
            <a:endParaRPr lang="en-US" sz="1120" dirty="0">
              <a:latin typeface="Barlow" panose="020B0604020202020204" charset="0"/>
            </a:endParaRPr>
          </a:p>
          <a:p>
            <a:r>
              <a:rPr lang="en-US" sz="1120" dirty="0">
                <a:latin typeface="Barlow" panose="020B0604020202020204" charset="0"/>
              </a:rPr>
              <a:t>twitter.com/</a:t>
            </a:r>
            <a:r>
              <a:rPr lang="en-US" sz="1120" dirty="0" err="1">
                <a:latin typeface="Barlow" panose="020B0604020202020204" charset="0"/>
              </a:rPr>
              <a:t>wissam_antoun</a:t>
            </a:r>
            <a:endParaRPr lang="en-US" sz="1120" dirty="0">
              <a:latin typeface="Barlow" panose="020B0604020202020204" charset="0"/>
            </a:endParaRPr>
          </a:p>
          <a:p>
            <a:endParaRPr lang="en-US" sz="1120" dirty="0">
              <a:latin typeface="Barlow" panose="020B060402020202020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3AFE53-06A2-4EA7-90CE-49F43F5B9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672" y="4180285"/>
            <a:ext cx="284480" cy="284480"/>
          </a:xfrm>
          <a:prstGeom prst="rect">
            <a:avLst/>
          </a:prstGeom>
        </p:spPr>
      </p:pic>
      <p:pic>
        <p:nvPicPr>
          <p:cNvPr id="9" name="Picture 8" descr="More Graphql Users - Github Svg Clipart - Full Size Clipart ...">
            <a:extLst>
              <a:ext uri="{FF2B5EF4-FFF2-40B4-BE49-F238E27FC236}">
                <a16:creationId xmlns:a16="http://schemas.microsoft.com/office/drawing/2014/main" id="{D71FD420-7D25-42B2-81D1-F4485CB78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8" y="4509126"/>
            <a:ext cx="300429" cy="293102"/>
          </a:xfrm>
          <a:prstGeom prst="rect">
            <a:avLst/>
          </a:prstGeom>
          <a:extLst/>
        </p:spPr>
      </p:pic>
      <p:pic>
        <p:nvPicPr>
          <p:cNvPr id="10" name="Picture 10" descr="Black And White Twitter Icon in 2020 | Twitter icon png, Instagram ...">
            <a:extLst>
              <a:ext uri="{FF2B5EF4-FFF2-40B4-BE49-F238E27FC236}">
                <a16:creationId xmlns:a16="http://schemas.microsoft.com/office/drawing/2014/main" id="{908035BF-EB9B-4FB4-91DB-F6DC1F86C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70" y="4810838"/>
            <a:ext cx="383233" cy="3832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Google Shape;130;p26">
            <a:extLst>
              <a:ext uri="{FF2B5EF4-FFF2-40B4-BE49-F238E27FC236}">
                <a16:creationId xmlns:a16="http://schemas.microsoft.com/office/drawing/2014/main" id="{9E6498BD-A4A2-4862-BFA1-80FD4B4D39CB}"/>
              </a:ext>
            </a:extLst>
          </p:cNvPr>
          <p:cNvCxnSpPr>
            <a:cxnSpLocks/>
          </p:cNvCxnSpPr>
          <p:nvPr/>
        </p:nvCxnSpPr>
        <p:spPr>
          <a:xfrm>
            <a:off x="3240398" y="1796027"/>
            <a:ext cx="0" cy="4245158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3975EDF-2280-48C9-BC61-5268ABBBADE8}"/>
              </a:ext>
            </a:extLst>
          </p:cNvPr>
          <p:cNvSpPr/>
          <p:nvPr/>
        </p:nvSpPr>
        <p:spPr>
          <a:xfrm>
            <a:off x="3357638" y="1956900"/>
            <a:ext cx="785164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587" indent="-355587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Barlow" panose="020B0604020202020204" charset="0"/>
              </a:rPr>
              <a:t>Master’s Student at the American University of Beirut – AUB MIND Lab</a:t>
            </a:r>
          </a:p>
          <a:p>
            <a:pPr marL="355587" indent="-355587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Barlow" panose="020B0604020202020204" charset="0"/>
              </a:rPr>
              <a:t>Focused on AI and Machine Learning</a:t>
            </a:r>
          </a:p>
          <a:p>
            <a:pPr marL="355587" indent="-355587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Barlow" panose="020B0604020202020204" charset="0"/>
              </a:rPr>
              <a:t>Specialized in state-of-the-art NLP techniques</a:t>
            </a:r>
          </a:p>
          <a:p>
            <a:pPr marL="355587" indent="-355587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Barlow" panose="020B0604020202020204" charset="0"/>
              </a:rPr>
              <a:t>On the support team for Stars of Science (</a:t>
            </a:r>
            <a:r>
              <a:rPr lang="ar-LB" sz="1800" dirty="0">
                <a:latin typeface="Barlow" panose="020B0604020202020204" charset="0"/>
              </a:rPr>
              <a:t>نجوم العلوم</a:t>
            </a:r>
            <a:r>
              <a:rPr lang="en-US" sz="1800" dirty="0">
                <a:latin typeface="Barlow" panose="020B0604020202020204" charset="0"/>
              </a:rPr>
              <a:t>) as an ML expert</a:t>
            </a:r>
          </a:p>
          <a:p>
            <a:pPr marL="355587" indent="-355587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Barlow" panose="020B0604020202020204" charset="0"/>
              </a:rPr>
              <a:t>Participated and ranked in the 1</a:t>
            </a:r>
            <a:r>
              <a:rPr lang="en-US" sz="1800" baseline="30000" dirty="0">
                <a:latin typeface="Barlow" panose="020B0604020202020204" charset="0"/>
              </a:rPr>
              <a:t>st</a:t>
            </a:r>
            <a:r>
              <a:rPr lang="en-US" sz="1800" dirty="0">
                <a:latin typeface="Barlow" panose="020B0604020202020204" charset="0"/>
              </a:rPr>
              <a:t>  or 2</a:t>
            </a:r>
            <a:r>
              <a:rPr lang="en-US" sz="1800" baseline="30000" dirty="0">
                <a:latin typeface="Barlow" panose="020B0604020202020204" charset="0"/>
              </a:rPr>
              <a:t>nd</a:t>
            </a:r>
            <a:r>
              <a:rPr lang="en-US" sz="1800" dirty="0">
                <a:latin typeface="Barlow" panose="020B0604020202020204" charset="0"/>
              </a:rPr>
              <a:t>  position in several international competitions</a:t>
            </a:r>
          </a:p>
        </p:txBody>
      </p:sp>
    </p:spTree>
    <p:extLst>
      <p:ext uri="{BB962C8B-B14F-4D97-AF65-F5344CB8AC3E}">
        <p14:creationId xmlns:p14="http://schemas.microsoft.com/office/powerpoint/2010/main" val="2882186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C7632-7930-40DC-937E-C53462E9A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AraBERT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B5B61-52BF-4728-92C8-9525C19B0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trained the first Arabic only BERT – AraBERT</a:t>
            </a:r>
          </a:p>
          <a:p>
            <a:r>
              <a:rPr lang="en-US" dirty="0"/>
              <a:t>Same as BERT-base</a:t>
            </a:r>
          </a:p>
          <a:p>
            <a:endParaRPr lang="en-US" dirty="0"/>
          </a:p>
          <a:p>
            <a:r>
              <a:rPr lang="en-US" dirty="0"/>
              <a:t>Trained on 3B words or ~70M sentences or ~23GB of text</a:t>
            </a:r>
          </a:p>
          <a:p>
            <a:pPr lvl="1"/>
            <a:r>
              <a:rPr lang="en-US" dirty="0"/>
              <a:t>Arabic Wikipedia</a:t>
            </a:r>
          </a:p>
          <a:p>
            <a:pPr lvl="1"/>
            <a:r>
              <a:rPr lang="en-US" dirty="0"/>
              <a:t>News Articles from all over the arab region</a:t>
            </a:r>
          </a:p>
          <a:p>
            <a:endParaRPr lang="en-US" dirty="0"/>
          </a:p>
          <a:p>
            <a:r>
              <a:rPr lang="en-US" dirty="0"/>
              <a:t>Training took 5 days on a TPUv3-8 128GB</a:t>
            </a:r>
          </a:p>
          <a:p>
            <a:endParaRPr lang="en-US" dirty="0"/>
          </a:p>
          <a:p>
            <a:r>
              <a:rPr lang="en-US" dirty="0"/>
              <a:t>Model available for free on: </a:t>
            </a:r>
            <a:r>
              <a:rPr lang="en-US" dirty="0">
                <a:hlinkClick r:id="rId2"/>
              </a:rPr>
              <a:t>github.com/aub-mind/arabert</a:t>
            </a:r>
            <a:endParaRPr lang="en-US" dirty="0"/>
          </a:p>
          <a:p>
            <a:endParaRPr lang="en-US" dirty="0"/>
          </a:p>
        </p:txBody>
      </p:sp>
      <p:pic>
        <p:nvPicPr>
          <p:cNvPr id="5122" name="Picture 2" descr="https://github.com/aub-mind/arabert/raw/master/arabert_logo.png">
            <a:extLst>
              <a:ext uri="{FF2B5EF4-FFF2-40B4-BE49-F238E27FC236}">
                <a16:creationId xmlns:a16="http://schemas.microsoft.com/office/drawing/2014/main" id="{31BC1E6C-52F4-4324-99FD-1F431AB47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389" y="1552575"/>
            <a:ext cx="2218668" cy="347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076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6E6C4-3669-4975-A5CA-DDE294522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AraBERT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2D502-7F22-4F04-95EF-6CD797E3C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Arabic comes with its own set of challenges</a:t>
            </a:r>
          </a:p>
          <a:p>
            <a:endParaRPr lang="en-US" dirty="0"/>
          </a:p>
          <a:p>
            <a:r>
              <a:rPr lang="en-US" dirty="0"/>
              <a:t>Data Cleaning:</a:t>
            </a:r>
          </a:p>
          <a:p>
            <a:pPr lvl="1"/>
            <a:r>
              <a:rPr lang="en-US" dirty="0"/>
              <a:t>Removed diacritics</a:t>
            </a:r>
          </a:p>
          <a:p>
            <a:pPr lvl="1"/>
            <a:r>
              <a:rPr lang="en-US" dirty="0"/>
              <a:t>Removed elongation</a:t>
            </a:r>
          </a:p>
          <a:p>
            <a:pPr lvl="1"/>
            <a:r>
              <a:rPr lang="en-US" dirty="0"/>
              <a:t>Left english characters</a:t>
            </a:r>
          </a:p>
          <a:p>
            <a:pPr lvl="1"/>
            <a:r>
              <a:rPr lang="en-US" dirty="0"/>
              <a:t>Training examples needs ~700GB of storage</a:t>
            </a:r>
          </a:p>
          <a:p>
            <a:pPr lvl="1"/>
            <a:endParaRPr lang="en-US" dirty="0"/>
          </a:p>
          <a:p>
            <a:r>
              <a:rPr lang="en-US" dirty="0"/>
              <a:t>Tokenization:</a:t>
            </a:r>
          </a:p>
          <a:p>
            <a:pPr lvl="1"/>
            <a:r>
              <a:rPr lang="en-US" dirty="0"/>
              <a:t>Improved on </a:t>
            </a:r>
            <a:r>
              <a:rPr lang="en-US" dirty="0" err="1"/>
              <a:t>Wordpiece</a:t>
            </a:r>
            <a:r>
              <a:rPr lang="en-US" dirty="0"/>
              <a:t> with pre-segmentation: “</a:t>
            </a:r>
            <a:r>
              <a:rPr lang="ar-LB" dirty="0"/>
              <a:t>سيكتبون</a:t>
            </a:r>
            <a:r>
              <a:rPr lang="en-US" dirty="0"/>
              <a:t>”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ar-LB" dirty="0">
                <a:sym typeface="Wingdings" panose="05000000000000000000" pitchFamily="2" charset="2"/>
              </a:rPr>
              <a:t>"</a:t>
            </a:r>
            <a:r>
              <a:rPr lang="ar-LB" dirty="0"/>
              <a:t>س+", "يكتب", "+ون“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390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13E8A-A56C-421D-8713-CD5C200D8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Arabic 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2C2D5-A076-4239-A71C-93B3A9753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use </a:t>
            </a:r>
            <a:r>
              <a:rPr lang="en-US" dirty="0" err="1"/>
              <a:t>Wordpiece</a:t>
            </a:r>
            <a:r>
              <a:rPr lang="en-US" dirty="0"/>
              <a:t> only:</a:t>
            </a:r>
          </a:p>
          <a:p>
            <a:pPr lvl="1"/>
            <a:r>
              <a:rPr lang="en-US" dirty="0"/>
              <a:t>Frequent words will use 2 vocabulary places: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use </a:t>
            </a:r>
            <a:r>
              <a:rPr lang="en-US" dirty="0" err="1"/>
              <a:t>Farasa</a:t>
            </a:r>
            <a:r>
              <a:rPr lang="en-US" dirty="0"/>
              <a:t> to do pre-segmentation</a:t>
            </a:r>
          </a:p>
          <a:p>
            <a:pPr lvl="1"/>
            <a:r>
              <a:rPr lang="en-US" dirty="0"/>
              <a:t>Increased the number of unique word represented in the limited vocabulary</a:t>
            </a:r>
          </a:p>
          <a:p>
            <a:pPr lvl="1"/>
            <a:endParaRPr lang="en-US" dirty="0"/>
          </a:p>
          <a:p>
            <a:r>
              <a:rPr lang="en-US" dirty="0"/>
              <a:t>Our vocabulary size is 64000 , with 4000 tokens left unused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2FFA35-05B1-43F1-97E6-D2BF0EF19321}"/>
              </a:ext>
            </a:extLst>
          </p:cNvPr>
          <p:cNvSpPr txBox="1"/>
          <p:nvPr/>
        </p:nvSpPr>
        <p:spPr>
          <a:xfrm>
            <a:off x="4972050" y="2299788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LB" dirty="0"/>
              <a:t>يكتب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3DD014-C3F9-4922-84F2-2B831EC3D1D8}"/>
              </a:ext>
            </a:extLst>
          </p:cNvPr>
          <p:cNvSpPr txBox="1"/>
          <p:nvPr/>
        </p:nvSpPr>
        <p:spPr>
          <a:xfrm>
            <a:off x="4972050" y="3036318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LB" dirty="0"/>
              <a:t>يكتب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989A30-737D-43B8-AD7B-4996F2D042DD}"/>
              </a:ext>
            </a:extLst>
          </p:cNvPr>
          <p:cNvSpPr txBox="1"/>
          <p:nvPr/>
        </p:nvSpPr>
        <p:spPr>
          <a:xfrm>
            <a:off x="5924550" y="3024636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LB" dirty="0"/>
              <a:t>يكتب</a:t>
            </a:r>
            <a:r>
              <a:rPr lang="en-US" dirty="0"/>
              <a:t>##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F79FF7-6640-4591-9FB4-562EBAD29349}"/>
              </a:ext>
            </a:extLst>
          </p:cNvPr>
          <p:cNvSpPr txBox="1"/>
          <p:nvPr/>
        </p:nvSpPr>
        <p:spPr>
          <a:xfrm>
            <a:off x="6267452" y="2299788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LB" dirty="0"/>
              <a:t>سيكتب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5F0710-A6C2-4404-A9BB-8B5A071410E5}"/>
              </a:ext>
            </a:extLst>
          </p:cNvPr>
          <p:cNvSpPr/>
          <p:nvPr/>
        </p:nvSpPr>
        <p:spPr>
          <a:xfrm>
            <a:off x="6909215" y="3007120"/>
            <a:ext cx="373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LB" dirty="0"/>
              <a:t>س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A28CC7-0043-4E6E-8551-614C4BBDEFFA}"/>
              </a:ext>
            </a:extLst>
          </p:cNvPr>
          <p:cNvCxnSpPr/>
          <p:nvPr/>
        </p:nvCxnSpPr>
        <p:spPr>
          <a:xfrm flipH="1">
            <a:off x="6467475" y="2669120"/>
            <a:ext cx="190500" cy="33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CFA5078-63A1-4AA1-B168-5568D50A0EEA}"/>
              </a:ext>
            </a:extLst>
          </p:cNvPr>
          <p:cNvCxnSpPr>
            <a:cxnSpLocks/>
          </p:cNvCxnSpPr>
          <p:nvPr/>
        </p:nvCxnSpPr>
        <p:spPr>
          <a:xfrm>
            <a:off x="6877050" y="2669120"/>
            <a:ext cx="200023" cy="351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696567-74E8-4603-A662-889FA2F8DC68}"/>
              </a:ext>
            </a:extLst>
          </p:cNvPr>
          <p:cNvCxnSpPr>
            <a:cxnSpLocks/>
          </p:cNvCxnSpPr>
          <p:nvPr/>
        </p:nvCxnSpPr>
        <p:spPr>
          <a:xfrm flipH="1">
            <a:off x="5443536" y="2677878"/>
            <a:ext cx="4764" cy="329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912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C15B3-D644-428C-8D59-F5BF74F1F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AraBERT -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273C2C-A61B-410D-8AAD-2B247495E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58" y="1895475"/>
            <a:ext cx="9358250" cy="3726307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8DE84F6-18A5-4E25-BE32-0A32605C6A7B}"/>
              </a:ext>
            </a:extLst>
          </p:cNvPr>
          <p:cNvGrpSpPr/>
          <p:nvPr/>
        </p:nvGrpSpPr>
        <p:grpSpPr>
          <a:xfrm>
            <a:off x="9594391" y="2573745"/>
            <a:ext cx="2597609" cy="2369765"/>
            <a:chOff x="6539798" y="1660152"/>
            <a:chExt cx="3805670" cy="3471863"/>
          </a:xfrm>
        </p:grpSpPr>
        <p:pic>
          <p:nvPicPr>
            <p:cNvPr id="7" name="Picture 2" descr="Image result for buffed  arm  clipart">
              <a:extLst>
                <a:ext uri="{FF2B5EF4-FFF2-40B4-BE49-F238E27FC236}">
                  <a16:creationId xmlns:a16="http://schemas.microsoft.com/office/drawing/2014/main" id="{76FFBA82-8C86-4E2B-80B6-FB9A42F850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455568" y="3520510"/>
              <a:ext cx="889900" cy="889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https://github.com/aub-mind/arabert/raw/master/arabert_logo.png">
              <a:extLst>
                <a:ext uri="{FF2B5EF4-FFF2-40B4-BE49-F238E27FC236}">
                  <a16:creationId xmlns:a16="http://schemas.microsoft.com/office/drawing/2014/main" id="{C346095B-A31E-4F31-9FC8-97EAA8D3A1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1411" y="1660152"/>
              <a:ext cx="2218668" cy="34718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Image result for buffed  arm  clipart">
              <a:extLst>
                <a:ext uri="{FF2B5EF4-FFF2-40B4-BE49-F238E27FC236}">
                  <a16:creationId xmlns:a16="http://schemas.microsoft.com/office/drawing/2014/main" id="{4160F93E-82A0-4320-82B7-2C70B1E4C5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9798" y="3515915"/>
              <a:ext cx="889900" cy="889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38815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CB712-6420-4620-8FF8-9618D4C3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AraBERT – What's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C5EF9-7DB4-4BB8-97F8-5DE01BEC5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BERT-Large</a:t>
            </a:r>
          </a:p>
          <a:p>
            <a:r>
              <a:rPr lang="en-US" dirty="0"/>
              <a:t>Moving from BERT to other models: ALBERT, ELECTRA, </a:t>
            </a:r>
            <a:r>
              <a:rPr lang="en-US" dirty="0" err="1"/>
              <a:t>RoBERTA</a:t>
            </a:r>
            <a:r>
              <a:rPr lang="en-US" dirty="0"/>
              <a:t>…? Generative Models?</a:t>
            </a:r>
          </a:p>
          <a:p>
            <a:endParaRPr lang="en-US" dirty="0"/>
          </a:p>
          <a:p>
            <a:r>
              <a:rPr lang="en-US" dirty="0"/>
              <a:t>The Arabic Dialects problem: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4FFE93-BC7D-41E8-A4E0-83B7F7B395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281"/>
          <a:stretch/>
        </p:blipFill>
        <p:spPr>
          <a:xfrm>
            <a:off x="1004888" y="3759326"/>
            <a:ext cx="5086350" cy="24997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46AAD5-62D2-46C2-B7D3-C397B5C326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28"/>
          <a:stretch/>
        </p:blipFill>
        <p:spPr>
          <a:xfrm>
            <a:off x="6257926" y="3759326"/>
            <a:ext cx="5934075" cy="249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905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E84B4-6CBF-4EEE-82F2-584A7F81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AraBERT –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B6A6F-B759-4606-BF98-44BF95BAF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on Colab</a:t>
            </a:r>
          </a:p>
        </p:txBody>
      </p:sp>
    </p:spTree>
    <p:extLst>
      <p:ext uri="{BB962C8B-B14F-4D97-AF65-F5344CB8AC3E}">
        <p14:creationId xmlns:p14="http://schemas.microsoft.com/office/powerpoint/2010/main" val="394482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BBCA50F-DD08-47B0-BC83-6CC71E7F1342}"/>
              </a:ext>
            </a:extLst>
          </p:cNvPr>
          <p:cNvSpPr txBox="1">
            <a:spLocks/>
          </p:cNvSpPr>
          <p:nvPr/>
        </p:nvSpPr>
        <p:spPr>
          <a:xfrm>
            <a:off x="918605" y="3429000"/>
            <a:ext cx="10058400" cy="12922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Adobe Arabic" panose="02040503050201020203" pitchFamily="18" charset="-78"/>
              </a:rPr>
              <a:t>Thank You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Adobe Arabic" panose="02040503050201020203" pitchFamily="18" charset="-78"/>
              </a:rPr>
            </a:b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Adobe Arabic" panose="02040503050201020203" pitchFamily="18" charset="-78"/>
              </a:rPr>
              <a:t>Q&amp;A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FFDE9C-4D2C-4E70-8007-BA323E31C4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168"/>
          <a:stretch/>
        </p:blipFill>
        <p:spPr>
          <a:xfrm>
            <a:off x="7979054" y="1013417"/>
            <a:ext cx="2688946" cy="1209937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7BB3E09-5F09-41EF-A82C-79E57231D239}"/>
              </a:ext>
            </a:extLst>
          </p:cNvPr>
          <p:cNvGrpSpPr/>
          <p:nvPr/>
        </p:nvGrpSpPr>
        <p:grpSpPr>
          <a:xfrm>
            <a:off x="1524000" y="1270404"/>
            <a:ext cx="4422775" cy="695961"/>
            <a:chOff x="1533525" y="1211958"/>
            <a:chExt cx="4171950" cy="65649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1D91CE4-2149-49FF-84AE-C97284E4F4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18"/>
            <a:stretch/>
          </p:blipFill>
          <p:spPr>
            <a:xfrm>
              <a:off x="2352675" y="1211959"/>
              <a:ext cx="3352800" cy="65649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B3826CA-F380-46A0-90A5-86DD91792B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410"/>
            <a:stretch/>
          </p:blipFill>
          <p:spPr>
            <a:xfrm>
              <a:off x="1533525" y="1211958"/>
              <a:ext cx="819150" cy="656491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7722B648-48EB-42FA-B81C-1ED08B2BAB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662" y="4219575"/>
            <a:ext cx="2409825" cy="240982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10E2E7B-EF06-40C3-8DC7-50DB31BEF1D3}"/>
              </a:ext>
            </a:extLst>
          </p:cNvPr>
          <p:cNvSpPr/>
          <p:nvPr/>
        </p:nvSpPr>
        <p:spPr>
          <a:xfrm>
            <a:off x="7953200" y="6444734"/>
            <a:ext cx="3200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github.com/aub-mind/</a:t>
            </a:r>
            <a:r>
              <a:rPr lang="en-US" dirty="0" err="1">
                <a:hlinkClick r:id="rId5"/>
              </a:rPr>
              <a:t>arabert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013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0B04E-84A2-4B48-A783-1372010FB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Primer on Transfer Learning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7ECE901-5B24-444A-8BA8-0A08D26E6511}"/>
              </a:ext>
            </a:extLst>
          </p:cNvPr>
          <p:cNvGrpSpPr/>
          <p:nvPr/>
        </p:nvGrpSpPr>
        <p:grpSpPr>
          <a:xfrm>
            <a:off x="2919469" y="1652529"/>
            <a:ext cx="1828800" cy="1299990"/>
            <a:chOff x="1156771" y="4483865"/>
            <a:chExt cx="1828800" cy="1299990"/>
          </a:xfrm>
        </p:grpSpPr>
        <p:sp>
          <p:nvSpPr>
            <p:cNvPr id="5" name="Flowchart: Multidocument 4">
              <a:extLst>
                <a:ext uri="{FF2B5EF4-FFF2-40B4-BE49-F238E27FC236}">
                  <a16:creationId xmlns:a16="http://schemas.microsoft.com/office/drawing/2014/main" id="{2C16CBB2-C7F3-43B3-B5BB-7975D1917D56}"/>
                </a:ext>
              </a:extLst>
            </p:cNvPr>
            <p:cNvSpPr/>
            <p:nvPr/>
          </p:nvSpPr>
          <p:spPr>
            <a:xfrm>
              <a:off x="1156771" y="4483865"/>
              <a:ext cx="1828800" cy="1299990"/>
            </a:xfrm>
            <a:prstGeom prst="flowChartMultidocumen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97103E7-4A0F-4437-8DAB-D89593FFEB4E}"/>
                </a:ext>
              </a:extLst>
            </p:cNvPr>
            <p:cNvSpPr txBox="1"/>
            <p:nvPr/>
          </p:nvSpPr>
          <p:spPr>
            <a:xfrm>
              <a:off x="1410159" y="4990374"/>
              <a:ext cx="1112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Dataset 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C0F16D0-000D-42AF-A160-E0933144488B}"/>
              </a:ext>
            </a:extLst>
          </p:cNvPr>
          <p:cNvGrpSpPr/>
          <p:nvPr/>
        </p:nvGrpSpPr>
        <p:grpSpPr>
          <a:xfrm>
            <a:off x="3194890" y="4832557"/>
            <a:ext cx="1266940" cy="745828"/>
            <a:chOff x="1156771" y="4483865"/>
            <a:chExt cx="1828800" cy="1299990"/>
          </a:xfrm>
        </p:grpSpPr>
        <p:sp>
          <p:nvSpPr>
            <p:cNvPr id="9" name="Flowchart: Multidocument 8">
              <a:extLst>
                <a:ext uri="{FF2B5EF4-FFF2-40B4-BE49-F238E27FC236}">
                  <a16:creationId xmlns:a16="http://schemas.microsoft.com/office/drawing/2014/main" id="{EAD08921-3BDA-48DD-A8DF-DEE2FCA029EB}"/>
                </a:ext>
              </a:extLst>
            </p:cNvPr>
            <p:cNvSpPr/>
            <p:nvPr/>
          </p:nvSpPr>
          <p:spPr>
            <a:xfrm>
              <a:off x="1156771" y="4483865"/>
              <a:ext cx="1828800" cy="1299990"/>
            </a:xfrm>
            <a:prstGeom prst="flowChartMultidocumen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022C2BC-5A6B-4034-9E58-41FEB7ACDCA3}"/>
                </a:ext>
              </a:extLst>
            </p:cNvPr>
            <p:cNvSpPr txBox="1"/>
            <p:nvPr/>
          </p:nvSpPr>
          <p:spPr>
            <a:xfrm>
              <a:off x="1410160" y="4990373"/>
              <a:ext cx="1112704" cy="455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Dataset 2</a:t>
              </a:r>
            </a:p>
          </p:txBody>
        </p:sp>
      </p:grp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359341C-BFB4-49D4-87AC-FD988D7692FD}"/>
              </a:ext>
            </a:extLst>
          </p:cNvPr>
          <p:cNvSpPr/>
          <p:nvPr/>
        </p:nvSpPr>
        <p:spPr>
          <a:xfrm>
            <a:off x="5387247" y="1982364"/>
            <a:ext cx="1042930" cy="330909"/>
          </a:xfrm>
          <a:prstGeom prst="rightArrow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A0000"/>
              </a:solidFill>
            </a:endParaRPr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3CC69AEB-0224-41B8-8E41-6D685D8E4293}"/>
              </a:ext>
            </a:extLst>
          </p:cNvPr>
          <p:cNvSpPr/>
          <p:nvPr/>
        </p:nvSpPr>
        <p:spPr>
          <a:xfrm>
            <a:off x="7085681" y="1412124"/>
            <a:ext cx="1722305" cy="1395823"/>
          </a:xfrm>
          <a:prstGeom prst="cub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1</a:t>
            </a:r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5522D718-1AE4-4498-9BC8-EE22055014D4}"/>
              </a:ext>
            </a:extLst>
          </p:cNvPr>
          <p:cNvSpPr/>
          <p:nvPr/>
        </p:nvSpPr>
        <p:spPr>
          <a:xfrm>
            <a:off x="7085680" y="4332434"/>
            <a:ext cx="1722305" cy="1395823"/>
          </a:xfrm>
          <a:prstGeom prst="cub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2</a:t>
            </a: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8929328B-D4B4-4AFE-882D-30A9F715894D}"/>
              </a:ext>
            </a:extLst>
          </p:cNvPr>
          <p:cNvSpPr/>
          <p:nvPr/>
        </p:nvSpPr>
        <p:spPr>
          <a:xfrm rot="5400000">
            <a:off x="7807313" y="2820610"/>
            <a:ext cx="279037" cy="583038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9907673B-BF41-4429-8CBD-917F12403D26}"/>
              </a:ext>
            </a:extLst>
          </p:cNvPr>
          <p:cNvSpPr/>
          <p:nvPr/>
        </p:nvSpPr>
        <p:spPr>
          <a:xfrm rot="5400000">
            <a:off x="7807312" y="3736733"/>
            <a:ext cx="279037" cy="583038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8166659-0DDB-4A69-8948-0A43D988A578}"/>
              </a:ext>
            </a:extLst>
          </p:cNvPr>
          <p:cNvSpPr/>
          <p:nvPr/>
        </p:nvSpPr>
        <p:spPr>
          <a:xfrm>
            <a:off x="7085680" y="3373659"/>
            <a:ext cx="1722305" cy="42965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Knowledge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5126BF-C9B0-4A9F-8948-D3B6AC044179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158389" y="2302524"/>
            <a:ext cx="761080" cy="2258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D058E7B-B14C-4BA3-B6FC-5F27164D1BF5}"/>
              </a:ext>
            </a:extLst>
          </p:cNvPr>
          <p:cNvSpPr txBox="1"/>
          <p:nvPr/>
        </p:nvSpPr>
        <p:spPr>
          <a:xfrm>
            <a:off x="495760" y="2401677"/>
            <a:ext cx="16525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Large Datasets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E7A170-1A3C-4ACD-9293-11C0328E5542}"/>
              </a:ext>
            </a:extLst>
          </p:cNvPr>
          <p:cNvCxnSpPr>
            <a:cxnSpLocks/>
          </p:cNvCxnSpPr>
          <p:nvPr/>
        </p:nvCxnSpPr>
        <p:spPr>
          <a:xfrm flipV="1">
            <a:off x="2411777" y="5253210"/>
            <a:ext cx="761080" cy="2258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B013693-ADEE-4670-83FD-21FF1847AA73}"/>
              </a:ext>
            </a:extLst>
          </p:cNvPr>
          <p:cNvSpPr txBox="1"/>
          <p:nvPr/>
        </p:nvSpPr>
        <p:spPr>
          <a:xfrm>
            <a:off x="495760" y="5352363"/>
            <a:ext cx="19059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Smaller Datasets</a:t>
            </a:r>
          </a:p>
        </p:txBody>
      </p:sp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FB947E62-301E-4495-B1C8-E367EB75DC24}"/>
              </a:ext>
            </a:extLst>
          </p:cNvPr>
          <p:cNvSpPr/>
          <p:nvPr/>
        </p:nvSpPr>
        <p:spPr>
          <a:xfrm>
            <a:off x="9145832" y="4736919"/>
            <a:ext cx="253388" cy="586852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8E5CDA-36DD-4280-98FE-8224725E9240}"/>
              </a:ext>
            </a:extLst>
          </p:cNvPr>
          <p:cNvSpPr txBox="1"/>
          <p:nvPr/>
        </p:nvSpPr>
        <p:spPr>
          <a:xfrm>
            <a:off x="9636088" y="4706032"/>
            <a:ext cx="231721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- Better Performance</a:t>
            </a:r>
          </a:p>
          <a:p>
            <a:r>
              <a:rPr lang="en-US" dirty="0"/>
              <a:t>- Faster Training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53E052-25EB-4B5F-B708-10BC5A653D08}"/>
              </a:ext>
            </a:extLst>
          </p:cNvPr>
          <p:cNvSpPr txBox="1"/>
          <p:nvPr/>
        </p:nvSpPr>
        <p:spPr>
          <a:xfrm>
            <a:off x="10029937" y="3251648"/>
            <a:ext cx="152951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Knowledge is retained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5E41A9A-3E9C-4152-A011-5436BE133730}"/>
              </a:ext>
            </a:extLst>
          </p:cNvPr>
          <p:cNvCxnSpPr>
            <a:cxnSpLocks/>
            <a:endCxn id="17" idx="3"/>
          </p:cNvCxnSpPr>
          <p:nvPr/>
        </p:nvCxnSpPr>
        <p:spPr>
          <a:xfrm flipH="1" flipV="1">
            <a:off x="8807985" y="3588488"/>
            <a:ext cx="1221952" cy="110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6FF709BB-F388-478E-99A7-6D0CC73223AD}"/>
              </a:ext>
            </a:extLst>
          </p:cNvPr>
          <p:cNvSpPr/>
          <p:nvPr/>
        </p:nvSpPr>
        <p:spPr>
          <a:xfrm>
            <a:off x="5387247" y="4992862"/>
            <a:ext cx="1042930" cy="330909"/>
          </a:xfrm>
          <a:prstGeom prst="rightArrow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A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68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A4C3A-ED85-4CC6-8FD3-6080E95AC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 for NLP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141B0E-B02C-4DC5-885A-34CAFC32BBFA}"/>
              </a:ext>
            </a:extLst>
          </p:cNvPr>
          <p:cNvGrpSpPr/>
          <p:nvPr/>
        </p:nvGrpSpPr>
        <p:grpSpPr>
          <a:xfrm>
            <a:off x="2919469" y="1652529"/>
            <a:ext cx="1828800" cy="1299990"/>
            <a:chOff x="1156771" y="4483865"/>
            <a:chExt cx="1828800" cy="1299990"/>
          </a:xfrm>
        </p:grpSpPr>
        <p:sp>
          <p:nvSpPr>
            <p:cNvPr id="5" name="Flowchart: Multidocument 4">
              <a:extLst>
                <a:ext uri="{FF2B5EF4-FFF2-40B4-BE49-F238E27FC236}">
                  <a16:creationId xmlns:a16="http://schemas.microsoft.com/office/drawing/2014/main" id="{1AC32AFB-3643-4602-8EEC-0068DF4CE6FE}"/>
                </a:ext>
              </a:extLst>
            </p:cNvPr>
            <p:cNvSpPr/>
            <p:nvPr/>
          </p:nvSpPr>
          <p:spPr>
            <a:xfrm>
              <a:off x="1156771" y="4483865"/>
              <a:ext cx="1828800" cy="1299990"/>
            </a:xfrm>
            <a:prstGeom prst="flowChartMultidocumen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D4B48A8-2C0C-448F-8AF7-8D042EACC610}"/>
                </a:ext>
              </a:extLst>
            </p:cNvPr>
            <p:cNvSpPr txBox="1"/>
            <p:nvPr/>
          </p:nvSpPr>
          <p:spPr>
            <a:xfrm>
              <a:off x="1324778" y="4874785"/>
              <a:ext cx="13743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Wikipedia, News articles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E46CFF6-6BA4-4214-8F77-9F7E0AE69F9C}"/>
              </a:ext>
            </a:extLst>
          </p:cNvPr>
          <p:cNvGrpSpPr/>
          <p:nvPr/>
        </p:nvGrpSpPr>
        <p:grpSpPr>
          <a:xfrm>
            <a:off x="3194890" y="4832557"/>
            <a:ext cx="1266940" cy="745828"/>
            <a:chOff x="1156771" y="4483865"/>
            <a:chExt cx="1828800" cy="1299990"/>
          </a:xfrm>
        </p:grpSpPr>
        <p:sp>
          <p:nvSpPr>
            <p:cNvPr id="8" name="Flowchart: Multidocument 7">
              <a:extLst>
                <a:ext uri="{FF2B5EF4-FFF2-40B4-BE49-F238E27FC236}">
                  <a16:creationId xmlns:a16="http://schemas.microsoft.com/office/drawing/2014/main" id="{74562E8B-3037-457B-8C10-18FD79736539}"/>
                </a:ext>
              </a:extLst>
            </p:cNvPr>
            <p:cNvSpPr/>
            <p:nvPr/>
          </p:nvSpPr>
          <p:spPr>
            <a:xfrm>
              <a:off x="1156771" y="4483865"/>
              <a:ext cx="1828800" cy="1299990"/>
            </a:xfrm>
            <a:prstGeom prst="flowChartMultidocumen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6AE0EB4-2871-48DA-A699-D65562C36E47}"/>
                </a:ext>
              </a:extLst>
            </p:cNvPr>
            <p:cNvSpPr txBox="1"/>
            <p:nvPr/>
          </p:nvSpPr>
          <p:spPr>
            <a:xfrm>
              <a:off x="1307847" y="4902740"/>
              <a:ext cx="1315729" cy="536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Dataset 2</a:t>
              </a:r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DD87AB9-EC3F-482A-A242-67AF352E5648}"/>
              </a:ext>
            </a:extLst>
          </p:cNvPr>
          <p:cNvSpPr/>
          <p:nvPr/>
        </p:nvSpPr>
        <p:spPr>
          <a:xfrm>
            <a:off x="5387247" y="1982364"/>
            <a:ext cx="1042930" cy="330909"/>
          </a:xfrm>
          <a:prstGeom prst="rightArrow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701860A2-F48B-4CDB-ABDC-2EE2B5F00267}"/>
              </a:ext>
            </a:extLst>
          </p:cNvPr>
          <p:cNvSpPr/>
          <p:nvPr/>
        </p:nvSpPr>
        <p:spPr>
          <a:xfrm>
            <a:off x="7085681" y="1412124"/>
            <a:ext cx="1722305" cy="1395823"/>
          </a:xfrm>
          <a:prstGeom prst="cub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1</a:t>
            </a:r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B3714DC7-12B6-4C7A-A21A-36475711C1ED}"/>
              </a:ext>
            </a:extLst>
          </p:cNvPr>
          <p:cNvSpPr/>
          <p:nvPr/>
        </p:nvSpPr>
        <p:spPr>
          <a:xfrm>
            <a:off x="7085680" y="4332434"/>
            <a:ext cx="1722305" cy="1395823"/>
          </a:xfrm>
          <a:prstGeom prst="cub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2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37CBA04-6A62-4CB5-AD83-B13E6BF4EC37}"/>
              </a:ext>
            </a:extLst>
          </p:cNvPr>
          <p:cNvSpPr/>
          <p:nvPr/>
        </p:nvSpPr>
        <p:spPr>
          <a:xfrm>
            <a:off x="5387247" y="5092350"/>
            <a:ext cx="1042930" cy="330909"/>
          </a:xfrm>
          <a:prstGeom prst="rightArrow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9ECE3C19-0B9C-44F9-B50D-67E0D849C4A9}"/>
              </a:ext>
            </a:extLst>
          </p:cNvPr>
          <p:cNvSpPr/>
          <p:nvPr/>
        </p:nvSpPr>
        <p:spPr>
          <a:xfrm rot="5400000">
            <a:off x="7807313" y="2820610"/>
            <a:ext cx="279037" cy="583038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E5ACA4CD-7500-4837-B9AA-1F33595F475C}"/>
              </a:ext>
            </a:extLst>
          </p:cNvPr>
          <p:cNvSpPr/>
          <p:nvPr/>
        </p:nvSpPr>
        <p:spPr>
          <a:xfrm rot="5400000">
            <a:off x="7807312" y="3736733"/>
            <a:ext cx="279037" cy="583038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5FBFB38-C4EF-4C32-B1AB-D74FD6644421}"/>
              </a:ext>
            </a:extLst>
          </p:cNvPr>
          <p:cNvSpPr/>
          <p:nvPr/>
        </p:nvSpPr>
        <p:spPr>
          <a:xfrm>
            <a:off x="7085680" y="3373659"/>
            <a:ext cx="1722305" cy="42965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Knowledge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F30B607-74D0-4A07-890C-EC4E10C8E5DF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158389" y="2302524"/>
            <a:ext cx="761080" cy="2258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B4AF22D-4F7E-40E7-AA9F-6AF7D96B69EE}"/>
              </a:ext>
            </a:extLst>
          </p:cNvPr>
          <p:cNvSpPr txBox="1"/>
          <p:nvPr/>
        </p:nvSpPr>
        <p:spPr>
          <a:xfrm>
            <a:off x="252471" y="2205204"/>
            <a:ext cx="190591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Large Unlabeled Datasets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E49467-6720-4B05-9ECA-C29BBBAFEA31}"/>
              </a:ext>
            </a:extLst>
          </p:cNvPr>
          <p:cNvCxnSpPr>
            <a:cxnSpLocks/>
          </p:cNvCxnSpPr>
          <p:nvPr/>
        </p:nvCxnSpPr>
        <p:spPr>
          <a:xfrm flipV="1">
            <a:off x="2411777" y="5253210"/>
            <a:ext cx="761080" cy="2258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F2336AC-954B-4759-BB3B-A7ACA8525E8C}"/>
              </a:ext>
            </a:extLst>
          </p:cNvPr>
          <p:cNvSpPr txBox="1"/>
          <p:nvPr/>
        </p:nvSpPr>
        <p:spPr>
          <a:xfrm>
            <a:off x="494843" y="5155890"/>
            <a:ext cx="190591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Smaller Labeled Datasets</a:t>
            </a: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A047086C-3DCD-4562-9EBB-334195D86662}"/>
              </a:ext>
            </a:extLst>
          </p:cNvPr>
          <p:cNvSpPr/>
          <p:nvPr/>
        </p:nvSpPr>
        <p:spPr>
          <a:xfrm>
            <a:off x="9145832" y="4736919"/>
            <a:ext cx="253388" cy="586852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F8266C-A385-42AF-8F09-B3B5F093D73E}"/>
              </a:ext>
            </a:extLst>
          </p:cNvPr>
          <p:cNvSpPr txBox="1"/>
          <p:nvPr/>
        </p:nvSpPr>
        <p:spPr>
          <a:xfrm>
            <a:off x="9636088" y="4706032"/>
            <a:ext cx="231721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- Better Performance</a:t>
            </a:r>
          </a:p>
          <a:p>
            <a:r>
              <a:rPr lang="en-US" dirty="0"/>
              <a:t>- Faster Training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2732C4-35A7-4592-B9A7-FDF1B120FCD3}"/>
              </a:ext>
            </a:extLst>
          </p:cNvPr>
          <p:cNvSpPr txBox="1"/>
          <p:nvPr/>
        </p:nvSpPr>
        <p:spPr>
          <a:xfrm>
            <a:off x="10029937" y="3137841"/>
            <a:ext cx="172230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General Language Understanding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AB22934-833A-4500-B11F-13E34B92D078}"/>
              </a:ext>
            </a:extLst>
          </p:cNvPr>
          <p:cNvCxnSpPr>
            <a:cxnSpLocks/>
            <a:endCxn id="16" idx="3"/>
          </p:cNvCxnSpPr>
          <p:nvPr/>
        </p:nvCxnSpPr>
        <p:spPr>
          <a:xfrm flipH="1" flipV="1">
            <a:off x="8807985" y="3588488"/>
            <a:ext cx="1221952" cy="110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BDA6E46-1B19-4338-B68B-0CEE919EC3CB}"/>
              </a:ext>
            </a:extLst>
          </p:cNvPr>
          <p:cNvSpPr txBox="1"/>
          <p:nvPr/>
        </p:nvSpPr>
        <p:spPr>
          <a:xfrm>
            <a:off x="4924079" y="1580984"/>
            <a:ext cx="196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Self-Supervised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8E2B5D-7A52-4312-9A6B-14EB232920FF}"/>
              </a:ext>
            </a:extLst>
          </p:cNvPr>
          <p:cNvSpPr txBox="1"/>
          <p:nvPr/>
        </p:nvSpPr>
        <p:spPr>
          <a:xfrm>
            <a:off x="5179762" y="4647891"/>
            <a:ext cx="145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Supervised</a:t>
            </a:r>
          </a:p>
        </p:txBody>
      </p:sp>
    </p:spTree>
    <p:extLst>
      <p:ext uri="{BB962C8B-B14F-4D97-AF65-F5344CB8AC3E}">
        <p14:creationId xmlns:p14="http://schemas.microsoft.com/office/powerpoint/2010/main" val="2342951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3F6D-5CB5-4649-A02C-708777A5D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 for NLP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5D4C809-D7F2-4515-BFE3-5B9EC8999D0A}"/>
              </a:ext>
            </a:extLst>
          </p:cNvPr>
          <p:cNvSpPr/>
          <p:nvPr/>
        </p:nvSpPr>
        <p:spPr>
          <a:xfrm>
            <a:off x="831776" y="1344057"/>
            <a:ext cx="3179286" cy="479784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2DBA6AE-674E-4537-97FA-392DD6050DA4}"/>
              </a:ext>
            </a:extLst>
          </p:cNvPr>
          <p:cNvSpPr/>
          <p:nvPr/>
        </p:nvSpPr>
        <p:spPr>
          <a:xfrm>
            <a:off x="4503145" y="1344058"/>
            <a:ext cx="3179286" cy="479784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AA3436-4E4A-4E8B-AF72-D3E7C2C067F7}"/>
              </a:ext>
            </a:extLst>
          </p:cNvPr>
          <p:cNvSpPr/>
          <p:nvPr/>
        </p:nvSpPr>
        <p:spPr>
          <a:xfrm>
            <a:off x="8174514" y="1344058"/>
            <a:ext cx="3179286" cy="479784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D63337-B354-4FA0-A378-ED7A10DAF910}"/>
              </a:ext>
            </a:extLst>
          </p:cNvPr>
          <p:cNvSpPr txBox="1"/>
          <p:nvPr/>
        </p:nvSpPr>
        <p:spPr>
          <a:xfrm>
            <a:off x="676970" y="1506594"/>
            <a:ext cx="358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Language Model</a:t>
            </a:r>
          </a:p>
          <a:p>
            <a:pPr algn="ctr"/>
            <a:r>
              <a:rPr lang="en-US" sz="1600" dirty="0"/>
              <a:t> Pre-training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9D58E-B54F-450C-9997-EF8DE7F3193A}"/>
              </a:ext>
            </a:extLst>
          </p:cNvPr>
          <p:cNvSpPr txBox="1"/>
          <p:nvPr/>
        </p:nvSpPr>
        <p:spPr>
          <a:xfrm>
            <a:off x="4274360" y="1502825"/>
            <a:ext cx="3770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Language Model </a:t>
            </a:r>
          </a:p>
          <a:p>
            <a:pPr algn="ctr"/>
            <a:r>
              <a:rPr lang="en-US" sz="1600" dirty="0"/>
              <a:t>Adaptation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800F5D-EE27-460C-A5CD-EA3BC536D34A}"/>
              </a:ext>
            </a:extLst>
          </p:cNvPr>
          <p:cNvSpPr txBox="1"/>
          <p:nvPr/>
        </p:nvSpPr>
        <p:spPr>
          <a:xfrm>
            <a:off x="8039689" y="1487767"/>
            <a:ext cx="3496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Task Specific</a:t>
            </a:r>
          </a:p>
          <a:p>
            <a:pPr algn="ctr"/>
            <a:r>
              <a:rPr lang="en-US" sz="1600" dirty="0"/>
              <a:t> Finetuning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B7CCBF-9D7E-403C-A276-AEDA60A082E6}"/>
              </a:ext>
            </a:extLst>
          </p:cNvPr>
          <p:cNvGrpSpPr/>
          <p:nvPr/>
        </p:nvGrpSpPr>
        <p:grpSpPr>
          <a:xfrm>
            <a:off x="1514168" y="4778478"/>
            <a:ext cx="1437808" cy="941514"/>
            <a:chOff x="1156771" y="4483865"/>
            <a:chExt cx="1828800" cy="1299990"/>
          </a:xfrm>
        </p:grpSpPr>
        <p:sp>
          <p:nvSpPr>
            <p:cNvPr id="14" name="Flowchart: Multidocument 13">
              <a:extLst>
                <a:ext uri="{FF2B5EF4-FFF2-40B4-BE49-F238E27FC236}">
                  <a16:creationId xmlns:a16="http://schemas.microsoft.com/office/drawing/2014/main" id="{794D73F8-DAF1-4A5D-BC65-52A2293513E6}"/>
                </a:ext>
              </a:extLst>
            </p:cNvPr>
            <p:cNvSpPr/>
            <p:nvPr/>
          </p:nvSpPr>
          <p:spPr>
            <a:xfrm>
              <a:off x="1156771" y="4483865"/>
              <a:ext cx="1828800" cy="1299990"/>
            </a:xfrm>
            <a:prstGeom prst="flowChartMultidocumen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A5C4AA8-9B3A-4622-BEE4-EC42D725D59E}"/>
                </a:ext>
              </a:extLst>
            </p:cNvPr>
            <p:cNvSpPr txBox="1"/>
            <p:nvPr/>
          </p:nvSpPr>
          <p:spPr>
            <a:xfrm>
              <a:off x="1183001" y="4920458"/>
              <a:ext cx="1559298" cy="467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Wikipedia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A3D60FB-75E0-4E78-9EC8-82C3D7A585FD}"/>
              </a:ext>
            </a:extLst>
          </p:cNvPr>
          <p:cNvGrpSpPr/>
          <p:nvPr/>
        </p:nvGrpSpPr>
        <p:grpSpPr>
          <a:xfrm>
            <a:off x="5518611" y="4827165"/>
            <a:ext cx="1186277" cy="764415"/>
            <a:chOff x="1156771" y="4483865"/>
            <a:chExt cx="1989364" cy="1299990"/>
          </a:xfrm>
        </p:grpSpPr>
        <p:sp>
          <p:nvSpPr>
            <p:cNvPr id="26" name="Flowchart: Multidocument 25">
              <a:extLst>
                <a:ext uri="{FF2B5EF4-FFF2-40B4-BE49-F238E27FC236}">
                  <a16:creationId xmlns:a16="http://schemas.microsoft.com/office/drawing/2014/main" id="{FC958EA9-FF6B-4718-94C2-410221213CD5}"/>
                </a:ext>
              </a:extLst>
            </p:cNvPr>
            <p:cNvSpPr/>
            <p:nvPr/>
          </p:nvSpPr>
          <p:spPr>
            <a:xfrm>
              <a:off x="1156771" y="4483865"/>
              <a:ext cx="1828800" cy="1299990"/>
            </a:xfrm>
            <a:prstGeom prst="flowChartMultidocumen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9365192-4FB5-476C-85A5-6962C7E12940}"/>
                </a:ext>
              </a:extLst>
            </p:cNvPr>
            <p:cNvSpPr txBox="1"/>
            <p:nvPr/>
          </p:nvSpPr>
          <p:spPr>
            <a:xfrm>
              <a:off x="1317335" y="4742475"/>
              <a:ext cx="1828800" cy="732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Movie </a:t>
              </a:r>
            </a:p>
            <a:p>
              <a:r>
                <a:rPr lang="en-US" sz="1100" dirty="0"/>
                <a:t>Reviews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3B23D4D-213D-4207-8B4F-6F26C1B3E80D}"/>
              </a:ext>
            </a:extLst>
          </p:cNvPr>
          <p:cNvGrpSpPr/>
          <p:nvPr/>
        </p:nvGrpSpPr>
        <p:grpSpPr>
          <a:xfrm>
            <a:off x="8578871" y="4883652"/>
            <a:ext cx="830710" cy="549581"/>
            <a:chOff x="1156769" y="4483865"/>
            <a:chExt cx="1828802" cy="1299990"/>
          </a:xfrm>
        </p:grpSpPr>
        <p:sp>
          <p:nvSpPr>
            <p:cNvPr id="31" name="Flowchart: Multidocument 30">
              <a:extLst>
                <a:ext uri="{FF2B5EF4-FFF2-40B4-BE49-F238E27FC236}">
                  <a16:creationId xmlns:a16="http://schemas.microsoft.com/office/drawing/2014/main" id="{889A5F09-5706-425C-BFDA-6CA5C3DEACFF}"/>
                </a:ext>
              </a:extLst>
            </p:cNvPr>
            <p:cNvSpPr/>
            <p:nvPr/>
          </p:nvSpPr>
          <p:spPr>
            <a:xfrm>
              <a:off x="1156771" y="4483865"/>
              <a:ext cx="1828800" cy="1299990"/>
            </a:xfrm>
            <a:prstGeom prst="flowChartMultidocumen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F899CEE-F44C-443C-9825-7ED64048F93F}"/>
                </a:ext>
              </a:extLst>
            </p:cNvPr>
            <p:cNvSpPr txBox="1"/>
            <p:nvPr/>
          </p:nvSpPr>
          <p:spPr>
            <a:xfrm>
              <a:off x="1156769" y="4651427"/>
              <a:ext cx="1828800" cy="938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Movie Reviews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2C1EF0F-4789-406E-813F-6D6ED37DAD0A}"/>
              </a:ext>
            </a:extLst>
          </p:cNvPr>
          <p:cNvGrpSpPr/>
          <p:nvPr/>
        </p:nvGrpSpPr>
        <p:grpSpPr>
          <a:xfrm>
            <a:off x="10216660" y="4897201"/>
            <a:ext cx="830710" cy="487901"/>
            <a:chOff x="1156771" y="4483865"/>
            <a:chExt cx="1989364" cy="1299990"/>
          </a:xfrm>
        </p:grpSpPr>
        <p:sp>
          <p:nvSpPr>
            <p:cNvPr id="34" name="Flowchart: Multidocument 33">
              <a:extLst>
                <a:ext uri="{FF2B5EF4-FFF2-40B4-BE49-F238E27FC236}">
                  <a16:creationId xmlns:a16="http://schemas.microsoft.com/office/drawing/2014/main" id="{62C72E3E-B391-4CF6-9DEF-48627C3D8C8C}"/>
                </a:ext>
              </a:extLst>
            </p:cNvPr>
            <p:cNvSpPr/>
            <p:nvPr/>
          </p:nvSpPr>
          <p:spPr>
            <a:xfrm>
              <a:off x="1156771" y="4483865"/>
              <a:ext cx="1828800" cy="1299990"/>
            </a:xfrm>
            <a:prstGeom prst="flowChartMultidocumen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53F37A6-BB7E-4469-BEDD-DEC342DC272A}"/>
                </a:ext>
              </a:extLst>
            </p:cNvPr>
            <p:cNvSpPr txBox="1"/>
            <p:nvPr/>
          </p:nvSpPr>
          <p:spPr>
            <a:xfrm>
              <a:off x="1317336" y="4742477"/>
              <a:ext cx="1828799" cy="697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Labels</a:t>
              </a:r>
            </a:p>
          </p:txBody>
        </p:sp>
      </p:grpSp>
      <p:sp>
        <p:nvSpPr>
          <p:cNvPr id="36" name="Plus Sign 35">
            <a:extLst>
              <a:ext uri="{FF2B5EF4-FFF2-40B4-BE49-F238E27FC236}">
                <a16:creationId xmlns:a16="http://schemas.microsoft.com/office/drawing/2014/main" id="{2E36A800-B194-4550-96F9-76F3B86FEFF6}"/>
              </a:ext>
            </a:extLst>
          </p:cNvPr>
          <p:cNvSpPr/>
          <p:nvPr/>
        </p:nvSpPr>
        <p:spPr>
          <a:xfrm>
            <a:off x="9655622" y="5010712"/>
            <a:ext cx="264614" cy="2608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6D39159-2660-4D8D-A1A4-111BC703D69A}"/>
              </a:ext>
            </a:extLst>
          </p:cNvPr>
          <p:cNvSpPr/>
          <p:nvPr/>
        </p:nvSpPr>
        <p:spPr>
          <a:xfrm>
            <a:off x="1228759" y="2741581"/>
            <a:ext cx="2333625" cy="12763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Universal Language Model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621915B-F757-4454-ADB4-B950111093AE}"/>
              </a:ext>
            </a:extLst>
          </p:cNvPr>
          <p:cNvSpPr/>
          <p:nvPr/>
        </p:nvSpPr>
        <p:spPr>
          <a:xfrm>
            <a:off x="1364604" y="4170372"/>
            <a:ext cx="438150" cy="257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3C098BF-C105-453E-86D3-929D78D799D0}"/>
              </a:ext>
            </a:extLst>
          </p:cNvPr>
          <p:cNvSpPr/>
          <p:nvPr/>
        </p:nvSpPr>
        <p:spPr>
          <a:xfrm>
            <a:off x="1876370" y="4170372"/>
            <a:ext cx="438150" cy="257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D971C88-9270-47D9-8285-0ADCE0A55D37}"/>
              </a:ext>
            </a:extLst>
          </p:cNvPr>
          <p:cNvSpPr/>
          <p:nvPr/>
        </p:nvSpPr>
        <p:spPr>
          <a:xfrm>
            <a:off x="2410632" y="4170372"/>
            <a:ext cx="438150" cy="257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6833E96-B88F-48BF-AC83-4CB9A3C1C71B}"/>
              </a:ext>
            </a:extLst>
          </p:cNvPr>
          <p:cNvSpPr/>
          <p:nvPr/>
        </p:nvSpPr>
        <p:spPr>
          <a:xfrm>
            <a:off x="2944894" y="4170372"/>
            <a:ext cx="438150" cy="257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2D7996A-5480-4F5D-93B7-EC08DE790A88}"/>
              </a:ext>
            </a:extLst>
          </p:cNvPr>
          <p:cNvSpPr txBox="1"/>
          <p:nvPr/>
        </p:nvSpPr>
        <p:spPr>
          <a:xfrm>
            <a:off x="1839562" y="4165257"/>
            <a:ext cx="5117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quick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F1C8E07-BDCC-4F8C-97A2-CDD037809BF8}"/>
              </a:ext>
            </a:extLst>
          </p:cNvPr>
          <p:cNvSpPr txBox="1"/>
          <p:nvPr/>
        </p:nvSpPr>
        <p:spPr>
          <a:xfrm>
            <a:off x="2351328" y="4165257"/>
            <a:ext cx="5935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brown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B21E9E6-6B85-4E65-BD11-926255E32750}"/>
              </a:ext>
            </a:extLst>
          </p:cNvPr>
          <p:cNvSpPr txBox="1"/>
          <p:nvPr/>
        </p:nvSpPr>
        <p:spPr>
          <a:xfrm>
            <a:off x="2908086" y="4165257"/>
            <a:ext cx="5117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…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0ACE79C-2D8E-4D9B-A18D-C4B0E89C6E6B}"/>
              </a:ext>
            </a:extLst>
          </p:cNvPr>
          <p:cNvSpPr txBox="1"/>
          <p:nvPr/>
        </p:nvSpPr>
        <p:spPr>
          <a:xfrm>
            <a:off x="1327796" y="4173631"/>
            <a:ext cx="5117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The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8245D7C-3B06-4F0A-9CB1-90714AF1A190}"/>
              </a:ext>
            </a:extLst>
          </p:cNvPr>
          <p:cNvCxnSpPr>
            <a:stCxn id="46" idx="0"/>
          </p:cNvCxnSpPr>
          <p:nvPr/>
        </p:nvCxnSpPr>
        <p:spPr>
          <a:xfrm flipV="1">
            <a:off x="1583679" y="4017931"/>
            <a:ext cx="0" cy="155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CC8E58A-3D5C-48B7-BD57-504371386C70}"/>
              </a:ext>
            </a:extLst>
          </p:cNvPr>
          <p:cNvCxnSpPr/>
          <p:nvPr/>
        </p:nvCxnSpPr>
        <p:spPr>
          <a:xfrm flipV="1">
            <a:off x="2095445" y="4009557"/>
            <a:ext cx="0" cy="155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5DD5D24-EF8A-46B3-8EEE-06EC71E28B62}"/>
              </a:ext>
            </a:extLst>
          </p:cNvPr>
          <p:cNvCxnSpPr/>
          <p:nvPr/>
        </p:nvCxnSpPr>
        <p:spPr>
          <a:xfrm flipV="1">
            <a:off x="2622711" y="4009557"/>
            <a:ext cx="0" cy="155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80A7461-0ED5-4221-8D66-E0F1FAD432B2}"/>
              </a:ext>
            </a:extLst>
          </p:cNvPr>
          <p:cNvCxnSpPr/>
          <p:nvPr/>
        </p:nvCxnSpPr>
        <p:spPr>
          <a:xfrm flipV="1">
            <a:off x="3163969" y="4009557"/>
            <a:ext cx="0" cy="155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52A1F681-1E33-4613-BF7A-799838D9C645}"/>
              </a:ext>
            </a:extLst>
          </p:cNvPr>
          <p:cNvSpPr/>
          <p:nvPr/>
        </p:nvSpPr>
        <p:spPr>
          <a:xfrm>
            <a:off x="2147753" y="2295584"/>
            <a:ext cx="438150" cy="257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A481DF8-D397-4F2C-B011-0664CBBB49DC}"/>
              </a:ext>
            </a:extLst>
          </p:cNvPr>
          <p:cNvSpPr txBox="1"/>
          <p:nvPr/>
        </p:nvSpPr>
        <p:spPr>
          <a:xfrm>
            <a:off x="2110945" y="2290469"/>
            <a:ext cx="5117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Fox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CE2BBFA-2637-4970-AF6B-3F5F3A12C107}"/>
              </a:ext>
            </a:extLst>
          </p:cNvPr>
          <p:cNvCxnSpPr/>
          <p:nvPr/>
        </p:nvCxnSpPr>
        <p:spPr>
          <a:xfrm flipV="1">
            <a:off x="2366828" y="2585881"/>
            <a:ext cx="0" cy="155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DBE8A9D-37E1-43E5-A682-DAE3B532687D}"/>
              </a:ext>
            </a:extLst>
          </p:cNvPr>
          <p:cNvSpPr/>
          <p:nvPr/>
        </p:nvSpPr>
        <p:spPr>
          <a:xfrm>
            <a:off x="4929187" y="2741581"/>
            <a:ext cx="2333625" cy="12763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Universal Language Model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04E13D5-BB65-4CAA-B1CF-2FE0430FFBAF}"/>
              </a:ext>
            </a:extLst>
          </p:cNvPr>
          <p:cNvSpPr/>
          <p:nvPr/>
        </p:nvSpPr>
        <p:spPr>
          <a:xfrm>
            <a:off x="4826904" y="4170372"/>
            <a:ext cx="438150" cy="257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179222C-310E-46BF-A3EF-EE8E06527662}"/>
              </a:ext>
            </a:extLst>
          </p:cNvPr>
          <p:cNvSpPr/>
          <p:nvPr/>
        </p:nvSpPr>
        <p:spPr>
          <a:xfrm>
            <a:off x="5338670" y="4170372"/>
            <a:ext cx="438150" cy="257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2C0B138-19AF-4CB2-A835-D6735F3A35DB}"/>
              </a:ext>
            </a:extLst>
          </p:cNvPr>
          <p:cNvSpPr/>
          <p:nvPr/>
        </p:nvSpPr>
        <p:spPr>
          <a:xfrm>
            <a:off x="5872932" y="4170372"/>
            <a:ext cx="438150" cy="257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FE0136E-7DC6-41DE-853F-9F5ECBFB7C11}"/>
              </a:ext>
            </a:extLst>
          </p:cNvPr>
          <p:cNvSpPr/>
          <p:nvPr/>
        </p:nvSpPr>
        <p:spPr>
          <a:xfrm>
            <a:off x="6407194" y="4170372"/>
            <a:ext cx="438150" cy="257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79F98BA-2593-4F0F-8CBA-7866B51141E3}"/>
              </a:ext>
            </a:extLst>
          </p:cNvPr>
          <p:cNvSpPr txBox="1"/>
          <p:nvPr/>
        </p:nvSpPr>
        <p:spPr>
          <a:xfrm>
            <a:off x="5301862" y="4165257"/>
            <a:ext cx="5117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is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B62E95C-3320-452C-B72A-E47A269A0FE9}"/>
              </a:ext>
            </a:extLst>
          </p:cNvPr>
          <p:cNvSpPr txBox="1"/>
          <p:nvPr/>
        </p:nvSpPr>
        <p:spPr>
          <a:xfrm>
            <a:off x="5813628" y="4165257"/>
            <a:ext cx="5935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66DF1CF-79BD-492A-B422-43F33CF4DCE8}"/>
              </a:ext>
            </a:extLst>
          </p:cNvPr>
          <p:cNvSpPr txBox="1"/>
          <p:nvPr/>
        </p:nvSpPr>
        <p:spPr>
          <a:xfrm>
            <a:off x="6370386" y="4165257"/>
            <a:ext cx="5117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good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BE71B74-E660-4D0C-9B02-99A82E49124E}"/>
              </a:ext>
            </a:extLst>
          </p:cNvPr>
          <p:cNvSpPr txBox="1"/>
          <p:nvPr/>
        </p:nvSpPr>
        <p:spPr>
          <a:xfrm>
            <a:off x="4739711" y="4173631"/>
            <a:ext cx="618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Avengers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BD3B5C0-3EA1-4184-B722-CCC56BE0929B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5045979" y="4017931"/>
            <a:ext cx="2782" cy="155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585E737-91D7-45B8-8D0A-A9457253F013}"/>
              </a:ext>
            </a:extLst>
          </p:cNvPr>
          <p:cNvCxnSpPr/>
          <p:nvPr/>
        </p:nvCxnSpPr>
        <p:spPr>
          <a:xfrm flipV="1">
            <a:off x="5557745" y="4009557"/>
            <a:ext cx="0" cy="155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30285E7-32B8-4179-8A4A-7E4C9968E135}"/>
              </a:ext>
            </a:extLst>
          </p:cNvPr>
          <p:cNvCxnSpPr/>
          <p:nvPr/>
        </p:nvCxnSpPr>
        <p:spPr>
          <a:xfrm flipV="1">
            <a:off x="6085011" y="4009557"/>
            <a:ext cx="0" cy="155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672ED43-7D2C-40EE-BABE-B6A7BA21496D}"/>
              </a:ext>
            </a:extLst>
          </p:cNvPr>
          <p:cNvCxnSpPr/>
          <p:nvPr/>
        </p:nvCxnSpPr>
        <p:spPr>
          <a:xfrm flipV="1">
            <a:off x="6626269" y="4009557"/>
            <a:ext cx="0" cy="155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B9174AA7-93B0-4521-8D22-1BC9C35282F4}"/>
              </a:ext>
            </a:extLst>
          </p:cNvPr>
          <p:cNvSpPr/>
          <p:nvPr/>
        </p:nvSpPr>
        <p:spPr>
          <a:xfrm>
            <a:off x="5848181" y="2295584"/>
            <a:ext cx="438150" cy="257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C404F99-7AE1-41A9-A00F-96B8140B8B98}"/>
              </a:ext>
            </a:extLst>
          </p:cNvPr>
          <p:cNvSpPr txBox="1"/>
          <p:nvPr/>
        </p:nvSpPr>
        <p:spPr>
          <a:xfrm>
            <a:off x="5787749" y="2291480"/>
            <a:ext cx="559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movie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8459D36-9E4E-412B-96DE-B2CA22B90C09}"/>
              </a:ext>
            </a:extLst>
          </p:cNvPr>
          <p:cNvCxnSpPr/>
          <p:nvPr/>
        </p:nvCxnSpPr>
        <p:spPr>
          <a:xfrm flipV="1">
            <a:off x="6067256" y="2585881"/>
            <a:ext cx="0" cy="155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768806E5-528E-4F67-822A-C2808208A7B7}"/>
              </a:ext>
            </a:extLst>
          </p:cNvPr>
          <p:cNvSpPr/>
          <p:nvPr/>
        </p:nvSpPr>
        <p:spPr>
          <a:xfrm>
            <a:off x="6918960" y="4174787"/>
            <a:ext cx="438150" cy="257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80C17B8-CEE0-4F38-AAEF-9C3A8D7CE1FD}"/>
              </a:ext>
            </a:extLst>
          </p:cNvPr>
          <p:cNvSpPr txBox="1"/>
          <p:nvPr/>
        </p:nvSpPr>
        <p:spPr>
          <a:xfrm>
            <a:off x="6882152" y="4169672"/>
            <a:ext cx="5117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…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C306957-9761-410B-A71F-7C5C810278BD}"/>
              </a:ext>
            </a:extLst>
          </p:cNvPr>
          <p:cNvCxnSpPr/>
          <p:nvPr/>
        </p:nvCxnSpPr>
        <p:spPr>
          <a:xfrm flipV="1">
            <a:off x="7138035" y="4013972"/>
            <a:ext cx="0" cy="155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08154EC6-F9F5-46DC-85AD-5CA9507C4115}"/>
              </a:ext>
            </a:extLst>
          </p:cNvPr>
          <p:cNvSpPr/>
          <p:nvPr/>
        </p:nvSpPr>
        <p:spPr>
          <a:xfrm>
            <a:off x="8658359" y="2713672"/>
            <a:ext cx="2333625" cy="12763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Task-Specific Model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D5990B7-48C8-42D3-9EAE-611168EF2BC3}"/>
              </a:ext>
            </a:extLst>
          </p:cNvPr>
          <p:cNvSpPr/>
          <p:nvPr/>
        </p:nvSpPr>
        <p:spPr>
          <a:xfrm>
            <a:off x="8556076" y="4142463"/>
            <a:ext cx="438150" cy="257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2BE2DA7-8889-4985-BC06-C11E4E4AB6C6}"/>
              </a:ext>
            </a:extLst>
          </p:cNvPr>
          <p:cNvSpPr/>
          <p:nvPr/>
        </p:nvSpPr>
        <p:spPr>
          <a:xfrm>
            <a:off x="9067842" y="4142463"/>
            <a:ext cx="438150" cy="257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55B2D2F-2FF9-4153-9F06-12CC681E43C2}"/>
              </a:ext>
            </a:extLst>
          </p:cNvPr>
          <p:cNvSpPr/>
          <p:nvPr/>
        </p:nvSpPr>
        <p:spPr>
          <a:xfrm>
            <a:off x="9602104" y="4142463"/>
            <a:ext cx="438150" cy="257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DE79638-BAA0-416E-BA6D-16CCF72B09DA}"/>
              </a:ext>
            </a:extLst>
          </p:cNvPr>
          <p:cNvSpPr/>
          <p:nvPr/>
        </p:nvSpPr>
        <p:spPr>
          <a:xfrm>
            <a:off x="10136366" y="4142463"/>
            <a:ext cx="438150" cy="257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2E18B4D-287B-4968-9215-9DF947945FEE}"/>
              </a:ext>
            </a:extLst>
          </p:cNvPr>
          <p:cNvSpPr txBox="1"/>
          <p:nvPr/>
        </p:nvSpPr>
        <p:spPr>
          <a:xfrm>
            <a:off x="9031034" y="4137348"/>
            <a:ext cx="5117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is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6005C97-287D-4292-B571-DC5B7EC6F300}"/>
              </a:ext>
            </a:extLst>
          </p:cNvPr>
          <p:cNvSpPr txBox="1"/>
          <p:nvPr/>
        </p:nvSpPr>
        <p:spPr>
          <a:xfrm>
            <a:off x="9542800" y="4137348"/>
            <a:ext cx="5935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a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83AD74C-32D5-4F19-B66C-73B4A1083DB7}"/>
              </a:ext>
            </a:extLst>
          </p:cNvPr>
          <p:cNvSpPr txBox="1"/>
          <p:nvPr/>
        </p:nvSpPr>
        <p:spPr>
          <a:xfrm>
            <a:off x="10099558" y="4137348"/>
            <a:ext cx="5117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good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60E0F0F-F759-4BCE-998A-7D69B738CFB8}"/>
              </a:ext>
            </a:extLst>
          </p:cNvPr>
          <p:cNvSpPr txBox="1"/>
          <p:nvPr/>
        </p:nvSpPr>
        <p:spPr>
          <a:xfrm>
            <a:off x="8468883" y="4145722"/>
            <a:ext cx="618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Avengers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595AA2A-4E0D-4DF1-B41A-CF66C48411EA}"/>
              </a:ext>
            </a:extLst>
          </p:cNvPr>
          <p:cNvCxnSpPr>
            <a:cxnSpLocks/>
            <a:stCxn id="101" idx="0"/>
          </p:cNvCxnSpPr>
          <p:nvPr/>
        </p:nvCxnSpPr>
        <p:spPr>
          <a:xfrm flipH="1" flipV="1">
            <a:off x="8775151" y="3990022"/>
            <a:ext cx="2782" cy="155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C03854E-85F4-4FBA-B67E-4ED08ECE0D53}"/>
              </a:ext>
            </a:extLst>
          </p:cNvPr>
          <p:cNvCxnSpPr/>
          <p:nvPr/>
        </p:nvCxnSpPr>
        <p:spPr>
          <a:xfrm flipV="1">
            <a:off x="9286917" y="3981648"/>
            <a:ext cx="0" cy="155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79623F3-42F2-4840-A1DD-4CA4906810C3}"/>
              </a:ext>
            </a:extLst>
          </p:cNvPr>
          <p:cNvCxnSpPr/>
          <p:nvPr/>
        </p:nvCxnSpPr>
        <p:spPr>
          <a:xfrm flipV="1">
            <a:off x="9814183" y="3981648"/>
            <a:ext cx="0" cy="155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7468B64-6A7D-474A-840B-771CACFD98E0}"/>
              </a:ext>
            </a:extLst>
          </p:cNvPr>
          <p:cNvCxnSpPr/>
          <p:nvPr/>
        </p:nvCxnSpPr>
        <p:spPr>
          <a:xfrm flipV="1">
            <a:off x="10355441" y="3981648"/>
            <a:ext cx="0" cy="155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F40F705-339F-4D34-A98F-0543F9C43DA7}"/>
              </a:ext>
            </a:extLst>
          </p:cNvPr>
          <p:cNvSpPr/>
          <p:nvPr/>
        </p:nvSpPr>
        <p:spPr>
          <a:xfrm>
            <a:off x="9518875" y="2267702"/>
            <a:ext cx="559005" cy="257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B361899-1184-46D3-9E7D-FAFA9E946EAF}"/>
              </a:ext>
            </a:extLst>
          </p:cNvPr>
          <p:cNvSpPr txBox="1"/>
          <p:nvPr/>
        </p:nvSpPr>
        <p:spPr>
          <a:xfrm>
            <a:off x="9458444" y="2263598"/>
            <a:ext cx="675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Positive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51511C8-309D-4939-AA50-B43F8D53405B}"/>
              </a:ext>
            </a:extLst>
          </p:cNvPr>
          <p:cNvCxnSpPr/>
          <p:nvPr/>
        </p:nvCxnSpPr>
        <p:spPr>
          <a:xfrm flipV="1">
            <a:off x="9796428" y="2557972"/>
            <a:ext cx="0" cy="155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29DB609-0ED3-4FB1-9C25-868AF5028180}"/>
              </a:ext>
            </a:extLst>
          </p:cNvPr>
          <p:cNvSpPr/>
          <p:nvPr/>
        </p:nvSpPr>
        <p:spPr>
          <a:xfrm>
            <a:off x="10648132" y="4146878"/>
            <a:ext cx="438150" cy="257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B456CD7-09D4-4A94-8CD9-FF85674F0A68}"/>
              </a:ext>
            </a:extLst>
          </p:cNvPr>
          <p:cNvSpPr txBox="1"/>
          <p:nvPr/>
        </p:nvSpPr>
        <p:spPr>
          <a:xfrm>
            <a:off x="10588828" y="4142085"/>
            <a:ext cx="5567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movie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9AF3AC5-3AEC-419F-AA17-0AC68964F79A}"/>
              </a:ext>
            </a:extLst>
          </p:cNvPr>
          <p:cNvCxnSpPr/>
          <p:nvPr/>
        </p:nvCxnSpPr>
        <p:spPr>
          <a:xfrm flipV="1">
            <a:off x="10867207" y="3986063"/>
            <a:ext cx="0" cy="155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246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05DF4-EE4E-4527-8620-34A002892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NLP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9A8614-BD44-427A-A100-900D40B2E0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57" b="100000" l="1211" r="99715">
                        <a14:foregroundMark x1="8405" y1="19462" x2="30769" y2="40823"/>
                        <a14:foregroundMark x1="51353" y1="14557" x2="50855" y2="42563"/>
                        <a14:foregroundMark x1="75285" y1="46044" x2="95726" y2="65981"/>
                        <a14:foregroundMark x1="51211" y1="63449" x2="51068" y2="96044"/>
                        <a14:foregroundMark x1="43732" y1="75949" x2="55199" y2="66297"/>
                        <a14:foregroundMark x1="6339" y1="65665" x2="31766" y2="86867"/>
                        <a14:foregroundMark x1="45940" y1="18513" x2="55342" y2="13449"/>
                        <a14:foregroundMark x1="55057" y1="9177" x2="55057" y2="9177"/>
                        <a14:foregroundMark x1="49145" y1="8544" x2="49145" y2="8544"/>
                        <a14:foregroundMark x1="47507" y1="9968" x2="47507" y2="9968"/>
                        <a14:foregroundMark x1="46937" y1="12184" x2="48006" y2="8861"/>
                        <a14:foregroundMark x1="53419" y1="8544" x2="55983" y2="10759"/>
                        <a14:foregroundMark x1="54416" y1="8070" x2="55556" y2="9019"/>
                        <a14:foregroundMark x1="49786" y1="8861" x2="48148" y2="8070"/>
                        <a14:foregroundMark x1="47863" y1="8544" x2="46795" y2="10759"/>
                        <a14:foregroundMark x1="53276" y1="59019" x2="55840" y2="61392"/>
                        <a14:foregroundMark x1="47080" y1="60285" x2="48433" y2="59494"/>
                        <a14:foregroundMark x1="48647" y1="59494" x2="49929" y2="59810"/>
                        <a14:foregroundMark x1="47365" y1="60127" x2="46296" y2="63608"/>
                        <a14:foregroundMark x1="47863" y1="59019" x2="48932" y2="58544"/>
                        <a14:foregroundMark x1="54274" y1="59019" x2="55342" y2="59019"/>
                        <a14:foregroundMark x1="6125" y1="21994" x2="5912" y2="39082"/>
                        <a14:foregroundMark x1="71439" y1="47468" x2="70442" y2="67089"/>
                        <a14:foregroundMark x1="7265" y1="26108" x2="13675" y2="39082"/>
                        <a14:foregroundMark x1="5057" y1="19462" x2="4416" y2="291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15103" y="1800860"/>
            <a:ext cx="7961793" cy="35839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91C6C4C-DF8E-4FBF-9B5C-12E9C7F0BA43}"/>
              </a:ext>
            </a:extLst>
          </p:cNvPr>
          <p:cNvSpPr/>
          <p:nvPr/>
        </p:nvSpPr>
        <p:spPr>
          <a:xfrm>
            <a:off x="0" y="6581001"/>
            <a:ext cx="67691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Figures by </a:t>
            </a:r>
            <a:r>
              <a:rPr lang="en-US" sz="1200" dirty="0">
                <a:hlinkClick r:id="rId5"/>
              </a:rPr>
              <a:t>http://jalammar.github.io/illustrated-transformer/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38782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B6B4D-9C96-41A6-AF6B-F070EF1D0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Transformer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7238F8-A031-409C-9AE2-696202AC5618}"/>
              </a:ext>
            </a:extLst>
          </p:cNvPr>
          <p:cNvSpPr/>
          <p:nvPr/>
        </p:nvSpPr>
        <p:spPr>
          <a:xfrm>
            <a:off x="0" y="6581001"/>
            <a:ext cx="67691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Figures by </a:t>
            </a:r>
            <a:r>
              <a:rPr lang="en-US" sz="1200" dirty="0">
                <a:hlinkClick r:id="rId2"/>
              </a:rPr>
              <a:t>http://jalammar.github.io/illustrated-transformer/</a:t>
            </a:r>
            <a:endParaRPr lang="en-US" sz="1200" dirty="0"/>
          </a:p>
        </p:txBody>
      </p:sp>
      <p:pic>
        <p:nvPicPr>
          <p:cNvPr id="1026" name="Picture 2" descr="http://jalammar.github.io/images/t/transformer_resideual_layer_norm_3.png">
            <a:extLst>
              <a:ext uri="{FF2B5EF4-FFF2-40B4-BE49-F238E27FC236}">
                <a16:creationId xmlns:a16="http://schemas.microsoft.com/office/drawing/2014/main" id="{BA6A4979-A4D3-4357-8E71-EF75BBE8A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78368"/>
            <a:ext cx="5233861" cy="329042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ED95CC-09CF-448D-AC19-603F3E398E99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4"/>
          <a:srcRect l="2559" t="-187" r="3005" b="1360"/>
          <a:stretch/>
        </p:blipFill>
        <p:spPr>
          <a:xfrm>
            <a:off x="862139" y="1890803"/>
            <a:ext cx="4722552" cy="3277989"/>
          </a:xfrm>
          <a:prstGeom prst="round2DiagRect">
            <a:avLst>
              <a:gd name="adj1" fmla="val 10990"/>
              <a:gd name="adj2" fmla="val 0"/>
            </a:avLst>
          </a:prstGeom>
          <a:ln w="88900" cap="sq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4752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9595F-AC10-495A-A4AD-9E04B6573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67A1E-7170-46CA-89EE-95F5F90D8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AFC875A-05AE-482D-B4D9-6CB153DE54E1}"/>
              </a:ext>
            </a:extLst>
          </p:cNvPr>
          <p:cNvGrpSpPr/>
          <p:nvPr/>
        </p:nvGrpSpPr>
        <p:grpSpPr>
          <a:xfrm>
            <a:off x="599939" y="1583846"/>
            <a:ext cx="10992121" cy="4350960"/>
            <a:chOff x="838200" y="1825625"/>
            <a:chExt cx="10992121" cy="4350960"/>
          </a:xfrm>
        </p:grpSpPr>
        <p:pic>
          <p:nvPicPr>
            <p:cNvPr id="10" name="Picture 2" descr="Image result for transformer attention is all you need">
              <a:extLst>
                <a:ext uri="{FF2B5EF4-FFF2-40B4-BE49-F238E27FC236}">
                  <a16:creationId xmlns:a16="http://schemas.microsoft.com/office/drawing/2014/main" id="{70EEE0E3-673C-4C92-8830-1A948E5EE1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1825625"/>
              <a:ext cx="7556772" cy="4350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9490933-E378-457C-9628-59DC930E1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94972" y="2820881"/>
              <a:ext cx="3435349" cy="335570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1D58904-CE08-4D32-93B7-3C64FD254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13132" y="1829817"/>
              <a:ext cx="4717189" cy="990686"/>
            </a:xfrm>
            <a:prstGeom prst="rect">
              <a:avLst/>
            </a:prstGeom>
            <a:solidFill>
              <a:srgbClr val="FF0000"/>
            </a:solidFill>
          </p:spPr>
        </p:pic>
      </p:grpSp>
    </p:spTree>
    <p:extLst>
      <p:ext uri="{BB962C8B-B14F-4D97-AF65-F5344CB8AC3E}">
        <p14:creationId xmlns:p14="http://schemas.microsoft.com/office/powerpoint/2010/main" val="4213283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Practical AI : Using pretrained BERT to generate grammar and ...">
            <a:extLst>
              <a:ext uri="{FF2B5EF4-FFF2-40B4-BE49-F238E27FC236}">
                <a16:creationId xmlns:a16="http://schemas.microsoft.com/office/drawing/2014/main" id="{A7EDAD06-DFB5-421F-984E-6A4E60F892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6" r="12333"/>
          <a:stretch/>
        </p:blipFill>
        <p:spPr bwMode="auto">
          <a:xfrm>
            <a:off x="10161437" y="3048000"/>
            <a:ext cx="2030563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B36340-B236-4551-BFFE-A2081656A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1C571-DC14-4A10-8CA7-A168802B1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690"/>
            <a:ext cx="3645310" cy="483527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Base: </a:t>
            </a:r>
          </a:p>
          <a:p>
            <a:pPr lvl="1"/>
            <a:r>
              <a:rPr lang="en-US" dirty="0"/>
              <a:t>12 encoder layers</a:t>
            </a:r>
          </a:p>
          <a:p>
            <a:pPr lvl="1"/>
            <a:r>
              <a:rPr lang="en-US" dirty="0"/>
              <a:t>12 attention heads</a:t>
            </a:r>
          </a:p>
          <a:p>
            <a:pPr lvl="1"/>
            <a:r>
              <a:rPr lang="en-US" dirty="0"/>
              <a:t>768 hidden units</a:t>
            </a:r>
          </a:p>
          <a:p>
            <a:pPr lvl="1"/>
            <a:r>
              <a:rPr lang="en-US" dirty="0"/>
              <a:t>~110M parameters</a:t>
            </a:r>
          </a:p>
          <a:p>
            <a:endParaRPr lang="en-US" dirty="0"/>
          </a:p>
          <a:p>
            <a:r>
              <a:rPr lang="en-US" dirty="0"/>
              <a:t>Large: </a:t>
            </a:r>
          </a:p>
          <a:p>
            <a:pPr lvl="1"/>
            <a:r>
              <a:rPr lang="en-US" dirty="0"/>
              <a:t>24 encoder layers</a:t>
            </a:r>
          </a:p>
          <a:p>
            <a:pPr lvl="1"/>
            <a:r>
              <a:rPr lang="en-US" dirty="0"/>
              <a:t>16 attention heads</a:t>
            </a:r>
          </a:p>
          <a:p>
            <a:pPr lvl="1"/>
            <a:r>
              <a:rPr lang="en-US" dirty="0"/>
              <a:t>1024 hidden units</a:t>
            </a:r>
          </a:p>
          <a:p>
            <a:pPr lvl="1"/>
            <a:r>
              <a:rPr lang="en-US" dirty="0"/>
              <a:t>~330M parameters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A68674-2B9F-4C58-8423-62059B41D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312" y="1887402"/>
            <a:ext cx="5906324" cy="374384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BC301F9-2AE0-4CBE-80EA-787403F80792}"/>
              </a:ext>
            </a:extLst>
          </p:cNvPr>
          <p:cNvSpPr/>
          <p:nvPr/>
        </p:nvSpPr>
        <p:spPr>
          <a:xfrm>
            <a:off x="838200" y="1238116"/>
            <a:ext cx="80569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  </a:t>
            </a:r>
            <a:r>
              <a:rPr lang="en-US" sz="2400" b="1" dirty="0">
                <a:solidFill>
                  <a:srgbClr val="FF0000"/>
                </a:solidFill>
              </a:rPr>
              <a:t>B</a:t>
            </a:r>
            <a:r>
              <a:rPr lang="en-US" sz="2400" dirty="0"/>
              <a:t>idirectional </a:t>
            </a:r>
            <a:r>
              <a:rPr lang="en-US" sz="2400" b="1" dirty="0">
                <a:solidFill>
                  <a:srgbClr val="FF0000"/>
                </a:solidFill>
              </a:rPr>
              <a:t>E</a:t>
            </a:r>
            <a:r>
              <a:rPr lang="en-US" sz="2400" dirty="0"/>
              <a:t>ncoder 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epresentations from </a:t>
            </a:r>
            <a:r>
              <a:rPr lang="en-US" sz="2400" b="1" dirty="0">
                <a:solidFill>
                  <a:srgbClr val="FF0000"/>
                </a:solidFill>
              </a:rPr>
              <a:t>T</a:t>
            </a:r>
            <a:r>
              <a:rPr lang="en-US" sz="2400" dirty="0"/>
              <a:t>ransformers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40D744-9598-47D7-B277-81D57EBBDD9A}"/>
              </a:ext>
            </a:extLst>
          </p:cNvPr>
          <p:cNvSpPr/>
          <p:nvPr/>
        </p:nvSpPr>
        <p:spPr>
          <a:xfrm>
            <a:off x="0" y="6492874"/>
            <a:ext cx="67691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Figures by </a:t>
            </a:r>
            <a:r>
              <a:rPr lang="en-US" sz="1200" dirty="0">
                <a:hlinkClick r:id="rId4"/>
              </a:rPr>
              <a:t>http://jalammar.github.io/illustrated-transformer/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2110870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</TotalTime>
  <Words>837</Words>
  <Application>Microsoft Office PowerPoint</Application>
  <PresentationFormat>Widescreen</PresentationFormat>
  <Paragraphs>207</Paragraphs>
  <Slides>26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Barlow</vt:lpstr>
      <vt:lpstr>Calibri</vt:lpstr>
      <vt:lpstr>Cambria</vt:lpstr>
      <vt:lpstr>1_Office Theme</vt:lpstr>
      <vt:lpstr>AraBERT  Pre-training BERT for Arabic Language Understanding</vt:lpstr>
      <vt:lpstr>About Me</vt:lpstr>
      <vt:lpstr>A Primer on Transfer Learning</vt:lpstr>
      <vt:lpstr>Transfer Learning for NLP</vt:lpstr>
      <vt:lpstr>Transfer Learning for NLP</vt:lpstr>
      <vt:lpstr>Modern NLP</vt:lpstr>
      <vt:lpstr>The Transformer</vt:lpstr>
      <vt:lpstr>Self-Attention</vt:lpstr>
      <vt:lpstr>BERT</vt:lpstr>
      <vt:lpstr>BERT - Input</vt:lpstr>
      <vt:lpstr>BERT – Pre-Training</vt:lpstr>
      <vt:lpstr>BERT – Pre-Training</vt:lpstr>
      <vt:lpstr>BERT – Pre-Training</vt:lpstr>
      <vt:lpstr>BERT - Demo</vt:lpstr>
      <vt:lpstr>BERT – Fine-Tuning</vt:lpstr>
      <vt:lpstr>BERT – Fine-Tuning</vt:lpstr>
      <vt:lpstr>BERT – Fine-Tuning</vt:lpstr>
      <vt:lpstr>BERT - Results</vt:lpstr>
      <vt:lpstr>BERT</vt:lpstr>
      <vt:lpstr>AraBERT</vt:lpstr>
      <vt:lpstr>AraBERT</vt:lpstr>
      <vt:lpstr>Arabic Tokenization</vt:lpstr>
      <vt:lpstr>AraBERT - Results</vt:lpstr>
      <vt:lpstr>AraBERT – What's Next?</vt:lpstr>
      <vt:lpstr>AraBERT – 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AraBERT  Pre-training BERT for Arabic Language Understanding</dc:title>
  <dc:creator>wissam antoun</dc:creator>
  <cp:lastModifiedBy>wissam antoun</cp:lastModifiedBy>
  <cp:revision>28</cp:revision>
  <dcterms:created xsi:type="dcterms:W3CDTF">2020-05-13T14:55:10Z</dcterms:created>
  <dcterms:modified xsi:type="dcterms:W3CDTF">2020-05-13T21:42:04Z</dcterms:modified>
</cp:coreProperties>
</file>