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3"/>
    <p:sldId id="257" r:id="rId4"/>
    <p:sldId id="259" r:id="rId5"/>
    <p:sldId id="260" r:id="rId6"/>
    <p:sldId id="261" r:id="rId7"/>
    <p:sldId id="262" r:id="rId8"/>
    <p:sldId id="281" r:id="rId9"/>
    <p:sldId id="275" r:id="rId10"/>
    <p:sldId id="276" r:id="rId11"/>
    <p:sldId id="263" r:id="rId12"/>
    <p:sldId id="278" r:id="rId13"/>
    <p:sldId id="279" r:id="rId14"/>
    <p:sldId id="282" r:id="rId15"/>
    <p:sldId id="283" r:id="rId16"/>
    <p:sldId id="284" r:id="rId17"/>
    <p:sldId id="292" r:id="rId18"/>
    <p:sldId id="293" r:id="rId19"/>
    <p:sldId id="300" r:id="rId20"/>
    <p:sldId id="298" r:id="rId21"/>
    <p:sldId id="295" r:id="rId22"/>
    <p:sldId id="301" r:id="rId23"/>
    <p:sldId id="307" r:id="rId24"/>
    <p:sldId id="302" r:id="rId25"/>
    <p:sldId id="303" r:id="rId26"/>
    <p:sldId id="304" r:id="rId27"/>
    <p:sldId id="305" r:id="rId28"/>
    <p:sldId id="311" r:id="rId29"/>
    <p:sldId id="308" r:id="rId30"/>
    <p:sldId id="309" r:id="rId31"/>
    <p:sldId id="31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185"/>
    <a:srgbClr val="558B2F"/>
    <a:srgbClr val="4E342E"/>
    <a:srgbClr val="7E5F00"/>
    <a:srgbClr val="F29B26"/>
    <a:srgbClr val="BD392F"/>
    <a:srgbClr val="BFBFBF"/>
    <a:srgbClr val="8E00DB"/>
    <a:srgbClr val="0252D3"/>
    <a:srgbClr val="D8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USTHB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-125730"/>
            <a:ext cx="1875155" cy="18751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67460" y="234950"/>
            <a:ext cx="943292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>
                <a:latin typeface="Times New Roman" charset="0"/>
              </a:rPr>
              <a:t>Ministère de l'Enseignement Supérieur et de la Recherche Scienti</a:t>
            </a:r>
            <a:r>
              <a:rPr lang="x-none" altLang="en-US" sz="2000">
                <a:latin typeface="Times New Roman" charset="0"/>
              </a:rPr>
              <a:t>fi</a:t>
            </a:r>
            <a:r>
              <a:rPr lang="en-US" sz="2000">
                <a:latin typeface="Times New Roman" charset="0"/>
              </a:rPr>
              <a:t>que</a:t>
            </a:r>
            <a:endParaRPr lang="en-US" sz="2000">
              <a:latin typeface="Times New Roman" charset="0"/>
            </a:endParaRPr>
          </a:p>
          <a:p>
            <a:pPr algn="ctr"/>
            <a:r>
              <a:rPr lang="en-US" sz="2000">
                <a:latin typeface="Times New Roman" charset="0"/>
              </a:rPr>
              <a:t>Université des Sciences et de la Technologie Houari Boumediene</a:t>
            </a:r>
            <a:endParaRPr lang="en-US" sz="2000">
              <a:latin typeface="Times New Roman" charset="0"/>
            </a:endParaRPr>
          </a:p>
          <a:p>
            <a:pPr algn="ctr"/>
            <a:r>
              <a:rPr lang="en-US" sz="2000">
                <a:latin typeface="Times New Roman" charset="0"/>
              </a:rPr>
              <a:t>Faculté d'électronique et d'informatique</a:t>
            </a:r>
            <a:endParaRPr lang="en-US" sz="2000">
              <a:latin typeface="Times New Roman" charset="0"/>
            </a:endParaRPr>
          </a:p>
          <a:p>
            <a:pPr algn="ctr"/>
            <a:r>
              <a:rPr lang="en-US" sz="2000">
                <a:latin typeface="Times New Roman" charset="0"/>
              </a:rPr>
              <a:t>Département d'informatique</a:t>
            </a:r>
            <a:endParaRPr lang="en-US" sz="2000">
              <a:latin typeface="Times New Roman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1595" y="3696970"/>
            <a:ext cx="12092940" cy="118872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x-none" altLang="en-US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Arial" charset="0"/>
              </a:rPr>
              <a:t>Segmentation de séquences d'images vidéo présentant</a:t>
            </a:r>
            <a:endParaRPr lang="x-none" altLang="en-US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Arial" charset="0"/>
            </a:endParaRPr>
          </a:p>
          <a:p>
            <a:pPr algn="ctr"/>
            <a:r>
              <a:rPr lang="x-none" altLang="en-US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Arial" charset="0"/>
              </a:rPr>
              <a:t>plusieurs objets en mouvement</a:t>
            </a:r>
            <a:endParaRPr lang="x-none" altLang="en-US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027555" y="1680210"/>
            <a:ext cx="7780655" cy="1981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>
                <a:latin typeface="Times New Roman" charset="0"/>
              </a:rPr>
              <a:t>Mémoire de Licence</a:t>
            </a:r>
            <a:endParaRPr lang="en-US" sz="4000" b="1">
              <a:latin typeface="Times New Roman" charset="0"/>
            </a:endParaRPr>
          </a:p>
          <a:p>
            <a:pPr algn="ctr"/>
            <a:r>
              <a:rPr lang="en-US" sz="2800">
                <a:latin typeface="Times New Roman" charset="0"/>
              </a:rPr>
              <a:t>Domaine Informatique</a:t>
            </a:r>
            <a:endParaRPr lang="en-US" sz="2800">
              <a:latin typeface="Times New Roman" charset="0"/>
            </a:endParaRPr>
          </a:p>
          <a:p>
            <a:pPr algn="ctr"/>
            <a:r>
              <a:rPr lang="en-US" sz="2800">
                <a:latin typeface="Times New Roman" charset="0"/>
              </a:rPr>
              <a:t>Option : Informatique générale</a:t>
            </a:r>
            <a:endParaRPr lang="en-US" sz="2800">
              <a:latin typeface="Times New Roman" charset="0"/>
            </a:endParaRPr>
          </a:p>
          <a:p>
            <a:pPr algn="ctr"/>
            <a:r>
              <a:rPr lang="en-US" sz="2800">
                <a:latin typeface="Times New Roman" charset="0"/>
              </a:rPr>
              <a:t>Thème</a:t>
            </a:r>
            <a:endParaRPr lang="en-US" sz="2800">
              <a:latin typeface="Times New Roman" charset="0"/>
            </a:endParaRPr>
          </a:p>
        </p:txBody>
      </p:sp>
      <p:pic>
        <p:nvPicPr>
          <p:cNvPr id="9" name="Picture 8" descr="USTHB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845" y="-97790"/>
            <a:ext cx="1875155" cy="187515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785110" y="331597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12" name="Subtitle 2"/>
          <p:cNvSpPr>
            <a:spLocks noGrp="1"/>
          </p:cNvSpPr>
          <p:nvPr/>
        </p:nvSpPr>
        <p:spPr>
          <a:xfrm>
            <a:off x="73660" y="5021580"/>
            <a:ext cx="4083685" cy="171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dirty="0" smtClean="0">
                <a:latin typeface="Tw Cen MT" panose="020B0602020104020603" pitchFamily="34" charset="0"/>
              </a:rPr>
              <a:t>Réalisé</a:t>
            </a:r>
            <a:r>
              <a:rPr lang="en-US" b="1" dirty="0" smtClean="0">
                <a:latin typeface="Tw Cen MT" panose="020B0602020104020603" pitchFamily="34" charset="0"/>
              </a:rPr>
              <a:t> par: </a:t>
            </a:r>
            <a:endParaRPr lang="en-US" b="1" dirty="0" smtClean="0">
              <a:latin typeface="Tw Cen MT" panose="020B0602020104020603" pitchFamily="3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x-none" altLang="fr-FR" sz="2000" dirty="0" smtClean="0">
                <a:latin typeface="Tw Cen MT" panose="020B0602020104020603" pitchFamily="34" charset="0"/>
              </a:rPr>
              <a:t>BENHADDAD Wissam</a:t>
            </a:r>
            <a:endParaRPr lang="x-none" altLang="fr-FR" sz="2000" dirty="0" smtClean="0">
              <a:latin typeface="Tw Cen MT" panose="020B0602020104020603" pitchFamily="3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fr-FR" sz="2000" dirty="0" smtClean="0">
                <a:latin typeface="Tw Cen MT" panose="020B0602020104020603" pitchFamily="34" charset="0"/>
              </a:rPr>
              <a:t>B</a:t>
            </a:r>
            <a:r>
              <a:rPr lang="x-none" sz="2000" dirty="0" smtClean="0">
                <a:latin typeface="Tw Cen MT" panose="020B0602020104020603" pitchFamily="34" charset="0"/>
              </a:rPr>
              <a:t>OUMEGOUAS Hinda</a:t>
            </a:r>
            <a:endParaRPr lang="x-none" sz="2000" dirty="0">
              <a:latin typeface="Tw Cen MT" panose="020B0602020104020603" pitchFamily="34" charset="0"/>
            </a:endParaRPr>
          </a:p>
        </p:txBody>
      </p:sp>
      <p:sp>
        <p:nvSpPr>
          <p:cNvPr id="13" name="ZoneTexte 3"/>
          <p:cNvSpPr txBox="1"/>
          <p:nvPr/>
        </p:nvSpPr>
        <p:spPr>
          <a:xfrm>
            <a:off x="4338320" y="6370320"/>
            <a:ext cx="29692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latin typeface="Tw Cen MT" panose="020B0602020104020603" pitchFamily="34" charset="0"/>
              </a:rPr>
              <a:t>201</a:t>
            </a:r>
            <a:r>
              <a:rPr lang="x-none" altLang="fr-FR" dirty="0" smtClean="0">
                <a:latin typeface="Tw Cen MT" panose="020B0602020104020603" pitchFamily="34" charset="0"/>
              </a:rPr>
              <a:t>6</a:t>
            </a:r>
            <a:r>
              <a:rPr lang="fr-FR" dirty="0" smtClean="0">
                <a:latin typeface="Tw Cen MT" panose="020B0602020104020603" pitchFamily="34" charset="0"/>
              </a:rPr>
              <a:t>/201</a:t>
            </a:r>
            <a:r>
              <a:rPr lang="x-none" altLang="fr-FR" dirty="0" smtClean="0">
                <a:latin typeface="Tw Cen MT" panose="020B0602020104020603" pitchFamily="34" charset="0"/>
              </a:rPr>
              <a:t>7</a:t>
            </a:r>
            <a:endParaRPr lang="x-none" altLang="fr-FR" dirty="0" smtClean="0">
              <a:latin typeface="Tw Cen MT" panose="020B0602020104020603" pitchFamily="34" charset="0"/>
            </a:endParaRPr>
          </a:p>
        </p:txBody>
      </p:sp>
      <p:sp>
        <p:nvSpPr>
          <p:cNvPr id="14" name="Subtitle 2"/>
          <p:cNvSpPr txBox="1"/>
          <p:nvPr/>
        </p:nvSpPr>
        <p:spPr>
          <a:xfrm>
            <a:off x="9188450" y="4994275"/>
            <a:ext cx="2849880" cy="171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b="1" dirty="0" smtClean="0">
                <a:latin typeface="Tw Cen MT" panose="020B0602020104020603" pitchFamily="34" charset="0"/>
              </a:rPr>
              <a:t>Encadré</a:t>
            </a:r>
            <a:r>
              <a:rPr lang="en-US" sz="2600" b="1" dirty="0" smtClean="0">
                <a:latin typeface="Tw Cen MT" panose="020B0602020104020603" pitchFamily="34" charset="0"/>
              </a:rPr>
              <a:t> par: </a:t>
            </a:r>
            <a:endParaRPr lang="en-US" sz="2600" b="1" dirty="0" smtClean="0">
              <a:latin typeface="Tw Cen MT" panose="020B0602020104020603" pitchFamily="34" charset="0"/>
            </a:endParaRPr>
          </a:p>
          <a:p>
            <a:pPr marL="342900" indent="-342900" algn="l">
              <a:buFontTx/>
              <a:buChar char="-"/>
            </a:pPr>
            <a:r>
              <a:rPr sz="2000" dirty="0" smtClean="0">
                <a:latin typeface="Tw Cen MT" panose="020B0602020104020603" pitchFamily="34" charset="0"/>
              </a:rPr>
              <a:t>Mme Dj. Medjahed</a:t>
            </a:r>
            <a:endParaRPr sz="2000" dirty="0" smtClean="0">
              <a:latin typeface="Tw Cen MT" panose="020B0602020104020603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ounded Rectangle 39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48640" y="1733038"/>
            <a:ext cx="0" cy="4841624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2707618">
            <a:off x="270085" y="2029902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45465" y="2484120"/>
            <a:ext cx="6985" cy="4669155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 rot="2707618">
            <a:off x="266275" y="2908437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7" name="TextBox 27"/>
          <p:cNvSpPr txBox="1"/>
          <p:nvPr/>
        </p:nvSpPr>
        <p:spPr>
          <a:xfrm>
            <a:off x="875665" y="1015365"/>
            <a:ext cx="221932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 dirty="0" err="1" smtClean="0">
                <a:solidFill>
                  <a:srgbClr val="BD392F"/>
                </a:solidFill>
                <a:latin typeface="Tw Cen MT" panose="020B0602020104020603" pitchFamily="34" charset="0"/>
              </a:rPr>
              <a:t>Moyenne arithmétique</a:t>
            </a:r>
            <a:endParaRPr lang="x-none" altLang="en-US" sz="2400" b="1" dirty="0" err="1" smtClean="0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29"/>
          <p:cNvSpPr txBox="1"/>
          <p:nvPr/>
        </p:nvSpPr>
        <p:spPr>
          <a:xfrm>
            <a:off x="851051" y="2949057"/>
            <a:ext cx="16949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  <a:sym typeface="+mn-ea"/>
              </a:rPr>
              <a:t>Conclusion</a:t>
            </a:r>
            <a:endParaRPr lang="x-none" altLang="en-US" sz="1900" b="1" dirty="0" err="1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41"/>
          <p:cNvSpPr txBox="1"/>
          <p:nvPr/>
        </p:nvSpPr>
        <p:spPr>
          <a:xfrm>
            <a:off x="889151" y="2070522"/>
            <a:ext cx="215210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1900" b="1" dirty="0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</a:rPr>
              <a:t>Principe</a:t>
            </a:r>
            <a:endParaRPr lang="x-none" altLang="fr-FR" sz="1900" b="1" dirty="0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7200" y="635"/>
            <a:ext cx="2437200" cy="972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" y="0"/>
            <a:ext cx="2437200" cy="83160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119120" y="2446655"/>
            <a:ext cx="8475980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charset="0"/>
              <a:buChar char="•"/>
            </a:pPr>
            <a:r>
              <a:rPr lang="x-none" altLang="fr-FR" sz="3000">
                <a:latin typeface="Tw Cen MT" panose="020B0602020104020603" pitchFamily="34" charset="0"/>
              </a:rPr>
              <a:t>C</a:t>
            </a:r>
            <a:r>
              <a:rPr lang="fr-FR" altLang="en-US" sz="3000">
                <a:latin typeface="Tw Cen MT" panose="020B0602020104020603" pitchFamily="34" charset="0"/>
              </a:rPr>
              <a:t>ette </a:t>
            </a:r>
            <a:r>
              <a:rPr lang="fr-FR" altLang="en-US" sz="3000"/>
              <a:t>technique procède en calculant l’image moyenne de toute la séquence  arithmétiquement.</a:t>
            </a:r>
            <a:endParaRPr lang="fr-F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/>
      <p:bldP spid="9" grpId="3"/>
      <p:bldP spid="9" grpId="4"/>
      <p:bldP spid="9" grpId="5"/>
      <p:bldP spid="9" grpId="6"/>
      <p:bldP spid="9" grpId="7"/>
      <p:bldP spid="9" grpId="8"/>
      <p:bldP spid="9" grpId="9"/>
      <p:bldP spid="9" grpId="10"/>
      <p:bldP spid="9" grpId="11"/>
      <p:bldP spid="9" grpId="12"/>
      <p:bldP spid="9" grpId="13"/>
      <p:bldP spid="9" grpId="14"/>
      <p:bldP spid="9" grpId="15"/>
      <p:bldP spid="9" grpId="16"/>
      <p:bldP spid="9" grpId="17"/>
      <p:bldP spid="9" grpId="18"/>
      <p:bldP spid="9" grpId="19"/>
      <p:bldP spid="9" grpId="20"/>
      <p:bldP spid="9" grpId="21"/>
      <p:bldP spid="9" grpId="22"/>
      <p:bldP spid="9" grpId="23"/>
      <p:bldP spid="9" grpId="24"/>
      <p:bldP spid="9" grpId="25"/>
      <p:bldP spid="9" grpId="26"/>
      <p:bldP spid="9" grpId="27"/>
      <p:bldP spid="9" grpId="28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ounded Rectangle 39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48640" y="1733038"/>
            <a:ext cx="0" cy="4841624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2707618">
            <a:off x="270085" y="2029902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45465" y="2484120"/>
            <a:ext cx="12700" cy="3987800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 rot="2707618">
            <a:off x="266275" y="2908437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7" name="TextBox 27"/>
          <p:cNvSpPr txBox="1"/>
          <p:nvPr/>
        </p:nvSpPr>
        <p:spPr>
          <a:xfrm>
            <a:off x="856615" y="1148715"/>
            <a:ext cx="2219325" cy="67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rgbClr val="BFBFBF"/>
                </a:solidFill>
                <a:latin typeface="Tw Cen MT" panose="020B0602020104020603" pitchFamily="34" charset="0"/>
              </a:rPr>
              <a:t>Moyenne arithmétique</a:t>
            </a:r>
            <a:endParaRPr lang="x-none" altLang="en-US" sz="1900" b="1" dirty="0" err="1" smtClean="0">
              <a:solidFill>
                <a:srgbClr val="BFBFBF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29"/>
          <p:cNvSpPr txBox="1"/>
          <p:nvPr/>
        </p:nvSpPr>
        <p:spPr>
          <a:xfrm>
            <a:off x="851051" y="2949057"/>
            <a:ext cx="16949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</a:rPr>
              <a:t>Conclusion</a:t>
            </a:r>
            <a:endParaRPr lang="x-none" altLang="en-US" sz="1900" b="1" dirty="0" err="1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41"/>
          <p:cNvSpPr txBox="1"/>
          <p:nvPr/>
        </p:nvSpPr>
        <p:spPr>
          <a:xfrm>
            <a:off x="851051" y="2070522"/>
            <a:ext cx="215210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2400" b="1" dirty="0" smtClean="0">
                <a:solidFill>
                  <a:srgbClr val="BD392F"/>
                </a:solidFill>
                <a:latin typeface="Tw Cen MT" panose="020B0602020104020603" pitchFamily="34" charset="0"/>
              </a:rPr>
              <a:t>Principe</a:t>
            </a:r>
            <a:endParaRPr lang="x-none" altLang="fr-FR" sz="2400" b="1" dirty="0" smtClean="0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8640" y="3378200"/>
            <a:ext cx="0" cy="3469005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7200" y="635"/>
            <a:ext cx="2437200" cy="972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" y="0"/>
            <a:ext cx="2437200" cy="83160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6878955" y="929005"/>
            <a:ext cx="348615" cy="3486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Text Box 75"/>
          <p:cNvSpPr txBox="1"/>
          <p:nvPr/>
        </p:nvSpPr>
        <p:spPr>
          <a:xfrm>
            <a:off x="7216140" y="920750"/>
            <a:ext cx="13106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Vidéo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90640" y="1497965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Lire frame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89370" y="2327275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Addition des frames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79" name="Diamond 78"/>
          <p:cNvSpPr/>
          <p:nvPr/>
        </p:nvSpPr>
        <p:spPr>
          <a:xfrm>
            <a:off x="6221095" y="3143250"/>
            <a:ext cx="1663065" cy="932180"/>
          </a:xfrm>
          <a:prstGeom prst="diamon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Fin vidéo ?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28135" y="3323590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latin typeface="Tw Cen MT" panose="020B0602020104020603" pitchFamily="34" charset="0"/>
              </a:rPr>
              <a:t>Division sur NBframes</a:t>
            </a:r>
            <a:endParaRPr lang="x-none" altLang="en-US" sz="1600">
              <a:latin typeface="Tw Cen MT" panose="020B0602020104020603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129405" y="4117340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Lire frame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134485" y="4941570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Différence d'image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142740" y="5739130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latin typeface="Tw Cen MT" panose="020B0602020104020603" pitchFamily="34" charset="0"/>
              </a:rPr>
              <a:t>Extraction d'avant plan</a:t>
            </a:r>
            <a:endParaRPr lang="x-none" altLang="en-US" sz="1600">
              <a:latin typeface="Tw Cen MT" panose="020B0602020104020603" pitchFamily="34" charset="0"/>
            </a:endParaRPr>
          </a:p>
        </p:txBody>
      </p:sp>
      <p:sp>
        <p:nvSpPr>
          <p:cNvPr id="84" name="Diamond 83"/>
          <p:cNvSpPr/>
          <p:nvPr/>
        </p:nvSpPr>
        <p:spPr>
          <a:xfrm>
            <a:off x="6269990" y="5573395"/>
            <a:ext cx="1663065" cy="932180"/>
          </a:xfrm>
          <a:prstGeom prst="diamon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Fin vidéo ?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9325610" y="5864860"/>
            <a:ext cx="348615" cy="348615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77" idx="2"/>
            <a:endCxn id="78" idx="0"/>
          </p:cNvCxnSpPr>
          <p:nvPr/>
        </p:nvCxnSpPr>
        <p:spPr>
          <a:xfrm flipH="1">
            <a:off x="7053580" y="2084070"/>
            <a:ext cx="1270" cy="243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8" idx="2"/>
            <a:endCxn id="79" idx="0"/>
          </p:cNvCxnSpPr>
          <p:nvPr/>
        </p:nvCxnSpPr>
        <p:spPr>
          <a:xfrm flipH="1">
            <a:off x="7052945" y="2913380"/>
            <a:ext cx="635" cy="2298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1"/>
            <a:endCxn id="80" idx="3"/>
          </p:cNvCxnSpPr>
          <p:nvPr/>
        </p:nvCxnSpPr>
        <p:spPr>
          <a:xfrm flipH="1">
            <a:off x="5455920" y="3609340"/>
            <a:ext cx="765175" cy="7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0" idx="2"/>
            <a:endCxn id="81" idx="0"/>
          </p:cNvCxnSpPr>
          <p:nvPr/>
        </p:nvCxnSpPr>
        <p:spPr>
          <a:xfrm>
            <a:off x="4792345" y="3909695"/>
            <a:ext cx="1270" cy="2076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1" idx="2"/>
            <a:endCxn id="82" idx="0"/>
          </p:cNvCxnSpPr>
          <p:nvPr/>
        </p:nvCxnSpPr>
        <p:spPr>
          <a:xfrm>
            <a:off x="4793615" y="4703445"/>
            <a:ext cx="5080" cy="2381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2" idx="2"/>
            <a:endCxn id="83" idx="0"/>
          </p:cNvCxnSpPr>
          <p:nvPr/>
        </p:nvCxnSpPr>
        <p:spPr>
          <a:xfrm>
            <a:off x="4798695" y="5527675"/>
            <a:ext cx="8255" cy="2114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3" idx="3"/>
            <a:endCxn id="84" idx="1"/>
          </p:cNvCxnSpPr>
          <p:nvPr/>
        </p:nvCxnSpPr>
        <p:spPr>
          <a:xfrm>
            <a:off x="5470525" y="6032500"/>
            <a:ext cx="799465" cy="69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5" idx="4"/>
            <a:endCxn id="77" idx="0"/>
          </p:cNvCxnSpPr>
          <p:nvPr/>
        </p:nvCxnSpPr>
        <p:spPr>
          <a:xfrm>
            <a:off x="7053580" y="1277620"/>
            <a:ext cx="1270" cy="2203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4" idx="3"/>
            <a:endCxn id="85" idx="2"/>
          </p:cNvCxnSpPr>
          <p:nvPr/>
        </p:nvCxnSpPr>
        <p:spPr>
          <a:xfrm>
            <a:off x="7933055" y="6039485"/>
            <a:ext cx="139255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94"/>
          <p:cNvSpPr txBox="1"/>
          <p:nvPr/>
        </p:nvSpPr>
        <p:spPr>
          <a:xfrm>
            <a:off x="9708515" y="5868035"/>
            <a:ext cx="1295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Avant plan</a:t>
            </a:r>
            <a:endParaRPr lang="x-none" altLang="en-US">
              <a:latin typeface="Tw Cen MT" panose="020B0602020104020603" pitchFamily="34" charset="0"/>
            </a:endParaRPr>
          </a:p>
        </p:txBody>
      </p:sp>
      <p:cxnSp>
        <p:nvCxnSpPr>
          <p:cNvPr id="96" name="Elbow Connector 95"/>
          <p:cNvCxnSpPr>
            <a:stCxn id="79" idx="3"/>
            <a:endCxn id="77" idx="3"/>
          </p:cNvCxnSpPr>
          <p:nvPr/>
        </p:nvCxnSpPr>
        <p:spPr>
          <a:xfrm flipH="1" flipV="1">
            <a:off x="7718425" y="1791335"/>
            <a:ext cx="165735" cy="1818005"/>
          </a:xfrm>
          <a:prstGeom prst="bentConnector3">
            <a:avLst>
              <a:gd name="adj1" fmla="val -14367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4" idx="2"/>
            <a:endCxn id="81" idx="1"/>
          </p:cNvCxnSpPr>
          <p:nvPr/>
        </p:nvCxnSpPr>
        <p:spPr>
          <a:xfrm rot="5400000" flipH="1">
            <a:off x="4568190" y="3971290"/>
            <a:ext cx="2094865" cy="2972435"/>
          </a:xfrm>
          <a:prstGeom prst="bentConnector4">
            <a:avLst>
              <a:gd name="adj1" fmla="val -11367"/>
              <a:gd name="adj2" fmla="val 10801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97"/>
          <p:cNvSpPr txBox="1"/>
          <p:nvPr/>
        </p:nvSpPr>
        <p:spPr>
          <a:xfrm>
            <a:off x="7783195" y="3674745"/>
            <a:ext cx="677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Non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99" name="Text Box 98"/>
          <p:cNvSpPr txBox="1"/>
          <p:nvPr/>
        </p:nvSpPr>
        <p:spPr>
          <a:xfrm>
            <a:off x="5708650" y="3665855"/>
            <a:ext cx="677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Oui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338060" y="6430645"/>
            <a:ext cx="677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Non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7910195" y="5561965"/>
            <a:ext cx="677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Oui</a:t>
            </a:r>
            <a:endParaRPr lang="x-none" altLang="en-US">
              <a:latin typeface="Tw Cen MT" panose="020B06020201040206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ldLvl="0" animBg="1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98" grpId="0"/>
      <p:bldP spid="99" grpId="0"/>
      <p:bldP spid="100" grpId="0"/>
      <p:bldP spid="101" grpId="0"/>
      <p:bldP spid="85" grpId="0" bldLvl="0" animBg="1"/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ounded Rectangle 39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48640" y="1733038"/>
            <a:ext cx="0" cy="4841624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2707618">
            <a:off x="270085" y="2029902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45465" y="2484120"/>
            <a:ext cx="6985" cy="4669155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 rot="2707618">
            <a:off x="266275" y="2908437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7" name="TextBox 27"/>
          <p:cNvSpPr txBox="1"/>
          <p:nvPr/>
        </p:nvSpPr>
        <p:spPr>
          <a:xfrm>
            <a:off x="856615" y="1148715"/>
            <a:ext cx="2219325" cy="67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rgbClr val="BFBFBF"/>
                </a:solidFill>
                <a:latin typeface="Tw Cen MT" panose="020B0602020104020603" pitchFamily="34" charset="0"/>
              </a:rPr>
              <a:t>Moyenne arithmétique</a:t>
            </a:r>
            <a:endParaRPr lang="x-none" altLang="en-US" sz="1900" b="1" dirty="0" err="1" smtClean="0">
              <a:solidFill>
                <a:srgbClr val="BFBFBF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29"/>
          <p:cNvSpPr txBox="1"/>
          <p:nvPr/>
        </p:nvSpPr>
        <p:spPr>
          <a:xfrm>
            <a:off x="850900" y="2948940"/>
            <a:ext cx="186817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 dirty="0" err="1" smtClean="0">
                <a:solidFill>
                  <a:srgbClr val="BD392F"/>
                </a:solidFill>
                <a:latin typeface="Tw Cen MT" panose="020B0602020104020603" pitchFamily="34" charset="0"/>
              </a:rPr>
              <a:t>Conclusion</a:t>
            </a:r>
            <a:endParaRPr lang="x-none" altLang="en-US" sz="2400" b="1" dirty="0" err="1" smtClean="0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41"/>
          <p:cNvSpPr txBox="1"/>
          <p:nvPr/>
        </p:nvSpPr>
        <p:spPr>
          <a:xfrm>
            <a:off x="851051" y="2070522"/>
            <a:ext cx="215210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1900" b="1" dirty="0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</a:rPr>
              <a:t>Principe</a:t>
            </a:r>
            <a:endParaRPr lang="x-none" altLang="fr-FR" sz="1900" b="1" dirty="0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8640" y="3378200"/>
            <a:ext cx="0" cy="3469005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7200" y="635"/>
            <a:ext cx="2437200" cy="972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5" y="0"/>
            <a:ext cx="2437200" cy="83160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graphicFrame>
        <p:nvGraphicFramePr>
          <p:cNvPr id="44" name="Table 43"/>
          <p:cNvGraphicFramePr/>
          <p:nvPr/>
        </p:nvGraphicFramePr>
        <p:xfrm>
          <a:off x="3125470" y="2040890"/>
          <a:ext cx="8534400" cy="360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768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3600">
                          <a:latin typeface="Tw Cen MT" panose="020B0602020104020603" pitchFamily="34" charset="0"/>
                        </a:rPr>
                        <a:t>Points forts</a:t>
                      </a:r>
                      <a:endParaRPr lang="x-none" sz="3600">
                        <a:latin typeface="Tw Cen MT" panose="020B0602020104020603" pitchFamily="34" charset="0"/>
                      </a:endParaRPr>
                    </a:p>
                  </a:txBody>
                  <a:tcPr anchor="ctr" anchorCtr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3600">
                          <a:latin typeface="Tw Cen MT" panose="020B0602020104020603" pitchFamily="34" charset="0"/>
                        </a:rPr>
                        <a:t>Points faibles</a:t>
                      </a:r>
                      <a:endParaRPr lang="x-none" sz="3600">
                        <a:latin typeface="Tw Cen MT" panose="020B0602020104020603" pitchFamily="34" charset="0"/>
                      </a:endParaRPr>
                    </a:p>
                  </a:txBody>
                  <a:tcPr anchor="ctr" anchorCtr="0">
                    <a:solidFill>
                      <a:srgbClr val="00206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Rapide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Simple à implémenter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Efficace dans les cas basiques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Sensible au changement brusque de la luminosité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Sensible au bruit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  <a:sym typeface="+mn-ea"/>
                        </a:rPr>
                        <a:t>Confond les ombres avec un mouvement.</a:t>
                      </a:r>
                      <a:endParaRPr lang="x-none" sz="2000">
                        <a:latin typeface="Tw Cen MT" panose="020B0602020104020603" pitchFamily="34" charset="0"/>
                        <a:sym typeface="+mn-ea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Insensible aux mouvements lents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>
                        <a:latin typeface="Tw Cen MT" panose="020B0602020104020603" pitchFamily="3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ounded Rectangle 39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48640" y="1733038"/>
            <a:ext cx="0" cy="4841624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2707618">
            <a:off x="270085" y="2029902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45465" y="2484120"/>
            <a:ext cx="6985" cy="4669155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 rot="2707618">
            <a:off x="266275" y="2908437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7" name="TextBox 27"/>
          <p:cNvSpPr txBox="1"/>
          <p:nvPr/>
        </p:nvSpPr>
        <p:spPr>
          <a:xfrm>
            <a:off x="856615" y="1148715"/>
            <a:ext cx="221932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 dirty="0" err="1" smtClean="0">
                <a:solidFill>
                  <a:srgbClr val="BD392F"/>
                </a:solidFill>
                <a:latin typeface="Tw Cen MT" panose="020B0602020104020603" pitchFamily="34" charset="0"/>
              </a:rPr>
              <a:t>Moyenne récursive</a:t>
            </a:r>
            <a:endParaRPr lang="x-none" altLang="en-US" sz="2400" b="1" dirty="0" err="1" smtClean="0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29"/>
          <p:cNvSpPr txBox="1"/>
          <p:nvPr/>
        </p:nvSpPr>
        <p:spPr>
          <a:xfrm>
            <a:off x="851051" y="2949057"/>
            <a:ext cx="16949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  <a:sym typeface="+mn-ea"/>
              </a:rPr>
              <a:t>Conclusion</a:t>
            </a:r>
            <a:endParaRPr lang="x-none" altLang="en-US" sz="1900" b="1" dirty="0" err="1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41"/>
          <p:cNvSpPr txBox="1"/>
          <p:nvPr/>
        </p:nvSpPr>
        <p:spPr>
          <a:xfrm>
            <a:off x="851051" y="2070522"/>
            <a:ext cx="215210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1900" b="1" dirty="0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</a:rPr>
              <a:t>Principe</a:t>
            </a:r>
            <a:endParaRPr lang="x-none" altLang="fr-FR" sz="1900" b="1" dirty="0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7200" y="635"/>
            <a:ext cx="2437200" cy="972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" y="0"/>
            <a:ext cx="2437200" cy="83160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2783205" y="1967230"/>
            <a:ext cx="8168005" cy="155448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000"/>
              </a:srgbClr>
            </a:outerShdw>
          </a:effectLst>
        </p:spPr>
        <p:txBody>
          <a:bodyPr wrap="square" rtlCol="0" anchor="t">
            <a:spAutoFit/>
          </a:bodyPr>
          <a:p>
            <a:pPr marL="457200" indent="-457200">
              <a:buFont typeface="Arial" charset="0"/>
              <a:buChar char="•"/>
            </a:pPr>
            <a:r>
              <a:rPr lang="x-none" altLang="fr-FR" sz="3200">
                <a:latin typeface="+mn-ea"/>
                <a:sym typeface="+mn-ea"/>
              </a:rPr>
              <a:t>Introduction d'un paramètre d'oubli</a:t>
            </a:r>
            <a:endParaRPr lang="x-none" altLang="fr-FR" sz="3200">
              <a:latin typeface="+mn-ea"/>
              <a:sym typeface="+mn-ea"/>
            </a:endParaRPr>
          </a:p>
          <a:p>
            <a:pPr indent="0">
              <a:buFont typeface="Arial" charset="0"/>
              <a:buNone/>
            </a:pPr>
            <a:endParaRPr lang="x-none" altLang="fr-FR" sz="3200">
              <a:latin typeface="+mn-ea"/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x-none" altLang="fr-FR" sz="3200">
                <a:latin typeface="+mn-ea"/>
                <a:sym typeface="+mn-ea"/>
              </a:rPr>
              <a:t>Calcule du fond statique récursivement</a:t>
            </a:r>
            <a:endParaRPr lang="x-none" altLang="fr-FR" sz="3200"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ounded Rectangle 39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48640" y="1733038"/>
            <a:ext cx="0" cy="4841624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2707618">
            <a:off x="270085" y="2029902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45465" y="2484120"/>
            <a:ext cx="12700" cy="4157345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 rot="2707618">
            <a:off x="266275" y="2908437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7" name="TextBox 27"/>
          <p:cNvSpPr txBox="1"/>
          <p:nvPr/>
        </p:nvSpPr>
        <p:spPr>
          <a:xfrm>
            <a:off x="856615" y="1148715"/>
            <a:ext cx="2219325" cy="67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rgbClr val="BFBFBF"/>
                </a:solidFill>
                <a:latin typeface="Tw Cen MT" panose="020B0602020104020603" pitchFamily="34" charset="0"/>
              </a:rPr>
              <a:t>Moyenne récursive</a:t>
            </a:r>
            <a:endParaRPr lang="x-none" altLang="en-US" sz="1900" b="1" dirty="0" err="1" smtClean="0">
              <a:solidFill>
                <a:srgbClr val="BFBFBF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29"/>
          <p:cNvSpPr txBox="1"/>
          <p:nvPr/>
        </p:nvSpPr>
        <p:spPr>
          <a:xfrm>
            <a:off x="851051" y="2949057"/>
            <a:ext cx="16949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  <a:sym typeface="+mn-ea"/>
              </a:rPr>
              <a:t>Conclusion</a:t>
            </a:r>
            <a:endParaRPr lang="x-none" altLang="en-US" sz="1900" b="1" dirty="0" err="1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41"/>
          <p:cNvSpPr txBox="1"/>
          <p:nvPr/>
        </p:nvSpPr>
        <p:spPr>
          <a:xfrm>
            <a:off x="851051" y="2070522"/>
            <a:ext cx="215210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2400" b="1" dirty="0" smtClean="0">
                <a:solidFill>
                  <a:srgbClr val="BD392F"/>
                </a:solidFill>
                <a:latin typeface="Tw Cen MT" panose="020B0602020104020603" pitchFamily="34" charset="0"/>
              </a:rPr>
              <a:t>Principe</a:t>
            </a:r>
            <a:endParaRPr lang="x-none" altLang="fr-FR" sz="2400" b="1" dirty="0" smtClean="0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8640" y="3378200"/>
            <a:ext cx="0" cy="3469005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7200" y="635"/>
            <a:ext cx="2437200" cy="972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" y="0"/>
            <a:ext cx="2437200" cy="83160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78955" y="929005"/>
            <a:ext cx="348615" cy="3486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216140" y="920750"/>
            <a:ext cx="13106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Vidéo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90640" y="1497965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Lire frame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89370" y="2327275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Appliquer formule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6221095" y="3143250"/>
            <a:ext cx="1663065" cy="932180"/>
          </a:xfrm>
          <a:prstGeom prst="diamon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Fin vidéo ?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29405" y="3374390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Lire frame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34485" y="4198620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Différence d'image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42740" y="4996180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latin typeface="Tw Cen MT" panose="020B0602020104020603" pitchFamily="34" charset="0"/>
              </a:rPr>
              <a:t>Extraction d'avant plan</a:t>
            </a:r>
            <a:endParaRPr lang="x-none" altLang="en-US" sz="1600">
              <a:latin typeface="Tw Cen MT" panose="020B0602020104020603" pitchFamily="34" charset="0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6269990" y="4830445"/>
            <a:ext cx="1663065" cy="932180"/>
          </a:xfrm>
          <a:prstGeom prst="diamon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Fin vidéo ?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9325610" y="5121910"/>
            <a:ext cx="348615" cy="348615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3" idx="2"/>
            <a:endCxn id="14" idx="0"/>
          </p:cNvCxnSpPr>
          <p:nvPr/>
        </p:nvCxnSpPr>
        <p:spPr>
          <a:xfrm flipH="1">
            <a:off x="7053580" y="2084070"/>
            <a:ext cx="1270" cy="243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2"/>
            <a:endCxn id="15" idx="0"/>
          </p:cNvCxnSpPr>
          <p:nvPr/>
        </p:nvCxnSpPr>
        <p:spPr>
          <a:xfrm flipH="1">
            <a:off x="7052945" y="2913380"/>
            <a:ext cx="635" cy="2298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1"/>
          </p:cNvCxnSpPr>
          <p:nvPr/>
        </p:nvCxnSpPr>
        <p:spPr>
          <a:xfrm flipH="1">
            <a:off x="5455920" y="3609340"/>
            <a:ext cx="765175" cy="7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7" idx="0"/>
          </p:cNvCxnSpPr>
          <p:nvPr/>
        </p:nvCxnSpPr>
        <p:spPr>
          <a:xfrm>
            <a:off x="4793615" y="3943985"/>
            <a:ext cx="5080" cy="2381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18" idx="0"/>
          </p:cNvCxnSpPr>
          <p:nvPr/>
        </p:nvCxnSpPr>
        <p:spPr>
          <a:xfrm>
            <a:off x="4798695" y="4768215"/>
            <a:ext cx="8255" cy="2114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3"/>
            <a:endCxn id="19" idx="1"/>
          </p:cNvCxnSpPr>
          <p:nvPr/>
        </p:nvCxnSpPr>
        <p:spPr>
          <a:xfrm>
            <a:off x="5470525" y="5273040"/>
            <a:ext cx="799465" cy="69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4"/>
            <a:endCxn id="13" idx="0"/>
          </p:cNvCxnSpPr>
          <p:nvPr/>
        </p:nvCxnSpPr>
        <p:spPr>
          <a:xfrm>
            <a:off x="7053580" y="1277620"/>
            <a:ext cx="1270" cy="2203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  <a:endCxn id="20" idx="2"/>
          </p:cNvCxnSpPr>
          <p:nvPr/>
        </p:nvCxnSpPr>
        <p:spPr>
          <a:xfrm>
            <a:off x="7933055" y="5280025"/>
            <a:ext cx="139255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9708515" y="5125085"/>
            <a:ext cx="1295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Avant plan</a:t>
            </a:r>
            <a:endParaRPr lang="x-none" altLang="en-US">
              <a:latin typeface="Tw Cen MT" panose="020B0602020104020603" pitchFamily="34" charset="0"/>
            </a:endParaRPr>
          </a:p>
        </p:txBody>
      </p:sp>
      <p:cxnSp>
        <p:nvCxnSpPr>
          <p:cNvPr id="34" name="Elbow Connector 33"/>
          <p:cNvCxnSpPr>
            <a:stCxn id="15" idx="3"/>
            <a:endCxn id="13" idx="3"/>
          </p:cNvCxnSpPr>
          <p:nvPr/>
        </p:nvCxnSpPr>
        <p:spPr>
          <a:xfrm flipH="1" flipV="1">
            <a:off x="7718425" y="1791335"/>
            <a:ext cx="165735" cy="1818005"/>
          </a:xfrm>
          <a:prstGeom prst="bentConnector3">
            <a:avLst>
              <a:gd name="adj1" fmla="val -14367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2"/>
            <a:endCxn id="16" idx="1"/>
          </p:cNvCxnSpPr>
          <p:nvPr/>
        </p:nvCxnSpPr>
        <p:spPr>
          <a:xfrm rot="5400000" flipH="1">
            <a:off x="4568190" y="3212465"/>
            <a:ext cx="2094865" cy="2972435"/>
          </a:xfrm>
          <a:prstGeom prst="bentConnector4">
            <a:avLst>
              <a:gd name="adj1" fmla="val -11367"/>
              <a:gd name="adj2" fmla="val 10801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7783195" y="3674745"/>
            <a:ext cx="677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Non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5708650" y="3665855"/>
            <a:ext cx="677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Oui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7338060" y="5687695"/>
            <a:ext cx="677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Non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7910195" y="4819015"/>
            <a:ext cx="677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Oui</a:t>
            </a:r>
            <a:endParaRPr lang="x-none" altLang="en-US">
              <a:latin typeface="Tw Cen MT" panose="020B06020201040206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36" grpId="0"/>
      <p:bldP spid="37" grpId="0"/>
      <p:bldP spid="38" grpId="0"/>
      <p:bldP spid="39" grpId="0"/>
      <p:bldP spid="20" grpId="0" bldLvl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ounded Rectangle 39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48640" y="1733038"/>
            <a:ext cx="0" cy="4841624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2707618">
            <a:off x="270085" y="2029902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45465" y="2484120"/>
            <a:ext cx="6985" cy="4669155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 rot="2707618">
            <a:off x="266275" y="2908437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7" name="TextBox 27"/>
          <p:cNvSpPr txBox="1"/>
          <p:nvPr/>
        </p:nvSpPr>
        <p:spPr>
          <a:xfrm>
            <a:off x="856615" y="1148715"/>
            <a:ext cx="2219325" cy="67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rgbClr val="BFBFBF"/>
                </a:solidFill>
                <a:latin typeface="Tw Cen MT" panose="020B0602020104020603" pitchFamily="34" charset="0"/>
              </a:rPr>
              <a:t>Moyenne récursive</a:t>
            </a:r>
            <a:endParaRPr lang="x-none" altLang="en-US" sz="1900" b="1" dirty="0" err="1" smtClean="0">
              <a:solidFill>
                <a:srgbClr val="BFBFBF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29"/>
          <p:cNvSpPr txBox="1"/>
          <p:nvPr/>
        </p:nvSpPr>
        <p:spPr>
          <a:xfrm>
            <a:off x="851535" y="2948940"/>
            <a:ext cx="19265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 dirty="0" err="1" smtClean="0">
                <a:solidFill>
                  <a:srgbClr val="BD392F"/>
                </a:solidFill>
                <a:latin typeface="Tw Cen MT" panose="020B0602020104020603" pitchFamily="34" charset="0"/>
              </a:rPr>
              <a:t>Conclusion</a:t>
            </a:r>
            <a:endParaRPr lang="x-none" altLang="en-US" sz="2400" b="1" dirty="0" err="1" smtClean="0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41"/>
          <p:cNvSpPr txBox="1"/>
          <p:nvPr/>
        </p:nvSpPr>
        <p:spPr>
          <a:xfrm>
            <a:off x="851051" y="2070522"/>
            <a:ext cx="215210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1900" b="1" dirty="0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</a:rPr>
              <a:t>Principe</a:t>
            </a:r>
            <a:endParaRPr lang="x-none" altLang="fr-FR" sz="1900" b="1" dirty="0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8640" y="3378200"/>
            <a:ext cx="0" cy="3469005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7200" y="635"/>
            <a:ext cx="2437200" cy="972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5" y="0"/>
            <a:ext cx="2437200" cy="83160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graphicFrame>
        <p:nvGraphicFramePr>
          <p:cNvPr id="41" name="Table 40"/>
          <p:cNvGraphicFramePr/>
          <p:nvPr/>
        </p:nvGraphicFramePr>
        <p:xfrm>
          <a:off x="3125470" y="1812290"/>
          <a:ext cx="8534400" cy="360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768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3600">
                          <a:latin typeface="Tw Cen MT" panose="020B0602020104020603" pitchFamily="34" charset="0"/>
                        </a:rPr>
                        <a:t>Points forts</a:t>
                      </a:r>
                      <a:endParaRPr lang="x-none" sz="3600">
                        <a:latin typeface="Tw Cen MT" panose="020B0602020104020603" pitchFamily="34" charset="0"/>
                      </a:endParaRPr>
                    </a:p>
                  </a:txBody>
                  <a:tcPr anchor="ctr" anchorCtr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3600">
                          <a:latin typeface="Tw Cen MT" panose="020B0602020104020603" pitchFamily="34" charset="0"/>
                        </a:rPr>
                        <a:t>Points faibles</a:t>
                      </a:r>
                      <a:endParaRPr lang="x-none" sz="3600">
                        <a:latin typeface="Tw Cen MT" panose="020B0602020104020603" pitchFamily="34" charset="0"/>
                      </a:endParaRPr>
                    </a:p>
                  </a:txBody>
                  <a:tcPr anchor="ctr" anchorCtr="0">
                    <a:solidFill>
                      <a:srgbClr val="00206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Rapide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Simple à implémenter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Efficace dans les cas basiques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  <a:sym typeface="+mn-ea"/>
                        </a:rPr>
                        <a:t>Sensible aux mouvements lents.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>
                        <a:latin typeface="Tw Cen MT" panose="020B0602020104020603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Sensible au changement brusque de la luminosité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Sensible au bruit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Confond les ombres avec un mouvement.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  <a:sym typeface="+mn-ea"/>
                        </a:rPr>
                        <a:t>Présence de l'effet fantôme.</a:t>
                      </a:r>
                      <a:endParaRPr lang="x-none" sz="2000">
                        <a:latin typeface="Tw Cen MT" panose="020B0602020104020603" pitchFamily="34" charset="0"/>
                        <a:sym typeface="+mn-ea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ounded Rectangle 39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48640" y="1733038"/>
            <a:ext cx="0" cy="4841624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2707618">
            <a:off x="270085" y="2029902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45465" y="2484120"/>
            <a:ext cx="6985" cy="4669155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 rot="2707618">
            <a:off x="266275" y="2908437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7" name="TextBox 27"/>
          <p:cNvSpPr txBox="1"/>
          <p:nvPr/>
        </p:nvSpPr>
        <p:spPr>
          <a:xfrm>
            <a:off x="856615" y="1148715"/>
            <a:ext cx="22193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 dirty="0" err="1" smtClean="0">
                <a:solidFill>
                  <a:srgbClr val="BD392F"/>
                </a:solidFill>
                <a:latin typeface="Tw Cen MT" panose="020B0602020104020603" pitchFamily="34" charset="0"/>
              </a:rPr>
              <a:t>La S.A.P</a:t>
            </a:r>
            <a:endParaRPr lang="x-none" altLang="en-US" sz="2400" b="1" dirty="0" err="1" smtClean="0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29"/>
          <p:cNvSpPr txBox="1"/>
          <p:nvPr/>
        </p:nvSpPr>
        <p:spPr>
          <a:xfrm>
            <a:off x="851051" y="2949057"/>
            <a:ext cx="16949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</a:rPr>
              <a:t>Conclusion</a:t>
            </a:r>
            <a:endParaRPr lang="x-none" altLang="en-US" sz="1900" b="1" dirty="0" err="1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41"/>
          <p:cNvSpPr txBox="1"/>
          <p:nvPr/>
        </p:nvSpPr>
        <p:spPr>
          <a:xfrm>
            <a:off x="851051" y="2070522"/>
            <a:ext cx="215210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1900" b="1" dirty="0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</a:rPr>
              <a:t>Principe</a:t>
            </a:r>
            <a:endParaRPr lang="x-none" altLang="fr-FR" sz="1900" b="1" dirty="0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7200" y="635"/>
            <a:ext cx="2437200" cy="972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" y="0"/>
            <a:ext cx="2437200" cy="83160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2746375" y="1733550"/>
            <a:ext cx="878522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Arial" charset="0"/>
              <a:buChar char="•"/>
            </a:pPr>
            <a:r>
              <a:rPr lang="x-none" altLang="fr-FR" sz="3600">
                <a:latin typeface="+mn-ea"/>
              </a:rPr>
              <a:t>Moyenne arithmétique + un seuillage dynamique </a:t>
            </a:r>
            <a:endParaRPr lang="x-none" altLang="fr-FR" sz="36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ounded Rectangle 39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48640" y="1733038"/>
            <a:ext cx="0" cy="4841624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2707618">
            <a:off x="270085" y="2029902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45465" y="2484120"/>
            <a:ext cx="635" cy="4145280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 rot="2707618">
            <a:off x="266275" y="2908437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7" name="TextBox 27"/>
          <p:cNvSpPr txBox="1"/>
          <p:nvPr/>
        </p:nvSpPr>
        <p:spPr>
          <a:xfrm>
            <a:off x="856615" y="1148715"/>
            <a:ext cx="22193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rgbClr val="BFBFBF"/>
                </a:solidFill>
                <a:latin typeface="Tw Cen MT" panose="020B0602020104020603" pitchFamily="34" charset="0"/>
              </a:rPr>
              <a:t>La S.A.P</a:t>
            </a:r>
            <a:endParaRPr lang="x-none" altLang="en-US" sz="1900" b="1" dirty="0" err="1" smtClean="0">
              <a:solidFill>
                <a:srgbClr val="BFBFBF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29"/>
          <p:cNvSpPr txBox="1"/>
          <p:nvPr/>
        </p:nvSpPr>
        <p:spPr>
          <a:xfrm>
            <a:off x="851051" y="2949057"/>
            <a:ext cx="16949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</a:rPr>
              <a:t>Conclusion</a:t>
            </a:r>
            <a:endParaRPr lang="x-none" altLang="en-US" sz="1900" b="1" dirty="0" err="1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41"/>
          <p:cNvSpPr txBox="1"/>
          <p:nvPr/>
        </p:nvSpPr>
        <p:spPr>
          <a:xfrm>
            <a:off x="851051" y="2070522"/>
            <a:ext cx="215210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2400" b="1" dirty="0" smtClean="0">
                <a:solidFill>
                  <a:srgbClr val="BD392F"/>
                </a:solidFill>
                <a:latin typeface="Tw Cen MT" panose="020B0602020104020603" pitchFamily="34" charset="0"/>
              </a:rPr>
              <a:t>Principe</a:t>
            </a:r>
            <a:endParaRPr lang="x-none" altLang="fr-FR" sz="2400" b="1" dirty="0" smtClean="0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6100" y="3378200"/>
            <a:ext cx="2540" cy="3467100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7200" y="635"/>
            <a:ext cx="2437200" cy="972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" y="0"/>
            <a:ext cx="2437200" cy="83160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66360" y="1375410"/>
            <a:ext cx="4025265" cy="1625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4400">
                <a:latin typeface="Tw Cen MT" panose="020B0602020104020603" pitchFamily="34" charset="0"/>
              </a:rPr>
              <a:t>Initialisation </a:t>
            </a:r>
            <a:endParaRPr lang="x-none" altLang="en-US" sz="4400">
              <a:latin typeface="Tw Cen MT" panose="020B06020201040206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60010" y="3655060"/>
            <a:ext cx="4025265" cy="1625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4400">
                <a:latin typeface="Tw Cen MT" panose="020B0602020104020603" pitchFamily="34" charset="0"/>
              </a:rPr>
              <a:t>Exctraction d'avant plan</a:t>
            </a:r>
            <a:endParaRPr lang="x-none" altLang="en-US" sz="4400">
              <a:latin typeface="Tw Cen MT" panose="020B0602020104020603" pitchFamily="34" charset="0"/>
            </a:endParaRPr>
          </a:p>
        </p:txBody>
      </p:sp>
      <p:cxnSp>
        <p:nvCxnSpPr>
          <p:cNvPr id="42" name="Straight Arrow Connector 41"/>
          <p:cNvCxnSpPr>
            <a:stCxn id="33" idx="2"/>
            <a:endCxn id="41" idx="0"/>
          </p:cNvCxnSpPr>
          <p:nvPr/>
        </p:nvCxnSpPr>
        <p:spPr>
          <a:xfrm flipH="1">
            <a:off x="7172960" y="3001010"/>
            <a:ext cx="6350" cy="65405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427 0.019815 L 0.325469 -0.132500 " pathEditMode="relative" rAng="0" ptsTypes="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-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41" grpId="0" bldLvl="0" animBg="1"/>
      <p:bldP spid="41" grpId="1" bldLvl="0" animBg="1"/>
      <p:bldP spid="33" grpId="1" animBg="1"/>
      <p:bldP spid="33" grpId="2" bldLvl="0" animBg="1"/>
      <p:bldP spid="33" grpId="3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ounded Rectangle 39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48640" y="1733038"/>
            <a:ext cx="0" cy="4841624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2707618">
            <a:off x="270085" y="2029902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45465" y="2484120"/>
            <a:ext cx="635" cy="4237355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 rot="2707618">
            <a:off x="266275" y="2908437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7" name="TextBox 27"/>
          <p:cNvSpPr txBox="1"/>
          <p:nvPr/>
        </p:nvSpPr>
        <p:spPr>
          <a:xfrm>
            <a:off x="856615" y="1148715"/>
            <a:ext cx="22193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rgbClr val="BFBFBF"/>
                </a:solidFill>
                <a:latin typeface="Tw Cen MT" panose="020B0602020104020603" pitchFamily="34" charset="0"/>
              </a:rPr>
              <a:t>La S.A.P</a:t>
            </a:r>
            <a:endParaRPr lang="x-none" altLang="en-US" sz="1900" b="1" dirty="0" err="1" smtClean="0">
              <a:solidFill>
                <a:srgbClr val="BFBFBF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29"/>
          <p:cNvSpPr txBox="1"/>
          <p:nvPr/>
        </p:nvSpPr>
        <p:spPr>
          <a:xfrm>
            <a:off x="851051" y="2949057"/>
            <a:ext cx="16949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  <a:sym typeface="+mn-ea"/>
              </a:rPr>
              <a:t>Conclusion</a:t>
            </a:r>
            <a:endParaRPr lang="x-none" altLang="en-US" sz="1900" b="1" dirty="0" err="1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41"/>
          <p:cNvSpPr txBox="1"/>
          <p:nvPr/>
        </p:nvSpPr>
        <p:spPr>
          <a:xfrm>
            <a:off x="851051" y="2070522"/>
            <a:ext cx="215210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2400" b="1" dirty="0" smtClean="0">
                <a:solidFill>
                  <a:srgbClr val="BD392F"/>
                </a:solidFill>
                <a:latin typeface="Tw Cen MT" panose="020B0602020104020603" pitchFamily="34" charset="0"/>
              </a:rPr>
              <a:t>Principe</a:t>
            </a:r>
            <a:endParaRPr lang="x-none" altLang="fr-FR" sz="2400" b="1" dirty="0" smtClean="0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8640" y="3378200"/>
            <a:ext cx="0" cy="3469005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7200" y="635"/>
            <a:ext cx="2437200" cy="972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" y="0"/>
            <a:ext cx="2437200" cy="83160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78955" y="929005"/>
            <a:ext cx="348615" cy="3486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216140" y="920750"/>
            <a:ext cx="13106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Vidéo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90640" y="1497965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Lire frame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97170" y="2835275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latin typeface="Tw Cen MT" panose="020B0602020104020603" pitchFamily="34" charset="0"/>
              </a:rPr>
              <a:t>Calcul écart type EQ2</a:t>
            </a:r>
            <a:endParaRPr lang="x-none" altLang="en-US" sz="1600">
              <a:latin typeface="Tw Cen MT" panose="020B0602020104020603" pitchFamily="34" charset="0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6208395" y="4337050"/>
            <a:ext cx="1663065" cy="932180"/>
          </a:xfrm>
          <a:prstGeom prst="diamon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Fin vidéo ?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025130" y="5934710"/>
            <a:ext cx="348615" cy="348615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5" idx="4"/>
            <a:endCxn id="11" idx="0"/>
          </p:cNvCxnSpPr>
          <p:nvPr/>
        </p:nvCxnSpPr>
        <p:spPr>
          <a:xfrm>
            <a:off x="7053580" y="1277620"/>
            <a:ext cx="1270" cy="220345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8395335" y="5899785"/>
            <a:ext cx="18542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>
                <a:latin typeface="Tw Cen MT" panose="020B0602020104020603" pitchFamily="34" charset="0"/>
              </a:rPr>
              <a:t>Matrice d'écart type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6478270" y="5464175"/>
            <a:ext cx="677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Oui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7922260" y="4322445"/>
            <a:ext cx="677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Non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0119995" y="872490"/>
            <a:ext cx="2012633" cy="812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>
                <a:latin typeface="Tw Cen MT" panose="020B0602020104020603" pitchFamily="34" charset="0"/>
              </a:rPr>
              <a:t>Initialisation </a:t>
            </a:r>
            <a:endParaRPr lang="x-none" altLang="en-US" sz="2200">
              <a:latin typeface="Tw Cen MT" panose="020B0602020104020603" pitchFamily="34" charset="0"/>
            </a:endParaRPr>
          </a:p>
        </p:txBody>
      </p:sp>
      <p:cxnSp>
        <p:nvCxnSpPr>
          <p:cNvPr id="22" name="Elbow Connector 21"/>
          <p:cNvCxnSpPr>
            <a:stCxn id="11" idx="2"/>
            <a:endCxn id="12" idx="0"/>
          </p:cNvCxnSpPr>
          <p:nvPr/>
        </p:nvCxnSpPr>
        <p:spPr>
          <a:xfrm rot="5400000">
            <a:off x="6132513" y="1912938"/>
            <a:ext cx="751205" cy="1093470"/>
          </a:xfrm>
          <a:prstGeom prst="bentConnector3">
            <a:avLst>
              <a:gd name="adj1" fmla="val 50000"/>
            </a:avLst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70470" y="2835910"/>
            <a:ext cx="1438910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latin typeface="Tw Cen MT" panose="020B0602020104020603" pitchFamily="34" charset="0"/>
              </a:rPr>
              <a:t>Calcul moyenne EQ1</a:t>
            </a:r>
            <a:endParaRPr lang="x-none" altLang="en-US" sz="1600">
              <a:latin typeface="Tw Cen MT" panose="020B0602020104020603" pitchFamily="34" charset="0"/>
            </a:endParaRPr>
          </a:p>
        </p:txBody>
      </p:sp>
      <p:cxnSp>
        <p:nvCxnSpPr>
          <p:cNvPr id="17" name="Elbow Connector 16"/>
          <p:cNvCxnSpPr>
            <a:stCxn id="11" idx="2"/>
            <a:endCxn id="15" idx="0"/>
          </p:cNvCxnSpPr>
          <p:nvPr/>
        </p:nvCxnSpPr>
        <p:spPr>
          <a:xfrm rot="5400000" flipV="1">
            <a:off x="7296468" y="1842453"/>
            <a:ext cx="751840" cy="1235075"/>
          </a:xfrm>
          <a:prstGeom prst="bentConnector3">
            <a:avLst>
              <a:gd name="adj1" fmla="val 49958"/>
            </a:avLst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5" idx="2"/>
            <a:endCxn id="13" idx="0"/>
          </p:cNvCxnSpPr>
          <p:nvPr/>
        </p:nvCxnSpPr>
        <p:spPr>
          <a:xfrm rot="5400000">
            <a:off x="7207568" y="3254693"/>
            <a:ext cx="915035" cy="1249680"/>
          </a:xfrm>
          <a:prstGeom prst="bentConnector3">
            <a:avLst>
              <a:gd name="adj1" fmla="val 50000"/>
            </a:avLst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flipV="1">
            <a:off x="7871460" y="1761490"/>
            <a:ext cx="1752600" cy="3031490"/>
          </a:xfrm>
          <a:prstGeom prst="bentConnector2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1" idx="3"/>
          </p:cNvCxnSpPr>
          <p:nvPr/>
        </p:nvCxnSpPr>
        <p:spPr>
          <a:xfrm flipH="1">
            <a:off x="7718425" y="1779270"/>
            <a:ext cx="1918335" cy="12065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761355" y="5935980"/>
            <a:ext cx="348615" cy="348615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4173220" y="5906770"/>
            <a:ext cx="15900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>
                <a:latin typeface="Tw Cen MT" panose="020B0602020104020603" pitchFamily="34" charset="0"/>
              </a:rPr>
              <a:t>Matrice d'arrière plan</a:t>
            </a:r>
            <a:endParaRPr lang="x-none" altLang="en-US">
              <a:latin typeface="Tw Cen MT" panose="020B0602020104020603" pitchFamily="34" charset="0"/>
            </a:endParaRPr>
          </a:p>
        </p:txBody>
      </p:sp>
      <p:cxnSp>
        <p:nvCxnSpPr>
          <p:cNvPr id="55" name="Elbow Connector 54"/>
          <p:cNvCxnSpPr>
            <a:stCxn id="13" idx="2"/>
            <a:endCxn id="53" idx="6"/>
          </p:cNvCxnSpPr>
          <p:nvPr/>
        </p:nvCxnSpPr>
        <p:spPr>
          <a:xfrm rot="5400000">
            <a:off x="6154420" y="5224145"/>
            <a:ext cx="841375" cy="930275"/>
          </a:xfrm>
          <a:prstGeom prst="bentConnector2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3" idx="2"/>
            <a:endCxn id="16" idx="2"/>
          </p:cNvCxnSpPr>
          <p:nvPr/>
        </p:nvCxnSpPr>
        <p:spPr>
          <a:xfrm rot="5400000" flipV="1">
            <a:off x="7112635" y="5196840"/>
            <a:ext cx="840105" cy="984885"/>
          </a:xfrm>
          <a:prstGeom prst="bentConnector2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2" idx="2"/>
            <a:endCxn id="13" idx="0"/>
          </p:cNvCxnSpPr>
          <p:nvPr/>
        </p:nvCxnSpPr>
        <p:spPr>
          <a:xfrm rot="5400000" flipV="1">
            <a:off x="6042660" y="3339465"/>
            <a:ext cx="915670" cy="1078865"/>
          </a:xfrm>
          <a:prstGeom prst="bentConnector3">
            <a:avLst>
              <a:gd name="adj1" fmla="val 49965"/>
            </a:avLst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37" grpId="0"/>
      <p:bldP spid="38" grpId="0"/>
      <p:bldP spid="14" grpId="1" animBg="1"/>
      <p:bldP spid="15" grpId="0" bldLvl="0" animBg="1"/>
      <p:bldP spid="11" grpId="1" bldLvl="0" animBg="1"/>
      <p:bldP spid="12" grpId="1" bldLvl="0" animBg="1"/>
      <p:bldP spid="13" grpId="1" bldLvl="0" animBg="1"/>
      <p:bldP spid="16" grpId="0" bldLvl="0" animBg="1"/>
      <p:bldP spid="32" grpId="1"/>
      <p:bldP spid="37" grpId="1"/>
      <p:bldP spid="38" grpId="1"/>
      <p:bldP spid="15" grpId="1" bldLvl="0" animBg="1"/>
      <p:bldP spid="53" grpId="0" bldLvl="0" animBg="1"/>
      <p:bldP spid="54" grpId="1"/>
      <p:bldP spid="5" grpId="0" bldLvl="0" animBg="1"/>
      <p:bldP spid="10" grpId="0"/>
      <p:bldP spid="14" grpId="2" bldLvl="0" animBg="1"/>
      <p:bldP spid="53" grpId="1" bldLvl="0" animBg="1"/>
      <p:bldP spid="16" grpId="1" bldLvl="0" animBg="1"/>
      <p:bldP spid="54" grpId="2"/>
      <p:bldP spid="32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ectangle 32"/>
          <p:cNvSpPr>
            <a:spLocks noChangeAspect="1"/>
          </p:cNvSpPr>
          <p:nvPr/>
        </p:nvSpPr>
        <p:spPr>
          <a:xfrm>
            <a:off x="10119995" y="872490"/>
            <a:ext cx="2012633" cy="812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>
                <a:latin typeface="Tw Cen MT" panose="020B0602020104020603" pitchFamily="34" charset="0"/>
                <a:sym typeface="+mn-ea"/>
              </a:rPr>
              <a:t>Exctraction d'avant plan</a:t>
            </a:r>
            <a:endParaRPr lang="x-none" altLang="en-US" sz="2200">
              <a:latin typeface="Tw Cen MT" panose="020B06020201040206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23840" y="939165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Lire frame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8098790" y="5251450"/>
            <a:ext cx="1663065" cy="932180"/>
          </a:xfrm>
          <a:prstGeom prst="diamon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Fin vidéo ?</a:t>
            </a:r>
            <a:endParaRPr lang="x-none" altLang="en-US">
              <a:latin typeface="Tw Cen MT" panose="020B0602020104020603" pitchFamily="34" charset="0"/>
            </a:endParaRPr>
          </a:p>
        </p:txBody>
      </p:sp>
      <p:cxnSp>
        <p:nvCxnSpPr>
          <p:cNvPr id="13" name="Straight Arrow Connector 12"/>
          <p:cNvCxnSpPr>
            <a:stCxn id="21" idx="6"/>
            <a:endCxn id="11" idx="1"/>
          </p:cNvCxnSpPr>
          <p:nvPr/>
        </p:nvCxnSpPr>
        <p:spPr>
          <a:xfrm flipV="1">
            <a:off x="3700145" y="1232535"/>
            <a:ext cx="1623695" cy="635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9141460" y="4859020"/>
            <a:ext cx="677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Non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94120" y="2079625"/>
            <a:ext cx="1438910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latin typeface="Tw Cen MT" panose="020B0602020104020603" pitchFamily="34" charset="0"/>
              </a:rPr>
              <a:t>Calcul moyenne EQ1</a:t>
            </a:r>
            <a:endParaRPr lang="x-none" altLang="en-US" sz="1600">
              <a:latin typeface="Tw Cen MT" panose="020B06020201040206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351530" y="1064260"/>
            <a:ext cx="348615" cy="3486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2571115" y="1054735"/>
            <a:ext cx="7905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Vidéo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03165" y="3810000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latin typeface="Tw Cen MT" panose="020B0602020104020603" pitchFamily="34" charset="0"/>
              </a:rPr>
              <a:t>Calcul écart type EQ2</a:t>
            </a:r>
            <a:endParaRPr lang="x-none" altLang="en-US" sz="1600">
              <a:latin typeface="Tw Cen MT" panose="020B06020201040206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96690" y="2921635"/>
            <a:ext cx="3747770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latin typeface="Tw Cen MT" panose="020B0602020104020603" pitchFamily="34" charset="0"/>
              </a:rPr>
              <a:t>Calcul écart type EQ2</a:t>
            </a:r>
            <a:endParaRPr lang="x-none" altLang="en-US" sz="1600">
              <a:latin typeface="Tw Cen MT" panose="020B06020201040206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7875" y="3816985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latin typeface="Tw Cen MT" panose="020B0602020104020603" pitchFamily="34" charset="0"/>
              </a:rPr>
              <a:t>Calcul écart type EQ2</a:t>
            </a:r>
            <a:endParaRPr lang="x-none" altLang="en-US" sz="1600">
              <a:latin typeface="Tw Cen MT" panose="020B06020201040206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97020" y="2073275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latin typeface="Tw Cen MT" panose="020B0602020104020603" pitchFamily="34" charset="0"/>
              </a:rPr>
              <a:t>Calcul écart type EQ2</a:t>
            </a:r>
            <a:endParaRPr lang="x-none" altLang="en-US" sz="1600">
              <a:latin typeface="Tw Cen MT" panose="020B06020201040206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4335" y="3810000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latin typeface="Tw Cen MT" panose="020B0602020104020603" pitchFamily="34" charset="0"/>
              </a:rPr>
              <a:t>Calcul écart type EQ2</a:t>
            </a:r>
            <a:endParaRPr lang="x-none" altLang="en-US" sz="1600">
              <a:latin typeface="Tw Cen MT" panose="020B06020201040206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19675" y="4778375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latin typeface="Tw Cen MT" panose="020B0602020104020603" pitchFamily="34" charset="0"/>
              </a:rPr>
              <a:t>Calcul écart type EQ2</a:t>
            </a:r>
            <a:endParaRPr lang="x-none" altLang="en-US" sz="1600">
              <a:latin typeface="Tw Cen MT" panose="020B06020201040206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20310" y="5540375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latin typeface="Tw Cen MT" panose="020B0602020104020603" pitchFamily="34" charset="0"/>
              </a:rPr>
              <a:t>Calcul écart type EQ2</a:t>
            </a:r>
            <a:endParaRPr lang="x-none" altLang="en-US" sz="1600">
              <a:latin typeface="Tw Cen MT" panose="020B06020201040206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65730" y="5556885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latin typeface="Tw Cen MT" panose="020B0602020104020603" pitchFamily="34" charset="0"/>
              </a:rPr>
              <a:t>Calcul écart type EQ2</a:t>
            </a:r>
            <a:endParaRPr lang="x-none" altLang="en-US" sz="1600">
              <a:latin typeface="Tw Cen MT" panose="020B0602020104020603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1260455" y="5551805"/>
            <a:ext cx="348615" cy="348615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10499090" y="4872355"/>
            <a:ext cx="18542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>
                <a:latin typeface="Tw Cen MT" panose="020B0602020104020603" pitchFamily="34" charset="0"/>
              </a:rPr>
              <a:t>Matrice d'écart type</a:t>
            </a:r>
            <a:endParaRPr lang="x-none" altLang="en-US">
              <a:latin typeface="Tw Cen MT" panose="020B0602020104020603" pitchFamily="34" charset="0"/>
            </a:endParaRPr>
          </a:p>
        </p:txBody>
      </p:sp>
      <p:cxnSp>
        <p:nvCxnSpPr>
          <p:cNvPr id="59" name="Elbow Connector 58"/>
          <p:cNvCxnSpPr>
            <a:stCxn id="11" idx="2"/>
            <a:endCxn id="34" idx="0"/>
          </p:cNvCxnSpPr>
          <p:nvPr/>
        </p:nvCxnSpPr>
        <p:spPr>
          <a:xfrm rot="5400000">
            <a:off x="5100638" y="1185863"/>
            <a:ext cx="548005" cy="1226820"/>
          </a:xfrm>
          <a:prstGeom prst="bentConnector3">
            <a:avLst>
              <a:gd name="adj1" fmla="val 50000"/>
            </a:avLst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1" idx="2"/>
            <a:endCxn id="15" idx="0"/>
          </p:cNvCxnSpPr>
          <p:nvPr/>
        </p:nvCxnSpPr>
        <p:spPr>
          <a:xfrm rot="5400000" flipV="1">
            <a:off x="6223635" y="1289685"/>
            <a:ext cx="554355" cy="1025525"/>
          </a:xfrm>
          <a:prstGeom prst="bentConnector3">
            <a:avLst>
              <a:gd name="adj1" fmla="val 50057"/>
            </a:avLst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4" idx="2"/>
          </p:cNvCxnSpPr>
          <p:nvPr/>
        </p:nvCxnSpPr>
        <p:spPr>
          <a:xfrm>
            <a:off x="4780280" y="2659380"/>
            <a:ext cx="5080" cy="26098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5" idx="2"/>
          </p:cNvCxnSpPr>
          <p:nvPr/>
        </p:nvCxnSpPr>
        <p:spPr>
          <a:xfrm flipH="1">
            <a:off x="7020560" y="2665730"/>
            <a:ext cx="12065" cy="27114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29" idx="1"/>
            <a:endCxn id="31" idx="1"/>
          </p:cNvCxnSpPr>
          <p:nvPr/>
        </p:nvCxnSpPr>
        <p:spPr>
          <a:xfrm rot="10800000" flipV="1">
            <a:off x="3336925" y="3215005"/>
            <a:ext cx="678815" cy="895350"/>
          </a:xfrm>
          <a:prstGeom prst="bentConnector3">
            <a:avLst>
              <a:gd name="adj1" fmla="val 135080"/>
            </a:avLst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681220" y="4103370"/>
            <a:ext cx="357505" cy="698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4" idx="3"/>
            <a:endCxn id="35" idx="1"/>
          </p:cNvCxnSpPr>
          <p:nvPr/>
        </p:nvCxnSpPr>
        <p:spPr>
          <a:xfrm>
            <a:off x="6350000" y="4103370"/>
            <a:ext cx="413385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5" idx="3"/>
            <a:endCxn id="36" idx="0"/>
          </p:cNvCxnSpPr>
          <p:nvPr/>
        </p:nvCxnSpPr>
        <p:spPr>
          <a:xfrm flipH="1">
            <a:off x="5702935" y="4103370"/>
            <a:ext cx="2388235" cy="675005"/>
          </a:xfrm>
          <a:prstGeom prst="bentConnector4">
            <a:avLst>
              <a:gd name="adj1" fmla="val -9971"/>
              <a:gd name="adj2" fmla="val 71684"/>
            </a:avLst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6" idx="2"/>
            <a:endCxn id="39" idx="0"/>
          </p:cNvCxnSpPr>
          <p:nvPr/>
        </p:nvCxnSpPr>
        <p:spPr>
          <a:xfrm>
            <a:off x="5702935" y="5364480"/>
            <a:ext cx="635" cy="17589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9" idx="1"/>
            <a:endCxn id="44" idx="3"/>
          </p:cNvCxnSpPr>
          <p:nvPr/>
        </p:nvCxnSpPr>
        <p:spPr>
          <a:xfrm flipH="1">
            <a:off x="4012565" y="5833745"/>
            <a:ext cx="1026795" cy="165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4" idx="2"/>
            <a:endCxn id="12" idx="2"/>
          </p:cNvCxnSpPr>
          <p:nvPr/>
        </p:nvCxnSpPr>
        <p:spPr>
          <a:xfrm rot="5400000" flipV="1">
            <a:off x="6109970" y="3362960"/>
            <a:ext cx="40640" cy="5600700"/>
          </a:xfrm>
          <a:prstGeom prst="bentConnector3">
            <a:avLst>
              <a:gd name="adj1" fmla="val 1159375"/>
            </a:avLst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2" idx="0"/>
            <a:endCxn id="11" idx="3"/>
          </p:cNvCxnSpPr>
          <p:nvPr/>
        </p:nvCxnSpPr>
        <p:spPr>
          <a:xfrm rot="16200000" flipV="1">
            <a:off x="5781675" y="2102485"/>
            <a:ext cx="4018915" cy="2279015"/>
          </a:xfrm>
          <a:prstGeom prst="bentConnector2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2" idx="3"/>
            <a:endCxn id="46" idx="2"/>
          </p:cNvCxnSpPr>
          <p:nvPr/>
        </p:nvCxnSpPr>
        <p:spPr>
          <a:xfrm>
            <a:off x="9761855" y="5717540"/>
            <a:ext cx="1498600" cy="889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Box 98"/>
          <p:cNvSpPr txBox="1"/>
          <p:nvPr/>
        </p:nvSpPr>
        <p:spPr>
          <a:xfrm>
            <a:off x="9575800" y="5851525"/>
            <a:ext cx="677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Oui</a:t>
            </a:r>
            <a:endParaRPr lang="x-none" altLang="en-US">
              <a:latin typeface="Tw Cen MT" panose="020B0602020104020603" pitchFamily="34" charset="0"/>
            </a:endParaRPr>
          </a:p>
        </p:txBody>
      </p:sp>
      <p:cxnSp>
        <p:nvCxnSpPr>
          <p:cNvPr id="102" name="Elbow Connector 101"/>
          <p:cNvCxnSpPr/>
          <p:nvPr/>
        </p:nvCxnSpPr>
        <p:spPr>
          <a:xfrm rot="10800000" flipV="1">
            <a:off x="2684780" y="2366645"/>
            <a:ext cx="1431290" cy="3483610"/>
          </a:xfrm>
          <a:prstGeom prst="bentConnector3">
            <a:avLst>
              <a:gd name="adj1" fmla="val 116637"/>
            </a:avLst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7200" y="635"/>
            <a:ext cx="2437200" cy="972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5" y="0"/>
            <a:ext cx="2437200" cy="83160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51" name="Rounded Rectangle 50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548640" y="1733038"/>
            <a:ext cx="0" cy="4841624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 rot="2707618">
            <a:off x="270085" y="2029902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45465" y="2484120"/>
            <a:ext cx="635" cy="4237355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 rot="2707618">
            <a:off x="266275" y="2908437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60" name="TextBox 27"/>
          <p:cNvSpPr txBox="1"/>
          <p:nvPr/>
        </p:nvSpPr>
        <p:spPr>
          <a:xfrm>
            <a:off x="856615" y="1148715"/>
            <a:ext cx="22193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rgbClr val="BFBFBF"/>
                </a:solidFill>
                <a:latin typeface="Tw Cen MT" panose="020B0602020104020603" pitchFamily="34" charset="0"/>
              </a:rPr>
              <a:t>La S.A.P</a:t>
            </a:r>
            <a:endParaRPr lang="x-none" altLang="en-US" sz="1900" b="1" dirty="0" err="1" smtClean="0">
              <a:solidFill>
                <a:srgbClr val="BFBFBF"/>
              </a:solidFill>
              <a:latin typeface="Tw Cen MT" panose="020B0602020104020603" pitchFamily="34" charset="0"/>
            </a:endParaRPr>
          </a:p>
        </p:txBody>
      </p:sp>
      <p:sp>
        <p:nvSpPr>
          <p:cNvPr id="62" name="TextBox 29"/>
          <p:cNvSpPr txBox="1"/>
          <p:nvPr/>
        </p:nvSpPr>
        <p:spPr>
          <a:xfrm>
            <a:off x="851051" y="2949057"/>
            <a:ext cx="16949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  <a:sym typeface="+mn-ea"/>
              </a:rPr>
              <a:t>Conclusion</a:t>
            </a:r>
            <a:endParaRPr lang="x-none" altLang="en-US" sz="1900" b="1" dirty="0" err="1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3" name="TextBox 41"/>
          <p:cNvSpPr txBox="1"/>
          <p:nvPr/>
        </p:nvSpPr>
        <p:spPr>
          <a:xfrm>
            <a:off x="851051" y="2070522"/>
            <a:ext cx="215210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2400" b="1" dirty="0" smtClean="0">
                <a:solidFill>
                  <a:srgbClr val="BD392F"/>
                </a:solidFill>
                <a:latin typeface="Tw Cen MT" panose="020B0602020104020603" pitchFamily="34" charset="0"/>
              </a:rPr>
              <a:t>Principe</a:t>
            </a:r>
            <a:endParaRPr lang="x-none" altLang="fr-FR" sz="2400" b="1" dirty="0" smtClean="0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548640" y="3378200"/>
            <a:ext cx="0" cy="3469005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/>
      <p:bldP spid="33" grpId="2" bldLvl="0" animBg="1"/>
      <p:bldP spid="23" grpId="0"/>
      <p:bldP spid="21" grpId="0" animBg="1"/>
      <p:bldP spid="11" grpId="0" animBg="1"/>
      <p:bldP spid="34" grpId="0" animBg="1"/>
      <p:bldP spid="15" grpId="0" animBg="1"/>
      <p:bldP spid="29" grpId="0" animBg="1"/>
      <p:bldP spid="31" grpId="0" animBg="1"/>
      <p:bldP spid="24" grpId="0" animBg="1"/>
      <p:bldP spid="35" grpId="0" animBg="1"/>
      <p:bldP spid="36" grpId="0" animBg="1"/>
      <p:bldP spid="39" grpId="0" animBg="1"/>
      <p:bldP spid="44" grpId="0" animBg="1"/>
      <p:bldP spid="12" grpId="0" animBg="1"/>
      <p:bldP spid="14" grpId="0"/>
      <p:bldP spid="99" grpId="0"/>
      <p:bldP spid="52" grpId="0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Pentagon 3"/>
          <p:cNvSpPr/>
          <p:nvPr/>
        </p:nvSpPr>
        <p:spPr>
          <a:xfrm>
            <a:off x="-253218" y="168814"/>
            <a:ext cx="928467" cy="309489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0"/>
          <p:cNvSpPr txBox="1"/>
          <p:nvPr/>
        </p:nvSpPr>
        <p:spPr>
          <a:xfrm>
            <a:off x="801859" y="8317"/>
            <a:ext cx="5289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Sommaire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828030" y="1599565"/>
            <a:ext cx="8890" cy="396000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rot="10800000">
            <a:off x="5697417" y="1491657"/>
            <a:ext cx="281354" cy="3094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 rot="10800000">
            <a:off x="5261318" y="1491656"/>
            <a:ext cx="337625" cy="309489"/>
          </a:xfrm>
          <a:prstGeom prst="homePlate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9"/>
          <p:cNvSpPr txBox="1"/>
          <p:nvPr/>
        </p:nvSpPr>
        <p:spPr>
          <a:xfrm>
            <a:off x="1427869" y="1415567"/>
            <a:ext cx="383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BD392F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400" dirty="0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97509" y="2438012"/>
            <a:ext cx="281354" cy="3094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091404" y="2445632"/>
            <a:ext cx="337625" cy="309489"/>
          </a:xfrm>
          <a:prstGeom prst="homePlate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29"/>
          <p:cNvSpPr txBox="1"/>
          <p:nvPr/>
        </p:nvSpPr>
        <p:spPr>
          <a:xfrm>
            <a:off x="6804165" y="2369543"/>
            <a:ext cx="424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E342E"/>
                </a:solidFill>
                <a:latin typeface="Tw Cen MT" panose="020B0602020104020603" pitchFamily="34" charset="0"/>
              </a:rPr>
              <a:t>Conception de la solution</a:t>
            </a:r>
            <a:endParaRPr lang="en-US" sz="2400" dirty="0" smtClean="0">
              <a:solidFill>
                <a:srgbClr val="4E342E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 rot="10800000">
            <a:off x="5698800" y="3366961"/>
            <a:ext cx="281354" cy="3094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/>
          <p:cNvSpPr/>
          <p:nvPr/>
        </p:nvSpPr>
        <p:spPr>
          <a:xfrm rot="10800000">
            <a:off x="5242462" y="3366960"/>
            <a:ext cx="337625" cy="309489"/>
          </a:xfrm>
          <a:prstGeom prst="homePlate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32"/>
          <p:cNvSpPr txBox="1"/>
          <p:nvPr/>
        </p:nvSpPr>
        <p:spPr>
          <a:xfrm>
            <a:off x="1409013" y="3158791"/>
            <a:ext cx="3833449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 dirty="0">
                <a:solidFill>
                  <a:srgbClr val="558B2F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en-US" sz="2400" dirty="0" smtClean="0">
              <a:solidFill>
                <a:srgbClr val="558B2F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698800" y="4290362"/>
            <a:ext cx="281354" cy="3094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entagon 23"/>
          <p:cNvSpPr/>
          <p:nvPr/>
        </p:nvSpPr>
        <p:spPr>
          <a:xfrm>
            <a:off x="6103125" y="4306872"/>
            <a:ext cx="337625" cy="309489"/>
          </a:xfrm>
          <a:prstGeom prst="homePlate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35"/>
          <p:cNvSpPr txBox="1"/>
          <p:nvPr/>
        </p:nvSpPr>
        <p:spPr>
          <a:xfrm>
            <a:off x="6815886" y="4230783"/>
            <a:ext cx="424005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2400" dirty="0" smtClean="0">
                <a:solidFill>
                  <a:srgbClr val="1EA185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fr-FR" sz="2400" dirty="0" smtClean="0">
              <a:solidFill>
                <a:srgbClr val="1EA185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461846" y="474299"/>
            <a:ext cx="125506" cy="114475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10800000">
            <a:off x="5698800" y="5270691"/>
            <a:ext cx="281354" cy="3094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Pentagon 46"/>
          <p:cNvSpPr/>
          <p:nvPr/>
        </p:nvSpPr>
        <p:spPr>
          <a:xfrm rot="10800000">
            <a:off x="5253892" y="5268150"/>
            <a:ext cx="337625" cy="309489"/>
          </a:xfrm>
          <a:prstGeom prst="homePlate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TextBox 32"/>
          <p:cNvSpPr txBox="1"/>
          <p:nvPr/>
        </p:nvSpPr>
        <p:spPr>
          <a:xfrm>
            <a:off x="1514423" y="4979336"/>
            <a:ext cx="3833449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 smtClean="0">
                <a:solidFill>
                  <a:srgbClr val="0252D3"/>
                </a:solidFill>
                <a:latin typeface="Tw Cen MT" panose="020B0602020104020603" pitchFamily="34" charset="0"/>
                <a:sym typeface="+mn-ea"/>
              </a:rPr>
              <a:t>Conclusion et </a:t>
            </a:r>
            <a:endParaRPr lang="en-US" sz="2400" dirty="0" smtClean="0">
              <a:solidFill>
                <a:srgbClr val="0252D3"/>
              </a:solidFill>
              <a:latin typeface="Tw Cen MT" panose="020B0602020104020603" pitchFamily="34" charset="0"/>
              <a:sym typeface="+mn-ea"/>
            </a:endParaRPr>
          </a:p>
          <a:p>
            <a:r>
              <a:rPr lang="en-US" sz="2400" dirty="0" smtClean="0">
                <a:solidFill>
                  <a:srgbClr val="0252D3"/>
                </a:solidFill>
                <a:latin typeface="Tw Cen MT" panose="020B0602020104020603" pitchFamily="34" charset="0"/>
                <a:sym typeface="+mn-ea"/>
              </a:rPr>
              <a:t>perspectives</a:t>
            </a:r>
            <a:endParaRPr lang="en-US" altLang="fr-FR" sz="2400" dirty="0" smtClean="0">
              <a:solidFill>
                <a:srgbClr val="0252D3"/>
              </a:solidFill>
              <a:latin typeface="Tw Cen MT" panose="020B0602020104020603" pitchFamily="34" charset="0"/>
              <a:sym typeface="+mn-ea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0" y="531537"/>
            <a:ext cx="2461846" cy="0"/>
          </a:xfrm>
          <a:prstGeom prst="line">
            <a:avLst/>
          </a:prstGeom>
          <a:ln w="3175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  <p:bldP spid="13" grpId="0" bldLvl="0" animBg="1"/>
      <p:bldP spid="15" grpId="0"/>
      <p:bldP spid="17" grpId="0" bldLvl="0" animBg="1"/>
      <p:bldP spid="21" grpId="0"/>
      <p:bldP spid="24" grpId="0" bldLvl="0" animBg="1"/>
      <p:bldP spid="25" grpId="0"/>
      <p:bldP spid="26" grpId="0" bldLvl="0" animBg="1"/>
      <p:bldP spid="47" grpId="0" bldLvl="0" animBg="1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 6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7200" y="635"/>
            <a:ext cx="2437200" cy="972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5" y="0"/>
            <a:ext cx="2437200" cy="83160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12" name="Rounded Rectangle 11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48640" y="1733038"/>
            <a:ext cx="0" cy="4841624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 rot="2707618">
            <a:off x="270085" y="2029902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45465" y="2484120"/>
            <a:ext cx="6985" cy="4669155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 rot="2707618">
            <a:off x="266275" y="2908437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7" name="TextBox 27"/>
          <p:cNvSpPr txBox="1"/>
          <p:nvPr/>
        </p:nvSpPr>
        <p:spPr>
          <a:xfrm>
            <a:off x="856615" y="1148715"/>
            <a:ext cx="22193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rgbClr val="BFBFBF"/>
                </a:solidFill>
                <a:latin typeface="Tw Cen MT" panose="020B0602020104020603" pitchFamily="34" charset="0"/>
              </a:rPr>
              <a:t>La S.A.P</a:t>
            </a:r>
            <a:endParaRPr lang="x-none" altLang="en-US" sz="1900" b="1" dirty="0" err="1" smtClean="0">
              <a:solidFill>
                <a:srgbClr val="BFBFBF"/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TextBox 29"/>
          <p:cNvSpPr txBox="1"/>
          <p:nvPr/>
        </p:nvSpPr>
        <p:spPr>
          <a:xfrm>
            <a:off x="851535" y="2948940"/>
            <a:ext cx="19265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 dirty="0" err="1" smtClean="0">
                <a:solidFill>
                  <a:srgbClr val="BD392F"/>
                </a:solidFill>
                <a:latin typeface="Tw Cen MT" panose="020B0602020104020603" pitchFamily="34" charset="0"/>
              </a:rPr>
              <a:t>Conclusion</a:t>
            </a:r>
            <a:endParaRPr lang="x-none" altLang="en-US" sz="2400" b="1" dirty="0" err="1" smtClean="0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41"/>
          <p:cNvSpPr txBox="1"/>
          <p:nvPr/>
        </p:nvSpPr>
        <p:spPr>
          <a:xfrm>
            <a:off x="851051" y="2070522"/>
            <a:ext cx="215210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1900" b="1" dirty="0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</a:rPr>
              <a:t>Principe</a:t>
            </a:r>
            <a:endParaRPr lang="x-none" altLang="fr-FR" sz="1900" b="1" dirty="0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8640" y="3378200"/>
            <a:ext cx="0" cy="3469005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/>
          <p:nvPr/>
        </p:nvGraphicFramePr>
        <p:xfrm>
          <a:off x="3169285" y="1320165"/>
          <a:ext cx="8534400" cy="4293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794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3600">
                          <a:latin typeface="Tw Cen MT" panose="020B0602020104020603" pitchFamily="34" charset="0"/>
                        </a:rPr>
                        <a:t>Points forts</a:t>
                      </a:r>
                      <a:endParaRPr lang="x-none" sz="3600">
                        <a:latin typeface="Tw Cen MT" panose="020B0602020104020603" pitchFamily="34" charset="0"/>
                      </a:endParaRPr>
                    </a:p>
                  </a:txBody>
                  <a:tcPr anchor="ctr" anchorCtr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3600">
                          <a:latin typeface="Tw Cen MT" panose="020B0602020104020603" pitchFamily="34" charset="0"/>
                        </a:rPr>
                        <a:t>Points faibles</a:t>
                      </a:r>
                      <a:endParaRPr lang="x-none" sz="3600">
                        <a:latin typeface="Tw Cen MT" panose="020B0602020104020603" pitchFamily="34" charset="0"/>
                      </a:endParaRPr>
                    </a:p>
                  </a:txBody>
                  <a:tcPr anchor="ctr" anchorCtr="0">
                    <a:solidFill>
                      <a:srgbClr val="002060"/>
                    </a:solidFill>
                  </a:tcPr>
                </a:tc>
              </a:tr>
              <a:tr h="3499485">
                <a:tc>
                  <a:txBody>
                    <a:bodyPr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Sensible au mouvement lent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Absence de l'effet fantôme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Sensible au mouvement rapide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Efficace dans les cas basiques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>
                        <a:latin typeface="Tw Cen MT" panose="020B0602020104020603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Sensible au changement brusque de la luminosité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Filtrage moyen du bruit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  <a:sym typeface="+mn-ea"/>
                        </a:rPr>
                        <a:t>Confond les ombres avec un mouvement.</a:t>
                      </a:r>
                      <a:endParaRPr lang="x-none" sz="2000">
                        <a:latin typeface="Tw Cen MT" panose="020B0602020104020603" pitchFamily="34" charset="0"/>
                        <a:sym typeface="+mn-ea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Plus lente à l'execution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>
                        <a:latin typeface="Tw Cen MT" panose="020B0602020104020603" pitchFamily="3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ounded Rectangle 39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48640" y="1733038"/>
            <a:ext cx="0" cy="4841624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2707618">
            <a:off x="270085" y="2029902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45465" y="2484120"/>
            <a:ext cx="6985" cy="4669155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 rot="2707618">
            <a:off x="266275" y="2908437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7" name="TextBox 27"/>
          <p:cNvSpPr txBox="1"/>
          <p:nvPr/>
        </p:nvSpPr>
        <p:spPr>
          <a:xfrm>
            <a:off x="857250" y="1148715"/>
            <a:ext cx="22574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 dirty="0" err="1" smtClean="0">
                <a:solidFill>
                  <a:srgbClr val="BD392F"/>
                </a:solidFill>
                <a:latin typeface="Tw Cen MT" panose="020B0602020104020603" pitchFamily="34" charset="0"/>
              </a:rPr>
              <a:t>Estimation Σ-Δ </a:t>
            </a:r>
            <a:endParaRPr lang="x-none" altLang="en-US" sz="2400" b="1" dirty="0" err="1" smtClean="0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29"/>
          <p:cNvSpPr txBox="1"/>
          <p:nvPr/>
        </p:nvSpPr>
        <p:spPr>
          <a:xfrm>
            <a:off x="851051" y="2949057"/>
            <a:ext cx="16949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</a:rPr>
              <a:t>Conclusion</a:t>
            </a:r>
            <a:endParaRPr lang="x-none" altLang="en-US" sz="1900" b="1" dirty="0" err="1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41"/>
          <p:cNvSpPr txBox="1"/>
          <p:nvPr/>
        </p:nvSpPr>
        <p:spPr>
          <a:xfrm>
            <a:off x="851051" y="2070522"/>
            <a:ext cx="215210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1900" b="1" dirty="0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</a:rPr>
              <a:t>Principe</a:t>
            </a:r>
            <a:endParaRPr lang="x-none" altLang="fr-FR" sz="1900" b="1" dirty="0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7200" y="635"/>
            <a:ext cx="2437200" cy="972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" y="0"/>
            <a:ext cx="2437200" cy="83160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3222625" y="1752600"/>
            <a:ext cx="8785225" cy="228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Arial" charset="0"/>
              <a:buChar char="•"/>
            </a:pPr>
            <a:r>
              <a:rPr lang="x-none" altLang="fr-FR" sz="3600">
                <a:latin typeface="+mn-ea"/>
              </a:rPr>
              <a:t>Basé sur la modulation Σ-Δ</a:t>
            </a:r>
            <a:br>
              <a:rPr lang="x-none" altLang="fr-FR" sz="3600">
                <a:latin typeface="+mn-ea"/>
              </a:rPr>
            </a:br>
            <a:endParaRPr lang="x-none" altLang="fr-FR" sz="3600">
              <a:latin typeface="+mn-ea"/>
            </a:endParaRPr>
          </a:p>
          <a:p>
            <a:pPr marL="571500" indent="-571500">
              <a:buFont typeface="Arial" charset="0"/>
              <a:buChar char="•"/>
            </a:pPr>
            <a:r>
              <a:rPr lang="x-none" altLang="fr-FR" sz="3600">
                <a:latin typeface="+mn-ea"/>
              </a:rPr>
              <a:t>Construit l'arrière plan et estime le mouvement au même moment.</a:t>
            </a:r>
            <a:endParaRPr lang="x-none" altLang="fr-FR" sz="36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uiExpand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ounded Rectangle 39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48640" y="1733038"/>
            <a:ext cx="0" cy="4841624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2707618">
            <a:off x="270085" y="2029902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45465" y="2484120"/>
            <a:ext cx="6985" cy="4669155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 rot="2707618">
            <a:off x="266275" y="2908437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7" name="TextBox 27"/>
          <p:cNvSpPr txBox="1"/>
          <p:nvPr/>
        </p:nvSpPr>
        <p:spPr>
          <a:xfrm>
            <a:off x="857250" y="1148715"/>
            <a:ext cx="22574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 dirty="0" err="1" smtClean="0">
                <a:solidFill>
                  <a:srgbClr val="BD392F"/>
                </a:solidFill>
                <a:latin typeface="Tw Cen MT" panose="020B0602020104020603" pitchFamily="34" charset="0"/>
              </a:rPr>
              <a:t>Estimation Σ-Δ </a:t>
            </a:r>
            <a:endParaRPr lang="x-none" altLang="en-US" sz="2400" b="1" dirty="0" err="1" smtClean="0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29"/>
          <p:cNvSpPr txBox="1"/>
          <p:nvPr/>
        </p:nvSpPr>
        <p:spPr>
          <a:xfrm>
            <a:off x="851051" y="2949057"/>
            <a:ext cx="16949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</a:rPr>
              <a:t>Conclusion</a:t>
            </a:r>
            <a:endParaRPr lang="x-none" altLang="en-US" sz="1900" b="1" dirty="0" err="1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41"/>
          <p:cNvSpPr txBox="1"/>
          <p:nvPr/>
        </p:nvSpPr>
        <p:spPr>
          <a:xfrm>
            <a:off x="851051" y="2070522"/>
            <a:ext cx="215210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1900" b="1" dirty="0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</a:rPr>
              <a:t>Principe</a:t>
            </a:r>
            <a:endParaRPr lang="x-none" altLang="fr-FR" sz="1900" b="1" dirty="0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7200" y="635"/>
            <a:ext cx="2437200" cy="972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" y="0"/>
            <a:ext cx="2437200" cy="83160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7885" y="1074420"/>
            <a:ext cx="8338185" cy="5427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ounded Rectangle 39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48640" y="1733038"/>
            <a:ext cx="0" cy="4841624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2707618">
            <a:off x="270085" y="2029902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45465" y="2484120"/>
            <a:ext cx="635" cy="4145280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 rot="2707618">
            <a:off x="266275" y="2908437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7" name="TextBox 27"/>
          <p:cNvSpPr txBox="1"/>
          <p:nvPr/>
        </p:nvSpPr>
        <p:spPr>
          <a:xfrm>
            <a:off x="856615" y="1148715"/>
            <a:ext cx="22193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rgbClr val="BFBFBF"/>
                </a:solidFill>
                <a:latin typeface="Tw Cen MT" panose="020B0602020104020603" pitchFamily="34" charset="0"/>
              </a:rPr>
              <a:t>La S.A.P</a:t>
            </a:r>
            <a:endParaRPr lang="x-none" altLang="en-US" sz="1900" b="1" dirty="0" err="1" smtClean="0">
              <a:solidFill>
                <a:srgbClr val="BFBFBF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29"/>
          <p:cNvSpPr txBox="1"/>
          <p:nvPr/>
        </p:nvSpPr>
        <p:spPr>
          <a:xfrm>
            <a:off x="851051" y="2949057"/>
            <a:ext cx="16949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</a:rPr>
              <a:t>Conclusion</a:t>
            </a:r>
            <a:endParaRPr lang="x-none" altLang="en-US" sz="1900" b="1" dirty="0" err="1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41"/>
          <p:cNvSpPr txBox="1"/>
          <p:nvPr/>
        </p:nvSpPr>
        <p:spPr>
          <a:xfrm>
            <a:off x="851051" y="2070522"/>
            <a:ext cx="215210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2400" b="1" dirty="0" smtClean="0">
                <a:solidFill>
                  <a:srgbClr val="BD392F"/>
                </a:solidFill>
                <a:latin typeface="Tw Cen MT" panose="020B0602020104020603" pitchFamily="34" charset="0"/>
              </a:rPr>
              <a:t>Principe</a:t>
            </a:r>
            <a:endParaRPr lang="x-none" altLang="fr-FR" sz="2400" b="1" dirty="0" smtClean="0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6100" y="3378200"/>
            <a:ext cx="2540" cy="3467100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7200" y="635"/>
            <a:ext cx="2437200" cy="972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" y="0"/>
            <a:ext cx="2437200" cy="83160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66360" y="1375410"/>
            <a:ext cx="4025265" cy="1625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4400">
                <a:latin typeface="Tw Cen MT" panose="020B0602020104020603" pitchFamily="34" charset="0"/>
              </a:rPr>
              <a:t>Initialisation </a:t>
            </a:r>
            <a:endParaRPr lang="x-none" altLang="en-US" sz="4400">
              <a:latin typeface="Tw Cen MT" panose="020B06020201040206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60010" y="3655060"/>
            <a:ext cx="4025265" cy="1625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4400">
                <a:latin typeface="Tw Cen MT" panose="020B0602020104020603" pitchFamily="34" charset="0"/>
              </a:rPr>
              <a:t>Exctraction d'avant plan</a:t>
            </a:r>
            <a:endParaRPr lang="x-none" altLang="en-US" sz="4400">
              <a:latin typeface="Tw Cen MT" panose="020B0602020104020603" pitchFamily="34" charset="0"/>
            </a:endParaRPr>
          </a:p>
        </p:txBody>
      </p:sp>
      <p:cxnSp>
        <p:nvCxnSpPr>
          <p:cNvPr id="42" name="Straight Arrow Connector 41"/>
          <p:cNvCxnSpPr>
            <a:stCxn id="33" idx="2"/>
            <a:endCxn id="41" idx="0"/>
          </p:cNvCxnSpPr>
          <p:nvPr/>
        </p:nvCxnSpPr>
        <p:spPr>
          <a:xfrm flipH="1">
            <a:off x="7172960" y="3001010"/>
            <a:ext cx="6350" cy="65405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427 0.019815 L 0.325469 -0.132500 " pathEditMode="relative" rAng="0" ptsTypes="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-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41" grpId="0" bldLvl="0" animBg="1"/>
      <p:bldP spid="41" grpId="1" bldLvl="0" animBg="1"/>
      <p:bldP spid="33" grpId="1" animBg="1"/>
      <p:bldP spid="33" grpId="2" bldLvl="0" animBg="1"/>
      <p:bldP spid="33" grpId="3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ounded Rectangle 39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48640" y="1733038"/>
            <a:ext cx="0" cy="4841624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2707618">
            <a:off x="270085" y="2029902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45465" y="2484120"/>
            <a:ext cx="635" cy="4237355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 rot="2707618">
            <a:off x="266275" y="2908437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7" name="TextBox 27"/>
          <p:cNvSpPr txBox="1"/>
          <p:nvPr/>
        </p:nvSpPr>
        <p:spPr>
          <a:xfrm>
            <a:off x="856615" y="1148715"/>
            <a:ext cx="22193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rgbClr val="BFBFBF"/>
                </a:solidFill>
                <a:latin typeface="Tw Cen MT" panose="020B0602020104020603" pitchFamily="34" charset="0"/>
              </a:rPr>
              <a:t>La S.A.P</a:t>
            </a:r>
            <a:endParaRPr lang="x-none" altLang="en-US" sz="1900" b="1" dirty="0" err="1" smtClean="0">
              <a:solidFill>
                <a:srgbClr val="BFBFBF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29"/>
          <p:cNvSpPr txBox="1"/>
          <p:nvPr/>
        </p:nvSpPr>
        <p:spPr>
          <a:xfrm>
            <a:off x="851051" y="2949057"/>
            <a:ext cx="16949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  <a:sym typeface="+mn-ea"/>
              </a:rPr>
              <a:t>Conclusion</a:t>
            </a:r>
            <a:endParaRPr lang="x-none" altLang="en-US" sz="1900" b="1" dirty="0" err="1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41"/>
          <p:cNvSpPr txBox="1"/>
          <p:nvPr/>
        </p:nvSpPr>
        <p:spPr>
          <a:xfrm>
            <a:off x="851051" y="2070522"/>
            <a:ext cx="215210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2400" b="1" dirty="0" smtClean="0">
                <a:solidFill>
                  <a:srgbClr val="BD392F"/>
                </a:solidFill>
                <a:latin typeface="Tw Cen MT" panose="020B0602020104020603" pitchFamily="34" charset="0"/>
              </a:rPr>
              <a:t>Principe</a:t>
            </a:r>
            <a:endParaRPr lang="x-none" altLang="fr-FR" sz="2400" b="1" dirty="0" smtClean="0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8640" y="3378200"/>
            <a:ext cx="0" cy="3469005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7200" y="635"/>
            <a:ext cx="2437200" cy="972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" y="0"/>
            <a:ext cx="2437200" cy="83160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664325" y="929005"/>
            <a:ext cx="348615" cy="3486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001510" y="920750"/>
            <a:ext cx="13106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Vidéo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6010" y="1840865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Lire frame</a:t>
            </a:r>
            <a:endParaRPr lang="x-none" altLang="en-US">
              <a:latin typeface="Tw Cen MT" panose="020B0602020104020603" pitchFamily="34" charset="0"/>
            </a:endParaRPr>
          </a:p>
        </p:txBody>
      </p:sp>
      <p:cxnSp>
        <p:nvCxnSpPr>
          <p:cNvPr id="30" name="Straight Arrow Connector 29"/>
          <p:cNvCxnSpPr>
            <a:stCxn id="5" idx="4"/>
            <a:endCxn id="11" idx="0"/>
          </p:cNvCxnSpPr>
          <p:nvPr/>
        </p:nvCxnSpPr>
        <p:spPr>
          <a:xfrm>
            <a:off x="6838950" y="1277620"/>
            <a:ext cx="1270" cy="563245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spect="1"/>
          </p:cNvSpPr>
          <p:nvPr/>
        </p:nvSpPr>
        <p:spPr>
          <a:xfrm>
            <a:off x="10119995" y="872490"/>
            <a:ext cx="2012633" cy="812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>
                <a:latin typeface="Tw Cen MT" panose="020B0602020104020603" pitchFamily="34" charset="0"/>
              </a:rPr>
              <a:t>Initialisation </a:t>
            </a:r>
            <a:endParaRPr lang="x-none" altLang="en-US" sz="2200">
              <a:latin typeface="Tw Cen MT" panose="020B06020201040206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42665" y="3333750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M = frame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13600" y="3333600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V = M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63200" y="3335020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E = 0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66280" y="3333600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O = 0</a:t>
            </a:r>
            <a:endParaRPr lang="x-none" altLang="en-US">
              <a:latin typeface="Tw Cen MT" panose="020B0602020104020603" pitchFamily="34" charset="0"/>
            </a:endParaRPr>
          </a:p>
        </p:txBody>
      </p:sp>
      <p:cxnSp>
        <p:nvCxnSpPr>
          <p:cNvPr id="26" name="Elbow Connector 25"/>
          <p:cNvCxnSpPr>
            <a:stCxn id="11" idx="2"/>
            <a:endCxn id="20" idx="0"/>
          </p:cNvCxnSpPr>
          <p:nvPr/>
        </p:nvCxnSpPr>
        <p:spPr>
          <a:xfrm rot="5400000">
            <a:off x="5069840" y="1563370"/>
            <a:ext cx="906780" cy="2633345"/>
          </a:xfrm>
          <a:prstGeom prst="bentConnector3">
            <a:avLst>
              <a:gd name="adj1" fmla="val 4996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2"/>
            <a:endCxn id="23" idx="0"/>
          </p:cNvCxnSpPr>
          <p:nvPr/>
        </p:nvCxnSpPr>
        <p:spPr>
          <a:xfrm rot="5400000" flipV="1">
            <a:off x="7729855" y="1537335"/>
            <a:ext cx="908050" cy="268732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21" idx="0"/>
          </p:cNvCxnSpPr>
          <p:nvPr/>
        </p:nvCxnSpPr>
        <p:spPr>
          <a:xfrm rot="5400000">
            <a:off x="5973445" y="2466975"/>
            <a:ext cx="870585" cy="861695"/>
          </a:xfrm>
          <a:prstGeom prst="bentConnector3">
            <a:avLst>
              <a:gd name="adj1" fmla="val 4806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>
            <a:spLocks noChangeAspect="1"/>
          </p:cNvSpPr>
          <p:nvPr/>
        </p:nvSpPr>
        <p:spPr>
          <a:xfrm>
            <a:off x="5793740" y="5351780"/>
            <a:ext cx="2012633" cy="812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>
                <a:latin typeface="Tw Cen MT" panose="020B0602020104020603" pitchFamily="34" charset="0"/>
                <a:sym typeface="+mn-ea"/>
              </a:rPr>
              <a:t>Exctraction d'avant plan</a:t>
            </a:r>
            <a:endParaRPr lang="x-none" altLang="en-US" sz="2200">
              <a:latin typeface="Tw Cen MT" panose="020B0602020104020603" pitchFamily="34" charset="0"/>
            </a:endParaRPr>
          </a:p>
        </p:txBody>
      </p:sp>
      <p:cxnSp>
        <p:nvCxnSpPr>
          <p:cNvPr id="35" name="Elbow Connector 34"/>
          <p:cNvCxnSpPr>
            <a:stCxn id="20" idx="2"/>
            <a:endCxn id="34" idx="0"/>
          </p:cNvCxnSpPr>
          <p:nvPr/>
        </p:nvCxnSpPr>
        <p:spPr>
          <a:xfrm rot="5400000" flipV="1">
            <a:off x="4787900" y="3338830"/>
            <a:ext cx="1431925" cy="259334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3" idx="2"/>
            <a:endCxn id="34" idx="0"/>
          </p:cNvCxnSpPr>
          <p:nvPr/>
        </p:nvCxnSpPr>
        <p:spPr>
          <a:xfrm rot="5400000">
            <a:off x="7448550" y="3272155"/>
            <a:ext cx="1430655" cy="2727325"/>
          </a:xfrm>
          <a:prstGeom prst="bentConnector3">
            <a:avLst>
              <a:gd name="adj1" fmla="val 5002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1" idx="2"/>
            <a:endCxn id="34" idx="0"/>
          </p:cNvCxnSpPr>
          <p:nvPr/>
        </p:nvCxnSpPr>
        <p:spPr>
          <a:xfrm rot="5400000" flipV="1">
            <a:off x="5673090" y="4224020"/>
            <a:ext cx="1431925" cy="822325"/>
          </a:xfrm>
          <a:prstGeom prst="bentConnector3">
            <a:avLst>
              <a:gd name="adj1" fmla="val 5002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5" idx="2"/>
            <a:endCxn id="34" idx="0"/>
          </p:cNvCxnSpPr>
          <p:nvPr/>
        </p:nvCxnSpPr>
        <p:spPr>
          <a:xfrm rot="5400000">
            <a:off x="6549390" y="4170045"/>
            <a:ext cx="1431925" cy="930275"/>
          </a:xfrm>
          <a:prstGeom prst="bentConnector3">
            <a:avLst>
              <a:gd name="adj1" fmla="val 5002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5400000" flipV="1">
            <a:off x="6831965" y="2435225"/>
            <a:ext cx="906780" cy="89027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56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88 -0.002778 L 0.356876 -0.651019 " pathEditMode="relative" rAng="0" ptsTypes="">
                                      <p:cBhvr>
                                        <p:cTn id="1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  <p:bldP spid="34" grpId="1" animBg="1"/>
      <p:bldP spid="11" grpId="0" animBg="1"/>
      <p:bldP spid="20" grpId="0" animBg="1"/>
      <p:bldP spid="21" grpId="0" animBg="1"/>
      <p:bldP spid="25" grpId="0" animBg="1"/>
      <p:bldP spid="23" grpId="0" animBg="1"/>
      <p:bldP spid="34" grpId="2" animBg="1"/>
      <p:bldP spid="34" grpId="3" animBg="1"/>
      <p:bldP spid="14" grpId="2" animBg="1"/>
      <p:bldP spid="5" grpId="0" animBg="1"/>
      <p:bldP spid="10" grpId="0"/>
      <p:bldP spid="11" grpId="1" animBg="1"/>
      <p:bldP spid="20" grpId="1" animBg="1"/>
      <p:bldP spid="21" grpId="1" animBg="1"/>
      <p:bldP spid="23" grpId="1" animBg="1"/>
      <p:bldP spid="25" grpId="1" animBg="1"/>
      <p:bldP spid="34" grpId="4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ectangle 32"/>
          <p:cNvSpPr>
            <a:spLocks noChangeAspect="1"/>
          </p:cNvSpPr>
          <p:nvPr/>
        </p:nvSpPr>
        <p:spPr>
          <a:xfrm>
            <a:off x="10119995" y="872490"/>
            <a:ext cx="2012633" cy="812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>
                <a:latin typeface="Tw Cen MT" panose="020B0602020104020603" pitchFamily="34" charset="0"/>
                <a:sym typeface="+mn-ea"/>
              </a:rPr>
              <a:t>Exctraction d'avant plan</a:t>
            </a:r>
            <a:endParaRPr lang="x-none" altLang="en-US" sz="2200">
              <a:latin typeface="Tw Cen MT" panose="020B06020201040206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00090" y="862965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Lire frame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7200" y="635"/>
            <a:ext cx="2437200" cy="972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5" y="0"/>
            <a:ext cx="2437200" cy="83160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51" name="Rounded Rectangle 50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548640" y="1733038"/>
            <a:ext cx="0" cy="4841624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 rot="2707618">
            <a:off x="270085" y="2029902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45465" y="2484120"/>
            <a:ext cx="635" cy="4237355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 rot="2707618">
            <a:off x="266275" y="2908437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60" name="TextBox 27"/>
          <p:cNvSpPr txBox="1"/>
          <p:nvPr/>
        </p:nvSpPr>
        <p:spPr>
          <a:xfrm>
            <a:off x="856615" y="1205865"/>
            <a:ext cx="22193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rgbClr val="BFBFBF"/>
                </a:solidFill>
                <a:latin typeface="Tw Cen MT" panose="020B0602020104020603" pitchFamily="34" charset="0"/>
              </a:rPr>
              <a:t>La S.A.P</a:t>
            </a:r>
            <a:endParaRPr lang="x-none" altLang="en-US" sz="1900" b="1" dirty="0" err="1" smtClean="0">
              <a:solidFill>
                <a:srgbClr val="BFBFBF"/>
              </a:solidFill>
              <a:latin typeface="Tw Cen MT" panose="020B0602020104020603" pitchFamily="34" charset="0"/>
            </a:endParaRPr>
          </a:p>
        </p:txBody>
      </p:sp>
      <p:sp>
        <p:nvSpPr>
          <p:cNvPr id="62" name="TextBox 29"/>
          <p:cNvSpPr txBox="1"/>
          <p:nvPr/>
        </p:nvSpPr>
        <p:spPr>
          <a:xfrm>
            <a:off x="851051" y="2949057"/>
            <a:ext cx="16949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  <a:sym typeface="+mn-ea"/>
              </a:rPr>
              <a:t>Conclusion</a:t>
            </a:r>
            <a:endParaRPr lang="x-none" altLang="en-US" sz="1900" b="1" dirty="0" err="1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3" name="TextBox 41"/>
          <p:cNvSpPr txBox="1"/>
          <p:nvPr/>
        </p:nvSpPr>
        <p:spPr>
          <a:xfrm>
            <a:off x="851051" y="2070522"/>
            <a:ext cx="215210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2400" b="1" dirty="0" smtClean="0">
                <a:solidFill>
                  <a:srgbClr val="BD392F"/>
                </a:solidFill>
                <a:latin typeface="Tw Cen MT" panose="020B0602020104020603" pitchFamily="34" charset="0"/>
              </a:rPr>
              <a:t>Principe</a:t>
            </a:r>
            <a:endParaRPr lang="x-none" altLang="fr-FR" sz="2400" b="1" dirty="0" smtClean="0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548640" y="3378200"/>
            <a:ext cx="0" cy="3469005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5692775" y="1707515"/>
            <a:ext cx="1526540" cy="855980"/>
          </a:xfrm>
          <a:prstGeom prst="diamon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M &lt; I ?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94980" y="1837055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M = M+1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39820" y="1836300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M = M-1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5165" y="2794000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O = M - I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5480685" y="3596640"/>
            <a:ext cx="1898650" cy="855980"/>
          </a:xfrm>
          <a:prstGeom prst="diamon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V&lt;N*O ?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68310" y="3738880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V = V+1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13150" y="3738125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V = V-1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5665470" y="4769485"/>
            <a:ext cx="1526540" cy="855980"/>
          </a:xfrm>
          <a:prstGeom prst="diamon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O&lt;V ?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7675" y="4911725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E=0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12515" y="4910970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E=1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5541645" y="5916930"/>
            <a:ext cx="1728470" cy="940435"/>
          </a:xfrm>
          <a:prstGeom prst="diamon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fin video ?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103485" y="6211570"/>
            <a:ext cx="348615" cy="348615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105775" y="6083935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Extraction avant plan</a:t>
            </a:r>
            <a:endParaRPr lang="x-none" altLang="en-US">
              <a:latin typeface="Tw Cen MT" panose="020B0602020104020603" pitchFamily="34" charset="0"/>
            </a:endParaRPr>
          </a:p>
        </p:txBody>
      </p:sp>
      <p:cxnSp>
        <p:nvCxnSpPr>
          <p:cNvPr id="30" name="Straight Arrow Connector 29"/>
          <p:cNvCxnSpPr>
            <a:stCxn id="11" idx="2"/>
            <a:endCxn id="2" idx="0"/>
          </p:cNvCxnSpPr>
          <p:nvPr/>
        </p:nvCxnSpPr>
        <p:spPr>
          <a:xfrm flipH="1">
            <a:off x="6456045" y="1449070"/>
            <a:ext cx="8255" cy="25844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1"/>
            <a:endCxn id="4" idx="3"/>
          </p:cNvCxnSpPr>
          <p:nvPr/>
        </p:nvCxnSpPr>
        <p:spPr>
          <a:xfrm flipH="1" flipV="1">
            <a:off x="4967605" y="2129790"/>
            <a:ext cx="725170" cy="571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3"/>
            <a:endCxn id="3" idx="1"/>
          </p:cNvCxnSpPr>
          <p:nvPr/>
        </p:nvCxnSpPr>
        <p:spPr>
          <a:xfrm flipV="1">
            <a:off x="7219315" y="2130425"/>
            <a:ext cx="875665" cy="50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2"/>
            <a:endCxn id="5" idx="0"/>
          </p:cNvCxnSpPr>
          <p:nvPr/>
        </p:nvCxnSpPr>
        <p:spPr>
          <a:xfrm rot="5400000" flipV="1">
            <a:off x="5180965" y="1545590"/>
            <a:ext cx="371475" cy="2125345"/>
          </a:xfrm>
          <a:prstGeom prst="bentConnector3">
            <a:avLst>
              <a:gd name="adj1" fmla="val 50085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" idx="2"/>
            <a:endCxn id="5" idx="0"/>
          </p:cNvCxnSpPr>
          <p:nvPr/>
        </p:nvCxnSpPr>
        <p:spPr>
          <a:xfrm rot="5400000">
            <a:off x="7408863" y="1443673"/>
            <a:ext cx="370840" cy="2329815"/>
          </a:xfrm>
          <a:prstGeom prst="bentConnector3">
            <a:avLst>
              <a:gd name="adj1" fmla="val 49914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2"/>
            <a:endCxn id="6" idx="0"/>
          </p:cNvCxnSpPr>
          <p:nvPr/>
        </p:nvCxnSpPr>
        <p:spPr>
          <a:xfrm>
            <a:off x="6429375" y="3380105"/>
            <a:ext cx="635" cy="21653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3"/>
            <a:endCxn id="7" idx="1"/>
          </p:cNvCxnSpPr>
          <p:nvPr/>
        </p:nvCxnSpPr>
        <p:spPr>
          <a:xfrm>
            <a:off x="7379335" y="4024630"/>
            <a:ext cx="688975" cy="762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1"/>
            <a:endCxn id="8" idx="3"/>
          </p:cNvCxnSpPr>
          <p:nvPr/>
        </p:nvCxnSpPr>
        <p:spPr>
          <a:xfrm flipH="1">
            <a:off x="4940935" y="4024630"/>
            <a:ext cx="539750" cy="698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8" idx="2"/>
            <a:endCxn id="9" idx="0"/>
          </p:cNvCxnSpPr>
          <p:nvPr/>
        </p:nvCxnSpPr>
        <p:spPr>
          <a:xfrm rot="5400000" flipV="1">
            <a:off x="5130800" y="3470910"/>
            <a:ext cx="445135" cy="2151380"/>
          </a:xfrm>
          <a:prstGeom prst="bentConnector3">
            <a:avLst>
              <a:gd name="adj1" fmla="val 5000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7" idx="2"/>
            <a:endCxn id="9" idx="0"/>
          </p:cNvCxnSpPr>
          <p:nvPr/>
        </p:nvCxnSpPr>
        <p:spPr>
          <a:xfrm rot="5400000">
            <a:off x="7358380" y="3395345"/>
            <a:ext cx="444500" cy="2303780"/>
          </a:xfrm>
          <a:prstGeom prst="bentConnector3">
            <a:avLst>
              <a:gd name="adj1" fmla="val 5000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1"/>
            <a:endCxn id="17" idx="3"/>
          </p:cNvCxnSpPr>
          <p:nvPr/>
        </p:nvCxnSpPr>
        <p:spPr>
          <a:xfrm flipH="1">
            <a:off x="4940300" y="5197475"/>
            <a:ext cx="725170" cy="698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3"/>
            <a:endCxn id="10" idx="1"/>
          </p:cNvCxnSpPr>
          <p:nvPr/>
        </p:nvCxnSpPr>
        <p:spPr>
          <a:xfrm>
            <a:off x="7192010" y="5197475"/>
            <a:ext cx="875665" cy="762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7" idx="2"/>
            <a:endCxn id="18" idx="0"/>
          </p:cNvCxnSpPr>
          <p:nvPr/>
        </p:nvCxnSpPr>
        <p:spPr>
          <a:xfrm rot="5400000" flipV="1">
            <a:off x="5131435" y="4642485"/>
            <a:ext cx="419735" cy="2129155"/>
          </a:xfrm>
          <a:prstGeom prst="bentConnector3">
            <a:avLst>
              <a:gd name="adj1" fmla="val 50076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0" idx="2"/>
            <a:endCxn id="18" idx="0"/>
          </p:cNvCxnSpPr>
          <p:nvPr/>
        </p:nvCxnSpPr>
        <p:spPr>
          <a:xfrm rot="5400000">
            <a:off x="7359333" y="4544378"/>
            <a:ext cx="419100" cy="2326005"/>
          </a:xfrm>
          <a:prstGeom prst="bentConnector3">
            <a:avLst>
              <a:gd name="adj1" fmla="val 49924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3"/>
            <a:endCxn id="28" idx="1"/>
          </p:cNvCxnSpPr>
          <p:nvPr/>
        </p:nvCxnSpPr>
        <p:spPr>
          <a:xfrm flipV="1">
            <a:off x="7270115" y="6377305"/>
            <a:ext cx="835660" cy="1016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8" idx="1"/>
            <a:endCxn id="11" idx="1"/>
          </p:cNvCxnSpPr>
          <p:nvPr/>
        </p:nvCxnSpPr>
        <p:spPr>
          <a:xfrm rot="10800000" flipH="1">
            <a:off x="5541645" y="1156335"/>
            <a:ext cx="258445" cy="5231130"/>
          </a:xfrm>
          <a:prstGeom prst="bentConnector3">
            <a:avLst>
              <a:gd name="adj1" fmla="val -1101228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8" idx="3"/>
            <a:endCxn id="26" idx="2"/>
          </p:cNvCxnSpPr>
          <p:nvPr/>
        </p:nvCxnSpPr>
        <p:spPr>
          <a:xfrm>
            <a:off x="9433560" y="6377305"/>
            <a:ext cx="669925" cy="889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74"/>
          <p:cNvSpPr txBox="1"/>
          <p:nvPr/>
        </p:nvSpPr>
        <p:spPr>
          <a:xfrm>
            <a:off x="4989195" y="1681200"/>
            <a:ext cx="677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x-none" altLang="en-US">
                <a:latin typeface="Tw Cen MT" panose="020B0602020104020603" pitchFamily="34" charset="0"/>
              </a:rPr>
              <a:t>Non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78" name="Text Box 77"/>
          <p:cNvSpPr txBox="1"/>
          <p:nvPr/>
        </p:nvSpPr>
        <p:spPr>
          <a:xfrm>
            <a:off x="7242175" y="1680210"/>
            <a:ext cx="677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Oui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80" name="Text Box 79"/>
          <p:cNvSpPr txBox="1"/>
          <p:nvPr/>
        </p:nvSpPr>
        <p:spPr>
          <a:xfrm>
            <a:off x="4997450" y="3501745"/>
            <a:ext cx="677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x-none" altLang="en-US">
                <a:latin typeface="Tw Cen MT" panose="020B0602020104020603" pitchFamily="34" charset="0"/>
              </a:rPr>
              <a:t>Non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81" name="Text Box 80"/>
          <p:cNvSpPr txBox="1"/>
          <p:nvPr/>
        </p:nvSpPr>
        <p:spPr>
          <a:xfrm>
            <a:off x="7250430" y="3500755"/>
            <a:ext cx="677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  <a:sym typeface="+mn-ea"/>
              </a:rPr>
              <a:t>Oui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82" name="Text Box 81"/>
          <p:cNvSpPr txBox="1"/>
          <p:nvPr/>
        </p:nvSpPr>
        <p:spPr>
          <a:xfrm>
            <a:off x="5014595" y="4703800"/>
            <a:ext cx="677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x-none" altLang="en-US">
                <a:latin typeface="Tw Cen MT" panose="020B0602020104020603" pitchFamily="34" charset="0"/>
              </a:rPr>
              <a:t>Non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83" name="Text Box 82"/>
          <p:cNvSpPr txBox="1"/>
          <p:nvPr/>
        </p:nvSpPr>
        <p:spPr>
          <a:xfrm>
            <a:off x="7267575" y="4702810"/>
            <a:ext cx="677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  <a:sym typeface="+mn-ea"/>
              </a:rPr>
              <a:t>Oui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84" name="Text Box 83"/>
          <p:cNvSpPr txBox="1"/>
          <p:nvPr/>
        </p:nvSpPr>
        <p:spPr>
          <a:xfrm>
            <a:off x="4996180" y="5821400"/>
            <a:ext cx="677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x-none" altLang="en-US">
                <a:latin typeface="Tw Cen MT" panose="020B0602020104020603" pitchFamily="34" charset="0"/>
              </a:rPr>
              <a:t>Non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85" name="Text Box 84"/>
          <p:cNvSpPr txBox="1"/>
          <p:nvPr/>
        </p:nvSpPr>
        <p:spPr>
          <a:xfrm>
            <a:off x="7249160" y="5820410"/>
            <a:ext cx="677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Oui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86" name="Text Box 85"/>
          <p:cNvSpPr txBox="1"/>
          <p:nvPr/>
        </p:nvSpPr>
        <p:spPr>
          <a:xfrm>
            <a:off x="10477500" y="6201410"/>
            <a:ext cx="1439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>
                <a:latin typeface="Tw Cen MT" panose="020B0602020104020603" pitchFamily="34" charset="0"/>
              </a:rPr>
              <a:t>Avant plan</a:t>
            </a:r>
            <a:endParaRPr lang="x-none" altLang="en-US">
              <a:latin typeface="Tw Cen MT" panose="020B06020201040206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/>
      <p:bldP spid="11" grpId="0" bldLvl="0" animBg="1"/>
      <p:bldP spid="2" grpId="0" animBg="1"/>
      <p:bldP spid="75" grpId="0"/>
      <p:bldP spid="4" grpId="0" animBg="1"/>
      <p:bldP spid="78" grpId="0"/>
      <p:bldP spid="3" grpId="0" animBg="1"/>
      <p:bldP spid="5" grpId="0" animBg="1"/>
      <p:bldP spid="6" grpId="0" animBg="1"/>
      <p:bldP spid="80" grpId="0"/>
      <p:bldP spid="8" grpId="0" animBg="1"/>
      <p:bldP spid="81" grpId="0"/>
      <p:bldP spid="7" grpId="0" animBg="1"/>
      <p:bldP spid="9" grpId="0" animBg="1"/>
      <p:bldP spid="82" grpId="0"/>
      <p:bldP spid="17" grpId="0" animBg="1"/>
      <p:bldP spid="83" grpId="0"/>
      <p:bldP spid="10" grpId="0" animBg="1"/>
      <p:bldP spid="18" grpId="0" animBg="1"/>
      <p:bldP spid="84" grpId="0"/>
      <p:bldP spid="85" grpId="0"/>
      <p:bldP spid="28" grpId="0" animBg="1"/>
      <p:bldP spid="26" grpId="0" animBg="1"/>
      <p:bldP spid="8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 6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7200" y="635"/>
            <a:ext cx="2437200" cy="972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5" y="0"/>
            <a:ext cx="2437200" cy="83160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12" name="Rounded Rectangle 11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48640" y="1733038"/>
            <a:ext cx="0" cy="4841624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 rot="2707618">
            <a:off x="270085" y="2029902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45465" y="2484120"/>
            <a:ext cx="6985" cy="4669155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 rot="2707618">
            <a:off x="266275" y="2908437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7" name="TextBox 27"/>
          <p:cNvSpPr txBox="1"/>
          <p:nvPr/>
        </p:nvSpPr>
        <p:spPr>
          <a:xfrm>
            <a:off x="856615" y="1148715"/>
            <a:ext cx="22193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rgbClr val="BFBFBF"/>
                </a:solidFill>
                <a:latin typeface="Tw Cen MT" panose="020B0602020104020603" pitchFamily="34" charset="0"/>
              </a:rPr>
              <a:t>La S.A.P</a:t>
            </a:r>
            <a:endParaRPr lang="x-none" altLang="en-US" sz="1900" b="1" dirty="0" err="1" smtClean="0">
              <a:solidFill>
                <a:srgbClr val="BFBFBF"/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TextBox 29"/>
          <p:cNvSpPr txBox="1"/>
          <p:nvPr/>
        </p:nvSpPr>
        <p:spPr>
          <a:xfrm>
            <a:off x="851535" y="2948940"/>
            <a:ext cx="19265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 dirty="0" err="1" smtClean="0">
                <a:solidFill>
                  <a:srgbClr val="BD392F"/>
                </a:solidFill>
                <a:latin typeface="Tw Cen MT" panose="020B0602020104020603" pitchFamily="34" charset="0"/>
              </a:rPr>
              <a:t>Conclusion</a:t>
            </a:r>
            <a:endParaRPr lang="x-none" altLang="en-US" sz="2400" b="1" dirty="0" err="1" smtClean="0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41"/>
          <p:cNvSpPr txBox="1"/>
          <p:nvPr/>
        </p:nvSpPr>
        <p:spPr>
          <a:xfrm>
            <a:off x="851051" y="2070522"/>
            <a:ext cx="215210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1900" b="1" dirty="0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</a:rPr>
              <a:t>Principe</a:t>
            </a:r>
            <a:endParaRPr lang="x-none" altLang="fr-FR" sz="1900" b="1" dirty="0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8640" y="3378200"/>
            <a:ext cx="0" cy="3469005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/>
          <p:nvPr/>
        </p:nvGraphicFramePr>
        <p:xfrm>
          <a:off x="3169285" y="1320165"/>
          <a:ext cx="8534400" cy="4293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794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3600">
                          <a:latin typeface="Tw Cen MT" panose="020B0602020104020603" pitchFamily="34" charset="0"/>
                        </a:rPr>
                        <a:t>Points forts</a:t>
                      </a:r>
                      <a:endParaRPr lang="x-none" sz="3600">
                        <a:latin typeface="Tw Cen MT" panose="020B0602020104020603" pitchFamily="34" charset="0"/>
                      </a:endParaRPr>
                    </a:p>
                  </a:txBody>
                  <a:tcPr anchor="ctr" anchorCtr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3600">
                          <a:latin typeface="Tw Cen MT" panose="020B0602020104020603" pitchFamily="34" charset="0"/>
                        </a:rPr>
                        <a:t>Points faibles</a:t>
                      </a:r>
                      <a:endParaRPr lang="x-none" sz="3600">
                        <a:latin typeface="Tw Cen MT" panose="020B0602020104020603" pitchFamily="34" charset="0"/>
                      </a:endParaRPr>
                    </a:p>
                  </a:txBody>
                  <a:tcPr anchor="ctr" anchorCtr="0">
                    <a:solidFill>
                      <a:srgbClr val="002060"/>
                    </a:solidFill>
                  </a:tcPr>
                </a:tc>
              </a:tr>
              <a:tr h="3499485">
                <a:tc>
                  <a:txBody>
                    <a:bodyPr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Sensible au mouvement lent et rapide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Filtre assez bien le bruit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Absence d'effet fantôme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Peu gourmande en temps de calculs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>
                        <a:latin typeface="Tw Cen MT" panose="020B0602020104020603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Peu adapté aux mouvements périodique de faible amplitude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  <a:sym typeface="+mn-ea"/>
                        </a:rPr>
                        <a:t>Confond les ombres avec un mouvement.</a:t>
                      </a:r>
                      <a:endParaRPr lang="x-none" sz="2000">
                        <a:latin typeface="Tw Cen MT" panose="020B0602020104020603" pitchFamily="34" charset="0"/>
                        <a:sym typeface="+mn-ea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>
                        <a:latin typeface="Tw Cen MT" panose="020B0602020104020603" pitchFamily="3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3" name="Straight Connector 42"/>
          <p:cNvCxnSpPr/>
          <p:nvPr/>
        </p:nvCxnSpPr>
        <p:spPr>
          <a:xfrm>
            <a:off x="548640" y="1732915"/>
            <a:ext cx="0" cy="5147310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x-none" alt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</a:t>
            </a:r>
            <a:endParaRPr lang="x-none" altLang="en-US" sz="2000" b="1" dirty="0" smtClean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 rot="2707618">
            <a:off x="270085" y="2029902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x-none" alt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I.1</a:t>
            </a:r>
            <a:endParaRPr lang="x-none" alt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7" name="TextBox 27"/>
          <p:cNvSpPr txBox="1"/>
          <p:nvPr/>
        </p:nvSpPr>
        <p:spPr>
          <a:xfrm>
            <a:off x="856615" y="1148715"/>
            <a:ext cx="171132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 dirty="0" err="1" smtClean="0">
                <a:solidFill>
                  <a:srgbClr val="BFBFBF"/>
                </a:solidFill>
                <a:latin typeface="Tw Cen MT" panose="020B0602020104020603" pitchFamily="34" charset="0"/>
                <a:sym typeface="+mn-ea"/>
              </a:rPr>
              <a:t>Méthodes</a:t>
            </a:r>
            <a:endParaRPr lang="x-none" altLang="en-US" sz="2400" b="1" dirty="0" err="1" smtClean="0">
              <a:solidFill>
                <a:srgbClr val="BFBFBF"/>
              </a:solidFill>
              <a:latin typeface="Tw Cen MT" panose="020B0602020104020603" pitchFamily="34" charset="0"/>
              <a:sym typeface="+mn-ea"/>
            </a:endParaRPr>
          </a:p>
          <a:p>
            <a:r>
              <a:rPr lang="x-none" altLang="en-US" sz="2400" b="1" dirty="0" err="1" smtClean="0">
                <a:solidFill>
                  <a:srgbClr val="BFBFBF"/>
                </a:solidFill>
                <a:latin typeface="Tw Cen MT" panose="020B0602020104020603" pitchFamily="34" charset="0"/>
                <a:sym typeface="+mn-ea"/>
              </a:rPr>
              <a:t>proposées</a:t>
            </a:r>
            <a:endParaRPr lang="x-none" altLang="en-US" sz="2400" b="1" dirty="0" err="1" smtClean="0">
              <a:solidFill>
                <a:srgbClr val="BFBFBF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61" name="TextBox 41"/>
          <p:cNvSpPr txBox="1"/>
          <p:nvPr/>
        </p:nvSpPr>
        <p:spPr>
          <a:xfrm>
            <a:off x="851051" y="2070522"/>
            <a:ext cx="2152103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2400" b="1" dirty="0" smtClean="0">
                <a:solidFill>
                  <a:srgbClr val="BFBFBF"/>
                </a:solidFill>
                <a:latin typeface="Tw Cen MT" panose="020B0602020104020603" pitchFamily="34" charset="0"/>
                <a:sym typeface="+mn-ea"/>
              </a:rPr>
              <a:t>Soustraction de fond</a:t>
            </a:r>
            <a:endParaRPr lang="x-none" altLang="fr-FR" sz="2400" b="1" dirty="0" smtClean="0">
              <a:solidFill>
                <a:srgbClr val="BFBFBF"/>
              </a:solidFill>
              <a:latin typeface="Tw Cen MT" panose="020B0602020104020603" pitchFamily="34" charset="0"/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8640" y="2616200"/>
            <a:ext cx="0" cy="318770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165475" y="1423670"/>
            <a:ext cx="873633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charset="0"/>
              <a:buChar char="•"/>
            </a:pPr>
            <a:r>
              <a:rPr lang="x-none" altLang="en-US" sz="3000">
                <a:latin typeface="Tw Cen MT" panose="020B0602020104020603" pitchFamily="34" charset="0"/>
                <a:sym typeface="+mn-ea"/>
              </a:rPr>
              <a:t>Cette catégorie est basée sur des opérateurs mophologiques mathématiques et des differences successives.</a:t>
            </a:r>
            <a:br>
              <a:rPr lang="x-none" altLang="en-US" sz="3000">
                <a:latin typeface="Tw Cen MT" panose="020B0602020104020603" pitchFamily="34" charset="0"/>
                <a:sym typeface="+mn-ea"/>
              </a:rPr>
            </a:br>
            <a:endParaRPr lang="x-none" altLang="en-US" sz="3000">
              <a:latin typeface="Tw Cen MT" panose="020B0602020104020603" pitchFamily="34" charset="0"/>
              <a:sym typeface="+mn-ea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x-none" altLang="en-US" sz="3000">
                <a:latin typeface="Tw Cen MT" panose="020B0602020104020603" pitchFamily="34" charset="0"/>
                <a:sym typeface="+mn-ea"/>
              </a:rPr>
              <a:t>Plus porté sur la détection de contours des objets en mouvemet.</a:t>
            </a:r>
            <a:br>
              <a:rPr lang="x-none" altLang="en-US" sz="3000">
                <a:latin typeface="Tw Cen MT" panose="020B0602020104020603" pitchFamily="34" charset="0"/>
                <a:sym typeface="+mn-ea"/>
              </a:rPr>
            </a:br>
            <a:endParaRPr lang="x-none" altLang="en-US" sz="3000"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7200" y="635"/>
            <a:ext cx="2437200" cy="972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" y="0"/>
            <a:ext cx="2437200" cy="83160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48640" y="3574415"/>
            <a:ext cx="0" cy="5147310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 rot="2707618">
            <a:off x="271287" y="2949323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x-none" alt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I.2</a:t>
            </a:r>
            <a:endParaRPr lang="x-none" altLang="en-US" sz="2000" b="1" dirty="0" smtClean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6" name="TextBox 27"/>
          <p:cNvSpPr txBox="1"/>
          <p:nvPr/>
        </p:nvSpPr>
        <p:spPr>
          <a:xfrm>
            <a:off x="856615" y="2990215"/>
            <a:ext cx="179959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 dirty="0" err="1" smtClean="0">
                <a:solidFill>
                  <a:srgbClr val="BD392F"/>
                </a:solidFill>
                <a:latin typeface="Tw Cen MT" panose="020B0602020104020603" pitchFamily="34" charset="0"/>
                <a:sym typeface="+mn-ea"/>
              </a:rPr>
              <a:t>Différence temporelle</a:t>
            </a:r>
            <a:endParaRPr lang="x-none" altLang="en-US" sz="2400" b="1" dirty="0" err="1" smtClean="0">
              <a:solidFill>
                <a:srgbClr val="BD392F"/>
              </a:solidFill>
              <a:latin typeface="Tw Cen MT" panose="020B06020201040206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ounded Rectangle 39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48640" y="1733038"/>
            <a:ext cx="0" cy="4841624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2707618">
            <a:off x="270085" y="2029902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45465" y="2484120"/>
            <a:ext cx="6985" cy="4669155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 rot="2707618">
            <a:off x="266275" y="2908437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7" name="TextBox 27"/>
          <p:cNvSpPr txBox="1"/>
          <p:nvPr/>
        </p:nvSpPr>
        <p:spPr>
          <a:xfrm>
            <a:off x="857885" y="1148715"/>
            <a:ext cx="410527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 dirty="0" err="1" smtClean="0">
                <a:solidFill>
                  <a:srgbClr val="BD392F"/>
                </a:solidFill>
                <a:latin typeface="Tw Cen MT" panose="020B0602020104020603" pitchFamily="34" charset="0"/>
              </a:rPr>
              <a:t>Gradient morphologique oublieux </a:t>
            </a:r>
            <a:endParaRPr lang="x-none" altLang="en-US" sz="2400" b="1" dirty="0" err="1" smtClean="0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29"/>
          <p:cNvSpPr txBox="1"/>
          <p:nvPr/>
        </p:nvSpPr>
        <p:spPr>
          <a:xfrm>
            <a:off x="851051" y="2949057"/>
            <a:ext cx="16949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  <a:sym typeface="+mn-ea"/>
              </a:rPr>
              <a:t>Conclusion</a:t>
            </a:r>
            <a:endParaRPr lang="x-none" altLang="en-US" sz="1900" b="1" dirty="0" err="1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41"/>
          <p:cNvSpPr txBox="1"/>
          <p:nvPr/>
        </p:nvSpPr>
        <p:spPr>
          <a:xfrm>
            <a:off x="851051" y="2070522"/>
            <a:ext cx="215210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1900" b="1" dirty="0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</a:rPr>
              <a:t>Principe</a:t>
            </a:r>
            <a:endParaRPr lang="x-none" altLang="fr-FR" sz="1900" b="1" dirty="0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7200" y="635"/>
            <a:ext cx="2437200" cy="972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" y="0"/>
            <a:ext cx="2437200" cy="83160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3792855" y="1967230"/>
            <a:ext cx="8168005" cy="204216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000"/>
              </a:srgbClr>
            </a:outerShdw>
          </a:effectLst>
        </p:spPr>
        <p:txBody>
          <a:bodyPr wrap="square" rtlCol="0" anchor="t">
            <a:spAutoFit/>
          </a:bodyPr>
          <a:p>
            <a:pPr marL="457200" indent="-457200">
              <a:buFont typeface="Arial" charset="0"/>
              <a:buChar char="•"/>
            </a:pPr>
            <a:r>
              <a:rPr lang="x-none" altLang="fr-FR" sz="3200">
                <a:latin typeface="+mn-ea"/>
                <a:sym typeface="+mn-ea"/>
              </a:rPr>
              <a:t>Réutilisation du paramètre d'oubli.</a:t>
            </a:r>
            <a:endParaRPr lang="x-none" altLang="fr-FR" sz="3200">
              <a:latin typeface="+mn-ea"/>
              <a:sym typeface="+mn-ea"/>
            </a:endParaRPr>
          </a:p>
          <a:p>
            <a:pPr indent="0">
              <a:buFont typeface="Arial" charset="0"/>
              <a:buNone/>
            </a:pPr>
            <a:endParaRPr lang="x-none" altLang="fr-FR" sz="3200">
              <a:latin typeface="+mn-ea"/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x-none" altLang="fr-FR" sz="3200">
                <a:latin typeface="+mn-ea"/>
                <a:sym typeface="+mn-ea"/>
              </a:rPr>
              <a:t>Introduction de filtres Maximum et Minimum.</a:t>
            </a:r>
            <a:endParaRPr lang="x-none" altLang="fr-FR" sz="3200"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ounded Rectangle 39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48640" y="1733038"/>
            <a:ext cx="0" cy="4841624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2707618">
            <a:off x="270085" y="2029902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45465" y="2484120"/>
            <a:ext cx="12700" cy="4157345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 rot="2707618">
            <a:off x="266275" y="2908437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7" name="TextBox 27"/>
          <p:cNvSpPr txBox="1"/>
          <p:nvPr/>
        </p:nvSpPr>
        <p:spPr>
          <a:xfrm>
            <a:off x="856615" y="1148715"/>
            <a:ext cx="3122930" cy="67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rgbClr val="BFBFBF"/>
                </a:solidFill>
                <a:latin typeface="Tw Cen MT" panose="020B0602020104020603" pitchFamily="34" charset="0"/>
                <a:sym typeface="+mn-ea"/>
              </a:rPr>
              <a:t>Gradient morphologique oublieux</a:t>
            </a:r>
            <a:endParaRPr lang="x-none" altLang="en-US" sz="1900" b="1" dirty="0" err="1" smtClean="0">
              <a:solidFill>
                <a:srgbClr val="BFBFBF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58" name="TextBox 29"/>
          <p:cNvSpPr txBox="1"/>
          <p:nvPr/>
        </p:nvSpPr>
        <p:spPr>
          <a:xfrm>
            <a:off x="851051" y="2949057"/>
            <a:ext cx="16949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  <a:sym typeface="+mn-ea"/>
              </a:rPr>
              <a:t>Conclusion</a:t>
            </a:r>
            <a:endParaRPr lang="x-none" altLang="en-US" sz="1900" b="1" dirty="0" err="1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41"/>
          <p:cNvSpPr txBox="1"/>
          <p:nvPr/>
        </p:nvSpPr>
        <p:spPr>
          <a:xfrm>
            <a:off x="851051" y="2070522"/>
            <a:ext cx="215210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2400" b="1" dirty="0" smtClean="0">
                <a:solidFill>
                  <a:srgbClr val="BD392F"/>
                </a:solidFill>
                <a:latin typeface="Tw Cen MT" panose="020B0602020104020603" pitchFamily="34" charset="0"/>
              </a:rPr>
              <a:t>Principe</a:t>
            </a:r>
            <a:endParaRPr lang="x-none" altLang="fr-FR" sz="2400" b="1" dirty="0" smtClean="0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8640" y="3378200"/>
            <a:ext cx="0" cy="3469005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7200" y="635"/>
            <a:ext cx="2437200" cy="972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" y="0"/>
            <a:ext cx="2437200" cy="83160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78955" y="929005"/>
            <a:ext cx="348615" cy="3486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216140" y="920750"/>
            <a:ext cx="13106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Vidéo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90640" y="1497965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Lire frame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50000" y="2327910"/>
            <a:ext cx="1423670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M=m=frame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98260" y="3120390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Lire frame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67810" y="4185285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Appliquer EQ1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91275" y="4185920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latin typeface="Tw Cen MT" panose="020B0602020104020603" pitchFamily="34" charset="0"/>
              </a:rPr>
              <a:t>Appliquer EQ2</a:t>
            </a:r>
            <a:endParaRPr lang="x-none" altLang="en-US" sz="1600">
              <a:latin typeface="Tw Cen MT" panose="020B0602020104020603" pitchFamily="34" charset="0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6158230" y="5833745"/>
            <a:ext cx="1663065" cy="932180"/>
          </a:xfrm>
          <a:prstGeom prst="diamon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Fin vidéo ?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9386570" y="6136005"/>
            <a:ext cx="348615" cy="348615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3" idx="2"/>
            <a:endCxn id="14" idx="0"/>
          </p:cNvCxnSpPr>
          <p:nvPr/>
        </p:nvCxnSpPr>
        <p:spPr>
          <a:xfrm>
            <a:off x="7054850" y="2084070"/>
            <a:ext cx="6985" cy="2438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2"/>
            <a:endCxn id="16" idx="0"/>
          </p:cNvCxnSpPr>
          <p:nvPr/>
        </p:nvCxnSpPr>
        <p:spPr>
          <a:xfrm>
            <a:off x="7061835" y="2914015"/>
            <a:ext cx="635" cy="2063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8" idx="1"/>
          </p:cNvCxnSpPr>
          <p:nvPr/>
        </p:nvCxnSpPr>
        <p:spPr>
          <a:xfrm>
            <a:off x="5395595" y="4478655"/>
            <a:ext cx="995680" cy="6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3"/>
            <a:endCxn id="2" idx="1"/>
          </p:cNvCxnSpPr>
          <p:nvPr/>
        </p:nvCxnSpPr>
        <p:spPr>
          <a:xfrm>
            <a:off x="7719060" y="4479290"/>
            <a:ext cx="889000" cy="88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4"/>
            <a:endCxn id="13" idx="0"/>
          </p:cNvCxnSpPr>
          <p:nvPr/>
        </p:nvCxnSpPr>
        <p:spPr>
          <a:xfrm>
            <a:off x="7053580" y="1277620"/>
            <a:ext cx="1270" cy="2203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  <a:endCxn id="20" idx="2"/>
          </p:cNvCxnSpPr>
          <p:nvPr/>
        </p:nvCxnSpPr>
        <p:spPr>
          <a:xfrm>
            <a:off x="7821295" y="6299835"/>
            <a:ext cx="1565275" cy="107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9836150" y="6120765"/>
            <a:ext cx="1295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Avant plan</a:t>
            </a:r>
            <a:endParaRPr lang="x-none" altLang="en-US">
              <a:latin typeface="Tw Cen MT" panose="020B0602020104020603" pitchFamily="34" charset="0"/>
            </a:endParaRPr>
          </a:p>
        </p:txBody>
      </p:sp>
      <p:cxnSp>
        <p:nvCxnSpPr>
          <p:cNvPr id="35" name="Elbow Connector 34"/>
          <p:cNvCxnSpPr>
            <a:stCxn id="19" idx="1"/>
            <a:endCxn id="16" idx="1"/>
          </p:cNvCxnSpPr>
          <p:nvPr/>
        </p:nvCxnSpPr>
        <p:spPr>
          <a:xfrm rot="10800000" flipH="1">
            <a:off x="6158230" y="3413760"/>
            <a:ext cx="240030" cy="2886075"/>
          </a:xfrm>
          <a:prstGeom prst="bentConnector3">
            <a:avLst>
              <a:gd name="adj1" fmla="val -134179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5504180" y="5842800"/>
            <a:ext cx="677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Non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7773670" y="5843905"/>
            <a:ext cx="677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Tw Cen MT" panose="020B0602020104020603" pitchFamily="34" charset="0"/>
              </a:rPr>
              <a:t>Oui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08060" y="4194810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Appliquer EQ3</a:t>
            </a:r>
            <a:endParaRPr lang="x-none" altLang="en-US">
              <a:latin typeface="Tw Cen MT" panose="020B0602020104020603" pitchFamily="34" charset="0"/>
            </a:endParaRPr>
          </a:p>
        </p:txBody>
      </p:sp>
      <p:cxnSp>
        <p:nvCxnSpPr>
          <p:cNvPr id="10" name="Elbow Connector 9"/>
          <p:cNvCxnSpPr>
            <a:stCxn id="16" idx="2"/>
            <a:endCxn id="17" idx="0"/>
          </p:cNvCxnSpPr>
          <p:nvPr/>
        </p:nvCxnSpPr>
        <p:spPr>
          <a:xfrm rot="5400000">
            <a:off x="5657850" y="2780665"/>
            <a:ext cx="478790" cy="233045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>
            <a:off x="8639810" y="3131185"/>
            <a:ext cx="1052830" cy="435229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3"/>
            <a:endCxn id="41" idx="1"/>
          </p:cNvCxnSpPr>
          <p:nvPr/>
        </p:nvCxnSpPr>
        <p:spPr>
          <a:xfrm>
            <a:off x="9935845" y="4488180"/>
            <a:ext cx="74231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678160" y="4194810"/>
            <a:ext cx="1327785" cy="5861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Tw Cen MT" panose="020B0602020104020603" pitchFamily="34" charset="0"/>
              </a:rPr>
              <a:t>Extraction avant plan</a:t>
            </a:r>
            <a:endParaRPr lang="x-none" altLang="en-US">
              <a:latin typeface="Tw Cen MT" panose="020B0602020104020603" pitchFamily="3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8499475" y="939165"/>
            <a:ext cx="347154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US">
                <a:latin typeface="Tw Cen MT" panose="020B0602020104020603" pitchFamily="34" charset="0"/>
              </a:rPr>
              <a:t>EQ1. M</a:t>
            </a:r>
            <a:r>
              <a:rPr lang="x-none" altLang="en-US" baseline="-25000">
                <a:latin typeface="Tw Cen MT" panose="020B0602020104020603" pitchFamily="34" charset="0"/>
              </a:rPr>
              <a:t>t</a:t>
            </a:r>
            <a:r>
              <a:rPr lang="x-none" altLang="en-US">
                <a:latin typeface="Tw Cen MT" panose="020B0602020104020603" pitchFamily="34" charset="0"/>
              </a:rPr>
              <a:t>=</a:t>
            </a:r>
            <a:r>
              <a:rPr lang="x-none" altLang="en-US">
                <a:latin typeface="Tw Cen MT" panose="020B0602020104020603" pitchFamily="34" charset="0"/>
                <a:cs typeface="Arial" charset="0"/>
              </a:rPr>
              <a:t>αI</a:t>
            </a:r>
            <a:r>
              <a:rPr lang="x-none" altLang="en-US" baseline="-25000">
                <a:latin typeface="Tw Cen MT" panose="020B0602020104020603" pitchFamily="34" charset="0"/>
                <a:cs typeface="Arial" charset="0"/>
              </a:rPr>
              <a:t>t</a:t>
            </a:r>
            <a:r>
              <a:rPr lang="x-none" altLang="en-US">
                <a:latin typeface="Tw Cen MT" panose="020B0602020104020603" pitchFamily="34" charset="0"/>
                <a:cs typeface="Arial" charset="0"/>
              </a:rPr>
              <a:t>+(1-</a:t>
            </a:r>
            <a:r>
              <a:rPr lang="x-none" altLang="en-US">
                <a:latin typeface="Tw Cen MT" panose="020B0602020104020603" pitchFamily="34" charset="0"/>
                <a:cs typeface="Arial" charset="0"/>
                <a:sym typeface="+mn-ea"/>
              </a:rPr>
              <a:t>α</a:t>
            </a:r>
            <a:r>
              <a:rPr lang="x-none" altLang="en-US">
                <a:latin typeface="Tw Cen MT" panose="020B0602020104020603" pitchFamily="34" charset="0"/>
                <a:cs typeface="Arial" charset="0"/>
              </a:rPr>
              <a:t>)max{</a:t>
            </a:r>
            <a:r>
              <a:rPr lang="x-none" altLang="en-US">
                <a:latin typeface="Tw Cen MT" panose="020B0602020104020603" pitchFamily="34" charset="0"/>
                <a:cs typeface="Arial" charset="0"/>
                <a:sym typeface="+mn-ea"/>
              </a:rPr>
              <a:t>I</a:t>
            </a:r>
            <a:r>
              <a:rPr lang="x-none" altLang="en-US" baseline="-25000">
                <a:latin typeface="Tw Cen MT" panose="020B0602020104020603" pitchFamily="34" charset="0"/>
                <a:cs typeface="Arial" charset="0"/>
                <a:sym typeface="+mn-ea"/>
              </a:rPr>
              <a:t>t</a:t>
            </a:r>
            <a:r>
              <a:rPr lang="x-none" altLang="en-US">
                <a:latin typeface="Tw Cen MT" panose="020B0602020104020603" pitchFamily="34" charset="0"/>
                <a:cs typeface="Arial" charset="0"/>
                <a:sym typeface="+mn-ea"/>
              </a:rPr>
              <a:t>,M</a:t>
            </a:r>
            <a:r>
              <a:rPr lang="x-none" altLang="en-US" baseline="-25000">
                <a:latin typeface="Tw Cen MT" panose="020B0602020104020603" pitchFamily="34" charset="0"/>
                <a:cs typeface="Arial" charset="0"/>
                <a:sym typeface="+mn-ea"/>
              </a:rPr>
              <a:t>t-1</a:t>
            </a:r>
            <a:r>
              <a:rPr lang="x-none" altLang="en-US">
                <a:latin typeface="Tw Cen MT" panose="020B0602020104020603" pitchFamily="34" charset="0"/>
                <a:cs typeface="Arial" charset="0"/>
              </a:rPr>
              <a:t>}.</a:t>
            </a:r>
            <a:endParaRPr lang="x-none" altLang="en-US">
              <a:latin typeface="Tw Cen MT" panose="020B0602020104020603" pitchFamily="34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x-none" altLang="en-US">
              <a:latin typeface="Tw Cen MT" panose="020B0602020104020603" pitchFamily="34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US">
                <a:latin typeface="Tw Cen MT" panose="020B0602020104020603" pitchFamily="34" charset="0"/>
                <a:cs typeface="Arial" charset="0"/>
              </a:rPr>
              <a:t>EQ2. m</a:t>
            </a:r>
            <a:r>
              <a:rPr lang="x-none" altLang="en-US" baseline="-25000">
                <a:latin typeface="Tw Cen MT" panose="020B0602020104020603" pitchFamily="34" charset="0"/>
                <a:sym typeface="+mn-ea"/>
              </a:rPr>
              <a:t>t</a:t>
            </a:r>
            <a:r>
              <a:rPr lang="x-none" altLang="en-US">
                <a:latin typeface="Tw Cen MT" panose="020B0602020104020603" pitchFamily="34" charset="0"/>
                <a:sym typeface="+mn-ea"/>
              </a:rPr>
              <a:t>=</a:t>
            </a:r>
            <a:r>
              <a:rPr lang="x-none" altLang="en-US">
                <a:latin typeface="Tw Cen MT" panose="020B0602020104020603" pitchFamily="34" charset="0"/>
                <a:cs typeface="Arial" charset="0"/>
                <a:sym typeface="+mn-ea"/>
              </a:rPr>
              <a:t>αI</a:t>
            </a:r>
            <a:r>
              <a:rPr lang="x-none" altLang="en-US" baseline="-25000">
                <a:latin typeface="Tw Cen MT" panose="020B0602020104020603" pitchFamily="34" charset="0"/>
                <a:cs typeface="Arial" charset="0"/>
                <a:sym typeface="+mn-ea"/>
              </a:rPr>
              <a:t>t</a:t>
            </a:r>
            <a:r>
              <a:rPr lang="x-none" altLang="en-US">
                <a:latin typeface="Tw Cen MT" panose="020B0602020104020603" pitchFamily="34" charset="0"/>
                <a:cs typeface="Arial" charset="0"/>
                <a:sym typeface="+mn-ea"/>
              </a:rPr>
              <a:t>+(1-</a:t>
            </a:r>
            <a:r>
              <a:rPr lang="x-none" altLang="en-US">
                <a:latin typeface="Tw Cen MT" panose="020B0602020104020603" pitchFamily="34" charset="0"/>
                <a:cs typeface="Arial" charset="0"/>
                <a:sym typeface="+mn-ea"/>
              </a:rPr>
              <a:t>α</a:t>
            </a:r>
            <a:r>
              <a:rPr lang="x-none" altLang="en-US">
                <a:latin typeface="Tw Cen MT" panose="020B0602020104020603" pitchFamily="34" charset="0"/>
                <a:cs typeface="Arial" charset="0"/>
                <a:sym typeface="+mn-ea"/>
              </a:rPr>
              <a:t>)min{</a:t>
            </a:r>
            <a:r>
              <a:rPr lang="x-none" altLang="en-US">
                <a:latin typeface="Tw Cen MT" panose="020B0602020104020603" pitchFamily="34" charset="0"/>
                <a:cs typeface="Arial" charset="0"/>
                <a:sym typeface="+mn-ea"/>
              </a:rPr>
              <a:t>I</a:t>
            </a:r>
            <a:r>
              <a:rPr lang="x-none" altLang="en-US" baseline="-25000">
                <a:latin typeface="Tw Cen MT" panose="020B0602020104020603" pitchFamily="34" charset="0"/>
                <a:cs typeface="Arial" charset="0"/>
                <a:sym typeface="+mn-ea"/>
              </a:rPr>
              <a:t>t</a:t>
            </a:r>
            <a:r>
              <a:rPr lang="x-none" altLang="en-US">
                <a:latin typeface="Tw Cen MT" panose="020B0602020104020603" pitchFamily="34" charset="0"/>
                <a:cs typeface="Arial" charset="0"/>
                <a:sym typeface="+mn-ea"/>
              </a:rPr>
              <a:t>,m</a:t>
            </a:r>
            <a:r>
              <a:rPr lang="x-none" altLang="en-US" baseline="-25000">
                <a:latin typeface="Tw Cen MT" panose="020B0602020104020603" pitchFamily="34" charset="0"/>
                <a:cs typeface="Arial" charset="0"/>
                <a:sym typeface="+mn-ea"/>
              </a:rPr>
              <a:t>t-1</a:t>
            </a:r>
            <a:r>
              <a:rPr lang="x-none" altLang="en-US">
                <a:latin typeface="Tw Cen MT" panose="020B0602020104020603" pitchFamily="34" charset="0"/>
                <a:cs typeface="Arial" charset="0"/>
                <a:sym typeface="+mn-ea"/>
              </a:rPr>
              <a:t>}.</a:t>
            </a:r>
            <a:endParaRPr lang="x-none" altLang="en-US">
              <a:latin typeface="Tw Cen MT" panose="020B0602020104020603" pitchFamily="34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x-none" altLang="en-US">
              <a:latin typeface="Tw Cen MT" panose="020B0602020104020603" pitchFamily="34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US">
                <a:latin typeface="Tw Cen MT" panose="020B0602020104020603" pitchFamily="34" charset="0"/>
                <a:cs typeface="Arial" charset="0"/>
              </a:rPr>
              <a:t>EQ3. Γ</a:t>
            </a:r>
            <a:r>
              <a:rPr lang="x-none" altLang="en-US" baseline="-25000">
                <a:latin typeface="Tw Cen MT" panose="020B0602020104020603" pitchFamily="34" charset="0"/>
                <a:cs typeface="Arial" charset="0"/>
              </a:rPr>
              <a:t>t</a:t>
            </a:r>
            <a:r>
              <a:rPr lang="x-none" altLang="en-US">
                <a:latin typeface="Tw Cen MT" panose="020B0602020104020603" pitchFamily="34" charset="0"/>
                <a:cs typeface="Arial" charset="0"/>
              </a:rPr>
              <a:t>= </a:t>
            </a:r>
            <a:r>
              <a:rPr lang="x-none" altLang="en-US">
                <a:latin typeface="Tw Cen MT" panose="020B0602020104020603" pitchFamily="34" charset="0"/>
                <a:sym typeface="+mn-ea"/>
              </a:rPr>
              <a:t>M</a:t>
            </a:r>
            <a:r>
              <a:rPr lang="x-none" altLang="en-US" baseline="-25000">
                <a:latin typeface="Tw Cen MT" panose="020B0602020104020603" pitchFamily="34" charset="0"/>
                <a:sym typeface="+mn-ea"/>
              </a:rPr>
              <a:t>t</a:t>
            </a:r>
            <a:r>
              <a:rPr lang="x-none" altLang="en-US">
                <a:latin typeface="Tw Cen MT" panose="020B0602020104020603" pitchFamily="34" charset="0"/>
                <a:sym typeface="+mn-ea"/>
              </a:rPr>
              <a:t> - m</a:t>
            </a:r>
            <a:r>
              <a:rPr lang="x-none" altLang="en-US" baseline="-25000">
                <a:latin typeface="Tw Cen MT" panose="020B0602020104020603" pitchFamily="34" charset="0"/>
                <a:sym typeface="+mn-ea"/>
              </a:rPr>
              <a:t>t</a:t>
            </a:r>
            <a:r>
              <a:rPr lang="x-none" altLang="en-US">
                <a:latin typeface="Tw Cen MT" panose="020B0602020104020603" pitchFamily="34" charset="0"/>
                <a:sym typeface="+mn-ea"/>
              </a:rPr>
              <a:t>.</a:t>
            </a:r>
            <a:endParaRPr lang="x-none" altLang="en-US">
              <a:latin typeface="Tw Cen MT" panose="020B0602020104020603" pitchFamily="34" charset="0"/>
              <a:cs typeface="Arial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" grpId="0" animBg="1"/>
      <p:bldP spid="41" grpId="0" animBg="1"/>
      <p:bldP spid="19" grpId="0" animBg="1"/>
      <p:bldP spid="38" grpId="0"/>
      <p:bldP spid="39" grpId="0"/>
      <p:bldP spid="20" grpId="0" bldLvl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3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altLang="fr-FR" dirty="0">
                <a:solidFill>
                  <a:schemeClr val="bg1"/>
                </a:solidFill>
                <a:latin typeface="Tw Cen MT" panose="020B0602020104020603" pitchFamily="34" charset="0"/>
              </a:rPr>
              <a:t>État de l'art sur la vision par ordinateur et de la détection du mouvement des objets en général.</a:t>
            </a:r>
            <a:endParaRPr lang="x-none" altLang="fr-F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ounded Rectangle 39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48640" y="1733038"/>
            <a:ext cx="0" cy="4841624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2707618">
            <a:off x="270085" y="2029902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45465" y="2484120"/>
            <a:ext cx="6985" cy="4669155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 rot="2707618">
            <a:off x="266275" y="2908437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8" name="TextBox 29"/>
          <p:cNvSpPr txBox="1"/>
          <p:nvPr/>
        </p:nvSpPr>
        <p:spPr>
          <a:xfrm>
            <a:off x="851535" y="2948940"/>
            <a:ext cx="19265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 dirty="0" err="1" smtClean="0">
                <a:solidFill>
                  <a:srgbClr val="BD392F"/>
                </a:solidFill>
                <a:latin typeface="Tw Cen MT" panose="020B0602020104020603" pitchFamily="34" charset="0"/>
              </a:rPr>
              <a:t>Conclusion</a:t>
            </a:r>
            <a:endParaRPr lang="x-none" altLang="en-US" sz="2400" b="1" dirty="0" err="1" smtClean="0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41"/>
          <p:cNvSpPr txBox="1"/>
          <p:nvPr/>
        </p:nvSpPr>
        <p:spPr>
          <a:xfrm>
            <a:off x="851051" y="2070522"/>
            <a:ext cx="215210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1900" b="1" dirty="0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</a:rPr>
              <a:t>Principe</a:t>
            </a:r>
            <a:endParaRPr lang="x-none" altLang="fr-FR" sz="1900" b="1" dirty="0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8640" y="3378200"/>
            <a:ext cx="0" cy="3469005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7200" y="635"/>
            <a:ext cx="2437200" cy="972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5" y="0"/>
            <a:ext cx="2437200" cy="83160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graphicFrame>
        <p:nvGraphicFramePr>
          <p:cNvPr id="41" name="Table 40"/>
          <p:cNvGraphicFramePr/>
          <p:nvPr/>
        </p:nvGraphicFramePr>
        <p:xfrm>
          <a:off x="3125470" y="1812290"/>
          <a:ext cx="8534400" cy="360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768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3600">
                          <a:latin typeface="Tw Cen MT" panose="020B0602020104020603" pitchFamily="34" charset="0"/>
                        </a:rPr>
                        <a:t>Points forts</a:t>
                      </a:r>
                      <a:endParaRPr lang="x-none" sz="3600">
                        <a:latin typeface="Tw Cen MT" panose="020B0602020104020603" pitchFamily="34" charset="0"/>
                      </a:endParaRPr>
                    </a:p>
                  </a:txBody>
                  <a:tcPr anchor="ctr" anchorCtr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3600">
                          <a:latin typeface="Tw Cen MT" panose="020B0602020104020603" pitchFamily="34" charset="0"/>
                        </a:rPr>
                        <a:t>Points faibles</a:t>
                      </a:r>
                      <a:endParaRPr lang="x-none" sz="3600">
                        <a:latin typeface="Tw Cen MT" panose="020B0602020104020603" pitchFamily="34" charset="0"/>
                      </a:endParaRPr>
                    </a:p>
                  </a:txBody>
                  <a:tcPr anchor="ctr" anchorCtr="0">
                    <a:solidFill>
                      <a:srgbClr val="00206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Rapide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Prend en compte les ombres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Filtre assez bien le bruit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  <a:sym typeface="+mn-ea"/>
                        </a:rPr>
                        <a:t>Sensible aux mouvements lents ou rapide  </a:t>
                      </a:r>
                      <a:endParaRPr lang="x-none" sz="2000">
                        <a:latin typeface="Tw Cen MT" panose="020B0602020104020603" pitchFamily="34" charset="0"/>
                        <a:sym typeface="+mn-ea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>
                        <a:latin typeface="Tw Cen MT" panose="020B0602020104020603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Sensible au changement brusque de la luminosité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x-none" sz="2000">
                        <a:latin typeface="Tw Cen MT" panose="020B0602020104020603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x-none" sz="2000">
                          <a:latin typeface="Tw Cen MT" panose="020B0602020104020603" pitchFamily="34" charset="0"/>
                        </a:rPr>
                        <a:t>Ne détecte que les contours des objets en mouvement et des ombres</a:t>
                      </a:r>
                      <a:endParaRPr lang="x-none" sz="2000">
                        <a:latin typeface="Tw Cen MT" panose="020B0602020104020603" pitchFamily="3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" name="TextBox 27"/>
          <p:cNvSpPr txBox="1"/>
          <p:nvPr/>
        </p:nvSpPr>
        <p:spPr>
          <a:xfrm>
            <a:off x="856615" y="1148715"/>
            <a:ext cx="3122930" cy="67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900" b="1" dirty="0" err="1" smtClean="0">
                <a:solidFill>
                  <a:srgbClr val="BFBFBF"/>
                </a:solidFill>
                <a:latin typeface="Tw Cen MT" panose="020B0602020104020603" pitchFamily="34" charset="0"/>
                <a:sym typeface="+mn-ea"/>
              </a:rPr>
              <a:t>Gradient morphologique oublieux</a:t>
            </a:r>
            <a:endParaRPr lang="x-none" altLang="en-US" sz="1900" b="1" dirty="0" err="1" smtClean="0">
              <a:solidFill>
                <a:srgbClr val="BFBFBF"/>
              </a:solidFill>
              <a:latin typeface="Tw Cen MT" panose="020B06020201040206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Text Box 68"/>
          <p:cNvSpPr txBox="1"/>
          <p:nvPr/>
        </p:nvSpPr>
        <p:spPr>
          <a:xfrm>
            <a:off x="2955600" y="1461600"/>
            <a:ext cx="9121140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US" sz="2400">
                <a:latin typeface="Tw Cen MT" panose="020B0602020104020603" pitchFamily="34" charset="0"/>
              </a:rPr>
              <a:t>Importance de la détection de mouvements dans la vie quotidienne</a:t>
            </a:r>
            <a:br>
              <a:rPr lang="x-none" altLang="en-US" sz="2400">
                <a:latin typeface="Tw Cen MT" panose="020B0602020104020603" pitchFamily="34" charset="0"/>
              </a:rPr>
            </a:br>
            <a:endParaRPr lang="x-none" altLang="en-US" sz="2400">
              <a:latin typeface="Tw Cen MT" panose="020B0602020104020603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US" sz="2400">
                <a:latin typeface="Tw Cen MT" panose="020B0602020104020603" pitchFamily="34" charset="0"/>
              </a:rPr>
              <a:t>L'évolution des besoins dans les systèmes de vidéo-survéillance</a:t>
            </a:r>
            <a:br>
              <a:rPr lang="x-none" altLang="en-US" sz="2400">
                <a:latin typeface="Tw Cen MT" panose="020B0602020104020603" pitchFamily="34" charset="0"/>
              </a:rPr>
            </a:br>
            <a:endParaRPr lang="x-none" altLang="en-US" sz="2400">
              <a:latin typeface="Tw Cen MT" panose="020B06020201040206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7200" y="635"/>
            <a:ext cx="2437200" cy="829945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5" y="0"/>
            <a:ext cx="2437200" cy="97028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16" name="Rounded Rectangle 15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38480" y="1733038"/>
            <a:ext cx="0" cy="4841624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 rot="2707618">
            <a:off x="266275" y="2029902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38480" y="2563162"/>
            <a:ext cx="0" cy="4011500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 rot="2707618">
            <a:off x="266275" y="2908437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1" name="TextBox 27"/>
          <p:cNvSpPr txBox="1"/>
          <p:nvPr/>
        </p:nvSpPr>
        <p:spPr>
          <a:xfrm>
            <a:off x="857250" y="1148715"/>
            <a:ext cx="176212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b="1" dirty="0" err="1" smtClean="0">
                <a:solidFill>
                  <a:srgbClr val="C00000"/>
                </a:solidFill>
                <a:latin typeface="Tw Cen MT" panose="020B0602020104020603" pitchFamily="34" charset="0"/>
                <a:sym typeface="+mn-ea"/>
              </a:rPr>
              <a:t>Détection de mouvements</a:t>
            </a:r>
            <a:endParaRPr lang="x-none" altLang="en-US" sz="2000" b="1" dirty="0" err="1" smtClean="0">
              <a:solidFill>
                <a:srgbClr val="C00000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3" name="TextBox 29"/>
          <p:cNvSpPr txBox="1"/>
          <p:nvPr/>
        </p:nvSpPr>
        <p:spPr>
          <a:xfrm>
            <a:off x="851051" y="2949057"/>
            <a:ext cx="1694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 dirty="0" err="1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  <a:sym typeface="+mn-ea"/>
              </a:rPr>
              <a:t>Conclusion</a:t>
            </a:r>
            <a:endParaRPr lang="x-none" altLang="en-US" b="1" dirty="0" err="1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5" name="TextBox 41"/>
          <p:cNvSpPr txBox="1"/>
          <p:nvPr/>
        </p:nvSpPr>
        <p:spPr>
          <a:xfrm>
            <a:off x="851051" y="2103542"/>
            <a:ext cx="215210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b="1" dirty="0" smtClean="0">
                <a:solidFill>
                  <a:srgbClr val="BFBFBF"/>
                </a:solidFill>
                <a:latin typeface="Tw Cen MT" panose="020B0602020104020603" pitchFamily="34" charset="0"/>
                <a:sym typeface="+mn-ea"/>
              </a:rPr>
              <a:t>Problématique</a:t>
            </a:r>
            <a:endParaRPr lang="x-none" altLang="fr-FR" b="1" dirty="0" smtClean="0">
              <a:solidFill>
                <a:srgbClr val="BFBFBF"/>
              </a:solidFill>
              <a:latin typeface="Tw Cen MT" panose="020B0602020104020603" pitchFamily="34" charset="0"/>
              <a:sym typeface="+mn-ea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38480" y="3409315"/>
            <a:ext cx="0" cy="3428365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9" grpId="1"/>
      <p:bldP spid="69" grpId="2"/>
      <p:bldP spid="69" grpId="3"/>
      <p:bldP spid="69" grpId="4"/>
      <p:bldP spid="69" grpId="5"/>
      <p:bldP spid="69" grpId="6"/>
      <p:bldP spid="69" grpId="7"/>
      <p:bldP spid="69" grpId="8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ounded Rectangle 39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38480" y="1733038"/>
            <a:ext cx="0" cy="4841624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2707618">
            <a:off x="266275" y="2029902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38480" y="2563162"/>
            <a:ext cx="0" cy="4011500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 rot="2707618">
            <a:off x="266275" y="2908437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7" name="TextBox 27"/>
          <p:cNvSpPr txBox="1"/>
          <p:nvPr/>
        </p:nvSpPr>
        <p:spPr>
          <a:xfrm>
            <a:off x="857250" y="1148715"/>
            <a:ext cx="17621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 dirty="0" err="1" smtClean="0">
                <a:solidFill>
                  <a:srgbClr val="BFBFBF"/>
                </a:solidFill>
                <a:latin typeface="Tw Cen MT" panose="020B0602020104020603" pitchFamily="34" charset="0"/>
                <a:sym typeface="+mn-ea"/>
              </a:rPr>
              <a:t>Détection de mouvements</a:t>
            </a:r>
            <a:endParaRPr lang="x-none" altLang="en-US" b="1" dirty="0" err="1" smtClean="0">
              <a:solidFill>
                <a:srgbClr val="BFBFBF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58" name="TextBox 29"/>
          <p:cNvSpPr txBox="1"/>
          <p:nvPr/>
        </p:nvSpPr>
        <p:spPr>
          <a:xfrm>
            <a:off x="851051" y="2949057"/>
            <a:ext cx="1694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 dirty="0" err="1" smtClean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  <a:sym typeface="+mn-ea"/>
              </a:rPr>
              <a:t>Conclusion</a:t>
            </a:r>
            <a:endParaRPr lang="x-none" altLang="en-US" b="1" dirty="0" err="1" smtClean="0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41"/>
          <p:cNvSpPr txBox="1"/>
          <p:nvPr/>
        </p:nvSpPr>
        <p:spPr>
          <a:xfrm>
            <a:off x="851051" y="2103542"/>
            <a:ext cx="2152103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2000" b="1" dirty="0" smtClean="0">
                <a:solidFill>
                  <a:srgbClr val="BD392F"/>
                </a:solidFill>
                <a:latin typeface="Tw Cen MT" panose="020B0602020104020603" pitchFamily="34" charset="0"/>
                <a:sym typeface="+mn-ea"/>
              </a:rPr>
              <a:t>Problématique</a:t>
            </a:r>
            <a:endParaRPr lang="x-none" altLang="fr-FR" sz="2000" b="1" dirty="0" smtClean="0">
              <a:solidFill>
                <a:srgbClr val="BD392F"/>
              </a:solidFill>
              <a:latin typeface="Tw Cen MT" panose="020B0602020104020603" pitchFamily="34" charset="0"/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8480" y="3409315"/>
            <a:ext cx="0" cy="3428365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111"/>
          <p:cNvSpPr txBox="1"/>
          <p:nvPr/>
        </p:nvSpPr>
        <p:spPr>
          <a:xfrm>
            <a:off x="3783993" y="1980345"/>
            <a:ext cx="7737121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2400" b="1" dirty="0">
                <a:latin typeface="Eras Light ITC" panose="020B0402030504020804" pitchFamily="34" charset="0"/>
              </a:rPr>
              <a:t>Présence de plusieurs objets dans la scène.</a:t>
            </a:r>
            <a:endParaRPr lang="x-none" altLang="fr-FR" sz="2400" b="1" dirty="0">
              <a:latin typeface="Eras Light ITC" panose="020B0402030504020804" pitchFamily="34" charset="0"/>
            </a:endParaRPr>
          </a:p>
          <a:p>
            <a:endParaRPr lang="fr-FR" sz="2400" b="1" dirty="0">
              <a:latin typeface="Eras Light ITC" panose="020B0402030504020804" pitchFamily="34" charset="0"/>
            </a:endParaRPr>
          </a:p>
        </p:txBody>
      </p:sp>
      <p:sp>
        <p:nvSpPr>
          <p:cNvPr id="6" name="TextBox 111"/>
          <p:cNvSpPr txBox="1"/>
          <p:nvPr/>
        </p:nvSpPr>
        <p:spPr>
          <a:xfrm>
            <a:off x="3797963" y="2655985"/>
            <a:ext cx="7737121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2400" b="1" dirty="0">
                <a:latin typeface="Eras Light ITC" panose="020B0402030504020804" pitchFamily="34" charset="0"/>
              </a:rPr>
              <a:t>Variété des mouvements dans la scène.</a:t>
            </a:r>
            <a:endParaRPr lang="x-none" altLang="fr-FR" sz="2400" b="1" dirty="0">
              <a:latin typeface="Eras Light ITC" panose="020B0402030504020804" pitchFamily="34" charset="0"/>
            </a:endParaRPr>
          </a:p>
        </p:txBody>
      </p:sp>
      <p:pic>
        <p:nvPicPr>
          <p:cNvPr id="8" name="Picture 7" descr="Cancel-5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7695" y="1806575"/>
            <a:ext cx="721360" cy="721360"/>
          </a:xfrm>
          <a:prstGeom prst="rect">
            <a:avLst/>
          </a:prstGeom>
        </p:spPr>
      </p:pic>
      <p:pic>
        <p:nvPicPr>
          <p:cNvPr id="9" name="Picture 8" descr="Cancel-5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40" y="2531110"/>
            <a:ext cx="721360" cy="721360"/>
          </a:xfrm>
          <a:prstGeom prst="rect">
            <a:avLst/>
          </a:prstGeom>
        </p:spPr>
      </p:pic>
      <p:sp>
        <p:nvSpPr>
          <p:cNvPr id="10" name="TextBox 111"/>
          <p:cNvSpPr txBox="1"/>
          <p:nvPr/>
        </p:nvSpPr>
        <p:spPr>
          <a:xfrm>
            <a:off x="3810663" y="3373535"/>
            <a:ext cx="7737121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2400" b="1" dirty="0">
                <a:latin typeface="Eras Light ITC" panose="020B0402030504020804" pitchFamily="34" charset="0"/>
              </a:rPr>
              <a:t>Présence de bruit et autre parasyte faussant le mouvement.</a:t>
            </a:r>
            <a:endParaRPr lang="x-none" altLang="fr-FR" sz="2400" b="1" dirty="0">
              <a:latin typeface="Eras Light ITC" panose="020B0402030504020804" pitchFamily="34" charset="0"/>
            </a:endParaRPr>
          </a:p>
        </p:txBody>
      </p:sp>
      <p:pic>
        <p:nvPicPr>
          <p:cNvPr id="11" name="Picture 10" descr="Cancel-5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140" y="3248660"/>
            <a:ext cx="721360" cy="72136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7200" y="635"/>
            <a:ext cx="2437200" cy="829945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" y="0"/>
            <a:ext cx="2437200" cy="97028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13" name="TextBox 111"/>
          <p:cNvSpPr txBox="1"/>
          <p:nvPr/>
        </p:nvSpPr>
        <p:spPr>
          <a:xfrm>
            <a:off x="3866543" y="1235490"/>
            <a:ext cx="7737121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2400" b="1" dirty="0">
                <a:latin typeface="Eras Light ITC" panose="020B0402030504020804" pitchFamily="34" charset="0"/>
              </a:rPr>
              <a:t>Condition d'acquisition de la séquence.</a:t>
            </a:r>
            <a:endParaRPr lang="x-none" altLang="fr-FR" sz="2400" b="1" dirty="0">
              <a:latin typeface="Eras Light ITC" panose="020B0402030504020804" pitchFamily="34" charset="0"/>
            </a:endParaRPr>
          </a:p>
        </p:txBody>
      </p:sp>
      <p:pic>
        <p:nvPicPr>
          <p:cNvPr id="14" name="Picture 13" descr="Cancel-5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120" y="1123315"/>
            <a:ext cx="721360" cy="721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Rectangle 21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7200" y="635"/>
            <a:ext cx="2437200" cy="829945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5" y="0"/>
            <a:ext cx="2437200" cy="97028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858770" y="1685290"/>
            <a:ext cx="9121140" cy="3625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US" sz="2800">
                <a:latin typeface="Tw Cen MT" panose="020B0602020104020603" pitchFamily="34" charset="0"/>
              </a:rPr>
              <a:t>Le besoin d'avoir une méthode fiable et robuste.</a:t>
            </a:r>
            <a:br>
              <a:rPr lang="x-none" altLang="en-US" sz="2800">
                <a:latin typeface="Tw Cen MT" panose="020B0602020104020603" pitchFamily="34" charset="0"/>
              </a:rPr>
            </a:br>
            <a:endParaRPr lang="x-none" altLang="en-US" sz="2800">
              <a:latin typeface="Tw Cen MT" panose="020B0602020104020603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US" sz="2800">
                <a:latin typeface="Tw Cen MT" panose="020B0602020104020603" pitchFamily="34" charset="0"/>
                <a:sym typeface="+mn-ea"/>
              </a:rPr>
              <a:t>Une bonne segmentation des images.</a:t>
            </a:r>
            <a:br>
              <a:rPr lang="x-none" altLang="en-US" sz="2800">
                <a:latin typeface="Tw Cen MT" panose="020B0602020104020603" pitchFamily="34" charset="0"/>
                <a:sym typeface="+mn-ea"/>
              </a:rPr>
            </a:br>
            <a:endParaRPr lang="x-none" altLang="en-US" sz="2800">
              <a:latin typeface="Tw Cen MT" panose="020B0602020104020603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US" sz="2800">
                <a:latin typeface="Tw Cen MT" panose="020B0602020104020603" pitchFamily="34" charset="0"/>
                <a:sym typeface="+mn-ea"/>
              </a:rPr>
              <a:t>Un temps de calcul raisonable.</a:t>
            </a:r>
            <a:br>
              <a:rPr lang="x-none" altLang="en-US" sz="2800">
                <a:latin typeface="Tw Cen MT" panose="020B0602020104020603" pitchFamily="34" charset="0"/>
                <a:sym typeface="+mn-ea"/>
              </a:rPr>
            </a:br>
            <a:endParaRPr lang="x-none" altLang="en-US" sz="2800">
              <a:latin typeface="Tw Cen MT" panose="020B0602020104020603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US" sz="2800">
                <a:latin typeface="Tw Cen MT" panose="020B0602020104020603" pitchFamily="34" charset="0"/>
                <a:sym typeface="+mn-ea"/>
              </a:rPr>
              <a:t>Un coup modéré en espace mémoire et autre ressource.</a:t>
            </a:r>
            <a:endParaRPr lang="x-none" altLang="en-US" sz="2800">
              <a:latin typeface="Tw Cen MT" panose="020B06020201040206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38480" y="1733038"/>
            <a:ext cx="0" cy="4841624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 rot="2707618">
            <a:off x="266275" y="2029902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38480" y="2563162"/>
            <a:ext cx="0" cy="4011500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 rot="2707618">
            <a:off x="266275" y="2908437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  <a:endParaRPr 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3" name="TextBox 27"/>
          <p:cNvSpPr txBox="1"/>
          <p:nvPr/>
        </p:nvSpPr>
        <p:spPr>
          <a:xfrm>
            <a:off x="857250" y="1148715"/>
            <a:ext cx="17621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 dirty="0" err="1" smtClean="0">
                <a:solidFill>
                  <a:srgbClr val="BFBFBF"/>
                </a:solidFill>
                <a:latin typeface="Tw Cen MT" panose="020B0602020104020603" pitchFamily="34" charset="0"/>
                <a:sym typeface="+mn-ea"/>
              </a:rPr>
              <a:t>Détection de mouvements</a:t>
            </a:r>
            <a:endParaRPr lang="x-none" altLang="en-US" b="1" dirty="0" err="1" smtClean="0">
              <a:solidFill>
                <a:srgbClr val="BFBFBF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14" name="TextBox 29"/>
          <p:cNvSpPr txBox="1"/>
          <p:nvPr/>
        </p:nvSpPr>
        <p:spPr>
          <a:xfrm>
            <a:off x="851051" y="2949057"/>
            <a:ext cx="169492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b="1" dirty="0" err="1" smtClean="0">
                <a:solidFill>
                  <a:srgbClr val="C00000"/>
                </a:solidFill>
                <a:latin typeface="Tw Cen MT" panose="020B0602020104020603" pitchFamily="34" charset="0"/>
                <a:sym typeface="+mn-ea"/>
              </a:rPr>
              <a:t>Conclusion</a:t>
            </a:r>
            <a:endParaRPr lang="x-none" altLang="en-US" sz="2000" b="1" dirty="0" err="1" smtClean="0">
              <a:solidFill>
                <a:srgbClr val="C00000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61" name="TextBox 41"/>
          <p:cNvSpPr txBox="1"/>
          <p:nvPr/>
        </p:nvSpPr>
        <p:spPr>
          <a:xfrm>
            <a:off x="851051" y="2120052"/>
            <a:ext cx="215210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b="1" dirty="0" smtClean="0">
                <a:solidFill>
                  <a:srgbClr val="BFBFBF"/>
                </a:solidFill>
                <a:latin typeface="Tw Cen MT" panose="020B0602020104020603" pitchFamily="34" charset="0"/>
                <a:sym typeface="+mn-ea"/>
              </a:rPr>
              <a:t>Problématique</a:t>
            </a:r>
            <a:endParaRPr lang="x-none" altLang="fr-FR" b="1" dirty="0" smtClean="0">
              <a:solidFill>
                <a:srgbClr val="BFBFBF"/>
              </a:solidFill>
              <a:latin typeface="Tw Cen MT" panose="020B0602020104020603" pitchFamily="34" charset="0"/>
              <a:sym typeface="+mn-e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8480" y="3409315"/>
            <a:ext cx="0" cy="3428365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  <p:bldP spid="8" grpId="4"/>
      <p:bldP spid="8" grpId="5"/>
      <p:bldP spid="8" grpId="6"/>
      <p:bldP spid="8" grpId="7"/>
      <p:bldP spid="8" grpId="8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342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altLang="fr-FR" dirty="0">
                <a:solidFill>
                  <a:schemeClr val="bg1"/>
                </a:solidFill>
                <a:latin typeface="Tw Cen MT" panose="020B0602020104020603" pitchFamily="34" charset="0"/>
              </a:rPr>
              <a:t>Présentation théorique des méthodes choisies.</a:t>
            </a:r>
            <a:endParaRPr lang="x-none" altLang="fr-F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ounded Rectangle 39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x-none" altLang="en-US" sz="2000" b="1" dirty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</a:t>
            </a:r>
            <a:endParaRPr lang="x-none" alt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48640" y="1732915"/>
            <a:ext cx="0" cy="491490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7"/>
          <p:cNvSpPr txBox="1"/>
          <p:nvPr/>
        </p:nvSpPr>
        <p:spPr>
          <a:xfrm>
            <a:off x="855980" y="1148715"/>
            <a:ext cx="172847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 dirty="0" err="1" smtClean="0">
                <a:solidFill>
                  <a:srgbClr val="BD392F"/>
                </a:solidFill>
                <a:latin typeface="Tw Cen MT" panose="020B0602020104020603" pitchFamily="34" charset="0"/>
              </a:rPr>
              <a:t>Méthodes</a:t>
            </a:r>
            <a:endParaRPr lang="x-none" altLang="en-US" sz="2400" b="1" dirty="0" err="1" smtClean="0">
              <a:solidFill>
                <a:srgbClr val="BD392F"/>
              </a:solidFill>
              <a:latin typeface="Tw Cen MT" panose="020B0602020104020603" pitchFamily="34" charset="0"/>
            </a:endParaRPr>
          </a:p>
          <a:p>
            <a:r>
              <a:rPr lang="x-none" altLang="en-US" sz="2400" b="1" dirty="0" err="1" smtClean="0">
                <a:solidFill>
                  <a:srgbClr val="BD392F"/>
                </a:solidFill>
                <a:latin typeface="Tw Cen MT" panose="020B0602020104020603" pitchFamily="34" charset="0"/>
              </a:rPr>
              <a:t>proposées</a:t>
            </a:r>
            <a:endParaRPr lang="x-none" altLang="en-US" sz="2400" b="1" dirty="0" err="1" smtClean="0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24905" y="1407795"/>
            <a:ext cx="2674620" cy="10198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>
                <a:latin typeface="Tw Cen MT" panose="020B0602020104020603" pitchFamily="34" charset="0"/>
              </a:rPr>
              <a:t>Familles de méthodes</a:t>
            </a:r>
            <a:endParaRPr lang="x-none" altLang="en-US" sz="2400">
              <a:latin typeface="Tw Cen MT" panose="020B0602020104020603" pitchFamily="34" charset="0"/>
            </a:endParaRPr>
          </a:p>
        </p:txBody>
      </p:sp>
      <p:cxnSp>
        <p:nvCxnSpPr>
          <p:cNvPr id="17" name="Elbow Connector 16"/>
          <p:cNvCxnSpPr>
            <a:stCxn id="15" idx="1"/>
          </p:cNvCxnSpPr>
          <p:nvPr/>
        </p:nvCxnSpPr>
        <p:spPr>
          <a:xfrm rot="10800000" flipV="1">
            <a:off x="4570095" y="1917700"/>
            <a:ext cx="1635760" cy="16643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34715" y="3582035"/>
            <a:ext cx="2385695" cy="10198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>
                <a:latin typeface="Tw Cen MT" panose="020B0602020104020603" pitchFamily="34" charset="0"/>
              </a:rPr>
              <a:t>Soustraction de fond </a:t>
            </a:r>
            <a:endParaRPr lang="x-none" altLang="en-US" sz="2400">
              <a:latin typeface="Tw Cen MT" panose="020B06020201040206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276715" y="3582000"/>
            <a:ext cx="2385695" cy="10198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>
                <a:latin typeface="Tw Cen MT" panose="020B0602020104020603" pitchFamily="34" charset="0"/>
              </a:rPr>
              <a:t>Différence temporelle</a:t>
            </a:r>
            <a:endParaRPr lang="x-none" altLang="en-US" sz="2400">
              <a:latin typeface="Tw Cen MT" panose="020B0602020104020603" pitchFamily="34" charset="0"/>
            </a:endParaRPr>
          </a:p>
        </p:txBody>
      </p:sp>
      <p:cxnSp>
        <p:nvCxnSpPr>
          <p:cNvPr id="23" name="Elbow Connector 22"/>
          <p:cNvCxnSpPr>
            <a:stCxn id="15" idx="3"/>
            <a:endCxn id="21" idx="0"/>
          </p:cNvCxnSpPr>
          <p:nvPr/>
        </p:nvCxnSpPr>
        <p:spPr>
          <a:xfrm>
            <a:off x="8899525" y="1917700"/>
            <a:ext cx="1570355" cy="16643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8640" y="2532380"/>
            <a:ext cx="0" cy="4855210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2707618">
            <a:off x="270085" y="2029902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x-none" alt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I.1</a:t>
            </a:r>
            <a:endParaRPr lang="x-none" altLang="en-US" sz="2000" b="1" dirty="0" smtClean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61" name="TextBox 41"/>
          <p:cNvSpPr txBox="1"/>
          <p:nvPr/>
        </p:nvSpPr>
        <p:spPr>
          <a:xfrm>
            <a:off x="851051" y="2070522"/>
            <a:ext cx="2152103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2400" b="1" dirty="0" smtClean="0">
                <a:solidFill>
                  <a:srgbClr val="BFBFBF"/>
                </a:solidFill>
                <a:latin typeface="Tw Cen MT" panose="020B0602020104020603" pitchFamily="34" charset="0"/>
                <a:sym typeface="+mn-ea"/>
              </a:rPr>
              <a:t>Soustraction de Fond</a:t>
            </a:r>
            <a:endParaRPr lang="x-none" altLang="fr-FR" sz="2400" b="1" dirty="0" smtClean="0">
              <a:solidFill>
                <a:srgbClr val="BFBFBF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7200" y="635"/>
            <a:ext cx="2437200" cy="972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5" y="0"/>
            <a:ext cx="2437200" cy="83160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48640" y="3574415"/>
            <a:ext cx="0" cy="5147310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 rot="2707618">
            <a:off x="271287" y="2949323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x-none" alt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I.2</a:t>
            </a:r>
            <a:endParaRPr lang="x-none" altLang="en-US" sz="2000" b="1" dirty="0" smtClean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6" name="TextBox 27"/>
          <p:cNvSpPr txBox="1"/>
          <p:nvPr/>
        </p:nvSpPr>
        <p:spPr>
          <a:xfrm>
            <a:off x="856615" y="2990215"/>
            <a:ext cx="179959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 dirty="0" err="1" smtClean="0">
                <a:solidFill>
                  <a:srgbClr val="BFBFBF"/>
                </a:solidFill>
                <a:latin typeface="Tw Cen MT" panose="020B0602020104020603" pitchFamily="34" charset="0"/>
                <a:sym typeface="+mn-ea"/>
              </a:rPr>
              <a:t>Différence temporelle</a:t>
            </a:r>
            <a:endParaRPr lang="x-none" altLang="en-US" sz="2400" b="1" dirty="0" err="1" smtClean="0">
              <a:solidFill>
                <a:srgbClr val="BFBFBF"/>
              </a:solidFill>
              <a:latin typeface="Tw Cen MT" panose="020B06020201040206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1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3" name="Straight Connector 42"/>
          <p:cNvCxnSpPr/>
          <p:nvPr/>
        </p:nvCxnSpPr>
        <p:spPr>
          <a:xfrm>
            <a:off x="548640" y="1732915"/>
            <a:ext cx="0" cy="5147310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 rot="2707618">
            <a:off x="271287" y="1107823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x-none" alt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</a:t>
            </a:r>
            <a:endParaRPr lang="x-none" altLang="en-US" sz="2000" b="1" dirty="0" smtClean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 rot="2707618">
            <a:off x="270085" y="2029902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x-none" alt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I.1</a:t>
            </a:r>
            <a:endParaRPr lang="x-none" altLang="en-US" sz="2000" b="1" dirty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7" name="TextBox 27"/>
          <p:cNvSpPr txBox="1"/>
          <p:nvPr/>
        </p:nvSpPr>
        <p:spPr>
          <a:xfrm>
            <a:off x="856615" y="1148715"/>
            <a:ext cx="171132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 dirty="0" err="1" smtClean="0">
                <a:solidFill>
                  <a:srgbClr val="BFBFBF"/>
                </a:solidFill>
                <a:latin typeface="Tw Cen MT" panose="020B0602020104020603" pitchFamily="34" charset="0"/>
                <a:sym typeface="+mn-ea"/>
              </a:rPr>
              <a:t>Méthodes</a:t>
            </a:r>
            <a:endParaRPr lang="x-none" altLang="en-US" sz="2400" b="1" dirty="0" err="1" smtClean="0">
              <a:solidFill>
                <a:srgbClr val="BFBFBF"/>
              </a:solidFill>
              <a:latin typeface="Tw Cen MT" panose="020B0602020104020603" pitchFamily="34" charset="0"/>
              <a:sym typeface="+mn-ea"/>
            </a:endParaRPr>
          </a:p>
          <a:p>
            <a:r>
              <a:rPr lang="x-none" altLang="en-US" sz="2400" b="1" dirty="0" err="1" smtClean="0">
                <a:solidFill>
                  <a:srgbClr val="BFBFBF"/>
                </a:solidFill>
                <a:latin typeface="Tw Cen MT" panose="020B0602020104020603" pitchFamily="34" charset="0"/>
                <a:sym typeface="+mn-ea"/>
              </a:rPr>
              <a:t>proposées</a:t>
            </a:r>
            <a:endParaRPr lang="x-none" altLang="en-US" sz="2400" b="1" dirty="0" err="1" smtClean="0">
              <a:solidFill>
                <a:srgbClr val="BFBFBF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61" name="TextBox 41"/>
          <p:cNvSpPr txBox="1"/>
          <p:nvPr/>
        </p:nvSpPr>
        <p:spPr>
          <a:xfrm>
            <a:off x="851051" y="2070522"/>
            <a:ext cx="2152103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2400" b="1" dirty="0" smtClean="0">
                <a:solidFill>
                  <a:srgbClr val="BD392F"/>
                </a:solidFill>
                <a:latin typeface="Tw Cen MT" panose="020B0602020104020603" pitchFamily="34" charset="0"/>
                <a:sym typeface="+mn-ea"/>
              </a:rPr>
              <a:t>Soustraction de fond</a:t>
            </a:r>
            <a:endParaRPr lang="x-none" altLang="fr-FR" sz="2400" b="1" dirty="0" smtClean="0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8640" y="2616200"/>
            <a:ext cx="0" cy="318770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165475" y="1423670"/>
            <a:ext cx="873633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charset="0"/>
              <a:buChar char="•"/>
            </a:pPr>
            <a:r>
              <a:rPr lang="x-none" altLang="en-US" sz="3000">
                <a:latin typeface="Tw Cen MT" panose="020B0602020104020603" pitchFamily="34" charset="0"/>
                <a:sym typeface="+mn-ea"/>
              </a:rPr>
              <a:t>Cette catégorie est basée sur des techniques de différence par rapport à un fond.</a:t>
            </a:r>
            <a:br>
              <a:rPr lang="x-none" altLang="en-US" sz="3000">
                <a:latin typeface="Tw Cen MT" panose="020B0602020104020603" pitchFamily="34" charset="0"/>
                <a:sym typeface="+mn-ea"/>
              </a:rPr>
            </a:br>
            <a:endParaRPr lang="x-none" altLang="en-US" sz="3000">
              <a:latin typeface="Tw Cen MT" panose="020B0602020104020603" pitchFamily="34" charset="0"/>
              <a:sym typeface="+mn-ea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x-none" altLang="en-US" sz="3000">
                <a:latin typeface="Tw Cen MT" panose="020B0602020104020603" pitchFamily="34" charset="0"/>
                <a:sym typeface="+mn-ea"/>
              </a:rPr>
              <a:t>Le fond statique réprèsente les éléments staionnaires de la scène.</a:t>
            </a:r>
            <a:br>
              <a:rPr lang="x-none" altLang="en-US" sz="3000">
                <a:latin typeface="Tw Cen MT" panose="020B0602020104020603" pitchFamily="34" charset="0"/>
                <a:sym typeface="+mn-ea"/>
              </a:rPr>
            </a:br>
            <a:endParaRPr lang="x-none" altLang="en-US" sz="3000">
              <a:latin typeface="Tw Cen MT" panose="020B0602020104020603" pitchFamily="34" charset="0"/>
              <a:sym typeface="+mn-ea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x-none" altLang="en-US" sz="3000">
                <a:latin typeface="Tw Cen MT" panose="020B0602020104020603" pitchFamily="34" charset="0"/>
                <a:sym typeface="+mn-ea"/>
              </a:rPr>
              <a:t>Comment ce fond est-il calculé ? </a:t>
            </a:r>
            <a:endParaRPr lang="x-none" altLang="en-US" sz="3000">
              <a:latin typeface="Tw Cen MT" panose="020B0602020104020603" pitchFamily="34" charset="0"/>
            </a:endParaRPr>
          </a:p>
          <a:p>
            <a:pPr indent="0" algn="l">
              <a:buFont typeface="Arial" charset="0"/>
              <a:buNone/>
            </a:pPr>
            <a:endParaRPr lang="x-none" altLang="en-US" sz="3000"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4400" y="1270"/>
            <a:ext cx="2437200" cy="829945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Présentation de l'application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7200" y="635"/>
            <a:ext cx="2437200" cy="972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Conception de la solution</a:t>
            </a:r>
            <a:endParaRPr lang="en-US" sz="2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" y="0"/>
            <a:ext cx="2437200" cy="831600"/>
          </a:xfrm>
          <a:prstGeom prst="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Contexte et problématique</a:t>
            </a:r>
            <a:endParaRPr lang="fr-F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1599" y="1270"/>
            <a:ext cx="2437200" cy="829945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Analyse des résultats</a:t>
            </a:r>
            <a:endParaRPr lang="x-none" altLang="en-US" sz="22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48800" y="1270"/>
            <a:ext cx="2437200" cy="829945"/>
          </a:xfrm>
          <a:prstGeom prst="rect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Conclusion et perspectives</a:t>
            </a:r>
            <a:endParaRPr lang="x-none" altLang="fr-FR" sz="2200" dirty="0" smtClean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48640" y="3574415"/>
            <a:ext cx="0" cy="5147310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 rot="2707618">
            <a:off x="271287" y="2949323"/>
            <a:ext cx="564729" cy="572738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p>
            <a:pPr algn="ctr"/>
            <a:r>
              <a:rPr lang="x-none" altLang="en-US" sz="2000" b="1" dirty="0" smtClean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I.2</a:t>
            </a:r>
            <a:endParaRPr lang="x-none" altLang="en-US" sz="2000" b="1" dirty="0" smtClean="0"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6" name="TextBox 27"/>
          <p:cNvSpPr txBox="1"/>
          <p:nvPr/>
        </p:nvSpPr>
        <p:spPr>
          <a:xfrm>
            <a:off x="856615" y="2990215"/>
            <a:ext cx="179959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 dirty="0" err="1" smtClean="0">
                <a:solidFill>
                  <a:srgbClr val="BFBFBF"/>
                </a:solidFill>
                <a:latin typeface="Tw Cen MT" panose="020B0602020104020603" pitchFamily="34" charset="0"/>
                <a:sym typeface="+mn-ea"/>
              </a:rPr>
              <a:t>Différence temporelle</a:t>
            </a:r>
            <a:endParaRPr lang="x-none" altLang="en-US" sz="2400" b="1" dirty="0" err="1" smtClean="0">
              <a:solidFill>
                <a:srgbClr val="BFBFBF"/>
              </a:solidFill>
              <a:latin typeface="Tw Cen MT" panose="020B06020201040206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8817</Words>
  <Application>Kingsoft Office WPP</Application>
  <PresentationFormat>Widescreen</PresentationFormat>
  <Paragraphs>972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Theme</vt:lpstr>
      <vt:lpstr>PowerPoint 演示文稿</vt:lpstr>
      <vt:lpstr>PowerPoint 演示文稿</vt:lpstr>
      <vt:lpstr>Contexte et problématique</vt:lpstr>
      <vt:lpstr>PowerPoint 演示文稿</vt:lpstr>
      <vt:lpstr>PowerPoint 演示文稿</vt:lpstr>
      <vt:lpstr>PowerPoint 演示文稿</vt:lpstr>
      <vt:lpstr>Conception de la solution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wiss</dc:creator>
  <cp:lastModifiedBy>wiss</cp:lastModifiedBy>
  <cp:revision>26</cp:revision>
  <dcterms:created xsi:type="dcterms:W3CDTF">2017-05-26T23:21:21Z</dcterms:created>
  <dcterms:modified xsi:type="dcterms:W3CDTF">2017-05-26T23:21:21Z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