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83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238280" y="1828800"/>
            <a:ext cx="12153840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191970"/>
                </a:solidFill>
              </a:defRPr>
            </a:pPr>
            <a:r>
              <a:rPr dirty="0"/>
              <a:t>Detecting Natural Disasters, Damage, and Incidents</a:t>
            </a:r>
            <a:endParaRPr lang="fr-FR" dirty="0"/>
          </a:p>
          <a:p>
            <a:pPr algn="ctr">
              <a:defRPr sz="4400" b="1">
                <a:solidFill>
                  <a:srgbClr val="191970"/>
                </a:solidFill>
              </a:defRPr>
            </a:pPr>
            <a:r>
              <a:rPr dirty="0"/>
              <a:t> in the Wild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4682B4"/>
                </a:solidFill>
              </a:defRPr>
            </a:pPr>
            <a:r>
              <a:t>DS 340W Data Science Capstone</a:t>
            </a:r>
          </a:p>
          <a:p>
            <a:pPr algn="ctr">
              <a:defRPr sz="2000">
                <a:solidFill>
                  <a:srgbClr val="4682B4"/>
                </a:solidFill>
              </a:defRPr>
            </a:pPr>
            <a:r>
              <a:t>Weber et al., ECCV 2020 • Research Analysis</a:t>
            </a:r>
          </a:p>
          <a:p>
            <a:pPr algn="ctr">
              <a:defRPr sz="2000">
                <a:solidFill>
                  <a:srgbClr val="4682B4"/>
                </a:solidFill>
              </a:defRPr>
            </a:pPr>
            <a:r>
              <a:t>Professional PlantUML Architecture Diagrams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457200"/>
            <a:ext cx="13716000" cy="274320"/>
          </a:xfrm>
          <a:prstGeom prst="roundRect">
            <a:avLst/>
          </a:prstGeom>
          <a:solidFill>
            <a:srgbClr val="4682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Rounded Rectangle 5"/>
          <p:cNvSpPr/>
          <p:nvPr/>
        </p:nvSpPr>
        <p:spPr>
          <a:xfrm>
            <a:off x="457200" y="7498079"/>
            <a:ext cx="13716000" cy="274320"/>
          </a:xfrm>
          <a:prstGeom prst="roundRect">
            <a:avLst/>
          </a:prstGeom>
          <a:solidFill>
            <a:srgbClr val="4682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9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448115" y="457200"/>
            <a:ext cx="773416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DC143C"/>
                </a:solidFill>
              </a:defRPr>
            </a:pPr>
            <a:r>
              <a:rPr dirty="0"/>
              <a:t> Critical Emergency Response Challenge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5943600" cy="2286000"/>
          </a:xfrm>
          <a:prstGeom prst="roundRect">
            <a:avLst/>
          </a:prstGeom>
          <a:solidFill>
            <a:srgbClr val="FFB6C1"/>
          </a:solidFill>
          <a:ln w="25400">
            <a:solidFill>
              <a:srgbClr val="6969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1097280" y="1920240"/>
            <a:ext cx="182934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91970"/>
                </a:solidFill>
              </a:defRPr>
            </a:pPr>
            <a:r>
              <a:rPr dirty="0"/>
              <a:t> Current Problem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2468880"/>
            <a:ext cx="5577840" cy="1554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212529"/>
                </a:solidFill>
              </a:defRPr>
            </a:pPr>
            <a:r>
              <a:t>• Emergency responders overwhelmed by false alarms</a:t>
            </a:r>
          </a:p>
          <a:p>
            <a:pPr>
              <a:defRPr sz="1400">
                <a:solidFill>
                  <a:srgbClr val="212529"/>
                </a:solidFill>
              </a:defRPr>
            </a:pPr>
            <a:r>
              <a:t>• Manual disaster assessment is slow and expensive</a:t>
            </a:r>
          </a:p>
          <a:p>
            <a:pPr>
              <a:defRPr sz="1400">
                <a:solidFill>
                  <a:srgbClr val="212529"/>
                </a:solidFill>
              </a:defRPr>
            </a:pPr>
            <a:r>
              <a:t>• Social media noise creates dangerous delays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772400" y="1828800"/>
            <a:ext cx="5943600" cy="2286000"/>
          </a:xfrm>
          <a:prstGeom prst="roundRect">
            <a:avLst/>
          </a:prstGeom>
          <a:solidFill>
            <a:srgbClr val="ADD8E6"/>
          </a:solidFill>
          <a:ln w="25400">
            <a:solidFill>
              <a:srgbClr val="6969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7955279" y="1920240"/>
            <a:ext cx="177805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91970"/>
                </a:solidFill>
              </a:defRPr>
            </a:pPr>
            <a:r>
              <a:rPr dirty="0"/>
              <a:t>Solution Needed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955279" y="2468880"/>
            <a:ext cx="5577840" cy="1554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212529"/>
                </a:solidFill>
              </a:defRPr>
            </a:pPr>
            <a:r>
              <a:t>• Automated high-precision disaster detection</a:t>
            </a:r>
          </a:p>
          <a:p>
            <a:pPr>
              <a:defRPr sz="1400">
                <a:solidFill>
                  <a:srgbClr val="212529"/>
                </a:solidFill>
              </a:defRPr>
            </a:pPr>
            <a:r>
              <a:t>• Real-time analysis of social media imagery</a:t>
            </a:r>
          </a:p>
          <a:p>
            <a:pPr>
              <a:defRPr sz="1400">
                <a:solidFill>
                  <a:srgbClr val="212529"/>
                </a:solidFill>
              </a:defRPr>
            </a:pPr>
            <a:r>
              <a:t>• Dramatic false-positive rate reduction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914400" y="4572000"/>
            <a:ext cx="12801600" cy="2286000"/>
          </a:xfrm>
          <a:prstGeom prst="roundRect">
            <a:avLst/>
          </a:prstGeom>
          <a:solidFill>
            <a:srgbClr val="90EE90"/>
          </a:solidFill>
          <a:ln w="25400">
            <a:solidFill>
              <a:srgbClr val="6969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1097280" y="4663440"/>
            <a:ext cx="248978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91970"/>
                </a:solidFill>
              </a:defRPr>
            </a:pPr>
            <a:r>
              <a:rPr dirty="0"/>
              <a:t> Weber et al. Innovation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5212080"/>
            <a:ext cx="12435840" cy="15544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212529"/>
                </a:solidFill>
              </a:defRPr>
            </a:pPr>
            <a:r>
              <a:t>• Largest disaster detection dataset: 1.14M labeled images</a:t>
            </a:r>
          </a:p>
          <a:p>
            <a:pPr>
              <a:defRPr sz="1400">
                <a:solidFill>
                  <a:srgbClr val="212529"/>
                </a:solidFill>
              </a:defRPr>
            </a:pPr>
            <a:r>
              <a:t>• Novel class-negative loss function to handle hard negatives</a:t>
            </a:r>
          </a:p>
          <a:p>
            <a:pPr>
              <a:defRPr sz="1400">
                <a:solidFill>
                  <a:srgbClr val="212529"/>
                </a:solidFill>
              </a:defRPr>
            </a:pPr>
            <a:r>
              <a:t>• Multi-task CNN: simultaneous incident + place recognition</a:t>
            </a:r>
          </a:p>
          <a:p>
            <a:pPr>
              <a:defRPr sz="1400">
                <a:solidFill>
                  <a:srgbClr val="212529"/>
                </a:solidFill>
              </a:defRPr>
            </a:pPr>
            <a:r>
              <a:t>• Real-world deployment with millions of images processed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" name="Picture 3" descr="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6728" y="0"/>
            <a:ext cx="9605642" cy="78028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F9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805200" y="182880"/>
            <a:ext cx="7019999" cy="55399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000" b="1">
                <a:solidFill>
                  <a:srgbClr val="191970"/>
                </a:solidFill>
              </a:defRPr>
            </a:pPr>
            <a:r>
              <a:rPr dirty="0"/>
              <a:t>Incidents Dataset: Comprehensive Analysis</a:t>
            </a:r>
          </a:p>
        </p:txBody>
      </p:sp>
      <p:pic>
        <p:nvPicPr>
          <p:cNvPr id="4" name="Picture 3" descr="dataset_visualization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13716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318225" y="274320"/>
            <a:ext cx="599394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400"/>
                </a:solidFill>
              </a:defRPr>
            </a:pPr>
            <a:r>
              <a:rPr dirty="0"/>
              <a:t> Outstanding Performance Results</a:t>
            </a:r>
          </a:p>
        </p:txBody>
      </p:sp>
      <p:pic>
        <p:nvPicPr>
          <p:cNvPr id="4" name="Picture 3" descr="performance_chart_fin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188720"/>
            <a:ext cx="12801600" cy="548640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828800" y="6858000"/>
            <a:ext cx="10972800" cy="1097280"/>
          </a:xfrm>
          <a:prstGeom prst="roundRect">
            <a:avLst/>
          </a:prstGeom>
          <a:solidFill>
            <a:srgbClr val="FFD700"/>
          </a:solidFill>
          <a:ln w="38100">
            <a:solidFill>
              <a:srgbClr val="FF8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1979669" y="6949440"/>
            <a:ext cx="10671062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8B4513"/>
                </a:solidFill>
              </a:defRPr>
            </a:pPr>
            <a:r>
              <a:rPr dirty="0"/>
              <a:t> Key Achievement: 4.3-5.2% </a:t>
            </a:r>
            <a:r>
              <a:rPr dirty="0" err="1"/>
              <a:t>mAP</a:t>
            </a:r>
            <a:r>
              <a:rPr dirty="0"/>
              <a:t> improvement • 85% accuracy on hard negatives • Millions of real-world images processed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4" name="Picture 3" descr="novel_approa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15" y="182880"/>
            <a:ext cx="8194432" cy="7863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457200" y="457200"/>
            <a:ext cx="13716000" cy="365760"/>
          </a:xfrm>
          <a:prstGeom prst="roundRect">
            <a:avLst/>
          </a:prstGeom>
          <a:solidFill>
            <a:srgbClr val="4682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5237740" y="2286000"/>
            <a:ext cx="415492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400" b="1">
                <a:solidFill>
                  <a:srgbClr val="191970"/>
                </a:solidFill>
              </a:defRPr>
            </a:pPr>
            <a:r>
              <a:rPr dirty="0"/>
              <a:t>Thank You!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DS 340W Data Science Capstone</a:t>
            </a:r>
          </a:p>
          <a:p>
            <a:pPr algn="ctr">
              <a:defRPr sz="2400">
                <a:solidFill>
                  <a:srgbClr val="4682B4"/>
                </a:solidFill>
              </a:defRPr>
            </a:pPr>
            <a:r>
              <a:t>Natural Disaster Detection Research Analysis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00475" y="6400800"/>
            <a:ext cx="10294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/>
            </a:pPr>
            <a:r>
              <a:rPr dirty="0"/>
              <a:t>🎓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7406640"/>
            <a:ext cx="13716000" cy="365760"/>
          </a:xfrm>
          <a:prstGeom prst="roundRect">
            <a:avLst/>
          </a:prstGeom>
          <a:solidFill>
            <a:srgbClr val="4682B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164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bechir ben tekfa</cp:lastModifiedBy>
  <cp:revision>2</cp:revision>
  <dcterms:created xsi:type="dcterms:W3CDTF">2013-01-27T09:14:16Z</dcterms:created>
  <dcterms:modified xsi:type="dcterms:W3CDTF">2025-09-28T15:45:05Z</dcterms:modified>
  <cp:category/>
</cp:coreProperties>
</file>