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20" r:id="rId3"/>
  </p:sldMasterIdLst>
  <p:sldIdLst>
    <p:sldId id="256" r:id="rId4"/>
    <p:sldId id="263" r:id="rId5"/>
    <p:sldId id="262" r:id="rId6"/>
    <p:sldId id="258" r:id="rId7"/>
    <p:sldId id="257" r:id="rId8"/>
    <p:sldId id="265" r:id="rId9"/>
    <p:sldId id="259" r:id="rId10"/>
    <p:sldId id="260" r:id="rId11"/>
    <p:sldId id="261" r:id="rId12"/>
    <p:sldId id="264" r:id="rId13"/>
    <p:sldId id="266" r:id="rId14"/>
    <p:sldId id="271" r:id="rId15"/>
    <p:sldId id="272" r:id="rId16"/>
    <p:sldId id="267" r:id="rId17"/>
    <p:sldId id="268" r:id="rId18"/>
    <p:sldId id="269" r:id="rId19"/>
    <p:sldId id="270" r:id="rId20"/>
    <p:sldId id="275" r:id="rId21"/>
    <p:sldId id="274" r:id="rId22"/>
    <p:sldId id="276" r:id="rId23"/>
    <p:sldId id="273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5" r:id="rId34"/>
    <p:sldId id="294" r:id="rId35"/>
    <p:sldId id="293" r:id="rId36"/>
    <p:sldId id="291" r:id="rId37"/>
    <p:sldId id="289" r:id="rId38"/>
    <p:sldId id="290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1816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77724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3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77000" y="1524000"/>
            <a:ext cx="1828800" cy="49069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90600" y="1524000"/>
            <a:ext cx="5334000" cy="49069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33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1816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77724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42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336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90600" y="2468563"/>
            <a:ext cx="35814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24400" y="2468563"/>
            <a:ext cx="35814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64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61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759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556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679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415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68678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46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77000" y="1524000"/>
            <a:ext cx="1828800" cy="49069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90600" y="1524000"/>
            <a:ext cx="5334000" cy="49069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9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0006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9/23/2019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90600" y="2468563"/>
            <a:ext cx="35814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24400" y="2468563"/>
            <a:ext cx="35814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0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17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04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15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78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468563"/>
            <a:ext cx="7315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468563"/>
            <a:ext cx="7315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fr-FR" smtClean="0"/>
              <a:t>9/23/2019</a:t>
            </a:r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8A3405-9324-485E-BB2F-35673E22BF0D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07704" y="1700808"/>
            <a:ext cx="6192688" cy="2016224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Le Modèle </a:t>
            </a:r>
            <a:br>
              <a:rPr lang="fr-FR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Entité-Association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34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L'entité (2/2)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90600" y="1828800"/>
            <a:ext cx="7829872" cy="4419600"/>
          </a:xfrm>
        </p:spPr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représentation graphique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Exemple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6"/>
            <a:ext cx="28479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77072"/>
            <a:ext cx="3838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64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L'attribut (1/2)</a:t>
            </a:r>
            <a:br>
              <a:rPr lang="fr-FR" sz="3600" dirty="0" smtClean="0">
                <a:latin typeface="Times New Roman" pitchFamily="18" charset="0"/>
                <a:cs typeface="Times New Roman" pitchFamily="18" charset="0"/>
              </a:rPr>
            </a:b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600" y="1828800"/>
            <a:ext cx="7757864" cy="4768552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 : propriété d’une entité ou d’une </a:t>
            </a:r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association caractérisée </a:t>
            </a:r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 un nom et un type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élémentaire (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caractère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chaîne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caractères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entier, date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L’entité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Personne a pour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propriétés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date de Naissance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nationalité, profession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L’entité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Voiture a pour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propriétés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Couleur,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kilométrage</a:t>
            </a:r>
            <a:r>
              <a:rPr lang="fr-FR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605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L'attribut (2/2)</a:t>
            </a:r>
            <a:br>
              <a:rPr lang="fr-FR" sz="3600" dirty="0" smtClean="0">
                <a:latin typeface="Times New Roman" pitchFamily="18" charset="0"/>
                <a:cs typeface="Times New Roman" pitchFamily="18" charset="0"/>
              </a:rPr>
            </a:b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01" y="1132098"/>
            <a:ext cx="1828800" cy="179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1124744"/>
            <a:ext cx="374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représentation graphique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37830"/>
            <a:ext cx="41814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05022" y="2492896"/>
            <a:ext cx="560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Exemple de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représentation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graphique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1520" y="4258078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d’attribut</a:t>
            </a:r>
          </a:p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Attribut </a:t>
            </a:r>
            <a:r>
              <a:rPr lang="fr-FR" sz="2800" i="1" dirty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ou </a:t>
            </a:r>
            <a:r>
              <a:rPr lang="fr-FR" sz="2800" i="1" dirty="0">
                <a:latin typeface="Times New Roman" pitchFamily="18" charset="0"/>
                <a:cs typeface="Times New Roman" pitchFamily="18" charset="0"/>
              </a:rPr>
              <a:t>composite</a:t>
            </a:r>
          </a:p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: la valeur est un objet atomique ne pouvant être décomposé</a:t>
            </a:r>
          </a:p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fr-FR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: la valeur de l’attribut est structurée</a:t>
            </a:r>
          </a:p>
        </p:txBody>
      </p:sp>
    </p:spTree>
    <p:extLst>
      <p:ext uri="{BB962C8B-B14F-4D97-AF65-F5344CB8AC3E}">
        <p14:creationId xmlns:p14="http://schemas.microsoft.com/office/powerpoint/2010/main" val="331696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L’identifiant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124744"/>
            <a:ext cx="7992888" cy="5256584"/>
          </a:xfrm>
        </p:spPr>
        <p:txBody>
          <a:bodyPr/>
          <a:lstStyle/>
          <a:p>
            <a:r>
              <a:rPr lang="fr-FR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 identifiant permet de </a:t>
            </a:r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repérer </a:t>
            </a:r>
            <a:r>
              <a:rPr lang="fr-FR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entité </a:t>
            </a:r>
            <a:r>
              <a:rPr lang="fr-FR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manière </a:t>
            </a:r>
            <a:r>
              <a:rPr lang="fr-FR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unique </a:t>
            </a:r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et sans ambiguïté parmi </a:t>
            </a:r>
            <a:r>
              <a:rPr lang="fr-FR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toutes les </a:t>
            </a:r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entités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(identifiant=clé primaire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fr-FR" sz="2800" dirty="0">
                <a:solidFill>
                  <a:schemeClr val="tx2"/>
                </a:solidFill>
              </a:rPr>
              <a:t>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Les attributs servant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d'identifiant sont soulignés,</a:t>
            </a:r>
          </a:p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Exemple</a:t>
            </a:r>
          </a:p>
          <a:p>
            <a:pPr marL="0" indent="0"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Numéro de Sécurité sociale identifie une personne.</a:t>
            </a:r>
          </a:p>
          <a:p>
            <a:pPr marL="0" indent="0"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plaque d’immatriculation identifie un véhicule.</a:t>
            </a:r>
          </a:p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 identifiant peut être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composé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d’un ou plusieurs attributs.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3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L'association (1/5)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828800"/>
            <a:ext cx="8640960" cy="4624536"/>
          </a:xfrm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association correspond à un lien logique entre deux entités ou plus. Elle est souvent définie par un verbe du langage naturel.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association peut avoir des propriétés spécifiques.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 : acheter, vendre, étudier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4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L'association (2/5)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828800"/>
            <a:ext cx="8640960" cy="4419600"/>
          </a:xfrm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représentation graphique :Elle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se représente par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biais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d'un ovale ou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d'un losange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contenant son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nom et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ses éventuels attributs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9040"/>
            <a:ext cx="48672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79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L'association (3/5)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64" y="2213575"/>
            <a:ext cx="6654801" cy="215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001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L'association </a:t>
            </a:r>
            <a:r>
              <a:rPr lang="fr-FR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(4/5)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24744"/>
            <a:ext cx="8054280" cy="5123656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Dimension d’une association </a:t>
            </a:r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C’est le nombre d’entités participant à l’association.</a:t>
            </a:r>
          </a:p>
          <a:p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Les associations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binaires</a:t>
            </a:r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qui ne relient que deux entités</a:t>
            </a:r>
          </a:p>
          <a:p>
            <a:endParaRPr lang="fr-FR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fr-FR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Les associations 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n-aires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qui relient plus de deux entités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068960"/>
            <a:ext cx="3963789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3744416" cy="147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78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268760"/>
            <a:ext cx="8229600" cy="1512168"/>
          </a:xfrm>
        </p:spPr>
        <p:txBody>
          <a:bodyPr>
            <a:normAutofit fontScale="90000"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Formalisme de représentation des associations</a:t>
            </a:r>
            <a:br>
              <a:rPr lang="fr-FR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Une association n’a pas explicitement d’identifiant.</a:t>
            </a:r>
            <a:b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L’identifiant est implicite en juxtaposant des identifiants des entités associées</a:t>
            </a:r>
            <a:b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2" y="3068960"/>
            <a:ext cx="7450026" cy="35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7704" y="26064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L'association (5/5)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051446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Occurrence (1/2)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5051648"/>
          </a:xfrm>
        </p:spPr>
        <p:txBody>
          <a:bodyPr/>
          <a:lstStyle/>
          <a:p>
            <a:r>
              <a:rPr lang="fr-FR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Élément particulier d'une entité (ou d'une association). </a:t>
            </a:r>
          </a:p>
          <a:p>
            <a:r>
              <a:rPr lang="fr-FR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L'occurrence ne fait pas partie du modèle relationnel mais est expliquée ici pour mieux comprendre l'entité.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5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 Modèle Entité-Association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828800"/>
            <a:ext cx="8496944" cy="4419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Que sont les besoins des utilisateurs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démarche de construction d ’une BD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Présentation du modèle « Entité - Association »</a:t>
            </a:r>
          </a:p>
          <a:p>
            <a:pPr>
              <a:buFont typeface="Wingdings" pitchFamily="2" charset="2"/>
              <a:buChar char="Ø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Concepts de base</a:t>
            </a:r>
          </a:p>
          <a:p>
            <a:pPr>
              <a:buFont typeface="Wingdings" pitchFamily="2" charset="2"/>
              <a:buChar char="Ø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49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Occurrence (2/2)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208963" cy="503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323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Cardinalité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96752"/>
            <a:ext cx="7704856" cy="5472608"/>
          </a:xfrm>
        </p:spPr>
        <p:txBody>
          <a:bodyPr/>
          <a:lstStyle/>
          <a:p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Cardinalité :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Couple de valeurs indiqué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à l'extrémité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 chaque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lien d'une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Elle s’exprime par un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couple de 2 valeurs qui sont les nombres minimum et maximum de fois qu’une occurrence d’entité participe à l’association; les valeurs possibles sont 0, 1, n.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Représentation: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5453136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22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Cardinalité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24744"/>
            <a:ext cx="7992888" cy="5472608"/>
          </a:xfrm>
        </p:spPr>
        <p:txBody>
          <a:bodyPr/>
          <a:lstStyle/>
          <a:p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 cardinalité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minimum : indique </a:t>
            </a: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caractère optionnel </a:t>
            </a: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(0) ou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obligatoire (</a:t>
            </a: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1) de la relation.</a:t>
            </a:r>
          </a:p>
          <a:p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 cardinalité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maximum : indique </a:t>
            </a: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caractère unique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(1) ou multiple (</a:t>
            </a:r>
            <a:r>
              <a:rPr lang="fr-FR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de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 relation</a:t>
            </a: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 exemple : 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un étudiant est inscrit au moins à 1 cours et au plus à n cours  cardinalité 1,n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-dans un cours peuvent être inscrits 0 étudiant au moins et n étudiants au plus  cardinalité 0,n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 bwMode="auto">
          <a:xfrm flipV="1">
            <a:off x="1259632" y="5661248"/>
            <a:ext cx="1152128" cy="7200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67" y="5109693"/>
            <a:ext cx="4100790" cy="119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317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Type de relation 0,1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28800"/>
            <a:ext cx="8280920" cy="4419600"/>
          </a:xfrm>
        </p:spPr>
        <p:txBody>
          <a:bodyPr/>
          <a:lstStyle/>
          <a:p>
            <a:r>
              <a:rPr lang="fr-FR" dirty="0"/>
              <a:t>Relations possibles : 0,1 ; 1,1 ; 0,N; 1,N; M,N</a:t>
            </a:r>
          </a:p>
          <a:p>
            <a:endParaRPr lang="fr-FR" dirty="0" smtClean="0"/>
          </a:p>
          <a:p>
            <a:r>
              <a:rPr lang="fr-FR" dirty="0" smtClean="0"/>
              <a:t>De </a:t>
            </a:r>
            <a:r>
              <a:rPr lang="fr-FR" dirty="0"/>
              <a:t>0,1 : une entité de A peut être reliée à aucune ou à </a:t>
            </a:r>
            <a:r>
              <a:rPr lang="fr-FR" dirty="0" smtClean="0"/>
              <a:t>une seule </a:t>
            </a:r>
            <a:r>
              <a:rPr lang="fr-FR" dirty="0"/>
              <a:t>entité de </a:t>
            </a:r>
            <a:r>
              <a:rPr lang="fr-FR" dirty="0" smtClean="0"/>
              <a:t>B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7" y="5229200"/>
            <a:ext cx="3777387" cy="72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814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Type </a:t>
            </a:r>
            <a:r>
              <a:rPr lang="fr-FR" dirty="0"/>
              <a:t>de relation </a:t>
            </a:r>
            <a:r>
              <a:rPr lang="fr-FR" dirty="0" smtClean="0"/>
              <a:t>1,1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9775" y="3504975"/>
            <a:ext cx="3690000" cy="6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1484784"/>
            <a:ext cx="60486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De 1,1 : une entité de A est reliée à une seule entité de B</a:t>
            </a:r>
          </a:p>
        </p:txBody>
      </p:sp>
    </p:spTree>
    <p:extLst>
      <p:ext uri="{BB962C8B-B14F-4D97-AF65-F5344CB8AC3E}">
        <p14:creationId xmlns:p14="http://schemas.microsoft.com/office/powerpoint/2010/main" val="104906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Type de relation </a:t>
            </a:r>
            <a:r>
              <a:rPr lang="fr-FR" dirty="0" smtClean="0"/>
              <a:t>0,N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3870000" cy="73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1268760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 0 à plusieurs (0,N) : une entité de A peut être reliée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à aucune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ou à plusieurs entités de B …</a:t>
            </a:r>
          </a:p>
        </p:txBody>
      </p:sp>
    </p:spTree>
    <p:extLst>
      <p:ext uri="{BB962C8B-B14F-4D97-AF65-F5344CB8AC3E}">
        <p14:creationId xmlns:p14="http://schemas.microsoft.com/office/powerpoint/2010/main" val="2556561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Type </a:t>
            </a:r>
            <a:r>
              <a:rPr lang="fr-FR" dirty="0"/>
              <a:t>de relation </a:t>
            </a:r>
            <a:r>
              <a:rPr lang="fr-FR" dirty="0" smtClean="0"/>
              <a:t>1,N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1 à plusieurs (1,N) : une entité de A peut être reliée </a:t>
            </a:r>
            <a:r>
              <a:rPr lang="fr-FR" dirty="0" smtClean="0"/>
              <a:t>à une ou </a:t>
            </a:r>
            <a:r>
              <a:rPr lang="fr-FR" dirty="0"/>
              <a:t>plusieurs entités de </a:t>
            </a:r>
            <a:r>
              <a:rPr lang="fr-FR" dirty="0" smtClean="0"/>
              <a:t>B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21088"/>
            <a:ext cx="522538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010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L'association </a:t>
            </a:r>
            <a:r>
              <a:rPr lang="fr-FR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-aire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latin typeface="Times New Roman" pitchFamily="18" charset="0"/>
                <a:cs typeface="Times New Roman" pitchFamily="18" charset="0"/>
              </a:rPr>
            </a:b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est possible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d'associer autant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d'entités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que nécessaire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Il est toutefois rare de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voir des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associations à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des degrés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supérieurs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des ternaires.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77072"/>
            <a:ext cx="4248472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941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L'association réflexive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latin typeface="Times New Roman" pitchFamily="18" charset="0"/>
                <a:cs typeface="Times New Roman" pitchFamily="18" charset="0"/>
              </a:rPr>
            </a:b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L'association réflexive permet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d'associer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entité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à elle-même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cet exemple,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personne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parent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d'une autre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personne.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367240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64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Généralisation 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spécialisation(1/4)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40768"/>
            <a:ext cx="8352928" cy="4907632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ensemble d’entités E1 est un sous-ensemble de E2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si toute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occurrence de E1 est aussi une occurrence de E2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 L’ensemble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d’entités E1 </a:t>
            </a:r>
            <a:r>
              <a:rPr lang="fr-F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hérite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des attributs de E2.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ensemble d’entités E est une généralisation de E1,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E2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, En si chaque occurrence de E est aussi une</a:t>
            </a:r>
          </a:p>
          <a:p>
            <a:pPr marL="0" indent="0"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occurrence d’une et une seule entité E1, E2, ..., En.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Les ensembles E1, E2, ..., En sont des spécialisations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de l’ensemble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d’entités E. Les ensembles d’entité E1,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E2 En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héritent des attributs de E et possèdent en outre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des attributs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spécifiques qui expriment leur spécialisation.</a:t>
            </a:r>
          </a:p>
        </p:txBody>
      </p:sp>
    </p:spTree>
    <p:extLst>
      <p:ext uri="{BB962C8B-B14F-4D97-AF65-F5344CB8AC3E}">
        <p14:creationId xmlns:p14="http://schemas.microsoft.com/office/powerpoint/2010/main" val="3759201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Que sont les besoins des utilisateurs ?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11256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base de données qui contienne toutes les données décrivant son domaine d'application et elles seulement;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la structure de ces données doit être simple, naturelle, expressive, sans redondance, ...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40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Généralisation 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spécialisation(2/4)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28800"/>
            <a:ext cx="8136904" cy="4419600"/>
          </a:xfrm>
        </p:spPr>
        <p:txBody>
          <a:bodyPr/>
          <a:lstStyle/>
          <a:p>
            <a:r>
              <a:rPr lang="fr-FR" dirty="0"/>
              <a:t>Exemple : L’ensemble des </a:t>
            </a:r>
            <a:r>
              <a:rPr lang="fr-FR" dirty="0" smtClean="0"/>
              <a:t> personnes </a:t>
            </a:r>
            <a:r>
              <a:rPr lang="fr-FR" dirty="0"/>
              <a:t>est </a:t>
            </a:r>
            <a:r>
              <a:rPr lang="fr-FR" dirty="0" smtClean="0"/>
              <a:t>une généralisation </a:t>
            </a:r>
            <a:r>
              <a:rPr lang="fr-FR" dirty="0"/>
              <a:t>de l’ensemble des Etudiants et </a:t>
            </a:r>
            <a:r>
              <a:rPr lang="fr-FR" dirty="0" smtClean="0"/>
              <a:t>des Enseignants</a:t>
            </a:r>
          </a:p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559086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030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Généralisation 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spécialisation(3/4)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Exemple: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712117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50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Généralisation 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spécialisation (4/4)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dirty="0">
                <a:latin typeface="Times New Roman" pitchFamily="18" charset="0"/>
                <a:cs typeface="Times New Roman" pitchFamily="18" charset="0"/>
              </a:rPr>
            </a:b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5328592"/>
          </a:xfrm>
        </p:spPr>
        <p:txBody>
          <a:bodyPr/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3138"/>
            <a:ext cx="7120693" cy="392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32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Généralisation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et spécialisation</a:t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14503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06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7982272" cy="4979640"/>
          </a:xfrm>
        </p:spPr>
        <p:txBody>
          <a:bodyPr/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étudiant est noté pour une matière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professeur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enseigne une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matière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Donnez modèle entité association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5328592" cy="405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879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 2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251520" y="1196752"/>
            <a:ext cx="871296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Créer </a:t>
            </a:r>
            <a:r>
              <a:rPr lang="fr-FR" sz="28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un MCD pour modéliser le problème suivant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800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 société de vente par correspondance met en vente des produits.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Chaque produit est identifié par un numéro, un prix unitaire et une quantité en stock.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 client identifié par un numéro de client, un nom, un prénom et une adresse passe commande à une date donnée d’un ensemble de produits.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40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50825" y="1557338"/>
            <a:ext cx="1728788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492500" y="4724400"/>
            <a:ext cx="2232025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Commande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948488" y="1773238"/>
            <a:ext cx="1800225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Produit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771775" y="486886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1..n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156325" y="19161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1..n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795963" y="479742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1..n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268538" y="19161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1..1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995738" y="5373688"/>
            <a:ext cx="1171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Date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Prix total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4572000" y="3573463"/>
            <a:ext cx="536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qté</a:t>
            </a:r>
          </a:p>
        </p:txBody>
      </p:sp>
      <p:cxnSp>
        <p:nvCxnSpPr>
          <p:cNvPr id="8217" name="AutoShape 25"/>
          <p:cNvCxnSpPr>
            <a:cxnSpLocks noChangeShapeType="1"/>
            <a:stCxn id="8199" idx="3"/>
            <a:endCxn id="8201" idx="1"/>
          </p:cNvCxnSpPr>
          <p:nvPr/>
        </p:nvCxnSpPr>
        <p:spPr bwMode="auto">
          <a:xfrm>
            <a:off x="1979613" y="1846263"/>
            <a:ext cx="1512887" cy="3167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051050" y="3284538"/>
            <a:ext cx="1655763" cy="9350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</a:rPr>
              <a:t>passe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50825" y="2205038"/>
            <a:ext cx="1727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N°client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Nom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Prénom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Adresse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7019925" y="2420938"/>
            <a:ext cx="1728788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N°produit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Libellé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Descriptif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Prix unitaire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b="1">
                <a:solidFill>
                  <a:srgbClr val="000000"/>
                </a:solidFill>
              </a:rPr>
              <a:t>Qté en stock</a:t>
            </a:r>
          </a:p>
        </p:txBody>
      </p:sp>
      <p:cxnSp>
        <p:nvCxnSpPr>
          <p:cNvPr id="8221" name="AutoShape 29"/>
          <p:cNvCxnSpPr>
            <a:cxnSpLocks noChangeShapeType="1"/>
            <a:stCxn id="8201" idx="3"/>
            <a:endCxn id="8202" idx="1"/>
          </p:cNvCxnSpPr>
          <p:nvPr/>
        </p:nvCxnSpPr>
        <p:spPr bwMode="auto">
          <a:xfrm flipV="1">
            <a:off x="5724525" y="2062163"/>
            <a:ext cx="1223963" cy="295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5292725" y="3357563"/>
            <a:ext cx="1655763" cy="9350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solidFill>
                  <a:srgbClr val="000000"/>
                </a:solidFill>
              </a:rPr>
              <a:t>contient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12712" y="332656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Modèle </a:t>
            </a:r>
            <a:r>
              <a:rPr lang="fr-FR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Conceptuel de Données</a:t>
            </a:r>
          </a:p>
        </p:txBody>
      </p:sp>
    </p:spTree>
    <p:extLst>
      <p:ext uri="{BB962C8B-B14F-4D97-AF65-F5344CB8AC3E}">
        <p14:creationId xmlns:p14="http://schemas.microsoft.com/office/powerpoint/2010/main" val="319646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démarche de construction d ’une BD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828800"/>
            <a:ext cx="8568952" cy="4768552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Pour construire une base de données, il faut :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1.  Identifier les concepts pertinents du domaine d'application, leurs propriétés et leurs associations = schéma conceptuel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2. transformer le schéma E/A en schéma relationnel c’est-à-dire en structures de tables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3. Mettre en œuvre via un SGBD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Présentation du modèle « Entité - Association » (1/2)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5256584"/>
          </a:xfrm>
        </p:spPr>
        <p:txBody>
          <a:bodyPr/>
          <a:lstStyle/>
          <a:p>
            <a:r>
              <a:rPr lang="fr-FR" sz="2800" dirty="0">
                <a:solidFill>
                  <a:srgbClr val="000000"/>
                </a:solidFill>
                <a:latin typeface="Times New Roman"/>
              </a:rPr>
              <a:t>Le modèle Entité-Association a été conçu aux Etats-Unis en 1976 par le Taïwanais Peter Chen. Il est aujourd’hui à la base de la plupart des méthodes de modélisation des données (dont la méthode MERISE). </a:t>
            </a:r>
          </a:p>
          <a:p>
            <a:r>
              <a:rPr lang="fr-FR" sz="28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Le modèle </a:t>
            </a:r>
            <a:r>
              <a:rPr lang="fr-FR" sz="2800" b="0" i="0" u="none" strike="noStrike" baseline="0" dirty="0" smtClean="0">
                <a:solidFill>
                  <a:srgbClr val="CD0000"/>
                </a:solidFill>
                <a:latin typeface="Times New Roman"/>
              </a:rPr>
              <a:t>entité-association </a:t>
            </a:r>
            <a:r>
              <a:rPr lang="fr-FR" sz="28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est le modèle conceptuel de description statique utilisé dans la plupart des méthodes et outils d’aide à la conception de base de données C’est un ensemble de conventions graphiques ayant un sens très précis qui permettent de représenter la partie statique d’un système d’information.</a:t>
            </a: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80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Présentation du modèle « Entité - Association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» (2/2)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828800"/>
            <a:ext cx="8054280" cy="4419600"/>
          </a:xfrm>
        </p:spPr>
        <p:txBody>
          <a:bodyPr/>
          <a:lstStyle/>
          <a:p>
            <a:pPr lvl="0"/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Le modèle Entité-Association est utile pour la modélisation parce qu'il facilite l’appréhension de la réalité qu’on cherche à modéliser. Il permet ensuite un passage quasi mécanique au modèle relationnel (et donc à la programmation).</a:t>
            </a:r>
          </a:p>
          <a:p>
            <a:pPr lvl="0"/>
            <a:r>
              <a:rPr lang="fr-FR" sz="2800" dirty="0">
                <a:solidFill>
                  <a:srgbClr val="000000"/>
                </a:solidFill>
                <a:latin typeface="Times New Roman"/>
              </a:rPr>
              <a:t>Par abus de langage, on parle souvent de </a:t>
            </a:r>
            <a:r>
              <a:rPr lang="fr-FR" sz="2800" dirty="0" smtClean="0">
                <a:solidFill>
                  <a:srgbClr val="000000"/>
                </a:solidFill>
                <a:latin typeface="Times New Roman"/>
              </a:rPr>
              <a:t>Modèle conceptuel des Données (MCD) </a:t>
            </a:r>
            <a:r>
              <a:rPr lang="fr-FR" sz="2800" dirty="0">
                <a:solidFill>
                  <a:srgbClr val="000000"/>
                </a:solidFill>
                <a:latin typeface="Times New Roman"/>
              </a:rPr>
              <a:t>à la place du MEA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617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1224"/>
            <a:ext cx="4824536" cy="514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149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Concepts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L'entité </a:t>
            </a:r>
          </a:p>
          <a:p>
            <a:r>
              <a:rPr lang="fr-FR" dirty="0" smtClean="0"/>
              <a:t>L'attribut</a:t>
            </a:r>
          </a:p>
          <a:p>
            <a:r>
              <a:rPr lang="fr-FR" dirty="0" smtClean="0"/>
              <a:t>L'identifiant </a:t>
            </a:r>
          </a:p>
          <a:p>
            <a:r>
              <a:rPr lang="fr-FR" dirty="0" smtClean="0"/>
              <a:t>L'association ou relation</a:t>
            </a:r>
          </a:p>
          <a:p>
            <a:r>
              <a:rPr lang="fr-FR" dirty="0" smtClean="0"/>
              <a:t>L'occurrence </a:t>
            </a:r>
          </a:p>
          <a:p>
            <a:r>
              <a:rPr lang="fr-FR" dirty="0" smtClean="0"/>
              <a:t> La cardinalité ou multiplicité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252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L'entité (1/2) 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496944" cy="5328592"/>
          </a:xfrm>
        </p:spPr>
        <p:txBody>
          <a:bodyPr/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Une entité : est un objet, un événement, un lieu, une personne, …, une chose, identifiable sans ambiguïté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Entité : Un objet qui existe dans le monde réel, possède une identit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et des propriétés.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Exemple : La personne de prénom X qui a un âge Y.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Classe d’entités : </a:t>
            </a:r>
          </a:p>
          <a:p>
            <a:pPr marL="0" indent="0"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Un regroupe d’entit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de m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ê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me nature. Définition en intention commune. Exemple : Une personne.</a:t>
            </a:r>
          </a:p>
          <a:p>
            <a:r>
              <a:rPr lang="fr-F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 abus de langage, </a:t>
            </a:r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Entité </a:t>
            </a:r>
            <a:r>
              <a:rPr lang="fr-F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Classe </a:t>
            </a:r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d’entité.</a:t>
            </a:r>
            <a:endParaRPr lang="fr-FR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5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owerpoint-template">
  <a:themeElements>
    <a:clrScheme name="powerpoint-template 9">
      <a:dk1>
        <a:srgbClr val="4D4D4D"/>
      </a:dk1>
      <a:lt1>
        <a:srgbClr val="FFFFFF"/>
      </a:lt1>
      <a:dk2>
        <a:srgbClr val="4D4D4D"/>
      </a:dk2>
      <a:lt2>
        <a:srgbClr val="E6BE4C"/>
      </a:lt2>
      <a:accent1>
        <a:srgbClr val="F1C96F"/>
      </a:accent1>
      <a:accent2>
        <a:srgbClr val="8F8E70"/>
      </a:accent2>
      <a:accent3>
        <a:srgbClr val="FFFFFF"/>
      </a:accent3>
      <a:accent4>
        <a:srgbClr val="404040"/>
      </a:accent4>
      <a:accent5>
        <a:srgbClr val="F7E1BB"/>
      </a:accent5>
      <a:accent6>
        <a:srgbClr val="818065"/>
      </a:accent6>
      <a:hlink>
        <a:srgbClr val="AAB280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574E4F"/>
        </a:lt2>
        <a:accent1>
          <a:srgbClr val="E54126"/>
        </a:accent1>
        <a:accent2>
          <a:srgbClr val="F04B4A"/>
        </a:accent2>
        <a:accent3>
          <a:srgbClr val="FFFFFF"/>
        </a:accent3>
        <a:accent4>
          <a:srgbClr val="404040"/>
        </a:accent4>
        <a:accent5>
          <a:srgbClr val="F0B0AC"/>
        </a:accent5>
        <a:accent6>
          <a:srgbClr val="D94342"/>
        </a:accent6>
        <a:hlink>
          <a:srgbClr val="E5412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367DB1"/>
        </a:lt2>
        <a:accent1>
          <a:srgbClr val="448DC0"/>
        </a:accent1>
        <a:accent2>
          <a:srgbClr val="4D93C4"/>
        </a:accent2>
        <a:accent3>
          <a:srgbClr val="FFFFFF"/>
        </a:accent3>
        <a:accent4>
          <a:srgbClr val="404040"/>
        </a:accent4>
        <a:accent5>
          <a:srgbClr val="B0C5DC"/>
        </a:accent5>
        <a:accent6>
          <a:srgbClr val="4585B1"/>
        </a:accent6>
        <a:hlink>
          <a:srgbClr val="71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16672D"/>
        </a:lt2>
        <a:accent1>
          <a:srgbClr val="84C419"/>
        </a:accent1>
        <a:accent2>
          <a:srgbClr val="8BB66E"/>
        </a:accent2>
        <a:accent3>
          <a:srgbClr val="FFFFFF"/>
        </a:accent3>
        <a:accent4>
          <a:srgbClr val="404040"/>
        </a:accent4>
        <a:accent5>
          <a:srgbClr val="C2DEAB"/>
        </a:accent5>
        <a:accent6>
          <a:srgbClr val="7DA563"/>
        </a:accent6>
        <a:hlink>
          <a:srgbClr val="23A94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F8541D"/>
        </a:lt2>
        <a:accent1>
          <a:srgbClr val="557955"/>
        </a:accent1>
        <a:accent2>
          <a:srgbClr val="668867"/>
        </a:accent2>
        <a:accent3>
          <a:srgbClr val="FFFFFF"/>
        </a:accent3>
        <a:accent4>
          <a:srgbClr val="404040"/>
        </a:accent4>
        <a:accent5>
          <a:srgbClr val="B4BEB4"/>
        </a:accent5>
        <a:accent6>
          <a:srgbClr val="5C7B5D"/>
        </a:accent6>
        <a:hlink>
          <a:srgbClr val="89A38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7">
        <a:dk1>
          <a:srgbClr val="4D4D4D"/>
        </a:dk1>
        <a:lt1>
          <a:srgbClr val="FFFFFF"/>
        </a:lt1>
        <a:dk2>
          <a:srgbClr val="4D4D4D"/>
        </a:dk2>
        <a:lt2>
          <a:srgbClr val="4D6F4D"/>
        </a:lt2>
        <a:accent1>
          <a:srgbClr val="557955"/>
        </a:accent1>
        <a:accent2>
          <a:srgbClr val="668867"/>
        </a:accent2>
        <a:accent3>
          <a:srgbClr val="FFFFFF"/>
        </a:accent3>
        <a:accent4>
          <a:srgbClr val="404040"/>
        </a:accent4>
        <a:accent5>
          <a:srgbClr val="B4BEB4"/>
        </a:accent5>
        <a:accent6>
          <a:srgbClr val="5C7B5D"/>
        </a:accent6>
        <a:hlink>
          <a:srgbClr val="89A38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8">
        <a:dk1>
          <a:srgbClr val="4D4D4D"/>
        </a:dk1>
        <a:lt1>
          <a:srgbClr val="FFFFFF"/>
        </a:lt1>
        <a:dk2>
          <a:srgbClr val="4D4D4D"/>
        </a:dk2>
        <a:lt2>
          <a:srgbClr val="ECCF78"/>
        </a:lt2>
        <a:accent1>
          <a:srgbClr val="F3D181"/>
        </a:accent1>
        <a:accent2>
          <a:srgbClr val="A0A086"/>
        </a:accent2>
        <a:accent3>
          <a:srgbClr val="FFFFFF"/>
        </a:accent3>
        <a:accent4>
          <a:srgbClr val="404040"/>
        </a:accent4>
        <a:accent5>
          <a:srgbClr val="F8E5C1"/>
        </a:accent5>
        <a:accent6>
          <a:srgbClr val="919179"/>
        </a:accent6>
        <a:hlink>
          <a:srgbClr val="B2BA8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9">
        <a:dk1>
          <a:srgbClr val="4D4D4D"/>
        </a:dk1>
        <a:lt1>
          <a:srgbClr val="FFFFFF"/>
        </a:lt1>
        <a:dk2>
          <a:srgbClr val="4D4D4D"/>
        </a:dk2>
        <a:lt2>
          <a:srgbClr val="E6BE4C"/>
        </a:lt2>
        <a:accent1>
          <a:srgbClr val="F1C96F"/>
        </a:accent1>
        <a:accent2>
          <a:srgbClr val="8F8E70"/>
        </a:accent2>
        <a:accent3>
          <a:srgbClr val="FFFFFF"/>
        </a:accent3>
        <a:accent4>
          <a:srgbClr val="404040"/>
        </a:accent4>
        <a:accent5>
          <a:srgbClr val="F7E1BB"/>
        </a:accent5>
        <a:accent6>
          <a:srgbClr val="818065"/>
        </a:accent6>
        <a:hlink>
          <a:srgbClr val="AAB28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-template">
  <a:themeElements>
    <a:clrScheme name="powerpoint-template 9">
      <a:dk1>
        <a:srgbClr val="4D4D4D"/>
      </a:dk1>
      <a:lt1>
        <a:srgbClr val="FFFFFF"/>
      </a:lt1>
      <a:dk2>
        <a:srgbClr val="4D4D4D"/>
      </a:dk2>
      <a:lt2>
        <a:srgbClr val="E6BE4C"/>
      </a:lt2>
      <a:accent1>
        <a:srgbClr val="F1C96F"/>
      </a:accent1>
      <a:accent2>
        <a:srgbClr val="8F8E70"/>
      </a:accent2>
      <a:accent3>
        <a:srgbClr val="FFFFFF"/>
      </a:accent3>
      <a:accent4>
        <a:srgbClr val="404040"/>
      </a:accent4>
      <a:accent5>
        <a:srgbClr val="F7E1BB"/>
      </a:accent5>
      <a:accent6>
        <a:srgbClr val="818065"/>
      </a:accent6>
      <a:hlink>
        <a:srgbClr val="AAB280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574E4F"/>
        </a:lt2>
        <a:accent1>
          <a:srgbClr val="E54126"/>
        </a:accent1>
        <a:accent2>
          <a:srgbClr val="F04B4A"/>
        </a:accent2>
        <a:accent3>
          <a:srgbClr val="FFFFFF"/>
        </a:accent3>
        <a:accent4>
          <a:srgbClr val="404040"/>
        </a:accent4>
        <a:accent5>
          <a:srgbClr val="F0B0AC"/>
        </a:accent5>
        <a:accent6>
          <a:srgbClr val="D94342"/>
        </a:accent6>
        <a:hlink>
          <a:srgbClr val="E5412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367DB1"/>
        </a:lt2>
        <a:accent1>
          <a:srgbClr val="448DC0"/>
        </a:accent1>
        <a:accent2>
          <a:srgbClr val="4D93C4"/>
        </a:accent2>
        <a:accent3>
          <a:srgbClr val="FFFFFF"/>
        </a:accent3>
        <a:accent4>
          <a:srgbClr val="404040"/>
        </a:accent4>
        <a:accent5>
          <a:srgbClr val="B0C5DC"/>
        </a:accent5>
        <a:accent6>
          <a:srgbClr val="4585B1"/>
        </a:accent6>
        <a:hlink>
          <a:srgbClr val="71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16672D"/>
        </a:lt2>
        <a:accent1>
          <a:srgbClr val="84C419"/>
        </a:accent1>
        <a:accent2>
          <a:srgbClr val="8BB66E"/>
        </a:accent2>
        <a:accent3>
          <a:srgbClr val="FFFFFF"/>
        </a:accent3>
        <a:accent4>
          <a:srgbClr val="404040"/>
        </a:accent4>
        <a:accent5>
          <a:srgbClr val="C2DEAB"/>
        </a:accent5>
        <a:accent6>
          <a:srgbClr val="7DA563"/>
        </a:accent6>
        <a:hlink>
          <a:srgbClr val="23A94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F8541D"/>
        </a:lt2>
        <a:accent1>
          <a:srgbClr val="557955"/>
        </a:accent1>
        <a:accent2>
          <a:srgbClr val="668867"/>
        </a:accent2>
        <a:accent3>
          <a:srgbClr val="FFFFFF"/>
        </a:accent3>
        <a:accent4>
          <a:srgbClr val="404040"/>
        </a:accent4>
        <a:accent5>
          <a:srgbClr val="B4BEB4"/>
        </a:accent5>
        <a:accent6>
          <a:srgbClr val="5C7B5D"/>
        </a:accent6>
        <a:hlink>
          <a:srgbClr val="89A38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7">
        <a:dk1>
          <a:srgbClr val="4D4D4D"/>
        </a:dk1>
        <a:lt1>
          <a:srgbClr val="FFFFFF"/>
        </a:lt1>
        <a:dk2>
          <a:srgbClr val="4D4D4D"/>
        </a:dk2>
        <a:lt2>
          <a:srgbClr val="4D6F4D"/>
        </a:lt2>
        <a:accent1>
          <a:srgbClr val="557955"/>
        </a:accent1>
        <a:accent2>
          <a:srgbClr val="668867"/>
        </a:accent2>
        <a:accent3>
          <a:srgbClr val="FFFFFF"/>
        </a:accent3>
        <a:accent4>
          <a:srgbClr val="404040"/>
        </a:accent4>
        <a:accent5>
          <a:srgbClr val="B4BEB4"/>
        </a:accent5>
        <a:accent6>
          <a:srgbClr val="5C7B5D"/>
        </a:accent6>
        <a:hlink>
          <a:srgbClr val="89A38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8">
        <a:dk1>
          <a:srgbClr val="4D4D4D"/>
        </a:dk1>
        <a:lt1>
          <a:srgbClr val="FFFFFF"/>
        </a:lt1>
        <a:dk2>
          <a:srgbClr val="4D4D4D"/>
        </a:dk2>
        <a:lt2>
          <a:srgbClr val="ECCF78"/>
        </a:lt2>
        <a:accent1>
          <a:srgbClr val="F3D181"/>
        </a:accent1>
        <a:accent2>
          <a:srgbClr val="A0A086"/>
        </a:accent2>
        <a:accent3>
          <a:srgbClr val="FFFFFF"/>
        </a:accent3>
        <a:accent4>
          <a:srgbClr val="404040"/>
        </a:accent4>
        <a:accent5>
          <a:srgbClr val="F8E5C1"/>
        </a:accent5>
        <a:accent6>
          <a:srgbClr val="919179"/>
        </a:accent6>
        <a:hlink>
          <a:srgbClr val="B2BA8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9">
        <a:dk1>
          <a:srgbClr val="4D4D4D"/>
        </a:dk1>
        <a:lt1>
          <a:srgbClr val="FFFFFF"/>
        </a:lt1>
        <a:dk2>
          <a:srgbClr val="4D4D4D"/>
        </a:dk2>
        <a:lt2>
          <a:srgbClr val="E6BE4C"/>
        </a:lt2>
        <a:accent1>
          <a:srgbClr val="F1C96F"/>
        </a:accent1>
        <a:accent2>
          <a:srgbClr val="8F8E70"/>
        </a:accent2>
        <a:accent3>
          <a:srgbClr val="FFFFFF"/>
        </a:accent3>
        <a:accent4>
          <a:srgbClr val="404040"/>
        </a:accent4>
        <a:accent5>
          <a:srgbClr val="F7E1BB"/>
        </a:accent5>
        <a:accent6>
          <a:srgbClr val="818065"/>
        </a:accent6>
        <a:hlink>
          <a:srgbClr val="AAB28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0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9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0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9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0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9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514</TotalTime>
  <Words>1186</Words>
  <Application>Microsoft Office PowerPoint</Application>
  <PresentationFormat>Affichage à l'écran (4:3)</PresentationFormat>
  <Paragraphs>157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36</vt:i4>
      </vt:variant>
    </vt:vector>
  </HeadingPairs>
  <TitlesOfParts>
    <vt:vector size="39" baseType="lpstr">
      <vt:lpstr>powerpoint-template</vt:lpstr>
      <vt:lpstr>1_powerpoint-template</vt:lpstr>
      <vt:lpstr>Solstice</vt:lpstr>
      <vt:lpstr>Le Modèle  Entité-Association</vt:lpstr>
      <vt:lpstr>Le Modèle Entité-Association</vt:lpstr>
      <vt:lpstr>Que sont les besoins des utilisateurs ?</vt:lpstr>
      <vt:lpstr>démarche de construction d ’une BD :</vt:lpstr>
      <vt:lpstr>Présentation du modèle « Entité - Association » (1/2)</vt:lpstr>
      <vt:lpstr>Présentation du modèle « Entité - Association » (2/2)</vt:lpstr>
      <vt:lpstr>Présentation PowerPoint</vt:lpstr>
      <vt:lpstr>Les Concepts</vt:lpstr>
      <vt:lpstr> L'entité (1/2)  </vt:lpstr>
      <vt:lpstr>L'entité (2/2)</vt:lpstr>
      <vt:lpstr> L'attribut (1/2) </vt:lpstr>
      <vt:lpstr> L'attribut (2/2) </vt:lpstr>
      <vt:lpstr>L’identifiant</vt:lpstr>
      <vt:lpstr>L'association (1/5)</vt:lpstr>
      <vt:lpstr>L'association (2/5)</vt:lpstr>
      <vt:lpstr>L'association (3/5)</vt:lpstr>
      <vt:lpstr>L'association (4/5)</vt:lpstr>
      <vt:lpstr>  Formalisme de représentation des associations Une association n’a pas explicitement d’identifiant. L’identifiant est implicite en juxtaposant des identifiants des entités associées </vt:lpstr>
      <vt:lpstr>Occurrence (1/2) </vt:lpstr>
      <vt:lpstr>Occurrence (2/2)</vt:lpstr>
      <vt:lpstr>Cardinalité</vt:lpstr>
      <vt:lpstr>Cardinalité</vt:lpstr>
      <vt:lpstr>Type de relation 0,1</vt:lpstr>
      <vt:lpstr> Type de relation 1,1</vt:lpstr>
      <vt:lpstr>Type de relation 0,N</vt:lpstr>
      <vt:lpstr> Type de relation 1,N</vt:lpstr>
      <vt:lpstr> L'association n-aire </vt:lpstr>
      <vt:lpstr> L'association réflexive </vt:lpstr>
      <vt:lpstr> Généralisation et spécialisation(1/4) </vt:lpstr>
      <vt:lpstr> Généralisation et spécialisation(2/4) </vt:lpstr>
      <vt:lpstr> Généralisation et spécialisation(3/4) </vt:lpstr>
      <vt:lpstr> Généralisation et spécialisation (4/4) </vt:lpstr>
      <vt:lpstr> Généralisation et spécialisation </vt:lpstr>
      <vt:lpstr> Exemple 2: </vt:lpstr>
      <vt:lpstr> Exemple 2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enig</dc:creator>
  <cp:lastModifiedBy>enig</cp:lastModifiedBy>
  <cp:revision>217</cp:revision>
  <dcterms:created xsi:type="dcterms:W3CDTF">2018-09-13T08:02:42Z</dcterms:created>
  <dcterms:modified xsi:type="dcterms:W3CDTF">2020-11-16T16:16:40Z</dcterms:modified>
</cp:coreProperties>
</file>