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drawings/drawing1.xml" ContentType="application/vnd.openxmlformats-officedocument.drawingml.chartshap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73" r:id="rId17"/>
    <p:sldId id="272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c2017\LamiaC\2019\GCV1\TD4%20ex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c2017\LamiaC\2019\GCV1\TD4%20ex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c2017\LamiaC\2019\GCV1\TD4%20ex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c2017\LamiaC\2019\GCV1\TD4%20ex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c2017\LamiaC\2019\GCV1\TD4%20ex1.xlsx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Feuil2!$H$1</c:f>
              <c:strCache>
                <c:ptCount val="1"/>
                <c:pt idx="0">
                  <c:v>s(t)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Feuil2!$A$2:$A$10</c:f>
              <c:numCache>
                <c:formatCode>General</c:formatCode>
                <c:ptCount val="9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60</c:v>
                </c:pt>
                <c:pt idx="5">
                  <c:v>100</c:v>
                </c:pt>
                <c:pt idx="6">
                  <c:v>200</c:v>
                </c:pt>
                <c:pt idx="7">
                  <c:v>400</c:v>
                </c:pt>
                <c:pt idx="8">
                  <c:v>500</c:v>
                </c:pt>
              </c:numCache>
            </c:numRef>
          </c:xVal>
          <c:yVal>
            <c:numRef>
              <c:f>Feuil2!$H$2:$H$10</c:f>
              <c:numCache>
                <c:formatCode>General</c:formatCode>
                <c:ptCount val="9"/>
                <c:pt idx="0">
                  <c:v>0</c:v>
                </c:pt>
                <c:pt idx="1">
                  <c:v>-0.15164050629332559</c:v>
                </c:pt>
                <c:pt idx="2">
                  <c:v>-0.2144117515638278</c:v>
                </c:pt>
                <c:pt idx="3">
                  <c:v>-0.30277064411196175</c:v>
                </c:pt>
                <c:pt idx="4">
                  <c:v>-0.36933839405063262</c:v>
                </c:pt>
                <c:pt idx="5">
                  <c:v>-0.46774200111479741</c:v>
                </c:pt>
                <c:pt idx="6">
                  <c:v>-0.59070554701854605</c:v>
                </c:pt>
                <c:pt idx="7">
                  <c:v>-0.64005696743831886</c:v>
                </c:pt>
                <c:pt idx="8">
                  <c:v>-0.6447752897958906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404-42A4-8E26-03BEE0C3B8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7698184"/>
        <c:axId val="637698576"/>
      </c:scatterChart>
      <c:valAx>
        <c:axId val="6376981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temps (jours)</a:t>
                </a:r>
              </a:p>
            </c:rich>
          </c:tx>
          <c:layout>
            <c:manualLayout>
              <c:xMode val="edge"/>
              <c:yMode val="edge"/>
              <c:x val="0.8308600174978128"/>
              <c:y val="3.6803732866724985E-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T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TN"/>
          </a:p>
        </c:txPr>
        <c:crossAx val="637698576"/>
        <c:crossesAt val="0"/>
        <c:crossBetween val="midCat"/>
      </c:valAx>
      <c:valAx>
        <c:axId val="637698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Tassement 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T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TN"/>
          </a:p>
        </c:txPr>
        <c:crossAx val="6376981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TN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fr-T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'tassement total'!$D$1</c:f>
              <c:strCache>
                <c:ptCount val="1"/>
                <c:pt idx="0">
                  <c:v>S(t)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'tassement total'!$A$2:$A$16</c:f>
              <c:numCache>
                <c:formatCode>General</c:formatCode>
                <c:ptCount val="15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60</c:v>
                </c:pt>
                <c:pt idx="5">
                  <c:v>100</c:v>
                </c:pt>
                <c:pt idx="6">
                  <c:v>200</c:v>
                </c:pt>
                <c:pt idx="7">
                  <c:v>400</c:v>
                </c:pt>
                <c:pt idx="8">
                  <c:v>500</c:v>
                </c:pt>
                <c:pt idx="9">
                  <c:v>1000</c:v>
                </c:pt>
                <c:pt idx="10">
                  <c:v>2000</c:v>
                </c:pt>
                <c:pt idx="11">
                  <c:v>3000</c:v>
                </c:pt>
                <c:pt idx="12">
                  <c:v>3704</c:v>
                </c:pt>
                <c:pt idx="13">
                  <c:v>4000</c:v>
                </c:pt>
                <c:pt idx="14">
                  <c:v>5000</c:v>
                </c:pt>
              </c:numCache>
            </c:numRef>
          </c:xVal>
          <c:yVal>
            <c:numRef>
              <c:f>'tassement total'!$D$2:$D$16</c:f>
              <c:numCache>
                <c:formatCode>General</c:formatCode>
                <c:ptCount val="15"/>
                <c:pt idx="0">
                  <c:v>0</c:v>
                </c:pt>
                <c:pt idx="1">
                  <c:v>-0.16896209881033236</c:v>
                </c:pt>
                <c:pt idx="2">
                  <c:v>-0.23890817362291278</c:v>
                </c:pt>
                <c:pt idx="3">
                  <c:v>-0.3374137145911929</c:v>
                </c:pt>
                <c:pt idx="4">
                  <c:v>-0.41176697846018812</c:v>
                </c:pt>
                <c:pt idx="5">
                  <c:v>-0.52251481450667792</c:v>
                </c:pt>
                <c:pt idx="6">
                  <c:v>-0.66813758783345834</c:v>
                </c:pt>
                <c:pt idx="7">
                  <c:v>-0.74924459960648837</c:v>
                </c:pt>
                <c:pt idx="8">
                  <c:v>-0.76647179083072692</c:v>
                </c:pt>
                <c:pt idx="9">
                  <c:v>-0.8102649426845423</c:v>
                </c:pt>
                <c:pt idx="10">
                  <c:v>-0.84339586710447589</c:v>
                </c:pt>
                <c:pt idx="11">
                  <c:v>-0.85091955294772104</c:v>
                </c:pt>
                <c:pt idx="12">
                  <c:v>-0.85477528979589057</c:v>
                </c:pt>
                <c:pt idx="13">
                  <c:v>-0.85477528979589057</c:v>
                </c:pt>
                <c:pt idx="14">
                  <c:v>-0.85477528979589057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237-4AC7-BACC-A45E207831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8965048"/>
        <c:axId val="428965440"/>
      </c:scatterChart>
      <c:valAx>
        <c:axId val="4289650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2400" b="1"/>
                  <a:t>Temps(jours)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T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TN"/>
          </a:p>
        </c:txPr>
        <c:crossAx val="428965440"/>
        <c:crosses val="autoZero"/>
        <c:crossBetween val="midCat"/>
      </c:valAx>
      <c:valAx>
        <c:axId val="428965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b="1"/>
                  <a:t>Tassement 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T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TN"/>
          </a:p>
        </c:txPr>
        <c:crossAx val="4289650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T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T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'Exer7 '!$H$1</c:f>
              <c:strCache>
                <c:ptCount val="1"/>
                <c:pt idx="0">
                  <c:v>s(t)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'Exer7 '!$A$2:$A$15</c:f>
              <c:numCache>
                <c:formatCode>General</c:formatCode>
                <c:ptCount val="14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5</c:v>
                </c:pt>
                <c:pt idx="5">
                  <c:v>10</c:v>
                </c:pt>
                <c:pt idx="6">
                  <c:v>20</c:v>
                </c:pt>
                <c:pt idx="7">
                  <c:v>40</c:v>
                </c:pt>
                <c:pt idx="8">
                  <c:v>80</c:v>
                </c:pt>
                <c:pt idx="9">
                  <c:v>100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  <c:pt idx="13">
                  <c:v>200</c:v>
                </c:pt>
              </c:numCache>
            </c:numRef>
          </c:xVal>
          <c:yVal>
            <c:numRef>
              <c:f>'Exer7 '!$H$2:$H$15</c:f>
              <c:numCache>
                <c:formatCode>General</c:formatCode>
                <c:ptCount val="14"/>
                <c:pt idx="0">
                  <c:v>0</c:v>
                </c:pt>
                <c:pt idx="1">
                  <c:v>-0.13909815831201475</c:v>
                </c:pt>
                <c:pt idx="2">
                  <c:v>-0.19671429836828369</c:v>
                </c:pt>
                <c:pt idx="3">
                  <c:v>-0.27819372506908385</c:v>
                </c:pt>
                <c:pt idx="4">
                  <c:v>-0.43980205369855702</c:v>
                </c:pt>
                <c:pt idx="5">
                  <c:v>-0.62133311417517634</c:v>
                </c:pt>
                <c:pt idx="6">
                  <c:v>-0.87167349343422784</c:v>
                </c:pt>
                <c:pt idx="7">
                  <c:v>-1.1688517744328402</c:v>
                </c:pt>
                <c:pt idx="8">
                  <c:v>-1.3626601206685018</c:v>
                </c:pt>
                <c:pt idx="9">
                  <c:v>-1.3881674542018929</c:v>
                </c:pt>
                <c:pt idx="10">
                  <c:v>-1.4005838610667489</c:v>
                </c:pt>
                <c:pt idx="11">
                  <c:v>-1.4043761241446493</c:v>
                </c:pt>
                <c:pt idx="12">
                  <c:v>-1.4072078197106994</c:v>
                </c:pt>
                <c:pt idx="13">
                  <c:v>-1.4148772330346615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0B5-4374-AEFB-0AF0F62B3A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8966224"/>
        <c:axId val="428966616"/>
      </c:scatterChart>
      <c:valAx>
        <c:axId val="428966224"/>
        <c:scaling>
          <c:orientation val="minMax"/>
          <c:max val="2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Temps (ans)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T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TN"/>
          </a:p>
        </c:txPr>
        <c:crossAx val="428966616"/>
        <c:crosses val="autoZero"/>
        <c:crossBetween val="midCat"/>
      </c:valAx>
      <c:valAx>
        <c:axId val="428966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Tassement 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T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TN"/>
          </a:p>
        </c:txPr>
        <c:crossAx val="4289662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T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T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fr-FR"/>
              <a:t>Répartition des contraites effectives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fr-TN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U=0%</c:v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dLbl>
              <c:idx val="4"/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2C4-4618-A492-ADBCA137D3F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T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Feuil5!$B$2:$B$6</c:f>
              <c:numCache>
                <c:formatCode>General</c:formatCode>
                <c:ptCount val="5"/>
                <c:pt idx="0">
                  <c:v>0</c:v>
                </c:pt>
                <c:pt idx="1">
                  <c:v>26</c:v>
                </c:pt>
                <c:pt idx="2">
                  <c:v>39</c:v>
                </c:pt>
                <c:pt idx="3">
                  <c:v>52</c:v>
                </c:pt>
                <c:pt idx="4">
                  <c:v>78</c:v>
                </c:pt>
              </c:numCache>
            </c:numRef>
          </c:xVal>
          <c:yVal>
            <c:numRef>
              <c:f>Feuil5!$E$2:$E$7</c:f>
              <c:numCache>
                <c:formatCode>General</c:formatCode>
                <c:ptCount val="6"/>
                <c:pt idx="0">
                  <c:v>0</c:v>
                </c:pt>
                <c:pt idx="1">
                  <c:v>-5</c:v>
                </c:pt>
                <c:pt idx="2">
                  <c:v>-7.5</c:v>
                </c:pt>
                <c:pt idx="3">
                  <c:v>-10</c:v>
                </c:pt>
                <c:pt idx="4">
                  <c:v>-15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B2C4-4618-A492-ADBCA137D3FE}"/>
            </c:ext>
          </c:extLst>
        </c:ser>
        <c:ser>
          <c:idx val="1"/>
          <c:order val="1"/>
          <c:tx>
            <c:v>U=100%</c:v>
          </c:tx>
          <c:spPr>
            <a:ln w="95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dLbl>
              <c:idx val="4"/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2C4-4618-A492-ADBCA137D3F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T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Feuil5!$C$2:$C$6</c:f>
              <c:numCache>
                <c:formatCode>General</c:formatCode>
                <c:ptCount val="5"/>
                <c:pt idx="0">
                  <c:v>100</c:v>
                </c:pt>
                <c:pt idx="1">
                  <c:v>126</c:v>
                </c:pt>
                <c:pt idx="2">
                  <c:v>139</c:v>
                </c:pt>
                <c:pt idx="3">
                  <c:v>152</c:v>
                </c:pt>
                <c:pt idx="4">
                  <c:v>178</c:v>
                </c:pt>
              </c:numCache>
            </c:numRef>
          </c:xVal>
          <c:yVal>
            <c:numRef>
              <c:f>Feuil5!$E$2:$E$6</c:f>
              <c:numCache>
                <c:formatCode>General</c:formatCode>
                <c:ptCount val="5"/>
                <c:pt idx="0">
                  <c:v>0</c:v>
                </c:pt>
                <c:pt idx="1">
                  <c:v>-5</c:v>
                </c:pt>
                <c:pt idx="2">
                  <c:v>-7.5</c:v>
                </c:pt>
                <c:pt idx="3">
                  <c:v>-10</c:v>
                </c:pt>
                <c:pt idx="4">
                  <c:v>-15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B2C4-4618-A492-ADBCA137D3FE}"/>
            </c:ext>
          </c:extLst>
        </c:ser>
        <c:ser>
          <c:idx val="2"/>
          <c:order val="2"/>
          <c:tx>
            <c:v>U=50%</c:v>
          </c:tx>
          <c:spPr>
            <a:ln w="31750" cap="rnd">
              <a:solidFill>
                <a:srgbClr val="FFFF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3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dLbl>
              <c:idx val="4"/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2C4-4618-A492-ADBCA137D3F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T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Feuil5!$D$2:$D$6</c:f>
              <c:numCache>
                <c:formatCode>General</c:formatCode>
                <c:ptCount val="5"/>
                <c:pt idx="0">
                  <c:v>100</c:v>
                </c:pt>
                <c:pt idx="1">
                  <c:v>57</c:v>
                </c:pt>
                <c:pt idx="2">
                  <c:v>62</c:v>
                </c:pt>
                <c:pt idx="3">
                  <c:v>83</c:v>
                </c:pt>
                <c:pt idx="4">
                  <c:v>178</c:v>
                </c:pt>
              </c:numCache>
            </c:numRef>
          </c:xVal>
          <c:yVal>
            <c:numRef>
              <c:f>Feuil5!$E$2:$E$6</c:f>
              <c:numCache>
                <c:formatCode>General</c:formatCode>
                <c:ptCount val="5"/>
                <c:pt idx="0">
                  <c:v>0</c:v>
                </c:pt>
                <c:pt idx="1">
                  <c:v>-5</c:v>
                </c:pt>
                <c:pt idx="2">
                  <c:v>-7.5</c:v>
                </c:pt>
                <c:pt idx="3">
                  <c:v>-10</c:v>
                </c:pt>
                <c:pt idx="4">
                  <c:v>-15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B2C4-4618-A492-ADBCA137D3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8967400"/>
        <c:axId val="428967792"/>
      </c:scatterChart>
      <c:valAx>
        <c:axId val="4289674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cap="none" baseline="0">
                    <a:latin typeface="Calibri" panose="020F0502020204030204" pitchFamily="34" charset="0"/>
                  </a:rPr>
                  <a:t>σv(kPa)</a:t>
                </a:r>
                <a:endParaRPr lang="fr-FR" cap="none" baseline="0"/>
              </a:p>
            </c:rich>
          </c:tx>
          <c:layout>
            <c:manualLayout>
              <c:xMode val="edge"/>
              <c:yMode val="edge"/>
              <c:x val="0.74013079615048127"/>
              <c:y val="0.1019211140274132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T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TN"/>
          </a:p>
        </c:txPr>
        <c:crossAx val="428967792"/>
        <c:crosses val="autoZero"/>
        <c:crossBetween val="midCat"/>
      </c:valAx>
      <c:valAx>
        <c:axId val="42896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z(m)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T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TN"/>
          </a:p>
        </c:txPr>
        <c:crossAx val="4289674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fr-TN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fr-T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4959416837661352E-2"/>
          <c:y val="2.1777409402772022E-2"/>
          <c:w val="0.87621062992125986"/>
          <c:h val="0.89814814814814814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'Exercice 6'!$J$1</c:f>
              <c:strCache>
                <c:ptCount val="1"/>
                <c:pt idx="0">
                  <c:v>z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rgbClr val="FFC000"/>
                </a:solidFill>
              </a:ln>
              <a:effectLst/>
            </c:spPr>
          </c:marker>
          <c:xVal>
            <c:numRef>
              <c:f>'Exercice 6'!$D$2:$D$8</c:f>
              <c:numCache>
                <c:formatCode>General</c:formatCode>
                <c:ptCount val="7"/>
                <c:pt idx="0">
                  <c:v>0</c:v>
                </c:pt>
                <c:pt idx="1">
                  <c:v>27</c:v>
                </c:pt>
                <c:pt idx="2">
                  <c:v>55</c:v>
                </c:pt>
                <c:pt idx="3">
                  <c:v>79</c:v>
                </c:pt>
                <c:pt idx="4">
                  <c:v>103</c:v>
                </c:pt>
                <c:pt idx="5">
                  <c:v>127</c:v>
                </c:pt>
                <c:pt idx="6">
                  <c:v>151</c:v>
                </c:pt>
              </c:numCache>
            </c:numRef>
          </c:xVal>
          <c:yVal>
            <c:numRef>
              <c:f>'Exercice 6'!$J$2:$J$8</c:f>
              <c:numCache>
                <c:formatCode>General</c:formatCode>
                <c:ptCount val="7"/>
                <c:pt idx="0">
                  <c:v>0</c:v>
                </c:pt>
                <c:pt idx="1">
                  <c:v>-1.5</c:v>
                </c:pt>
                <c:pt idx="2">
                  <c:v>-5</c:v>
                </c:pt>
                <c:pt idx="3">
                  <c:v>-8</c:v>
                </c:pt>
                <c:pt idx="4">
                  <c:v>-11</c:v>
                </c:pt>
                <c:pt idx="5">
                  <c:v>-14</c:v>
                </c:pt>
                <c:pt idx="6">
                  <c:v>-17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F86-4023-88D4-A3E873DBC3AB}"/>
            </c:ext>
          </c:extLst>
        </c:ser>
        <c:ser>
          <c:idx val="1"/>
          <c:order val="1"/>
          <c:tx>
            <c:strRef>
              <c:f>'Exercice 6'!$F$1</c:f>
              <c:strCache>
                <c:ptCount val="1"/>
                <c:pt idx="0">
                  <c:v>sigma'v (TV=0,35)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'Exercice 6'!$F$2:$F$8</c:f>
              <c:numCache>
                <c:formatCode>General</c:formatCode>
                <c:ptCount val="7"/>
                <c:pt idx="0">
                  <c:v>100</c:v>
                </c:pt>
                <c:pt idx="1">
                  <c:v>127</c:v>
                </c:pt>
                <c:pt idx="2">
                  <c:v>155</c:v>
                </c:pt>
                <c:pt idx="3">
                  <c:v>142</c:v>
                </c:pt>
                <c:pt idx="4">
                  <c:v>149</c:v>
                </c:pt>
                <c:pt idx="5">
                  <c:v>190</c:v>
                </c:pt>
                <c:pt idx="6">
                  <c:v>251</c:v>
                </c:pt>
              </c:numCache>
            </c:numRef>
          </c:xVal>
          <c:yVal>
            <c:numRef>
              <c:f>'Exercice 6'!$J$2:$J$8</c:f>
              <c:numCache>
                <c:formatCode>General</c:formatCode>
                <c:ptCount val="7"/>
                <c:pt idx="0">
                  <c:v>0</c:v>
                </c:pt>
                <c:pt idx="1">
                  <c:v>-1.5</c:v>
                </c:pt>
                <c:pt idx="2">
                  <c:v>-5</c:v>
                </c:pt>
                <c:pt idx="3">
                  <c:v>-8</c:v>
                </c:pt>
                <c:pt idx="4">
                  <c:v>-11</c:v>
                </c:pt>
                <c:pt idx="5">
                  <c:v>-14</c:v>
                </c:pt>
                <c:pt idx="6">
                  <c:v>-17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F86-4023-88D4-A3E873DBC3AB}"/>
            </c:ext>
          </c:extLst>
        </c:ser>
        <c:ser>
          <c:idx val="2"/>
          <c:order val="2"/>
          <c:tx>
            <c:strRef>
              <c:f>'Exercice 6'!$G$1</c:f>
              <c:strCache>
                <c:ptCount val="1"/>
                <c:pt idx="0">
                  <c:v>u0</c:v>
                </c:pt>
              </c:strCache>
            </c:strRef>
          </c:tx>
          <c:spPr>
            <a:ln w="19050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'Exercice 6'!$G$2:$G$8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35</c:v>
                </c:pt>
                <c:pt idx="3">
                  <c:v>65</c:v>
                </c:pt>
                <c:pt idx="4">
                  <c:v>95</c:v>
                </c:pt>
                <c:pt idx="5">
                  <c:v>125</c:v>
                </c:pt>
                <c:pt idx="6">
                  <c:v>155</c:v>
                </c:pt>
              </c:numCache>
            </c:numRef>
          </c:xVal>
          <c:yVal>
            <c:numRef>
              <c:f>'Exercice 6'!$J$2:$J$8</c:f>
              <c:numCache>
                <c:formatCode>General</c:formatCode>
                <c:ptCount val="7"/>
                <c:pt idx="0">
                  <c:v>0</c:v>
                </c:pt>
                <c:pt idx="1">
                  <c:v>-1.5</c:v>
                </c:pt>
                <c:pt idx="2">
                  <c:v>-5</c:v>
                </c:pt>
                <c:pt idx="3">
                  <c:v>-8</c:v>
                </c:pt>
                <c:pt idx="4">
                  <c:v>-11</c:v>
                </c:pt>
                <c:pt idx="5">
                  <c:v>-14</c:v>
                </c:pt>
                <c:pt idx="6">
                  <c:v>-17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9F86-4023-88D4-A3E873DBC3AB}"/>
            </c:ext>
          </c:extLst>
        </c:ser>
        <c:ser>
          <c:idx val="3"/>
          <c:order val="3"/>
          <c:tx>
            <c:strRef>
              <c:f>'Exercice 6'!$I$1</c:f>
              <c:strCache>
                <c:ptCount val="1"/>
                <c:pt idx="0">
                  <c:v>u(Tv=0,35)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'Exercice 6'!$I$2:$I$8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35</c:v>
                </c:pt>
                <c:pt idx="3">
                  <c:v>102</c:v>
                </c:pt>
                <c:pt idx="4">
                  <c:v>149</c:v>
                </c:pt>
                <c:pt idx="5">
                  <c:v>162</c:v>
                </c:pt>
                <c:pt idx="6">
                  <c:v>155</c:v>
                </c:pt>
              </c:numCache>
            </c:numRef>
          </c:xVal>
          <c:yVal>
            <c:numRef>
              <c:f>'Exercice 6'!$J$2:$J$8</c:f>
              <c:numCache>
                <c:formatCode>General</c:formatCode>
                <c:ptCount val="7"/>
                <c:pt idx="0">
                  <c:v>0</c:v>
                </c:pt>
                <c:pt idx="1">
                  <c:v>-1.5</c:v>
                </c:pt>
                <c:pt idx="2">
                  <c:v>-5</c:v>
                </c:pt>
                <c:pt idx="3">
                  <c:v>-8</c:v>
                </c:pt>
                <c:pt idx="4">
                  <c:v>-11</c:v>
                </c:pt>
                <c:pt idx="5">
                  <c:v>-14</c:v>
                </c:pt>
                <c:pt idx="6">
                  <c:v>-17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9F86-4023-88D4-A3E873DBC3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8968576"/>
        <c:axId val="428968968"/>
      </c:scatterChart>
      <c:valAx>
        <c:axId val="428968576"/>
        <c:scaling>
          <c:orientation val="minMax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TN"/>
          </a:p>
        </c:txPr>
        <c:crossAx val="428968968"/>
        <c:crosses val="autoZero"/>
        <c:crossBetween val="midCat"/>
      </c:valAx>
      <c:valAx>
        <c:axId val="428968968"/>
        <c:scaling>
          <c:orientation val="minMax"/>
          <c:max val="0"/>
          <c:min val="-1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TN"/>
          </a:p>
        </c:txPr>
        <c:crossAx val="4289685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TN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0.64688</cdr:x>
      <cdr:y>0.12595</cdr:y>
    </cdr:from>
    <cdr:to>
      <cdr:x>0.79205</cdr:x>
      <cdr:y>0.24057</cdr:y>
    </cdr:to>
    <cdr:sp macro="" textlink="">
      <cdr:nvSpPr>
        <cdr:cNvPr id="3" name="ZoneTexte 2"/>
        <cdr:cNvSpPr txBox="1"/>
      </cdr:nvSpPr>
      <cdr:spPr>
        <a:xfrm xmlns:a="http://schemas.openxmlformats.org/drawingml/2006/main">
          <a:off x="4742695" y="547064"/>
          <a:ext cx="1064302" cy="49780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fr-FR" sz="1800" b="1" dirty="0"/>
            <a:t>Sable</a:t>
          </a:r>
        </a:p>
      </cdr:txBody>
    </cdr:sp>
  </cdr:relSizeAnchor>
  <cdr:relSizeAnchor xmlns:cdr="http://schemas.openxmlformats.org/drawingml/2006/chartDrawing">
    <cdr:from>
      <cdr:x>0.68857</cdr:x>
      <cdr:y>0.34818</cdr:y>
    </cdr:from>
    <cdr:to>
      <cdr:x>0.83374</cdr:x>
      <cdr:y>0.46279</cdr:y>
    </cdr:to>
    <cdr:sp macro="" textlink="">
      <cdr:nvSpPr>
        <cdr:cNvPr id="4" name="ZoneTexte 1"/>
        <cdr:cNvSpPr txBox="1"/>
      </cdr:nvSpPr>
      <cdr:spPr>
        <a:xfrm xmlns:a="http://schemas.openxmlformats.org/drawingml/2006/main">
          <a:off x="5048328" y="1512264"/>
          <a:ext cx="1064302" cy="49780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r-FR" sz="1800" b="1" dirty="0"/>
            <a:t>Argile</a:t>
          </a:r>
        </a:p>
      </cdr:txBody>
    </cdr:sp>
  </cdr:relSizeAnchor>
  <cdr:relSizeAnchor xmlns:cdr="http://schemas.openxmlformats.org/drawingml/2006/chartDrawing">
    <cdr:from>
      <cdr:x>0.16829</cdr:x>
      <cdr:y>0.44712</cdr:y>
    </cdr:from>
    <cdr:to>
      <cdr:x>0.26585</cdr:x>
      <cdr:y>0.53924</cdr:y>
    </cdr:to>
    <cdr:sp macro="" textlink="">
      <cdr:nvSpPr>
        <cdr:cNvPr id="6" name="Rectangle 5"/>
        <cdr:cNvSpPr/>
      </cdr:nvSpPr>
      <cdr:spPr>
        <a:xfrm xmlns:a="http://schemas.openxmlformats.org/drawingml/2006/main">
          <a:off x="1233836" y="1942027"/>
          <a:ext cx="715260" cy="40011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>
          <a:spAutoFit/>
        </a:bodyPr>
        <a:lstStyle xmlns:a="http://schemas.openxmlformats.org/drawingml/2006/main">
          <a:defPPr>
            <a:defRPr lang="fr-FR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r-FR" sz="2000" b="1" dirty="0">
              <a:solidFill>
                <a:schemeClr val="accent1"/>
              </a:solidFill>
            </a:rPr>
            <a:t>u0(z)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BBD2-843E-4C9A-B22E-B1C6C374D759}" type="datetimeFigureOut">
              <a:rPr lang="fr-FR" smtClean="0"/>
              <a:t>20/04/2021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D123-C9B8-48FE-829A-C619FAB1BFF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881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BBD2-843E-4C9A-B22E-B1C6C374D759}" type="datetimeFigureOut">
              <a:rPr lang="fr-FR" smtClean="0"/>
              <a:t>20/04/2021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D123-C9B8-48FE-829A-C619FAB1BFF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9178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BBD2-843E-4C9A-B22E-B1C6C374D759}" type="datetimeFigureOut">
              <a:rPr lang="fr-FR" smtClean="0"/>
              <a:t>20/04/2021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D123-C9B8-48FE-829A-C619FAB1BFF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3663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BBD2-843E-4C9A-B22E-B1C6C374D759}" type="datetimeFigureOut">
              <a:rPr lang="fr-FR" smtClean="0"/>
              <a:t>20/04/2021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D123-C9B8-48FE-829A-C619FAB1BFF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479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BBD2-843E-4C9A-B22E-B1C6C374D759}" type="datetimeFigureOut">
              <a:rPr lang="fr-FR" smtClean="0"/>
              <a:t>20/04/2021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D123-C9B8-48FE-829A-C619FAB1BFF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734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BBD2-843E-4C9A-B22E-B1C6C374D759}" type="datetimeFigureOut">
              <a:rPr lang="fr-FR" smtClean="0"/>
              <a:t>20/04/2021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D123-C9B8-48FE-829A-C619FAB1BFF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2363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BBD2-843E-4C9A-B22E-B1C6C374D759}" type="datetimeFigureOut">
              <a:rPr lang="fr-FR" smtClean="0"/>
              <a:t>20/04/2021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D123-C9B8-48FE-829A-C619FAB1BFF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2100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BBD2-843E-4C9A-B22E-B1C6C374D759}" type="datetimeFigureOut">
              <a:rPr lang="fr-FR" smtClean="0"/>
              <a:t>20/04/2021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D123-C9B8-48FE-829A-C619FAB1BFF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3131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BBD2-843E-4C9A-B22E-B1C6C374D759}" type="datetimeFigureOut">
              <a:rPr lang="fr-FR" smtClean="0"/>
              <a:t>20/04/2021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D123-C9B8-48FE-829A-C619FAB1BFF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377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BBD2-843E-4C9A-B22E-B1C6C374D759}" type="datetimeFigureOut">
              <a:rPr lang="fr-FR" smtClean="0"/>
              <a:t>20/04/2021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D123-C9B8-48FE-829A-C619FAB1BFF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84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BBD2-843E-4C9A-B22E-B1C6C374D759}" type="datetimeFigureOut">
              <a:rPr lang="fr-FR" smtClean="0"/>
              <a:t>20/04/2021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D123-C9B8-48FE-829A-C619FAB1BFF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5755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8BBD2-843E-4C9A-B22E-B1C6C374D759}" type="datetimeFigureOut">
              <a:rPr lang="fr-FR" smtClean="0"/>
              <a:t>20/04/2021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6D123-C9B8-48FE-829A-C619FAB1BFF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0451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FF0000"/>
                </a:solidFill>
              </a:rPr>
              <a:t>CORRECTION TD CHAPITRE 4</a:t>
            </a:r>
          </a:p>
        </p:txBody>
      </p:sp>
    </p:spTree>
    <p:extLst>
      <p:ext uri="{BB962C8B-B14F-4D97-AF65-F5344CB8AC3E}">
        <p14:creationId xmlns:p14="http://schemas.microsoft.com/office/powerpoint/2010/main" val="3743805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236020"/>
            <a:ext cx="114621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Couche 2: d2 = 4m; cv = 10</a:t>
            </a:r>
            <a:r>
              <a:rPr lang="fr-FR" sz="2400" baseline="30000" dirty="0"/>
              <a:t>-7</a:t>
            </a:r>
            <a:r>
              <a:rPr lang="fr-FR" sz="2400" dirty="0"/>
              <a:t> m</a:t>
            </a:r>
            <a:r>
              <a:rPr lang="fr-FR" sz="2400" baseline="30000" dirty="0"/>
              <a:t>2</a:t>
            </a:r>
            <a:r>
              <a:rPr lang="fr-FR" sz="2400" dirty="0"/>
              <a:t>/s  =  0,00864 m2/jour       t</a:t>
            </a:r>
            <a:r>
              <a:rPr lang="fr-FR" sz="2400" baseline="-25000" dirty="0"/>
              <a:t>1∞ </a:t>
            </a:r>
            <a:r>
              <a:rPr lang="fr-FR" sz="2400" dirty="0"/>
              <a:t>= 4</a:t>
            </a:r>
            <a:r>
              <a:rPr lang="fr-FR" sz="2400" baseline="30000" dirty="0"/>
              <a:t>2</a:t>
            </a:r>
            <a:r>
              <a:rPr lang="fr-FR" sz="2400" dirty="0"/>
              <a:t>. 2/ 0,00864 = 3704 jours = 10 ans et 53 jours </a:t>
            </a: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027897"/>
              </p:ext>
            </p:extLst>
          </p:nvPr>
        </p:nvGraphicFramePr>
        <p:xfrm>
          <a:off x="533084" y="1171978"/>
          <a:ext cx="11199571" cy="239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5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6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66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6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66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66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66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66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66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66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66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663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4663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670403">
                <a:tc>
                  <a:txBody>
                    <a:bodyPr/>
                    <a:lstStyle/>
                    <a:p>
                      <a:r>
                        <a:rPr lang="fr-FR" dirty="0"/>
                        <a:t>T(jours)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3704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0403">
                <a:tc>
                  <a:txBody>
                    <a:bodyPr/>
                    <a:lstStyle/>
                    <a:p>
                      <a:r>
                        <a:rPr lang="fr-FR" dirty="0"/>
                        <a:t>Tv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0,0054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0,0108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0,0216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0,0324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0,054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1,08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1,62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0403">
                <a:tc>
                  <a:txBody>
                    <a:bodyPr/>
                    <a:lstStyle/>
                    <a:p>
                      <a:r>
                        <a:rPr lang="fr-F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0,082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0,368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0,520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0,579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0,788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0,981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903">
                <a:tc>
                  <a:txBody>
                    <a:bodyPr/>
                    <a:lstStyle/>
                    <a:p>
                      <a:r>
                        <a:rPr lang="fr-FR" dirty="0"/>
                        <a:t>S (t)(m)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0,054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0,077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0,210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62072" y="3785247"/>
            <a:ext cx="7985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Evolution du tassement au cours du temps de la surface du </a:t>
            </a:r>
            <a:r>
              <a:rPr lang="fr-FR" b="1"/>
              <a:t>sol  sera </a:t>
            </a:r>
            <a:r>
              <a:rPr lang="fr-FR" b="1" dirty="0"/>
              <a:t>comme suit:</a:t>
            </a:r>
            <a:endParaRPr lang="fr-FR" dirty="0"/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945624"/>
              </p:ext>
            </p:extLst>
          </p:nvPr>
        </p:nvGraphicFramePr>
        <p:xfrm>
          <a:off x="262626" y="4257409"/>
          <a:ext cx="11199571" cy="239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5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6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66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6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66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66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66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66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66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66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66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663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4663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670403">
                <a:tc>
                  <a:txBody>
                    <a:bodyPr/>
                    <a:lstStyle/>
                    <a:p>
                      <a:r>
                        <a:rPr lang="fr-FR" dirty="0"/>
                        <a:t>T(jours)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3704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0403">
                <a:tc>
                  <a:txBody>
                    <a:bodyPr/>
                    <a:lstStyle/>
                    <a:p>
                      <a:r>
                        <a:rPr lang="fr-FR" dirty="0"/>
                        <a:t>S1(t)m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0,640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0403">
                <a:tc>
                  <a:txBody>
                    <a:bodyPr/>
                    <a:lstStyle/>
                    <a:p>
                      <a:r>
                        <a:rPr lang="fr-FR" dirty="0"/>
                        <a:t>S2(t)m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0,210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903">
                <a:tc>
                  <a:txBody>
                    <a:bodyPr/>
                    <a:lstStyle/>
                    <a:p>
                      <a:r>
                        <a:rPr lang="fr-FR" dirty="0"/>
                        <a:t>S (t)(m)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8670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phique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5985492"/>
              </p:ext>
            </p:extLst>
          </p:nvPr>
        </p:nvGraphicFramePr>
        <p:xfrm>
          <a:off x="1403131" y="1813035"/>
          <a:ext cx="7961586" cy="4020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/>
          <p:cNvSpPr/>
          <p:nvPr/>
        </p:nvSpPr>
        <p:spPr>
          <a:xfrm>
            <a:off x="767596" y="847975"/>
            <a:ext cx="91911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/>
              <a:t>Courbe du tassement de la surface du sol au cours du temps 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856995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9907" y="306938"/>
            <a:ext cx="1509837" cy="4921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24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Exercice 7 </a:t>
            </a:r>
            <a:endParaRPr lang="fr-FR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26924" y="552999"/>
            <a:ext cx="5109013" cy="3183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209907" y="1189807"/>
            <a:ext cx="5842690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fr-FR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 tassement final de la couche d’argile NC</a:t>
            </a:r>
            <a:endParaRPr lang="fr-FR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-4301" y="1826076"/>
                <a:ext cx="5080172" cy="922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fr-FR" sz="2400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fr-FR" sz="2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num>
                        <m:den>
                          <m:d>
                            <m:dPr>
                              <m:ctrlPr>
                                <a:rPr lang="fr-FR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FR" sz="24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  <m:r>
                                <a:rPr lang="fr-FR" sz="24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d>
                        </m:den>
                      </m:f>
                      <m:r>
                        <a:rPr lang="fr-FR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𝑪𝒄𝒊</m:t>
                      </m:r>
                      <m:r>
                        <a:rPr lang="fr-FR" sz="24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𝒍𝒐𝒈</m:t>
                      </m:r>
                      <m:d>
                        <m:dPr>
                          <m:ctrlPr>
                            <a:rPr lang="fr-F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FR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p>
                                  <m:r>
                                    <a:rPr lang="fr-FR" sz="2400" b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fr-FR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a:rPr lang="fr-FR" sz="24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fr-FR" sz="24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 ∆</m:t>
                              </m:r>
                              <m:r>
                                <a:rPr lang="fr-FR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fr-FR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p>
                                  <m:r>
                                    <a:rPr lang="fr-FR" sz="2400" b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fr-FR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fr-FR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301" y="1826076"/>
                <a:ext cx="5080172" cy="9221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0350" y="3060585"/>
                <a:ext cx="5377882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𝟏𝟓</m:t>
                          </m:r>
                        </m:num>
                        <m:den>
                          <m:d>
                            <m:dPr>
                              <m:ctrlPr>
                                <a:rPr lang="fr-F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FR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F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den>
                      </m:f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𝟑𝟔</m:t>
                      </m:r>
                      <m:r>
                        <a:rPr lang="fr-FR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𝒍𝒐𝒈</m:t>
                      </m:r>
                      <m:d>
                        <m:dPr>
                          <m:ctrlP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𝟑𝟗</m:t>
                              </m:r>
                              <m:r>
                                <a:rPr lang="fr-FR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  <m:r>
                                <a:rPr lang="fr-F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num>
                            <m:den>
                              <m:r>
                                <a:rPr lang="fr-F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𝟑𝟗</m:t>
                              </m:r>
                            </m:den>
                          </m:f>
                        </m:e>
                      </m:d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𝟒𝟏𝟗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0" y="3060585"/>
                <a:ext cx="5377882" cy="7146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09907" y="4014229"/>
            <a:ext cx="5781776" cy="4921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fr-FR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Evolution du tassement au cours du temps</a:t>
            </a:r>
            <a:endParaRPr lang="fr-FR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09907" y="4643249"/>
                <a:ext cx="1830309" cy="7906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𝐔</m:t>
                      </m:r>
                      <m:r>
                        <a:rPr lang="fr-FR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(%)= </m:t>
                      </m:r>
                      <m:f>
                        <m:fPr>
                          <m:ctrlPr>
                            <a:rPr lang="fr-F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𝐬</m:t>
                              </m:r>
                            </m:e>
                            <m:sub>
                              <m:r>
                                <a:rPr lang="fr-FR" sz="24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𝐬</m:t>
                              </m:r>
                            </m:e>
                            <m:sub>
                              <m:r>
                                <a:rPr lang="fr-FR" sz="24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07" y="4643249"/>
                <a:ext cx="1830309" cy="79060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100795" y="4745312"/>
                <a:ext cx="223740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fr-FR" sz="24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𝐭</m:t>
                          </m:r>
                          <m:r>
                            <a:rPr lang="fr-FR" sz="2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fr-F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fr-FR" sz="24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fr-FR" sz="24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lang="fr-FR" sz="24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𝐔</m:t>
                      </m:r>
                      <m:r>
                        <a:rPr lang="fr-FR" sz="24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(%)</m:t>
                      </m:r>
                    </m:oMath>
                  </m:oMathPara>
                </a14:m>
                <a:endParaRPr lang="fr-FR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795" y="4745312"/>
                <a:ext cx="2237407" cy="461665"/>
              </a:xfrm>
              <a:prstGeom prst="rect">
                <a:avLst/>
              </a:prstGeom>
              <a:blipFill rotWithShape="0">
                <a:blip r:embed="rId6"/>
                <a:stretch>
                  <a:fillRect r="-272" b="-171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249315" y="5519227"/>
            <a:ext cx="19517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/>
              <a:t> </a:t>
            </a:r>
            <a:r>
              <a:rPr lang="fr-FR" sz="2400" b="1" dirty="0">
                <a:solidFill>
                  <a:srgbClr val="FF0000"/>
                </a:solidFill>
              </a:rPr>
              <a:t>t</a:t>
            </a:r>
            <a:r>
              <a:rPr lang="fr-FR" sz="2400" b="1" baseline="-25000" dirty="0">
                <a:solidFill>
                  <a:srgbClr val="FF0000"/>
                </a:solidFill>
              </a:rPr>
              <a:t>∞  </a:t>
            </a:r>
            <a:r>
              <a:rPr lang="fr-FR" sz="2400" b="1" dirty="0">
                <a:solidFill>
                  <a:srgbClr val="FF0000"/>
                </a:solidFill>
              </a:rPr>
              <a:t>= ?</a:t>
            </a:r>
            <a:r>
              <a:rPr lang="fr-FR" sz="2400" b="1" baseline="-25000" dirty="0">
                <a:solidFill>
                  <a:srgbClr val="FF0000"/>
                </a:solidFill>
              </a:rPr>
              <a:t> </a:t>
            </a:r>
            <a:endParaRPr lang="fr-FR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964825" y="5297851"/>
                <a:ext cx="6147249" cy="9044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𝒐𝒓</m:t>
                          </m:r>
                          <m:r>
                            <a:rPr lang="fr-F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fr-FR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b>
                          <m:r>
                            <a:rPr lang="fr-FR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sub>
                      </m:sSub>
                      <m:r>
                        <a:rPr lang="fr-FR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𝐜</m:t>
                              </m:r>
                            </m:e>
                            <m:sub>
                              <m:r>
                                <a:rPr lang="fr-FR" sz="24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fr-F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𝐝</m:t>
                              </m:r>
                            </m:e>
                            <m:sup>
                              <m:r>
                                <a:rPr lang="fr-FR" sz="24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fr-FR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.  </m:t>
                      </m:r>
                      <m:r>
                        <a:rPr lang="fr-FR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fr-FR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fr-FR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𝐝𝐨𝐧𝐜</m:t>
                      </m:r>
                      <m:r>
                        <a:rPr lang="fr-FR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fr-FR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fr-FR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1"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b>
                          <m:r>
                            <a:rPr lang="fr-FR" sz="2400" b="1">
                              <a:latin typeface="Cambria Math" panose="02040503050406030204" pitchFamily="18" charset="0"/>
                            </a:rPr>
                            <m:t>𝐯</m:t>
                          </m:r>
                        </m:sub>
                      </m:sSub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fr-FR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1">
                                  <a:latin typeface="Cambria Math" panose="02040503050406030204" pitchFamily="18" charset="0"/>
                                </a:rPr>
                                <m:t>𝐝</m:t>
                              </m:r>
                            </m:e>
                            <m:sup>
                              <m:r>
                                <a:rPr lang="fr-FR" sz="2400" b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fr-FR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>
                                  <a:latin typeface="Cambria Math" panose="02040503050406030204" pitchFamily="18" charset="0"/>
                                </a:rPr>
                                <m:t>𝐜</m:t>
                              </m:r>
                            </m:e>
                            <m:sub>
                              <m:r>
                                <a:rPr lang="fr-FR" sz="2400" b="1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825" y="5297851"/>
                <a:ext cx="6147249" cy="90441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ZoneTexte 11"/>
          <p:cNvSpPr txBox="1"/>
          <p:nvPr/>
        </p:nvSpPr>
        <p:spPr>
          <a:xfrm>
            <a:off x="6896559" y="5371269"/>
            <a:ext cx="4869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Si U = 100 % </a:t>
            </a:r>
            <a:r>
              <a:rPr lang="fr-FR" sz="2400" dirty="0" err="1"/>
              <a:t>càd</a:t>
            </a:r>
            <a:r>
              <a:rPr lang="fr-FR" sz="2400" dirty="0"/>
              <a:t> 1 alors Tv = 2; </a:t>
            </a:r>
          </a:p>
          <a:p>
            <a:r>
              <a:rPr lang="fr-FR" sz="2400" dirty="0"/>
              <a:t>On aussi d=7,5;  cv= 0,858m</a:t>
            </a:r>
            <a:r>
              <a:rPr lang="fr-FR" sz="2400" baseline="30000" dirty="0"/>
              <a:t>2</a:t>
            </a:r>
            <a:r>
              <a:rPr lang="fr-FR" sz="2400" dirty="0"/>
              <a:t>/an  </a:t>
            </a:r>
            <a:endParaRPr lang="fr-FR" sz="2400" baseline="-25000" dirty="0"/>
          </a:p>
        </p:txBody>
      </p:sp>
      <p:sp>
        <p:nvSpPr>
          <p:cNvPr id="13" name="Rectangle 12"/>
          <p:cNvSpPr/>
          <p:nvPr/>
        </p:nvSpPr>
        <p:spPr>
          <a:xfrm>
            <a:off x="249315" y="6136975"/>
            <a:ext cx="28514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/>
              <a:t> AN: </a:t>
            </a:r>
            <a:r>
              <a:rPr lang="fr-FR" sz="2400" b="1" dirty="0">
                <a:solidFill>
                  <a:srgbClr val="FF0000"/>
                </a:solidFill>
              </a:rPr>
              <a:t>t</a:t>
            </a:r>
            <a:r>
              <a:rPr lang="fr-FR" sz="2400" b="1" baseline="-25000" dirty="0">
                <a:solidFill>
                  <a:srgbClr val="FF0000"/>
                </a:solidFill>
              </a:rPr>
              <a:t>∞  </a:t>
            </a:r>
            <a:r>
              <a:rPr lang="fr-FR" sz="2400" b="1" dirty="0">
                <a:solidFill>
                  <a:srgbClr val="FF0000"/>
                </a:solidFill>
              </a:rPr>
              <a:t>= 131,12 ans</a:t>
            </a:r>
            <a:r>
              <a:rPr lang="fr-FR" sz="2400" b="1" baseline="-25000" dirty="0">
                <a:solidFill>
                  <a:srgbClr val="FF0000"/>
                </a:solidFill>
              </a:rPr>
              <a:t> </a:t>
            </a:r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05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phique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877836"/>
              </p:ext>
            </p:extLst>
          </p:nvPr>
        </p:nvGraphicFramePr>
        <p:xfrm>
          <a:off x="2113402" y="1154016"/>
          <a:ext cx="7339069" cy="39798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/>
          <p:cNvSpPr/>
          <p:nvPr/>
        </p:nvSpPr>
        <p:spPr>
          <a:xfrm>
            <a:off x="767596" y="407300"/>
            <a:ext cx="91911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/>
              <a:t>Courbe du tassement de la surface du sol au cours du temps 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30605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7644" y="282055"/>
            <a:ext cx="7169014" cy="4921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fr-FR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La répartition des contraintes effectives pour U = 50%</a:t>
            </a:r>
            <a:endParaRPr lang="fr-FR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1081058"/>
            <a:ext cx="4974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0070C0"/>
                </a:solidFill>
              </a:rPr>
              <a:t>U =0%  (t=0) </a:t>
            </a:r>
          </a:p>
        </p:txBody>
      </p:sp>
      <p:sp>
        <p:nvSpPr>
          <p:cNvPr id="4" name="Rectangle 3"/>
          <p:cNvSpPr/>
          <p:nvPr/>
        </p:nvSpPr>
        <p:spPr>
          <a:xfrm>
            <a:off x="227644" y="1569795"/>
            <a:ext cx="2017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Répartition de </a:t>
            </a:r>
            <a:r>
              <a:rPr lang="el-GR" b="1" dirty="0"/>
              <a:t>σ</a:t>
            </a:r>
            <a:r>
              <a:rPr lang="fr-FR" b="1" dirty="0"/>
              <a:t>’v0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2407808"/>
            <a:ext cx="129378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b="1" dirty="0"/>
              <a:t>σ</a:t>
            </a:r>
            <a:r>
              <a:rPr lang="fr-FR" b="1" dirty="0"/>
              <a:t>’v (0) = </a:t>
            </a:r>
            <a:r>
              <a:rPr lang="el-GR" b="1" dirty="0"/>
              <a:t>σ</a:t>
            </a:r>
            <a:r>
              <a:rPr lang="fr-FR" b="1" dirty="0"/>
              <a:t>’v0 (0) = 0; </a:t>
            </a:r>
            <a:r>
              <a:rPr lang="el-GR" b="1" dirty="0"/>
              <a:t>σ</a:t>
            </a:r>
            <a:r>
              <a:rPr lang="fr-FR" b="1" dirty="0"/>
              <a:t>’v(5) = </a:t>
            </a:r>
            <a:r>
              <a:rPr lang="el-GR" b="1" dirty="0"/>
              <a:t>σ</a:t>
            </a:r>
            <a:r>
              <a:rPr lang="fr-FR" b="1" dirty="0"/>
              <a:t>’v0(5) =  26 kPa; </a:t>
            </a:r>
            <a:r>
              <a:rPr lang="el-GR" b="1" dirty="0"/>
              <a:t>σ</a:t>
            </a:r>
            <a:r>
              <a:rPr lang="fr-FR" b="1" dirty="0"/>
              <a:t>’v(7,5) = </a:t>
            </a:r>
            <a:r>
              <a:rPr lang="el-GR" b="1" dirty="0"/>
              <a:t>σ</a:t>
            </a:r>
            <a:r>
              <a:rPr lang="fr-FR" b="1" dirty="0"/>
              <a:t>’v0(7,5) = 39 kPa; </a:t>
            </a:r>
            <a:r>
              <a:rPr lang="el-GR" b="1" dirty="0"/>
              <a:t>σ</a:t>
            </a:r>
            <a:r>
              <a:rPr lang="fr-FR" b="1" dirty="0"/>
              <a:t>’v(10) = </a:t>
            </a:r>
            <a:r>
              <a:rPr lang="el-GR" b="1" dirty="0"/>
              <a:t>σ</a:t>
            </a:r>
            <a:r>
              <a:rPr lang="fr-FR" b="1" dirty="0"/>
              <a:t>’v0(10) = 52 kPa; </a:t>
            </a:r>
            <a:r>
              <a:rPr lang="el-GR" b="1" dirty="0"/>
              <a:t>σ</a:t>
            </a:r>
            <a:r>
              <a:rPr lang="fr-FR" b="1" dirty="0"/>
              <a:t>’v(15) =</a:t>
            </a:r>
            <a:r>
              <a:rPr lang="el-GR" b="1" dirty="0"/>
              <a:t>σ</a:t>
            </a:r>
            <a:r>
              <a:rPr lang="fr-FR" b="1" dirty="0"/>
              <a:t>’v0(15) = 78 kPa  </a:t>
            </a:r>
            <a:endParaRPr lang="fr-FR" dirty="0"/>
          </a:p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8299" y="3000470"/>
            <a:ext cx="7725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0070C0"/>
                </a:solidFill>
              </a:rPr>
              <a:t>U = 100% (t= 132 ans)</a:t>
            </a:r>
          </a:p>
        </p:txBody>
      </p:sp>
      <p:sp>
        <p:nvSpPr>
          <p:cNvPr id="7" name="Rectangle 6"/>
          <p:cNvSpPr/>
          <p:nvPr/>
        </p:nvSpPr>
        <p:spPr>
          <a:xfrm>
            <a:off x="166954" y="3665405"/>
            <a:ext cx="2182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/>
              <a:t>U = 100% donc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349916" y="3584199"/>
                <a:ext cx="1764406" cy="8483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fr-F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𝛔</m:t>
                          </m:r>
                        </m:num>
                        <m:den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  <m:r>
                        <a:rPr lang="fr-FR" sz="24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F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916" y="3584199"/>
                <a:ext cx="1764406" cy="84837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360776" y="3661180"/>
                <a:ext cx="243829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2400" dirty="0"/>
                  <a:t>Soit </a:t>
                </a:r>
                <a14:m>
                  <m:oMath xmlns:m="http://schemas.openxmlformats.org/officeDocument/2006/math">
                    <m:r>
                      <a:rPr lang="fr-FR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fr-FR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𝛔</m:t>
                    </m:r>
                  </m:oMath>
                </a14:m>
                <a:r>
                  <a:rPr lang="fr-FR" sz="2400" dirty="0">
                    <a:solidFill>
                      <a:schemeClr val="tx1"/>
                    </a:solidFill>
                  </a:rPr>
                  <a:t> </a:t>
                </a:r>
                <a:r>
                  <a:rPr lang="fr-FR" sz="2400" dirty="0"/>
                  <a:t>= 100 kPa 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776" y="3661180"/>
                <a:ext cx="2438296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3750" t="-10667" r="-3000" b="-30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76598" y="5812610"/>
            <a:ext cx="2232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/>
              <a:t>Donc  Tv = 0,197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598" y="4792005"/>
            <a:ext cx="106057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b="1" dirty="0"/>
              <a:t>σ</a:t>
            </a:r>
            <a:r>
              <a:rPr lang="fr-FR" b="1" dirty="0"/>
              <a:t>’v (0) = 0 + 100= 100kPa; </a:t>
            </a:r>
            <a:r>
              <a:rPr lang="el-GR" b="1" dirty="0"/>
              <a:t>σ</a:t>
            </a:r>
            <a:r>
              <a:rPr lang="fr-FR" b="1" dirty="0"/>
              <a:t>’v(5) = 26 +100 = 126 kPa; </a:t>
            </a:r>
            <a:r>
              <a:rPr lang="el-GR" b="1" dirty="0"/>
              <a:t>σ</a:t>
            </a:r>
            <a:r>
              <a:rPr lang="fr-FR" b="1" dirty="0"/>
              <a:t>’v(7,5) = 139 kPa; </a:t>
            </a:r>
            <a:r>
              <a:rPr lang="el-GR" b="1" dirty="0"/>
              <a:t>σ</a:t>
            </a:r>
            <a:r>
              <a:rPr lang="fr-FR" b="1" dirty="0"/>
              <a:t>’v(10) = 152 kPa; </a:t>
            </a:r>
            <a:r>
              <a:rPr lang="el-GR" b="1" dirty="0"/>
              <a:t>σ</a:t>
            </a:r>
            <a:r>
              <a:rPr lang="fr-FR" b="1" dirty="0"/>
              <a:t>’v(15) = 178 kPa  </a:t>
            </a:r>
            <a:endParaRPr lang="fr-FR" dirty="0"/>
          </a:p>
          <a:p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0" y="1904062"/>
            <a:ext cx="122966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b="1" dirty="0"/>
              <a:t>σ</a:t>
            </a:r>
            <a:r>
              <a:rPr lang="fr-FR" b="1" dirty="0"/>
              <a:t>’v0 (0) =0; </a:t>
            </a:r>
            <a:r>
              <a:rPr lang="el-GR" b="1" dirty="0"/>
              <a:t>σ</a:t>
            </a:r>
            <a:r>
              <a:rPr lang="fr-FR" b="1" dirty="0"/>
              <a:t>’v0(5) = 5. 15,2 – 5.10 = 26 kPa; </a:t>
            </a:r>
            <a:r>
              <a:rPr lang="el-GR" b="1" dirty="0"/>
              <a:t>σ</a:t>
            </a:r>
            <a:r>
              <a:rPr lang="fr-FR" b="1" dirty="0"/>
              <a:t>’v0(7,5) = 7,5. 5,2 = 39 kPa; </a:t>
            </a:r>
            <a:r>
              <a:rPr lang="el-GR" b="1" dirty="0"/>
              <a:t>σ</a:t>
            </a:r>
            <a:r>
              <a:rPr lang="fr-FR" b="1" dirty="0"/>
              <a:t>’v0(10) = 10. 5,2= 52 kPa; </a:t>
            </a:r>
            <a:r>
              <a:rPr lang="el-GR" b="1" dirty="0"/>
              <a:t>σ</a:t>
            </a:r>
            <a:r>
              <a:rPr lang="fr-FR" b="1" dirty="0"/>
              <a:t>’v0(15) = 15. 5,2= 78 kPa  </a:t>
            </a:r>
            <a:endParaRPr lang="fr-FR" dirty="0"/>
          </a:p>
          <a:p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76598" y="5452715"/>
            <a:ext cx="7725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0070C0"/>
                </a:solidFill>
              </a:rPr>
              <a:t>U = 50%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19354" y="4482740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/>
              <a:t>donc</a:t>
            </a:r>
          </a:p>
        </p:txBody>
      </p:sp>
    </p:spTree>
    <p:extLst>
      <p:ext uri="{BB962C8B-B14F-4D97-AF65-F5344CB8AC3E}">
        <p14:creationId xmlns:p14="http://schemas.microsoft.com/office/powerpoint/2010/main" val="1109297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032085"/>
              </p:ext>
            </p:extLst>
          </p:nvPr>
        </p:nvGraphicFramePr>
        <p:xfrm>
          <a:off x="518511" y="688135"/>
          <a:ext cx="968177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09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121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Z=z/d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∆</a:t>
                      </a:r>
                      <a:r>
                        <a:rPr lang="el-GR" dirty="0">
                          <a:latin typeface="Calibri" panose="020F0502020204030204" pitchFamily="34" charset="0"/>
                        </a:rPr>
                        <a:t>σ</a:t>
                      </a:r>
                      <a:r>
                        <a:rPr lang="fr-FR" dirty="0"/>
                        <a:t>/u0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∆</a:t>
                      </a:r>
                      <a:r>
                        <a:rPr lang="el-GR" dirty="0">
                          <a:latin typeface="Calibri" panose="020F0502020204030204" pitchFamily="34" charset="0"/>
                        </a:rPr>
                        <a:t>σ </a:t>
                      </a:r>
                      <a:r>
                        <a:rPr lang="fr-FR" dirty="0"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fr-FR" dirty="0" err="1">
                          <a:latin typeface="Calibri" panose="020F0502020204030204" pitchFamily="34" charset="0"/>
                        </a:rPr>
                        <a:t>kpa</a:t>
                      </a:r>
                      <a:r>
                        <a:rPr lang="fr-FR" dirty="0">
                          <a:latin typeface="Calibri" panose="020F0502020204030204" pitchFamily="34" charset="0"/>
                        </a:rPr>
                        <a:t>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b="1" dirty="0"/>
                        <a:t>σ</a:t>
                      </a:r>
                      <a:r>
                        <a:rPr lang="fr-FR" b="1" dirty="0"/>
                        <a:t>’v0 (z)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b="1" dirty="0"/>
                        <a:t>σ</a:t>
                      </a:r>
                      <a:r>
                        <a:rPr lang="fr-FR" b="1" dirty="0"/>
                        <a:t>’v (z)= </a:t>
                      </a:r>
                      <a:r>
                        <a:rPr lang="fr-FR" dirty="0"/>
                        <a:t>∆</a:t>
                      </a:r>
                      <a:r>
                        <a:rPr lang="el-GR" dirty="0">
                          <a:latin typeface="Calibri" panose="020F0502020204030204" pitchFamily="34" charset="0"/>
                        </a:rPr>
                        <a:t>σ </a:t>
                      </a:r>
                      <a:r>
                        <a:rPr lang="fr-FR" dirty="0">
                          <a:latin typeface="Calibri" panose="020F0502020204030204" pitchFamily="34" charset="0"/>
                        </a:rPr>
                        <a:t>(z)+ </a:t>
                      </a:r>
                      <a:r>
                        <a:rPr lang="el-GR" b="1" dirty="0"/>
                        <a:t>σ</a:t>
                      </a:r>
                      <a:r>
                        <a:rPr lang="fr-FR" b="1" dirty="0"/>
                        <a:t>’v0 (z)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7,5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1,33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470736" y="0"/>
            <a:ext cx="7725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0070C0"/>
                </a:solidFill>
              </a:rPr>
              <a:t>U = 50% </a:t>
            </a:r>
          </a:p>
        </p:txBody>
      </p:sp>
      <p:sp>
        <p:nvSpPr>
          <p:cNvPr id="4" name="Rectangle 3"/>
          <p:cNvSpPr/>
          <p:nvPr/>
        </p:nvSpPr>
        <p:spPr>
          <a:xfrm>
            <a:off x="2101404" y="0"/>
            <a:ext cx="2232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/>
              <a:t>Donc  Tv = 0,197</a:t>
            </a:r>
          </a:p>
        </p:txBody>
      </p:sp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3776467"/>
              </p:ext>
            </p:extLst>
          </p:nvPr>
        </p:nvGraphicFramePr>
        <p:xfrm>
          <a:off x="2101404" y="3121571"/>
          <a:ext cx="6095225" cy="34526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Connecteur droit 6"/>
          <p:cNvCxnSpPr/>
          <p:nvPr/>
        </p:nvCxnSpPr>
        <p:spPr>
          <a:xfrm flipH="1">
            <a:off x="2680138" y="3578772"/>
            <a:ext cx="2222938" cy="1576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H="1">
            <a:off x="4353272" y="6075788"/>
            <a:ext cx="2222938" cy="1576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640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4488" y="471531"/>
            <a:ext cx="12345612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fr-FR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répartition des contraintes effectives et de la pression à t  ans après mise en place de la charge</a:t>
            </a:r>
            <a:endParaRPr lang="fr-FR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34717" y="2320796"/>
            <a:ext cx="1732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Répartition de u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708487" y="5800233"/>
                <a:ext cx="1764406" cy="857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fr-F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𝛔</m:t>
                          </m:r>
                          <m:r>
                            <a:rPr lang="fr-F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  <m:r>
                            <a:rPr lang="fr-F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  <m:r>
                        <a:rPr lang="fr-FR" sz="24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fr-F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487" y="5800233"/>
                <a:ext cx="1764406" cy="85799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2805351" y="4894902"/>
            <a:ext cx="60538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Donc  </a:t>
            </a:r>
            <a:r>
              <a:rPr lang="fr-FR" sz="2800" b="1" dirty="0">
                <a:solidFill>
                  <a:srgbClr val="FF0000"/>
                </a:solidFill>
              </a:rPr>
              <a:t>Tv = 0,3504                   U= 65,5 %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48208" y="1699135"/>
            <a:ext cx="122828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b="1" dirty="0"/>
              <a:t>σ</a:t>
            </a:r>
            <a:r>
              <a:rPr lang="fr-FR" b="1" dirty="0"/>
              <a:t>’v0 (0) =0 kPa; </a:t>
            </a:r>
            <a:r>
              <a:rPr lang="el-GR" b="1" dirty="0"/>
              <a:t>σ</a:t>
            </a:r>
            <a:r>
              <a:rPr lang="fr-FR" b="1" dirty="0"/>
              <a:t>’v0(1,5) = 27 kPa; </a:t>
            </a:r>
            <a:r>
              <a:rPr lang="el-GR" b="1" dirty="0"/>
              <a:t>σ</a:t>
            </a:r>
            <a:r>
              <a:rPr lang="fr-FR" b="1" dirty="0"/>
              <a:t>’v0(5) = 55 kPa; </a:t>
            </a:r>
            <a:r>
              <a:rPr lang="el-GR" b="1" dirty="0"/>
              <a:t>σ</a:t>
            </a:r>
            <a:r>
              <a:rPr lang="fr-FR" b="1" dirty="0"/>
              <a:t>’v0(8) = 73 kPa; </a:t>
            </a:r>
            <a:r>
              <a:rPr lang="el-GR" b="1" dirty="0"/>
              <a:t>σ</a:t>
            </a:r>
            <a:r>
              <a:rPr lang="fr-FR" b="1" dirty="0"/>
              <a:t>’v0(11) = 91 kPa; </a:t>
            </a:r>
            <a:r>
              <a:rPr lang="el-GR" b="1" dirty="0"/>
              <a:t>σ</a:t>
            </a:r>
            <a:r>
              <a:rPr lang="fr-FR" b="1" dirty="0"/>
              <a:t>’v0(14) = 109 kPa; </a:t>
            </a:r>
            <a:r>
              <a:rPr lang="el-GR" b="1" dirty="0"/>
              <a:t>σ</a:t>
            </a:r>
            <a:r>
              <a:rPr lang="fr-FR" b="1" dirty="0"/>
              <a:t>’v0(17) = 127 kPa </a:t>
            </a:r>
            <a:endParaRPr lang="fr-FR" dirty="0"/>
          </a:p>
          <a:p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38299" y="60247"/>
            <a:ext cx="1509837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24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Exercice 6 </a:t>
            </a:r>
            <a:endParaRPr lang="fr-FR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-24489" y="1010856"/>
            <a:ext cx="12605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Répartition des contraintes effective et  pression interstitielle  Initialement (avant chargement)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-24488" y="1376604"/>
            <a:ext cx="2070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Répartition de </a:t>
            </a:r>
            <a:r>
              <a:rPr lang="el-GR" b="1" dirty="0"/>
              <a:t>σ</a:t>
            </a:r>
            <a:r>
              <a:rPr lang="fr-FR" b="1" dirty="0"/>
              <a:t>’v0 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-24488" y="2686041"/>
            <a:ext cx="98562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u(0) =0 kPa; u(1,5) = 0 kPa; u(5) = 35 kPa; u(8)= 65 kPa; u(11) = 95 kPa; u(14)=125 kPa; u(17)=155 kPa  </a:t>
            </a:r>
            <a:endParaRPr lang="fr-FR" dirty="0"/>
          </a:p>
          <a:p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0" y="3306547"/>
            <a:ext cx="12605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Répartition des contraintes effective et  pression interstitielle  à t=5ans (après chargement)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76598" y="3862234"/>
                <a:ext cx="351686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b="1" dirty="0">
                    <a:ea typeface="Cambria Math" panose="02040503050406030204" pitchFamily="18" charset="0"/>
                  </a:rPr>
                  <a:t>u= u0+ (</a:t>
                </a:r>
                <a14:m>
                  <m:oMath xmlns:m="http://schemas.openxmlformats.org/officeDocument/2006/math">
                    <m:r>
                      <a:rPr lang="fr-F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𝒖</m:t>
                    </m:r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𝒂𝒏𝒔</m:t>
                    </m:r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fr-FR" dirty="0"/>
                  <a:t> kPa</a:t>
                </a:r>
              </a:p>
              <a:p>
                <a:r>
                  <a:rPr lang="el-GR" b="1" dirty="0"/>
                  <a:t>σ</a:t>
                </a:r>
                <a:r>
                  <a:rPr lang="fr-FR" b="1" dirty="0"/>
                  <a:t>’v  = </a:t>
                </a:r>
                <a:r>
                  <a:rPr lang="el-GR" b="1" dirty="0"/>
                  <a:t>σ</a:t>
                </a:r>
                <a:r>
                  <a:rPr lang="fr-FR" b="1" dirty="0"/>
                  <a:t>’v0 + (</a:t>
                </a:r>
                <a14:m>
                  <m:oMath xmlns:m="http://schemas.openxmlformats.org/officeDocument/2006/math">
                    <m:r>
                      <a:rPr lang="fr-F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fr-F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𝛔</m:t>
                    </m:r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fr-F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  <m:r>
                          <a:rPr lang="fr-F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fr-F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  <m:r>
                          <a:rPr lang="fr-F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𝒂𝒏𝒔</m:t>
                        </m:r>
                      </m:e>
                    </m:d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𝒌𝑷𝒂</m:t>
                    </m:r>
                  </m:oMath>
                </a14:m>
                <a:r>
                  <a:rPr lang="fr-FR" dirty="0"/>
                  <a:t> </a:t>
                </a:r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8" y="3862234"/>
                <a:ext cx="3516860" cy="646331"/>
              </a:xfrm>
              <a:prstGeom prst="rect">
                <a:avLst/>
              </a:prstGeom>
              <a:blipFill>
                <a:blip r:embed="rId3"/>
                <a:stretch>
                  <a:fillRect l="-1563" t="-5660" b="-14151"/>
                </a:stretch>
              </a:blipFill>
            </p:spPr>
            <p:txBody>
              <a:bodyPr/>
              <a:lstStyle/>
              <a:p>
                <a:r>
                  <a:rPr lang="fr-T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0215904" y="3767894"/>
                <a:ext cx="14717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fr-F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𝛔</m:t>
                    </m:r>
                  </m:oMath>
                </a14:m>
                <a:r>
                  <a:rPr lang="fr-FR" dirty="0"/>
                  <a:t> = 100 kPa </a:t>
                </a: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5904" y="3767894"/>
                <a:ext cx="1471750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8197" r="-2905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4497289" y="3782591"/>
                <a:ext cx="1764406" cy="7302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b>
                          <m:r>
                            <a:rPr lang="fr-FR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sub>
                      </m:sSub>
                      <m:r>
                        <a:rPr lang="fr-FR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𝐜</m:t>
                              </m:r>
                            </m:e>
                            <m:sub>
                              <m:r>
                                <a:rPr lang="fr-FR" sz="24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fr-F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𝐝</m:t>
                              </m:r>
                            </m:e>
                            <m:sup>
                              <m:r>
                                <a:rPr lang="fr-FR" sz="24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fr-FR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.  </m:t>
                      </m:r>
                      <m:r>
                        <a:rPr lang="fr-FR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𝐭</m:t>
                      </m:r>
                    </m:oMath>
                  </m:oMathPara>
                </a14:m>
                <a:endParaRPr lang="fr-F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289" y="3782591"/>
                <a:ext cx="1764406" cy="7302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ZoneTexte 24"/>
          <p:cNvSpPr txBox="1"/>
          <p:nvPr/>
        </p:nvSpPr>
        <p:spPr>
          <a:xfrm>
            <a:off x="6357789" y="4096287"/>
            <a:ext cx="511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Donc Tv = (8*10-8**3600*24*365*5)/(6*6) = 0,3504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4646870" y="5800233"/>
                <a:ext cx="1764406" cy="857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fr-F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𝒖𝒊</m:t>
                          </m:r>
                          <m:r>
                            <a:rPr lang="fr-F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  <m:r>
                            <a:rPr lang="fr-F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  <m:r>
                        <a:rPr lang="fr-FR" sz="24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fr-F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870" y="5800233"/>
                <a:ext cx="1764406" cy="85799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Flèche droite 26"/>
          <p:cNvSpPr/>
          <p:nvPr/>
        </p:nvSpPr>
        <p:spPr>
          <a:xfrm>
            <a:off x="5676127" y="5016496"/>
            <a:ext cx="944381" cy="2998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383342-4070-4286-A97D-759EE49DED9F}"/>
              </a:ext>
            </a:extLst>
          </p:cNvPr>
          <p:cNvSpPr/>
          <p:nvPr/>
        </p:nvSpPr>
        <p:spPr>
          <a:xfrm>
            <a:off x="9723119" y="4724469"/>
            <a:ext cx="2324559" cy="2104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6598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914120"/>
              </p:ext>
            </p:extLst>
          </p:nvPr>
        </p:nvGraphicFramePr>
        <p:xfrm>
          <a:off x="518511" y="688135"/>
          <a:ext cx="11159368" cy="3572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1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1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11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25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11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12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00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068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9607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14575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976542">
                <a:tc>
                  <a:txBody>
                    <a:bodyPr/>
                    <a:lstStyle/>
                    <a:p>
                      <a:r>
                        <a:rPr lang="fr-FR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u0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Calibri" panose="020F0502020204030204" pitchFamily="34" charset="0"/>
                        </a:rPr>
                        <a:t>σ</a:t>
                      </a:r>
                      <a:r>
                        <a:rPr lang="fr-FR" dirty="0">
                          <a:latin typeface="Calibri" panose="020F0502020204030204" pitchFamily="34" charset="0"/>
                        </a:rPr>
                        <a:t>v0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Calibri" panose="020F0502020204030204" pitchFamily="34" charset="0"/>
                        </a:rPr>
                        <a:t>σ</a:t>
                      </a:r>
                      <a:r>
                        <a:rPr lang="fr-FR" dirty="0">
                          <a:latin typeface="Calibri" panose="020F0502020204030204" pitchFamily="34" charset="0"/>
                        </a:rPr>
                        <a:t>’v0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err="1"/>
                        <a:t>zcoucheargile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Z=</a:t>
                      </a:r>
                      <a:r>
                        <a:rPr lang="fr-FR" dirty="0" err="1"/>
                        <a:t>zca</a:t>
                      </a:r>
                      <a:r>
                        <a:rPr lang="fr-FR" dirty="0"/>
                        <a:t>/d</a:t>
                      </a:r>
                    </a:p>
                    <a:p>
                      <a:r>
                        <a:rPr lang="fr-FR" dirty="0"/>
                        <a:t>d=6m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∆</a:t>
                      </a:r>
                      <a:r>
                        <a:rPr lang="el-GR" dirty="0">
                          <a:latin typeface="Calibri" panose="020F0502020204030204" pitchFamily="34" charset="0"/>
                        </a:rPr>
                        <a:t>σ</a:t>
                      </a:r>
                      <a:r>
                        <a:rPr lang="fr-FR" dirty="0">
                          <a:latin typeface="Calibri" panose="020F0502020204030204" pitchFamily="34" charset="0"/>
                        </a:rPr>
                        <a:t>’</a:t>
                      </a:r>
                      <a:r>
                        <a:rPr lang="fr-FR" dirty="0"/>
                        <a:t>/u0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∆</a:t>
                      </a:r>
                      <a:r>
                        <a:rPr lang="fr-FR" dirty="0">
                          <a:latin typeface="Calibri" panose="020F0502020204030204" pitchFamily="34" charset="0"/>
                        </a:rPr>
                        <a:t>u</a:t>
                      </a:r>
                      <a:r>
                        <a:rPr lang="fr-FR" dirty="0"/>
                        <a:t>/u0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∆</a:t>
                      </a:r>
                      <a:r>
                        <a:rPr lang="el-GR" dirty="0">
                          <a:latin typeface="Calibri" panose="020F0502020204030204" pitchFamily="34" charset="0"/>
                        </a:rPr>
                        <a:t>σ</a:t>
                      </a:r>
                      <a:r>
                        <a:rPr lang="fr-FR" dirty="0">
                          <a:latin typeface="Calibri" panose="020F0502020204030204" pitchFamily="34" charset="0"/>
                        </a:rPr>
                        <a:t>’</a:t>
                      </a:r>
                      <a:r>
                        <a:rPr lang="el-GR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r-FR" dirty="0"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fr-FR" dirty="0" err="1">
                          <a:latin typeface="Calibri" panose="020F0502020204030204" pitchFamily="34" charset="0"/>
                        </a:rPr>
                        <a:t>kpa</a:t>
                      </a:r>
                      <a:r>
                        <a:rPr lang="fr-FR" dirty="0">
                          <a:latin typeface="Calibri" panose="020F0502020204030204" pitchFamily="34" charset="0"/>
                        </a:rPr>
                        <a:t>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∆u</a:t>
                      </a:r>
                      <a:r>
                        <a:rPr lang="fr-FR" baseline="0" dirty="0"/>
                        <a:t> kPa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b="1" dirty="0"/>
                        <a:t>σ</a:t>
                      </a:r>
                      <a:r>
                        <a:rPr lang="fr-FR" sz="1600" b="1" dirty="0"/>
                        <a:t>’v (z)=</a:t>
                      </a:r>
                    </a:p>
                    <a:p>
                      <a:r>
                        <a:rPr lang="fr-FR" sz="1600" dirty="0"/>
                        <a:t>∆</a:t>
                      </a:r>
                      <a:r>
                        <a:rPr lang="el-GR" sz="1600" dirty="0">
                          <a:latin typeface="Calibri" panose="020F0502020204030204" pitchFamily="34" charset="0"/>
                        </a:rPr>
                        <a:t>σ </a:t>
                      </a:r>
                      <a:r>
                        <a:rPr lang="fr-FR" sz="1600" dirty="0">
                          <a:latin typeface="Calibri" panose="020F0502020204030204" pitchFamily="34" charset="0"/>
                        </a:rPr>
                        <a:t>(z)+ </a:t>
                      </a:r>
                      <a:r>
                        <a:rPr lang="el-GR" sz="1600" b="1" dirty="0"/>
                        <a:t>σ</a:t>
                      </a:r>
                      <a:r>
                        <a:rPr lang="fr-FR" sz="1600" b="1" dirty="0"/>
                        <a:t>’v0 (z)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u(z) = u0+∆u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-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-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35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9680816" y="225089"/>
            <a:ext cx="1318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Tv = 0,3504 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5298792" y="4260557"/>
            <a:ext cx="2324559" cy="2104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311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phique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5704800"/>
              </p:ext>
            </p:extLst>
          </p:nvPr>
        </p:nvGraphicFramePr>
        <p:xfrm>
          <a:off x="2084105" y="1838896"/>
          <a:ext cx="7331612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Connecteur droit 4"/>
          <p:cNvCxnSpPr/>
          <p:nvPr/>
        </p:nvCxnSpPr>
        <p:spPr>
          <a:xfrm>
            <a:off x="2433711" y="3038622"/>
            <a:ext cx="731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2433711" y="1916858"/>
            <a:ext cx="731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433711" y="1558977"/>
            <a:ext cx="7315200" cy="357881"/>
          </a:xfrm>
          <a:prstGeom prst="rect">
            <a:avLst/>
          </a:prstGeom>
          <a:pattFill prst="ltVert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1"/>
          <p:cNvSpPr txBox="1"/>
          <p:nvPr/>
        </p:nvSpPr>
        <p:spPr>
          <a:xfrm>
            <a:off x="9748911" y="1558976"/>
            <a:ext cx="1538682" cy="497807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/>
              <a:t>q= 100 kPa</a:t>
            </a:r>
          </a:p>
        </p:txBody>
      </p:sp>
      <p:sp>
        <p:nvSpPr>
          <p:cNvPr id="9" name="Rectangle 8"/>
          <p:cNvSpPr/>
          <p:nvPr/>
        </p:nvSpPr>
        <p:spPr>
          <a:xfrm>
            <a:off x="5749911" y="3244334"/>
            <a:ext cx="764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b="1" dirty="0">
                <a:solidFill>
                  <a:schemeClr val="accent2"/>
                </a:solidFill>
              </a:rPr>
              <a:t>σ</a:t>
            </a:r>
            <a:r>
              <a:rPr lang="fr-FR" b="1" dirty="0">
                <a:solidFill>
                  <a:schemeClr val="accent2"/>
                </a:solidFill>
              </a:rPr>
              <a:t>’v (z)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86397" y="2485028"/>
            <a:ext cx="881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b="1" dirty="0">
                <a:solidFill>
                  <a:schemeClr val="accent2"/>
                </a:solidFill>
              </a:rPr>
              <a:t>σ</a:t>
            </a:r>
            <a:r>
              <a:rPr lang="fr-FR" b="1" dirty="0">
                <a:solidFill>
                  <a:schemeClr val="accent2"/>
                </a:solidFill>
              </a:rPr>
              <a:t>’v0 (z)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67729" y="3244334"/>
            <a:ext cx="5854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>
                <a:solidFill>
                  <a:schemeClr val="accent1"/>
                </a:solidFill>
              </a:rPr>
              <a:t>u(z)</a:t>
            </a:r>
          </a:p>
        </p:txBody>
      </p:sp>
      <p:cxnSp>
        <p:nvCxnSpPr>
          <p:cNvPr id="12" name="Connecteur droit 11"/>
          <p:cNvCxnSpPr/>
          <p:nvPr/>
        </p:nvCxnSpPr>
        <p:spPr>
          <a:xfrm>
            <a:off x="2433711" y="5844281"/>
            <a:ext cx="731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11014" y="6009892"/>
            <a:ext cx="7385309" cy="1154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3722337" y="3125675"/>
            <a:ext cx="881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b="1" dirty="0">
                <a:solidFill>
                  <a:schemeClr val="accent2"/>
                </a:solidFill>
              </a:rPr>
              <a:t>σ</a:t>
            </a:r>
            <a:r>
              <a:rPr lang="fr-FR" b="1" dirty="0">
                <a:solidFill>
                  <a:schemeClr val="accent2"/>
                </a:solidFill>
              </a:rPr>
              <a:t>’v0 (z)</a:t>
            </a:r>
            <a:endParaRPr lang="fr-F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393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16" y="1036678"/>
            <a:ext cx="2492286" cy="1200664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-1" y="434714"/>
            <a:ext cx="7403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Equation de la Consolidation Unidimensionnelle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91747" y="2390630"/>
            <a:ext cx="10120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Solution analytique de l’Equation de la Consolidation Unidimensionnelle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998701" y="3993630"/>
                <a:ext cx="4759550" cy="10990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fr-FR" sz="24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𝐮</m:t>
                      </m:r>
                      <m:r>
                        <a:rPr lang="fr-FR" sz="24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F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fr-F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fr-F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fr-FR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sSub>
                                <m:sSubPr>
                                  <m:ctrlPr>
                                    <a:rPr lang="fr-F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fr-F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fr-FR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den>
                          </m:f>
                        </m:e>
                      </m:nary>
                      <m:d>
                        <m:dPr>
                          <m:ctrlPr>
                            <a:rPr lang="fr-F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𝒔𝒊𝒏</m:t>
                          </m:r>
                          <m:r>
                            <a:rPr lang="fr-F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fr-F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fr-F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</m:d>
                      <m:sSup>
                        <m:sSupPr>
                          <m:ctrlPr>
                            <a:rPr lang="fr-F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fr-FR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p>
                              <m:r>
                                <a:rPr lang="fr-FR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fr-F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701" y="3993630"/>
                <a:ext cx="4759550" cy="10990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72142" y="5602344"/>
                <a:ext cx="6059048" cy="7877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</m:t>
                      </m:r>
                      <m:r>
                        <a:rPr lang="fr-FR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fr-F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d>
                        <m:dPr>
                          <m:ctrlPr>
                            <a:rPr lang="fr-F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F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fr-F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fr-F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  </m:t>
                      </m:r>
                      <m:r>
                        <a:rPr lang="fr-F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fr-F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num>
                        <m:den>
                          <m:r>
                            <a:rPr lang="fr-F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den>
                      </m:f>
                      <m:r>
                        <a:rPr lang="fr-F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;  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fr-F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a:rPr lang="fr-F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fr-F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num>
                        <m:den>
                          <m:sSup>
                            <m:sSupPr>
                              <m:ctrlPr>
                                <a:rPr lang="fr-F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fr-F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F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42" y="5602344"/>
                <a:ext cx="6059048" cy="78778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oneTexte 7"/>
          <p:cNvSpPr txBox="1"/>
          <p:nvPr/>
        </p:nvSpPr>
        <p:spPr>
          <a:xfrm>
            <a:off x="6584516" y="4115713"/>
            <a:ext cx="5398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FF0000"/>
                </a:solidFill>
              </a:rPr>
              <a:t>Isochrones de surpressions interstitielles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19489" y="5233012"/>
            <a:ext cx="837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Avec:</a:t>
            </a:r>
          </a:p>
        </p:txBody>
      </p:sp>
    </p:spTree>
    <p:extLst>
      <p:ext uri="{BB962C8B-B14F-4D97-AF65-F5344CB8AC3E}">
        <p14:creationId xmlns:p14="http://schemas.microsoft.com/office/powerpoint/2010/main" val="2115106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695" y="30904"/>
            <a:ext cx="4824397" cy="2609265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373488" y="412125"/>
            <a:ext cx="7237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EXERCICE 2</a:t>
            </a:r>
          </a:p>
          <a:p>
            <a:r>
              <a:rPr lang="fr-FR" sz="2400" dirty="0"/>
              <a:t>Cc= 0,66;  Cs = 0,03; </a:t>
            </a:r>
            <a:r>
              <a:rPr lang="el-GR" sz="2400" dirty="0"/>
              <a:t>σ</a:t>
            </a:r>
            <a:r>
              <a:rPr lang="fr-FR" sz="2400" dirty="0"/>
              <a:t>’p= 50 kPa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373488" y="1504683"/>
            <a:ext cx="1181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EXERCICE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85746" y="2244525"/>
                <a:ext cx="7130991" cy="9142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fr-FR" sz="2400" b="1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fr-FR" sz="2400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num>
                        <m:den>
                          <m:d>
                            <m:dPr>
                              <m:ctrlPr>
                                <a:rPr lang="fr-F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1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FR" sz="2400" b="1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  <m:r>
                                <a:rPr lang="fr-FR" sz="2400" b="1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fr-F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𝑪𝒔𝒊</m:t>
                          </m:r>
                          <m:r>
                            <a:rPr lang="fr-FR" sz="2400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𝒍𝒐𝒈</m:t>
                          </m:r>
                          <m:f>
                            <m:fPr>
                              <m:ctrlPr>
                                <a:rPr lang="fr-F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  <m:r>
                                <a:rPr lang="fr-FR" sz="2400" b="1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fr-F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fr-FR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p>
                                  <m:r>
                                    <a:rPr lang="fr-FR" sz="2400" b="1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fr-F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a:rPr lang="fr-FR" sz="2400" b="1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den>
                          </m:f>
                          <m:r>
                            <a:rPr lang="fr-FR" sz="2400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fr-F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𝑪𝒄𝒊</m:t>
                          </m:r>
                          <m:r>
                            <a:rPr lang="fr-FR" sz="2400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𝒍𝒐𝒈</m:t>
                          </m:r>
                          <m:f>
                            <m:fPr>
                              <m:ctrlPr>
                                <a:rPr lang="fr-F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FR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p>
                                  <m:r>
                                    <a:rPr lang="fr-FR" sz="2400" b="1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fr-F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a:rPr lang="fr-FR" sz="2400" b="1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fr-FR" sz="2400" b="1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 ∆</m:t>
                              </m:r>
                              <m:r>
                                <a:rPr lang="fr-F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fr-FR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p>
                                  <m:r>
                                    <a:rPr lang="fr-FR" sz="2400" b="1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fr-F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fr-FR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46" y="2244525"/>
                <a:ext cx="7130991" cy="91422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5"/>
          <p:cNvSpPr txBox="1"/>
          <p:nvPr/>
        </p:nvSpPr>
        <p:spPr>
          <a:xfrm>
            <a:off x="2395470" y="6043409"/>
            <a:ext cx="1764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/>
              <a:t>s</a:t>
            </a:r>
            <a:r>
              <a:rPr lang="fr-FR" sz="2800" b="1" baseline="-25000" dirty="0" err="1"/>
              <a:t>A</a:t>
            </a:r>
            <a:r>
              <a:rPr lang="fr-FR" sz="2800" b="1" dirty="0"/>
              <a:t> = </a:t>
            </a:r>
            <a:r>
              <a:rPr lang="fr-FR" sz="2800" b="1" dirty="0" err="1"/>
              <a:t>s</a:t>
            </a:r>
            <a:r>
              <a:rPr lang="fr-FR" sz="2800" b="1" baseline="-25000" dirty="0" err="1"/>
              <a:t>B</a:t>
            </a:r>
            <a:r>
              <a:rPr lang="fr-FR" sz="2800" b="1" dirty="0"/>
              <a:t> = </a:t>
            </a:r>
            <a:r>
              <a:rPr lang="fr-FR" sz="2800" b="1" dirty="0" err="1"/>
              <a:t>s</a:t>
            </a:r>
            <a:r>
              <a:rPr lang="fr-FR" sz="2800" b="1" baseline="-25000" dirty="0" err="1"/>
              <a:t>C</a:t>
            </a:r>
            <a:endParaRPr lang="fr-FR" sz="2800" b="1" baseline="-25000" dirty="0"/>
          </a:p>
        </p:txBody>
      </p:sp>
      <p:sp>
        <p:nvSpPr>
          <p:cNvPr id="7" name="ZoneTexte 6"/>
          <p:cNvSpPr txBox="1"/>
          <p:nvPr/>
        </p:nvSpPr>
        <p:spPr>
          <a:xfrm>
            <a:off x="463640" y="6159835"/>
            <a:ext cx="75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</a:t>
            </a:r>
          </a:p>
        </p:txBody>
      </p:sp>
      <p:sp>
        <p:nvSpPr>
          <p:cNvPr id="8" name="Rectangle 7"/>
          <p:cNvSpPr/>
          <p:nvPr/>
        </p:nvSpPr>
        <p:spPr>
          <a:xfrm>
            <a:off x="386367" y="5555043"/>
            <a:ext cx="11818512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300" dirty="0">
                <a:solidFill>
                  <a:srgbClr val="FF0000"/>
                </a:solidFill>
              </a:rPr>
              <a:t>Cas 1:</a:t>
            </a:r>
            <a:r>
              <a:rPr lang="fr-FR" sz="2300" dirty="0"/>
              <a:t> On considère que la charge est appliquée sur une surface infinie donc </a:t>
            </a:r>
            <a:r>
              <a:rPr lang="fr-FR" sz="2300" b="1" dirty="0">
                <a:solidFill>
                  <a:srgbClr val="FF0000"/>
                </a:solidFill>
              </a:rPr>
              <a:t>∆</a:t>
            </a:r>
            <a:r>
              <a:rPr lang="el-GR" sz="2300" b="1" dirty="0">
                <a:solidFill>
                  <a:srgbClr val="FF0000"/>
                </a:solidFill>
              </a:rPr>
              <a:t>σ</a:t>
            </a:r>
            <a:r>
              <a:rPr lang="fr-FR" sz="2300" b="1" dirty="0">
                <a:solidFill>
                  <a:srgbClr val="FF0000"/>
                </a:solidFill>
              </a:rPr>
              <a:t> = </a:t>
            </a:r>
            <a:r>
              <a:rPr lang="fr-FR" sz="2300" b="1" dirty="0" err="1">
                <a:solidFill>
                  <a:srgbClr val="FF0000"/>
                </a:solidFill>
              </a:rPr>
              <a:t>Cte</a:t>
            </a:r>
            <a:r>
              <a:rPr lang="fr-FR" sz="2300" b="1" dirty="0">
                <a:solidFill>
                  <a:srgbClr val="FF0000"/>
                </a:solidFill>
              </a:rPr>
              <a:t> </a:t>
            </a:r>
            <a:r>
              <a:rPr lang="fr-FR" sz="2300" dirty="0" err="1">
                <a:solidFill>
                  <a:srgbClr val="FF0000"/>
                </a:solidFill>
              </a:rPr>
              <a:t>qque</a:t>
            </a:r>
            <a:r>
              <a:rPr lang="fr-FR" sz="2300" dirty="0">
                <a:solidFill>
                  <a:srgbClr val="FF0000"/>
                </a:solidFill>
              </a:rPr>
              <a:t> soit 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354170" y="3436928"/>
                <a:ext cx="118185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Couche 1: H0 = 10 m; e0 = 1,2; Cs1 = 0,05; Cc1 = 0,6; z= 5m; </a:t>
                </a:r>
                <a:r>
                  <a:rPr lang="el-GR" sz="2400" b="1" dirty="0"/>
                  <a:t>σ</a:t>
                </a:r>
                <a:r>
                  <a:rPr lang="fr-FR" sz="2400" b="1" dirty="0"/>
                  <a:t>’v0 = 35 kPa;  </a:t>
                </a:r>
                <a:r>
                  <a:rPr lang="el-GR" sz="2400" b="1" dirty="0"/>
                  <a:t>σ</a:t>
                </a:r>
                <a:r>
                  <a:rPr lang="fr-FR" sz="2400" b="1" dirty="0"/>
                  <a:t>’p = 55 kPa; </a:t>
                </a:r>
                <a14:m>
                  <m:oMath xmlns:m="http://schemas.openxmlformats.org/officeDocument/2006/math">
                    <m:r>
                      <a:rPr lang="fr-FR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a:rPr lang="fr-FR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fr-FR" sz="2400" b="1" dirty="0"/>
                  <a:t>1= ? </a:t>
                </a:r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70" y="3436928"/>
                <a:ext cx="11818512" cy="830997"/>
              </a:xfrm>
              <a:prstGeom prst="rect">
                <a:avLst/>
              </a:prstGeom>
              <a:blipFill rotWithShape="0">
                <a:blip r:embed="rId4"/>
                <a:stretch>
                  <a:fillRect l="-774" t="-5882" b="-161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373488" y="4429050"/>
                <a:ext cx="1159957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Couche 2: H0 = 10 m; e0 = 1,4; Cs2 = 0,07; Cc2 = 0,7; z = 15m; </a:t>
                </a:r>
                <a:r>
                  <a:rPr lang="el-GR" sz="2400" b="1" dirty="0"/>
                  <a:t>σ</a:t>
                </a:r>
                <a:r>
                  <a:rPr lang="fr-FR" sz="2400" b="1" dirty="0"/>
                  <a:t>’v0 = 100 kPa; </a:t>
                </a:r>
                <a:r>
                  <a:rPr lang="el-GR" sz="2400" b="1" dirty="0"/>
                  <a:t>σ</a:t>
                </a:r>
                <a:r>
                  <a:rPr lang="fr-FR" sz="2400" b="1" dirty="0"/>
                  <a:t>’p = 110 kPa; </a:t>
                </a:r>
                <a14:m>
                  <m:oMath xmlns:m="http://schemas.openxmlformats.org/officeDocument/2006/math">
                    <m:r>
                      <a:rPr lang="fr-FR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a:rPr lang="fr-FR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𝝈</m:t>
                    </m:r>
                    <m:r>
                      <a:rPr lang="fr-FR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fr-FR" sz="2400" b="1" dirty="0"/>
                  <a:t>= ? </a:t>
                </a:r>
              </a:p>
              <a:p>
                <a:endParaRPr lang="fr-FR" sz="2400" b="1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88" y="4429050"/>
                <a:ext cx="11599573" cy="1200329"/>
              </a:xfrm>
              <a:prstGeom prst="rect">
                <a:avLst/>
              </a:prstGeom>
              <a:blipFill rotWithShape="0">
                <a:blip r:embed="rId5"/>
                <a:stretch>
                  <a:fillRect l="-788" t="-4082" r="-12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lèche droite 11"/>
          <p:cNvSpPr/>
          <p:nvPr/>
        </p:nvSpPr>
        <p:spPr>
          <a:xfrm>
            <a:off x="4404575" y="6259132"/>
            <a:ext cx="824248" cy="2700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5460641" y="6259132"/>
            <a:ext cx="5602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s1 =1,11m   ; s2 = 0,77 m et donc s = s1 +s2 = 1,88m </a:t>
            </a:r>
          </a:p>
        </p:txBody>
      </p:sp>
    </p:spTree>
    <p:extLst>
      <p:ext uri="{BB962C8B-B14F-4D97-AF65-F5344CB8AC3E}">
        <p14:creationId xmlns:p14="http://schemas.microsoft.com/office/powerpoint/2010/main" val="979227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3911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3284" y="336877"/>
            <a:ext cx="115695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</a:rPr>
              <a:t>Cas 2:</a:t>
            </a:r>
            <a:r>
              <a:rPr lang="fr-FR" sz="2400" dirty="0"/>
              <a:t> On considère que la charge est appliquée sur une surface finie donc </a:t>
            </a:r>
            <a:r>
              <a:rPr lang="fr-FR" sz="2400" b="1" dirty="0">
                <a:solidFill>
                  <a:srgbClr val="FF0000"/>
                </a:solidFill>
              </a:rPr>
              <a:t>∆</a:t>
            </a:r>
            <a:r>
              <a:rPr lang="el-GR" sz="2400" b="1" dirty="0">
                <a:solidFill>
                  <a:srgbClr val="FF0000"/>
                </a:solidFill>
              </a:rPr>
              <a:t>σ</a:t>
            </a:r>
            <a:r>
              <a:rPr lang="fr-FR" sz="2400" b="1" dirty="0">
                <a:solidFill>
                  <a:srgbClr val="FF0000"/>
                </a:solidFill>
              </a:rPr>
              <a:t> = f(</a:t>
            </a:r>
            <a:r>
              <a:rPr lang="fr-FR" sz="2400" dirty="0">
                <a:solidFill>
                  <a:srgbClr val="FF0000"/>
                </a:solidFill>
              </a:rPr>
              <a:t>z) = </a:t>
            </a:r>
            <a:r>
              <a:rPr lang="fr-FR" sz="2400" dirty="0" err="1">
                <a:solidFill>
                  <a:srgbClr val="FF0000"/>
                </a:solidFill>
              </a:rPr>
              <a:t>Iz</a:t>
            </a:r>
            <a:r>
              <a:rPr lang="fr-FR" sz="2400" dirty="0">
                <a:solidFill>
                  <a:srgbClr val="FF0000"/>
                </a:solidFill>
              </a:rPr>
              <a:t> . q</a:t>
            </a: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528755"/>
              </p:ext>
            </p:extLst>
          </p:nvPr>
        </p:nvGraphicFramePr>
        <p:xfrm>
          <a:off x="154544" y="1159097"/>
          <a:ext cx="11084101" cy="4812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4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9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30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6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00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05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496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7071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91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470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9854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91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841082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z</a:t>
                      </a:r>
                    </a:p>
                    <a:p>
                      <a:r>
                        <a:rPr lang="fr-FR" dirty="0"/>
                        <a:t>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a1</a:t>
                      </a:r>
                    </a:p>
                    <a:p>
                      <a:r>
                        <a:rPr lang="fr-FR" dirty="0"/>
                        <a:t>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b1</a:t>
                      </a:r>
                    </a:p>
                    <a:p>
                      <a:r>
                        <a:rPr lang="fr-FR" dirty="0"/>
                        <a:t>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a1/z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b1/z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(m)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(m)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a2/z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b2/z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I=I1+I2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1" dirty="0">
                          <a:solidFill>
                            <a:schemeClr val="bg1"/>
                          </a:solidFill>
                        </a:rPr>
                        <a:t>∆</a:t>
                      </a:r>
                      <a:r>
                        <a:rPr lang="el-GR" sz="1800" b="1" dirty="0">
                          <a:solidFill>
                            <a:schemeClr val="bg1"/>
                          </a:solidFill>
                        </a:rPr>
                        <a:t>σ</a:t>
                      </a:r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fr-FR" sz="1800" b="1" dirty="0">
                          <a:solidFill>
                            <a:schemeClr val="bg1"/>
                          </a:solidFill>
                        </a:rPr>
                        <a:t>(kPa)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293">
                <a:tc gridSpan="14">
                  <a:txBody>
                    <a:bodyPr/>
                    <a:lstStyle/>
                    <a:p>
                      <a:r>
                        <a:rPr lang="fr-FR" dirty="0"/>
                        <a:t>Couche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293">
                <a:tc>
                  <a:txBody>
                    <a:bodyPr/>
                    <a:lstStyle/>
                    <a:p>
                      <a:r>
                        <a:rPr lang="fr-FR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293">
                <a:tc>
                  <a:txBody>
                    <a:bodyPr/>
                    <a:lstStyle/>
                    <a:p>
                      <a:r>
                        <a:rPr lang="fr-FR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293">
                <a:tc>
                  <a:txBody>
                    <a:bodyPr/>
                    <a:lstStyle/>
                    <a:p>
                      <a:r>
                        <a:rPr lang="fr-FR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293">
                <a:tc gridSpan="14">
                  <a:txBody>
                    <a:bodyPr/>
                    <a:lstStyle/>
                    <a:p>
                      <a:r>
                        <a:rPr lang="fr-FR" dirty="0"/>
                        <a:t>Couche2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293">
                <a:tc>
                  <a:txBody>
                    <a:bodyPr/>
                    <a:lstStyle/>
                    <a:p>
                      <a:r>
                        <a:rPr lang="fr-FR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293">
                <a:tc>
                  <a:txBody>
                    <a:bodyPr/>
                    <a:lstStyle/>
                    <a:p>
                      <a:r>
                        <a:rPr lang="fr-FR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293">
                <a:tc>
                  <a:txBody>
                    <a:bodyPr/>
                    <a:lstStyle/>
                    <a:p>
                      <a:r>
                        <a:rPr lang="fr-FR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8499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782823"/>
              </p:ext>
            </p:extLst>
          </p:nvPr>
        </p:nvGraphicFramePr>
        <p:xfrm>
          <a:off x="180302" y="746973"/>
          <a:ext cx="11227879" cy="4812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4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02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4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87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84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394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39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6288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9167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6038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9854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91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841082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a1</a:t>
                      </a:r>
                    </a:p>
                    <a:p>
                      <a:r>
                        <a:rPr lang="fr-FR" dirty="0"/>
                        <a:t>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b1</a:t>
                      </a:r>
                      <a:endParaRPr lang="fr-FR" dirty="0"/>
                    </a:p>
                    <a:p>
                      <a:r>
                        <a:rPr lang="fr-FR" dirty="0"/>
                        <a:t>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a1/z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b1/z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(m)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(m)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a2/z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b2/z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I=I1+I2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1" dirty="0">
                          <a:solidFill>
                            <a:schemeClr val="bg1"/>
                          </a:solidFill>
                        </a:rPr>
                        <a:t>∆</a:t>
                      </a:r>
                      <a:r>
                        <a:rPr lang="el-GR" sz="1800" b="1" dirty="0">
                          <a:solidFill>
                            <a:schemeClr val="bg1"/>
                          </a:solidFill>
                        </a:rPr>
                        <a:t>σ</a:t>
                      </a:r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fr-FR" sz="1800" b="1" dirty="0">
                          <a:solidFill>
                            <a:schemeClr val="bg1"/>
                          </a:solidFill>
                        </a:rPr>
                        <a:t>(kPa)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293">
                <a:tc gridSpan="14">
                  <a:txBody>
                    <a:bodyPr/>
                    <a:lstStyle/>
                    <a:p>
                      <a:r>
                        <a:rPr lang="fr-FR" dirty="0"/>
                        <a:t>Couche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293">
                <a:tc>
                  <a:txBody>
                    <a:bodyPr/>
                    <a:lstStyle/>
                    <a:p>
                      <a:r>
                        <a:rPr lang="fr-FR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293">
                <a:tc>
                  <a:txBody>
                    <a:bodyPr/>
                    <a:lstStyle/>
                    <a:p>
                      <a:r>
                        <a:rPr lang="fr-FR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293">
                <a:tc>
                  <a:txBody>
                    <a:bodyPr/>
                    <a:lstStyle/>
                    <a:p>
                      <a:r>
                        <a:rPr lang="fr-FR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-0,35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293">
                <a:tc gridSpan="14">
                  <a:txBody>
                    <a:bodyPr/>
                    <a:lstStyle/>
                    <a:p>
                      <a:r>
                        <a:rPr lang="fr-FR" dirty="0"/>
                        <a:t>Couche2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293">
                <a:tc>
                  <a:txBody>
                    <a:bodyPr/>
                    <a:lstStyle/>
                    <a:p>
                      <a:r>
                        <a:rPr lang="fr-FR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293">
                <a:tc>
                  <a:txBody>
                    <a:bodyPr/>
                    <a:lstStyle/>
                    <a:p>
                      <a:r>
                        <a:rPr lang="fr-FR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1,33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293">
                <a:tc>
                  <a:txBody>
                    <a:bodyPr/>
                    <a:lstStyle/>
                    <a:p>
                      <a:r>
                        <a:rPr lang="fr-FR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-0,18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8875520" y="166284"/>
            <a:ext cx="26253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∆</a:t>
            </a:r>
            <a:r>
              <a:rPr lang="el-GR" b="1" dirty="0">
                <a:solidFill>
                  <a:srgbClr val="FF0000"/>
                </a:solidFill>
              </a:rPr>
              <a:t>σ</a:t>
            </a:r>
            <a:r>
              <a:rPr lang="fr-FR" b="1" dirty="0">
                <a:solidFill>
                  <a:srgbClr val="FF0000"/>
                </a:solidFill>
              </a:rPr>
              <a:t> = </a:t>
            </a:r>
            <a:r>
              <a:rPr lang="fr-FR" dirty="0">
                <a:solidFill>
                  <a:srgbClr val="FF0000"/>
                </a:solidFill>
              </a:rPr>
              <a:t>I . q avec q=100 kPa</a:t>
            </a:r>
          </a:p>
        </p:txBody>
      </p:sp>
    </p:spTree>
    <p:extLst>
      <p:ext uri="{BB962C8B-B14F-4D97-AF65-F5344CB8AC3E}">
        <p14:creationId xmlns:p14="http://schemas.microsoft.com/office/powerpoint/2010/main" val="3074145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236372" y="708338"/>
            <a:ext cx="6555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On Retrouve:</a:t>
            </a:r>
          </a:p>
        </p:txBody>
      </p:sp>
      <p:sp>
        <p:nvSpPr>
          <p:cNvPr id="4" name="Rectangle 3"/>
          <p:cNvSpPr/>
          <p:nvPr/>
        </p:nvSpPr>
        <p:spPr>
          <a:xfrm>
            <a:off x="1236372" y="1315672"/>
            <a:ext cx="87061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0070C0"/>
                </a:solidFill>
              </a:rPr>
              <a:t>Point A</a:t>
            </a:r>
          </a:p>
          <a:p>
            <a:r>
              <a:rPr lang="fr-FR" sz="2400" b="1" dirty="0">
                <a:solidFill>
                  <a:srgbClr val="0070C0"/>
                </a:solidFill>
              </a:rPr>
              <a:t>S(A1) = 1,09m; S(A2) = 0,64m; s= s(A1) + s(A2) = </a:t>
            </a:r>
            <a:r>
              <a:rPr lang="fr-FR" sz="2400" b="1" dirty="0">
                <a:solidFill>
                  <a:srgbClr val="FF0000"/>
                </a:solidFill>
              </a:rPr>
              <a:t>1,73 m</a:t>
            </a:r>
          </a:p>
        </p:txBody>
      </p:sp>
      <p:sp>
        <p:nvSpPr>
          <p:cNvPr id="5" name="Rectangle 4"/>
          <p:cNvSpPr/>
          <p:nvPr/>
        </p:nvSpPr>
        <p:spPr>
          <a:xfrm>
            <a:off x="1302913" y="2874014"/>
            <a:ext cx="76114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0070C0"/>
                </a:solidFill>
              </a:rPr>
              <a:t>Point B</a:t>
            </a:r>
          </a:p>
          <a:p>
            <a:r>
              <a:rPr lang="fr-FR" sz="2400" b="1" dirty="0">
                <a:solidFill>
                  <a:srgbClr val="0070C0"/>
                </a:solidFill>
              </a:rPr>
              <a:t>S(B1) = 0,97m; S(B2) = 0,52m; s= s(B1) + s(B2) = </a:t>
            </a:r>
            <a:r>
              <a:rPr lang="fr-FR" sz="2400" b="1" dirty="0">
                <a:solidFill>
                  <a:srgbClr val="FF0000"/>
                </a:solidFill>
              </a:rPr>
              <a:t>1,48 m</a:t>
            </a:r>
          </a:p>
        </p:txBody>
      </p:sp>
      <p:sp>
        <p:nvSpPr>
          <p:cNvPr id="6" name="Rectangle 5"/>
          <p:cNvSpPr/>
          <p:nvPr/>
        </p:nvSpPr>
        <p:spPr>
          <a:xfrm>
            <a:off x="1302913" y="4432357"/>
            <a:ext cx="77444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0070C0"/>
                </a:solidFill>
              </a:rPr>
              <a:t>Point C</a:t>
            </a:r>
          </a:p>
          <a:p>
            <a:r>
              <a:rPr lang="fr-FR" sz="2400" b="1" dirty="0">
                <a:solidFill>
                  <a:srgbClr val="0070C0"/>
                </a:solidFill>
              </a:rPr>
              <a:t>S(C1) = 0,04 m; S(C2) = 0,32 m; s= s(C1) + s(C2) = </a:t>
            </a:r>
            <a:r>
              <a:rPr lang="fr-FR" sz="2400" b="1" dirty="0">
                <a:solidFill>
                  <a:srgbClr val="FF0000"/>
                </a:solidFill>
              </a:rPr>
              <a:t>0,36 m</a:t>
            </a:r>
          </a:p>
        </p:txBody>
      </p:sp>
    </p:spTree>
    <p:extLst>
      <p:ext uri="{BB962C8B-B14F-4D97-AF65-F5344CB8AC3E}">
        <p14:creationId xmlns:p14="http://schemas.microsoft.com/office/powerpoint/2010/main" val="3658462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9150" y="423861"/>
            <a:ext cx="1250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EXERCICE 4</a:t>
            </a:r>
          </a:p>
        </p:txBody>
      </p:sp>
      <p:pic>
        <p:nvPicPr>
          <p:cNvPr id="3" name="Imag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32620" y="168316"/>
            <a:ext cx="4911344" cy="2600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ZoneTexte 3"/>
          <p:cNvSpPr txBox="1"/>
          <p:nvPr/>
        </p:nvSpPr>
        <p:spPr>
          <a:xfrm>
            <a:off x="528033" y="1365161"/>
            <a:ext cx="5486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1-   Charge du remblai q= 100 kPa,</a:t>
            </a:r>
          </a:p>
          <a:p>
            <a:r>
              <a:rPr lang="fr-FR" sz="2400" dirty="0"/>
              <a:t>tassement total s = s1+s2+s3+s4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-576384" y="2619311"/>
                <a:ext cx="8020371" cy="7772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fr-FR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fr-FR" sz="2000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fr-FR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num>
                        <m:den>
                          <m:d>
                            <m:dPr>
                              <m:ctrlPr>
                                <a:rPr lang="fr-FR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FR" sz="2000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  <m:r>
                                <a:rPr lang="fr-FR" sz="2000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fr-FR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𝑪𝒔𝒊</m:t>
                          </m:r>
                          <m:r>
                            <a:rPr lang="fr-FR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𝒍𝒐𝒈</m:t>
                          </m:r>
                          <m:f>
                            <m:fPr>
                              <m:ctrlPr>
                                <a:rPr lang="fr-FR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  <m:r>
                                <a:rPr lang="fr-FR" sz="2000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fr-FR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fr-FR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p>
                                  <m:r>
                                    <a:rPr lang="fr-FR" sz="2000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fr-FR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a:rPr lang="fr-FR" sz="2000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den>
                          </m:f>
                          <m:r>
                            <a:rPr lang="fr-FR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fr-FR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𝑪𝒄𝒊</m:t>
                          </m:r>
                          <m:r>
                            <a:rPr lang="fr-FR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𝒍𝒐𝒈</m:t>
                          </m:r>
                          <m:f>
                            <m:fPr>
                              <m:ctrlPr>
                                <a:rPr lang="fr-FR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FR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p>
                                  <m:r>
                                    <a:rPr lang="fr-FR" sz="2000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fr-FR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a:rPr lang="fr-FR" sz="2000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fr-FR" sz="2000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 ∆</m:t>
                              </m:r>
                              <m:r>
                                <a:rPr lang="fr-FR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fr-FR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p>
                                  <m:r>
                                    <a:rPr lang="fr-FR" sz="2000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fr-FR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fr-FR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6384" y="2619311"/>
                <a:ext cx="8020371" cy="7772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5"/>
          <p:cNvSpPr txBox="1"/>
          <p:nvPr/>
        </p:nvSpPr>
        <p:spPr>
          <a:xfrm>
            <a:off x="528033" y="3819729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AN: s1= 0,085m; </a:t>
            </a:r>
            <a:r>
              <a:rPr lang="fr-FR" sz="2000" b="1" dirty="0">
                <a:solidFill>
                  <a:srgbClr val="FF0000"/>
                </a:solidFill>
              </a:rPr>
              <a:t>s2 = 0,883m </a:t>
            </a:r>
            <a:r>
              <a:rPr lang="fr-FR" sz="2000" b="1" dirty="0"/>
              <a:t>; </a:t>
            </a:r>
            <a:r>
              <a:rPr lang="fr-FR" sz="2000" b="1" dirty="0">
                <a:solidFill>
                  <a:srgbClr val="FF0000"/>
                </a:solidFill>
              </a:rPr>
              <a:t>s3= 0,889m</a:t>
            </a:r>
            <a:r>
              <a:rPr lang="fr-FR" sz="2000" b="1" dirty="0"/>
              <a:t>; s4= 0,214m et donc s= 2,071m</a:t>
            </a:r>
          </a:p>
        </p:txBody>
      </p:sp>
      <p:sp>
        <p:nvSpPr>
          <p:cNvPr id="7" name="Rectangle 6"/>
          <p:cNvSpPr/>
          <p:nvPr/>
        </p:nvSpPr>
        <p:spPr>
          <a:xfrm>
            <a:off x="1094705" y="5441885"/>
            <a:ext cx="7392473" cy="81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0055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837" y="321356"/>
            <a:ext cx="6381998" cy="4108412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06002" y="321356"/>
            <a:ext cx="11931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2-   Avant mise en place du remblai donc q= 0 kPa, </a:t>
            </a:r>
            <a:r>
              <a:rPr lang="fr-FR" sz="2400" dirty="0">
                <a:solidFill>
                  <a:srgbClr val="FF0000"/>
                </a:solidFill>
              </a:rPr>
              <a:t>mais rabattement nappe donc q=?</a:t>
            </a:r>
          </a:p>
          <a:p>
            <a:r>
              <a:rPr lang="fr-FR" sz="2400" dirty="0"/>
              <a:t>tassement total s = s1+s2+s3+s4 </a:t>
            </a:r>
          </a:p>
        </p:txBody>
      </p:sp>
      <p:sp>
        <p:nvSpPr>
          <p:cNvPr id="4" name="Organigramme : Fusion 3"/>
          <p:cNvSpPr/>
          <p:nvPr/>
        </p:nvSpPr>
        <p:spPr>
          <a:xfrm>
            <a:off x="11699610" y="1049414"/>
            <a:ext cx="337624" cy="239150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orme libre 4"/>
          <p:cNvSpPr/>
          <p:nvPr/>
        </p:nvSpPr>
        <p:spPr>
          <a:xfrm>
            <a:off x="11761455" y="1368768"/>
            <a:ext cx="213934" cy="182880"/>
          </a:xfrm>
          <a:custGeom>
            <a:avLst/>
            <a:gdLst>
              <a:gd name="connsiteX0" fmla="*/ 126609 w 213934"/>
              <a:gd name="connsiteY0" fmla="*/ 0 h 182880"/>
              <a:gd name="connsiteX1" fmla="*/ 196948 w 213934"/>
              <a:gd name="connsiteY1" fmla="*/ 42203 h 182880"/>
              <a:gd name="connsiteX2" fmla="*/ 211015 w 213934"/>
              <a:gd name="connsiteY2" fmla="*/ 84406 h 182880"/>
              <a:gd name="connsiteX3" fmla="*/ 126609 w 213934"/>
              <a:gd name="connsiteY3" fmla="*/ 140677 h 182880"/>
              <a:gd name="connsiteX4" fmla="*/ 14068 w 213934"/>
              <a:gd name="connsiteY4" fmla="*/ 168812 h 182880"/>
              <a:gd name="connsiteX5" fmla="*/ 0 w 213934"/>
              <a:gd name="connsiteY5" fmla="*/ 182880 h 18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934" h="182880">
                <a:moveTo>
                  <a:pt x="126609" y="0"/>
                </a:moveTo>
                <a:cubicBezTo>
                  <a:pt x="150055" y="14068"/>
                  <a:pt x="177614" y="22869"/>
                  <a:pt x="196948" y="42203"/>
                </a:cubicBezTo>
                <a:cubicBezTo>
                  <a:pt x="207433" y="52688"/>
                  <a:pt x="219634" y="72340"/>
                  <a:pt x="211015" y="84406"/>
                </a:cubicBezTo>
                <a:cubicBezTo>
                  <a:pt x="191361" y="111922"/>
                  <a:pt x="159414" y="132476"/>
                  <a:pt x="126609" y="140677"/>
                </a:cubicBezTo>
                <a:cubicBezTo>
                  <a:pt x="89095" y="150055"/>
                  <a:pt x="41411" y="141469"/>
                  <a:pt x="14068" y="168812"/>
                </a:cubicBezTo>
                <a:lnTo>
                  <a:pt x="0" y="18288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06002" y="1460208"/>
                <a:ext cx="6250109" cy="12311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b="1" dirty="0"/>
                  <a:t>Couche1:</a:t>
                </a:r>
              </a:p>
              <a:p>
                <a:r>
                  <a:rPr lang="el-GR" b="1" dirty="0"/>
                  <a:t>σ</a:t>
                </a:r>
                <a:r>
                  <a:rPr lang="fr-FR" b="1" dirty="0"/>
                  <a:t>’v0initiale (0,5m) = </a:t>
                </a:r>
                <a:r>
                  <a:rPr lang="el-GR" b="1" dirty="0"/>
                  <a:t>σ</a:t>
                </a:r>
                <a:r>
                  <a:rPr lang="fr-FR" b="1" dirty="0"/>
                  <a:t>v (0,5) – u(0,5) = 0,5*19 - 0,5*10 = 4,5 kPa</a:t>
                </a:r>
              </a:p>
              <a:p>
                <a:r>
                  <a:rPr lang="el-GR" b="1" dirty="0"/>
                  <a:t>σ</a:t>
                </a:r>
                <a:r>
                  <a:rPr lang="fr-FR" b="1" dirty="0"/>
                  <a:t>’</a:t>
                </a:r>
                <a:r>
                  <a:rPr lang="fr-FR" b="1" dirty="0" err="1"/>
                  <a:t>vfinale</a:t>
                </a:r>
                <a:r>
                  <a:rPr lang="fr-FR" b="1" dirty="0"/>
                  <a:t>  (0,5m)  = </a:t>
                </a:r>
                <a:r>
                  <a:rPr lang="el-GR" b="1" dirty="0"/>
                  <a:t>σ</a:t>
                </a:r>
                <a:r>
                  <a:rPr lang="fr-FR" b="1" dirty="0"/>
                  <a:t>v (0,5) – u(0,5  ) = 0,5*19 – 0       = 9,5 kPa </a:t>
                </a:r>
              </a:p>
              <a:p>
                <a:r>
                  <a:rPr lang="fr-FR" sz="2000" b="1" dirty="0">
                    <a:solidFill>
                      <a:srgbClr val="FF0000"/>
                    </a:solidFill>
                  </a:rPr>
                  <a:t>Donc </a:t>
                </a:r>
                <a14:m>
                  <m:oMath xmlns:m="http://schemas.openxmlformats.org/officeDocument/2006/math">
                    <m:r>
                      <a:rPr lang="fr-FR" sz="20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a:rPr lang="fr-FR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fr-FR" sz="2000" b="1" dirty="0">
                    <a:solidFill>
                      <a:srgbClr val="FF0000"/>
                    </a:solidFill>
                  </a:rPr>
                  <a:t>(0,5m) = 9,5 - 4,5 = 5 kPa,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02" y="1460208"/>
                <a:ext cx="6250109" cy="1231106"/>
              </a:xfrm>
              <a:prstGeom prst="rect">
                <a:avLst/>
              </a:prstGeom>
              <a:blipFill rotWithShape="0">
                <a:blip r:embed="rId3"/>
                <a:stretch>
                  <a:fillRect l="-975" t="-2985" b="-84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06001" y="2944988"/>
                <a:ext cx="4759316" cy="12311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b="1" dirty="0"/>
                  <a:t>Couche2:</a:t>
                </a:r>
              </a:p>
              <a:p>
                <a:r>
                  <a:rPr lang="el-GR" b="1" dirty="0"/>
                  <a:t>σ</a:t>
                </a:r>
                <a:r>
                  <a:rPr lang="fr-FR" b="1" dirty="0"/>
                  <a:t>’v0initiale (2m) = 1*(10-9) + 1*(12-10) = 11 kPa</a:t>
                </a:r>
              </a:p>
              <a:p>
                <a:r>
                  <a:rPr lang="el-GR" b="1" dirty="0"/>
                  <a:t>σ</a:t>
                </a:r>
                <a:r>
                  <a:rPr lang="fr-FR" b="1" dirty="0"/>
                  <a:t>’v0finale  (2m)  = 1*19 +  1*(12-10) = 21 kPa</a:t>
                </a:r>
              </a:p>
              <a:p>
                <a:r>
                  <a:rPr lang="fr-FR" sz="2000" b="1" dirty="0">
                    <a:solidFill>
                      <a:srgbClr val="FF0000"/>
                    </a:solidFill>
                  </a:rPr>
                  <a:t>Donc </a:t>
                </a:r>
                <a14:m>
                  <m:oMath xmlns:m="http://schemas.openxmlformats.org/officeDocument/2006/math">
                    <m:r>
                      <a:rPr lang="fr-FR" sz="20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a:rPr lang="fr-FR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fr-FR" sz="2000" b="1" dirty="0">
                    <a:solidFill>
                      <a:srgbClr val="FF0000"/>
                    </a:solidFill>
                  </a:rPr>
                  <a:t>(2m) = 21 - 11 = 10 kPa,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01" y="2944988"/>
                <a:ext cx="4759316" cy="1231106"/>
              </a:xfrm>
              <a:prstGeom prst="rect">
                <a:avLst/>
              </a:prstGeom>
              <a:blipFill rotWithShape="0">
                <a:blip r:embed="rId4"/>
                <a:stretch>
                  <a:fillRect l="-1280" t="-2475" r="-128" b="-79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115746" y="4258945"/>
            <a:ext cx="482503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Couche3:</a:t>
            </a:r>
          </a:p>
          <a:p>
            <a:r>
              <a:rPr lang="el-GR" b="1" dirty="0"/>
              <a:t>σ</a:t>
            </a:r>
            <a:r>
              <a:rPr lang="fr-FR" b="1" dirty="0"/>
              <a:t>’v0initiale (5,5m) = 1*9 + 2*2 + 2,5*6=  28 kPa</a:t>
            </a:r>
          </a:p>
          <a:p>
            <a:r>
              <a:rPr lang="el-GR" b="1" dirty="0"/>
              <a:t>σ</a:t>
            </a:r>
            <a:r>
              <a:rPr lang="fr-FR" b="1" dirty="0"/>
              <a:t>’v0finale  (5,5m)  = 1*19  + 2*2 + 2,5*6 = 38 kPa</a:t>
            </a:r>
          </a:p>
        </p:txBody>
      </p:sp>
      <p:sp>
        <p:nvSpPr>
          <p:cNvPr id="9" name="Rectangle 8"/>
          <p:cNvSpPr/>
          <p:nvPr/>
        </p:nvSpPr>
        <p:spPr>
          <a:xfrm>
            <a:off x="151686" y="5353176"/>
            <a:ext cx="499175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Couche4:</a:t>
            </a:r>
          </a:p>
          <a:p>
            <a:r>
              <a:rPr lang="el-GR" b="1" dirty="0"/>
              <a:t>σ</a:t>
            </a:r>
            <a:r>
              <a:rPr lang="fr-FR" b="1" dirty="0"/>
              <a:t>’v0initiale (9m) = 1*9   + 2*2 + 5*6+ 1*8 =  51 kPa</a:t>
            </a:r>
          </a:p>
          <a:p>
            <a:r>
              <a:rPr lang="el-GR" b="1" dirty="0"/>
              <a:t>σ</a:t>
            </a:r>
            <a:r>
              <a:rPr lang="fr-FR" b="1" dirty="0"/>
              <a:t>’v0finale  (9m)  = 1*19 + 2*2 + 5*6+ 1*8 =  61 kPa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5143437" y="4591465"/>
            <a:ext cx="6556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Couche2, coucche3 et couche4 </a:t>
            </a:r>
            <a:r>
              <a:rPr lang="fr-FR" sz="2400" b="1" dirty="0">
                <a:solidFill>
                  <a:srgbClr val="FF0000"/>
                </a:solidFill>
              </a:rPr>
              <a:t>NC</a:t>
            </a:r>
            <a:r>
              <a:rPr lang="fr-FR" sz="2400" b="1" dirty="0"/>
              <a:t>:</a:t>
            </a:r>
          </a:p>
          <a:p>
            <a:r>
              <a:rPr lang="fr-FR" sz="2400" b="1" dirty="0"/>
              <a:t>Donc: s2= 0,247m; s3= 0,178; s4=0,035m</a:t>
            </a:r>
          </a:p>
          <a:p>
            <a:r>
              <a:rPr lang="fr-FR" sz="2400" b="1" dirty="0"/>
              <a:t>Couche1 </a:t>
            </a:r>
            <a:r>
              <a:rPr lang="fr-FR" sz="2400" b="1" dirty="0" err="1"/>
              <a:t>Surconsolidé</a:t>
            </a:r>
            <a:r>
              <a:rPr lang="fr-FR" sz="2400" b="1" dirty="0"/>
              <a:t>: s1= 0,006m et st = 0,499m</a:t>
            </a:r>
          </a:p>
        </p:txBody>
      </p:sp>
    </p:spTree>
    <p:extLst>
      <p:ext uri="{BB962C8B-B14F-4D97-AF65-F5344CB8AC3E}">
        <p14:creationId xmlns:p14="http://schemas.microsoft.com/office/powerpoint/2010/main" val="2649446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1725" y="204920"/>
            <a:ext cx="16106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/>
              <a:t>EXERCICE 8</a:t>
            </a:r>
          </a:p>
        </p:txBody>
      </p:sp>
      <p:pic>
        <p:nvPicPr>
          <p:cNvPr id="3" name="Imag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5499" y="389586"/>
            <a:ext cx="4238625" cy="2197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51724" y="846686"/>
                <a:ext cx="270984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fr-FR" sz="2400" b="1" i="1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𝟓𝟎</m:t>
                      </m:r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𝒌𝑷𝒂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24" y="846686"/>
                <a:ext cx="2709844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/>
          <p:cNvSpPr txBox="1"/>
          <p:nvPr/>
        </p:nvSpPr>
        <p:spPr>
          <a:xfrm>
            <a:off x="151724" y="1488453"/>
            <a:ext cx="6893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1-  Tassement final de la surface du sol= s = s</a:t>
            </a:r>
            <a:r>
              <a:rPr lang="fr-FR" sz="2400" b="1" baseline="-25000" dirty="0"/>
              <a:t>∞</a:t>
            </a:r>
            <a:r>
              <a:rPr lang="fr-FR" sz="2400" b="1" dirty="0"/>
              <a:t>= ?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36861" y="2186942"/>
            <a:ext cx="6893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s = s</a:t>
            </a:r>
            <a:r>
              <a:rPr lang="fr-FR" sz="2400" b="1" baseline="-25000" dirty="0"/>
              <a:t>∞</a:t>
            </a:r>
            <a:r>
              <a:rPr lang="fr-FR" sz="2400" b="1" dirty="0"/>
              <a:t>= s1</a:t>
            </a:r>
            <a:r>
              <a:rPr lang="fr-FR" sz="2400" b="1" baseline="-25000" dirty="0"/>
              <a:t> ∞</a:t>
            </a:r>
            <a:r>
              <a:rPr lang="fr-FR" sz="2400" b="1" dirty="0"/>
              <a:t> + s2</a:t>
            </a:r>
            <a:r>
              <a:rPr lang="fr-FR" sz="2400" b="1" baseline="-25000" dirty="0"/>
              <a:t> ∞</a:t>
            </a:r>
            <a:endParaRPr lang="fr-FR" sz="24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151725" y="2839121"/>
            <a:ext cx="2243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Argile NC donc: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74508" y="3449924"/>
                <a:ext cx="11640238" cy="922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fr-FR" sz="2400" b="1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fr-FR" sz="2400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num>
                        <m:den>
                          <m:d>
                            <m:dPr>
                              <m:ctrlPr>
                                <a:rPr lang="fr-F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1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FR" sz="2400" b="1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  <m:r>
                                <a:rPr lang="fr-FR" sz="2400" b="1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fr-F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𝑪𝒔𝒊</m:t>
                          </m:r>
                          <m:r>
                            <a:rPr lang="fr-FR" sz="2400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𝒍𝒐𝒈</m:t>
                          </m:r>
                          <m:f>
                            <m:fPr>
                              <m:ctrlPr>
                                <a:rPr lang="fr-F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  <m:r>
                                <a:rPr lang="fr-FR" sz="2400" b="1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fr-F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fr-FR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p>
                                  <m:r>
                                    <a:rPr lang="fr-FR" sz="2400" b="1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fr-F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a:rPr lang="fr-FR" sz="2400" b="1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den>
                          </m:f>
                          <m:r>
                            <a:rPr lang="fr-FR" sz="2400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fr-F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𝑪𝒄𝒊</m:t>
                          </m:r>
                          <m:r>
                            <a:rPr lang="fr-FR" sz="2400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𝒍𝒐𝒈</m:t>
                          </m:r>
                          <m:f>
                            <m:fPr>
                              <m:ctrlPr>
                                <a:rPr lang="fr-F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FR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p>
                                  <m:r>
                                    <a:rPr lang="fr-FR" sz="2400" b="1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fr-F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a:rPr lang="fr-FR" sz="2400" b="1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fr-FR" sz="2400" b="1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 ∆</m:t>
                              </m:r>
                              <m:r>
                                <a:rPr lang="fr-F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fr-FR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p>
                                  <m:r>
                                    <a:rPr lang="fr-FR" sz="2400" b="1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fr-F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den>
                          </m:f>
                        </m:e>
                      </m:d>
                      <m:r>
                        <a:rPr lang="fr-F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fr-FR" sz="24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num>
                        <m:den>
                          <m:d>
                            <m:dPr>
                              <m:ctrlPr>
                                <a:rPr lang="fr-F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FR" sz="24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  <m:r>
                                <a:rPr lang="fr-FR" sz="24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d>
                        </m:den>
                      </m:f>
                      <m:r>
                        <a:rPr lang="fr-F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𝑪𝒄𝒊</m:t>
                      </m:r>
                      <m:r>
                        <a:rPr lang="fr-FR" sz="24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𝒍𝒐𝒈</m:t>
                      </m:r>
                      <m:d>
                        <m:dPr>
                          <m:ctrlPr>
                            <a:rPr lang="fr-F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FR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p>
                                  <m:r>
                                    <a:rPr lang="fr-FR" sz="2400" b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fr-F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a:rPr lang="fr-FR" sz="24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fr-FR" sz="24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 ∆</m:t>
                              </m:r>
                              <m:r>
                                <a:rPr lang="fr-F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fr-FR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p>
                                  <m:r>
                                    <a:rPr lang="fr-FR" sz="2400" b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fr-F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fr-FR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08" y="3449924"/>
                <a:ext cx="11640238" cy="92217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/>
          <p:cNvSpPr txBox="1"/>
          <p:nvPr/>
        </p:nvSpPr>
        <p:spPr>
          <a:xfrm>
            <a:off x="188951" y="4516515"/>
            <a:ext cx="2243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AN: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74508" y="5122595"/>
                <a:ext cx="5050870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fr-F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  <m:sub>
                          <m:r>
                            <a:rPr lang="fr-F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fr-F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d>
                            <m:dPr>
                              <m:ctrlPr>
                                <a:rPr lang="fr-F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FR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F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den>
                      </m:f>
                      <m:r>
                        <a:rPr lang="fr-F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F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fr-FR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𝒍𝒐𝒈</m:t>
                      </m:r>
                      <m:d>
                        <m:dPr>
                          <m:ctrlPr>
                            <a:rPr lang="fr-F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  <m:r>
                                <a:rPr lang="fr-FR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𝟓𝟎</m:t>
                              </m:r>
                            </m:num>
                            <m:den>
                              <m:r>
                                <a:rPr lang="fr-F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den>
                          </m:f>
                        </m:e>
                      </m:d>
                      <m:r>
                        <a:rPr lang="fr-F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F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𝟔𝟓</m:t>
                      </m:r>
                      <m:r>
                        <a:rPr lang="fr-F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fr-F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08" y="5122595"/>
                <a:ext cx="5050870" cy="71468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539512" y="5089839"/>
                <a:ext cx="5050870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fr-F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b>
                          <m:r>
                            <a:rPr lang="fr-F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fr-F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d>
                            <m:dPr>
                              <m:ctrlPr>
                                <a:rPr lang="fr-F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FR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F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den>
                      </m:f>
                      <m:r>
                        <a:rPr lang="fr-F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F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fr-FR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𝒍𝒐𝒈</m:t>
                      </m:r>
                      <m:d>
                        <m:dPr>
                          <m:ctrlPr>
                            <a:rPr lang="fr-F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𝟓𝟔</m:t>
                              </m:r>
                              <m:r>
                                <a:rPr lang="fr-FR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𝟓𝟎</m:t>
                              </m:r>
                            </m:num>
                            <m:den>
                              <m:r>
                                <a:rPr lang="fr-F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𝟓𝟔</m:t>
                              </m:r>
                            </m:den>
                          </m:f>
                        </m:e>
                      </m:d>
                      <m:r>
                        <a:rPr lang="fr-F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F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𝟐𝟏</m:t>
                      </m:r>
                      <m:r>
                        <a:rPr lang="fr-F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fr-F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512" y="5089839"/>
                <a:ext cx="5050870" cy="71468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ZoneTexte 12"/>
          <p:cNvSpPr txBox="1"/>
          <p:nvPr/>
        </p:nvSpPr>
        <p:spPr>
          <a:xfrm>
            <a:off x="3148371" y="6060596"/>
            <a:ext cx="6893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s = s</a:t>
            </a:r>
            <a:r>
              <a:rPr lang="fr-FR" sz="2400" b="1" baseline="-25000" dirty="0"/>
              <a:t>∞</a:t>
            </a:r>
            <a:r>
              <a:rPr lang="fr-FR" sz="2400" b="1" dirty="0"/>
              <a:t>= s1</a:t>
            </a:r>
            <a:r>
              <a:rPr lang="fr-FR" sz="2400" b="1" baseline="-25000" dirty="0"/>
              <a:t> ∞</a:t>
            </a:r>
            <a:r>
              <a:rPr lang="fr-FR" sz="2400" b="1" dirty="0"/>
              <a:t> + s2</a:t>
            </a:r>
            <a:r>
              <a:rPr lang="fr-FR" sz="2400" b="1" baseline="-25000" dirty="0"/>
              <a:t> ∞ </a:t>
            </a:r>
            <a:r>
              <a:rPr lang="fr-FR" sz="2400" b="1" dirty="0"/>
              <a:t>= 0,86 m</a:t>
            </a:r>
          </a:p>
        </p:txBody>
      </p:sp>
    </p:spTree>
    <p:extLst>
      <p:ext uri="{BB962C8B-B14F-4D97-AF65-F5344CB8AC3E}">
        <p14:creationId xmlns:p14="http://schemas.microsoft.com/office/powerpoint/2010/main" val="575792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264960"/>
            <a:ext cx="12093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2-  Courbe du tassement de la surface du sol au cours du temps = Evolution du tassement au cours du temps </a:t>
            </a:r>
            <a:r>
              <a:rPr lang="fr-FR" sz="2400" b="1" dirty="0" err="1"/>
              <a:t>càd</a:t>
            </a:r>
            <a:r>
              <a:rPr lang="fr-FR" sz="2400" b="1" dirty="0"/>
              <a:t> s= f(t)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0" y="2992098"/>
            <a:ext cx="114621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Couche 1: d1 = 2m; cv =2 . 10</a:t>
            </a:r>
            <a:r>
              <a:rPr lang="fr-FR" sz="2400" baseline="30000" dirty="0"/>
              <a:t>-7</a:t>
            </a:r>
            <a:r>
              <a:rPr lang="fr-FR" sz="2400" dirty="0"/>
              <a:t> m</a:t>
            </a:r>
            <a:r>
              <a:rPr lang="fr-FR" sz="2400" baseline="30000" dirty="0"/>
              <a:t>2</a:t>
            </a:r>
            <a:r>
              <a:rPr lang="fr-FR" sz="2400" dirty="0"/>
              <a:t>/s                 t</a:t>
            </a:r>
            <a:r>
              <a:rPr lang="fr-FR" sz="2400" baseline="-25000" dirty="0"/>
              <a:t>1∞ </a:t>
            </a:r>
            <a:r>
              <a:rPr lang="fr-FR" sz="2400" dirty="0"/>
              <a:t>= 2</a:t>
            </a:r>
            <a:r>
              <a:rPr lang="fr-FR" sz="2400" baseline="30000" dirty="0"/>
              <a:t>2</a:t>
            </a:r>
            <a:r>
              <a:rPr lang="fr-FR" sz="2400" dirty="0"/>
              <a:t>. 2/ (2. 10</a:t>
            </a:r>
            <a:r>
              <a:rPr lang="fr-FR" sz="2400" baseline="30000" dirty="0"/>
              <a:t>-7</a:t>
            </a:r>
            <a:r>
              <a:rPr lang="fr-FR" sz="2400" dirty="0"/>
              <a:t>) = 4. 10</a:t>
            </a:r>
            <a:r>
              <a:rPr lang="fr-FR" sz="2400" baseline="30000" dirty="0"/>
              <a:t>7</a:t>
            </a:r>
            <a:r>
              <a:rPr lang="fr-FR" sz="2400" dirty="0"/>
              <a:t> s = 11111 heures </a:t>
            </a:r>
          </a:p>
          <a:p>
            <a:r>
              <a:rPr lang="fr-FR" sz="2400" dirty="0"/>
              <a:t>= 462,9 jours ≈ 463 jours = 1 année et 98 jours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72478" y="1310582"/>
                <a:ext cx="1830309" cy="7906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𝐔</m:t>
                      </m:r>
                      <m:r>
                        <a:rPr lang="fr-FR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(%)= </m:t>
                      </m:r>
                      <m:f>
                        <m:fPr>
                          <m:ctrlPr>
                            <a:rPr lang="fr-F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𝐬</m:t>
                              </m:r>
                            </m:e>
                            <m:sub>
                              <m:r>
                                <a:rPr lang="fr-FR" sz="24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𝐬</m:t>
                              </m:r>
                            </m:e>
                            <m:sub>
                              <m:r>
                                <a:rPr lang="fr-FR" sz="24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78" y="1310582"/>
                <a:ext cx="1830309" cy="79060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5"/>
          <p:cNvSpPr txBox="1"/>
          <p:nvPr/>
        </p:nvSpPr>
        <p:spPr>
          <a:xfrm>
            <a:off x="3782156" y="1509612"/>
            <a:ext cx="3196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U = 100 % donc st = s</a:t>
            </a:r>
            <a:r>
              <a:rPr lang="fr-FR" sz="2400" baseline="-25000" dirty="0"/>
              <a:t>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757633" y="1375345"/>
                <a:ext cx="1764406" cy="7302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b>
                          <m:r>
                            <a:rPr lang="fr-FR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sub>
                      </m:sSub>
                      <m:r>
                        <a:rPr lang="fr-FR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𝐜</m:t>
                              </m:r>
                            </m:e>
                            <m:sub>
                              <m:r>
                                <a:rPr lang="fr-FR" sz="24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fr-F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𝐝</m:t>
                              </m:r>
                            </m:e>
                            <m:sup>
                              <m:r>
                                <a:rPr lang="fr-FR" sz="24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fr-FR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.  </m:t>
                      </m:r>
                      <m:r>
                        <a:rPr lang="fr-FR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𝐭</m:t>
                      </m:r>
                    </m:oMath>
                  </m:oMathPara>
                </a14:m>
                <a:endParaRPr lang="fr-F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633" y="1375345"/>
                <a:ext cx="1764406" cy="7302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oneTexte 8"/>
          <p:cNvSpPr txBox="1"/>
          <p:nvPr/>
        </p:nvSpPr>
        <p:spPr>
          <a:xfrm>
            <a:off x="0" y="2315808"/>
            <a:ext cx="1609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U = 100 %</a:t>
            </a:r>
            <a:endParaRPr lang="fr-FR" sz="2400" baseline="-25000" dirty="0"/>
          </a:p>
        </p:txBody>
      </p:sp>
      <p:sp>
        <p:nvSpPr>
          <p:cNvPr id="10" name="Flèche droite 9"/>
          <p:cNvSpPr/>
          <p:nvPr/>
        </p:nvSpPr>
        <p:spPr>
          <a:xfrm>
            <a:off x="1609859" y="2389512"/>
            <a:ext cx="643944" cy="314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2543638" y="2315808"/>
            <a:ext cx="1036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Tv = 2</a:t>
            </a:r>
            <a:endParaRPr lang="fr-FR" sz="2400" baseline="-25000" dirty="0"/>
          </a:p>
        </p:txBody>
      </p:sp>
      <p:sp>
        <p:nvSpPr>
          <p:cNvPr id="12" name="Flèche droite 11"/>
          <p:cNvSpPr/>
          <p:nvPr/>
        </p:nvSpPr>
        <p:spPr>
          <a:xfrm>
            <a:off x="4887532" y="3087340"/>
            <a:ext cx="643944" cy="314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869782"/>
              </p:ext>
            </p:extLst>
          </p:nvPr>
        </p:nvGraphicFramePr>
        <p:xfrm>
          <a:off x="172478" y="4060845"/>
          <a:ext cx="8128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5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T(jours)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0,043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0,086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0,259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1,728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2,16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0,330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 (t)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0,640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0,645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4439465" y="2369148"/>
            <a:ext cx="47914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>
                <a:solidFill>
                  <a:srgbClr val="0070C0"/>
                </a:solidFill>
              </a:rPr>
              <a:t>cv =2 . 10</a:t>
            </a:r>
            <a:r>
              <a:rPr lang="fr-FR" sz="2400" b="1" baseline="30000" dirty="0">
                <a:solidFill>
                  <a:srgbClr val="0070C0"/>
                </a:solidFill>
              </a:rPr>
              <a:t>-7</a:t>
            </a:r>
            <a:r>
              <a:rPr lang="fr-FR" sz="2400" b="1" dirty="0">
                <a:solidFill>
                  <a:srgbClr val="0070C0"/>
                </a:solidFill>
              </a:rPr>
              <a:t> m</a:t>
            </a:r>
            <a:r>
              <a:rPr lang="fr-FR" sz="2400" b="1" baseline="30000" dirty="0">
                <a:solidFill>
                  <a:srgbClr val="0070C0"/>
                </a:solidFill>
              </a:rPr>
              <a:t>2</a:t>
            </a:r>
            <a:r>
              <a:rPr lang="fr-FR" sz="2400" b="1" dirty="0">
                <a:solidFill>
                  <a:srgbClr val="0070C0"/>
                </a:solidFill>
              </a:rPr>
              <a:t>/s  =  0,01728 m</a:t>
            </a:r>
            <a:r>
              <a:rPr lang="fr-FR" sz="2400" b="1" baseline="30000" dirty="0">
                <a:solidFill>
                  <a:srgbClr val="0070C0"/>
                </a:solidFill>
              </a:rPr>
              <a:t>2</a:t>
            </a:r>
            <a:r>
              <a:rPr lang="fr-FR" sz="2400" b="1" dirty="0">
                <a:solidFill>
                  <a:srgbClr val="0070C0"/>
                </a:solidFill>
              </a:rPr>
              <a:t>/jour </a:t>
            </a:r>
          </a:p>
        </p:txBody>
      </p:sp>
      <p:graphicFrame>
        <p:nvGraphicFramePr>
          <p:cNvPr id="15" name="Graphique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422683"/>
              </p:ext>
            </p:extLst>
          </p:nvPr>
        </p:nvGraphicFramePr>
        <p:xfrm>
          <a:off x="8246549" y="4351284"/>
          <a:ext cx="4550979" cy="25067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8255119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5EC7691BAAE84BAE1F23F5F5ACB482" ma:contentTypeVersion="0" ma:contentTypeDescription="Crée un document." ma:contentTypeScope="" ma:versionID="7ab95e3e67a51451819b117302587ed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3d6ca9f312fcd1c0ab10337cdbdb72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102A2F0-498C-4635-BD72-B32ED9F9941E}"/>
</file>

<file path=customXml/itemProps2.xml><?xml version="1.0" encoding="utf-8"?>
<ds:datastoreItem xmlns:ds="http://schemas.openxmlformats.org/officeDocument/2006/customXml" ds:itemID="{2B367480-61DA-4211-A3EA-94570FF96F59}"/>
</file>

<file path=customXml/itemProps3.xml><?xml version="1.0" encoding="utf-8"?>
<ds:datastoreItem xmlns:ds="http://schemas.openxmlformats.org/officeDocument/2006/customXml" ds:itemID="{09854622-D4DA-49A4-8222-51257D11CD9D}"/>
</file>

<file path=docProps/app.xml><?xml version="1.0" encoding="utf-8"?>
<Properties xmlns="http://schemas.openxmlformats.org/officeDocument/2006/extended-properties" xmlns:vt="http://schemas.openxmlformats.org/officeDocument/2006/docPropsVTypes">
  <TotalTime>9655</TotalTime>
  <Words>2074</Words>
  <Application>Microsoft Office PowerPoint</Application>
  <PresentationFormat>Widescreen</PresentationFormat>
  <Paragraphs>562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Thème Office</vt:lpstr>
      <vt:lpstr>CORRECTION TD CHAPITRE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CORRECTION TD CHAPITRE 4</dc:title>
  <dc:creator>micropc</dc:creator>
  <cp:lastModifiedBy>Lamia Touiti</cp:lastModifiedBy>
  <cp:revision>119</cp:revision>
  <dcterms:created xsi:type="dcterms:W3CDTF">2020-04-28T05:27:32Z</dcterms:created>
  <dcterms:modified xsi:type="dcterms:W3CDTF">2021-04-20T09:36:15Z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0x010100B95EC7691BAAE84BAE1F23F5F5ACB482</vt:lpwstr>
  </property>
</Properties>
</file>