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786" y="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6B4-552D-4691-8DC4-B711D5A6B74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C5B13-2F8E-4C7B-98AB-67956761F5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6B4-552D-4691-8DC4-B711D5A6B74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C5B13-2F8E-4C7B-98AB-67956761F5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6B4-552D-4691-8DC4-B711D5A6B74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C5B13-2F8E-4C7B-98AB-67956761F5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6B4-552D-4691-8DC4-B711D5A6B74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C5B13-2F8E-4C7B-98AB-67956761F5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6B4-552D-4691-8DC4-B711D5A6B74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C5B13-2F8E-4C7B-98AB-67956761F5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6B4-552D-4691-8DC4-B711D5A6B74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C5B13-2F8E-4C7B-98AB-67956761F5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6B4-552D-4691-8DC4-B711D5A6B74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C5B13-2F8E-4C7B-98AB-67956761F5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6B4-552D-4691-8DC4-B711D5A6B74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C5B13-2F8E-4C7B-98AB-67956761F5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6B4-552D-4691-8DC4-B711D5A6B74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C5B13-2F8E-4C7B-98AB-67956761F5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6B4-552D-4691-8DC4-B711D5A6B74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C5B13-2F8E-4C7B-98AB-67956761F5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6B4-552D-4691-8DC4-B711D5A6B74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C5B13-2F8E-4C7B-98AB-67956761F5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BD6B4-552D-4691-8DC4-B711D5A6B74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C5B13-2F8E-4C7B-98AB-67956761F50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SC003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199962"/>
            <a:ext cx="5328592" cy="3509934"/>
          </a:xfrm>
          <a:prstGeom prst="rect">
            <a:avLst/>
          </a:prstGeom>
          <a:noFill/>
          <a:ln w="38100">
            <a:solidFill>
              <a:srgbClr val="E9E91F"/>
            </a:solidFill>
            <a:miter lim="800000"/>
            <a:headEnd/>
            <a:tailEnd/>
          </a:ln>
        </p:spPr>
      </p:pic>
      <p:pic>
        <p:nvPicPr>
          <p:cNvPr id="5" name="Picture 8" descr="DSC003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859844"/>
            <a:ext cx="2654300" cy="1979612"/>
          </a:xfrm>
          <a:prstGeom prst="rect">
            <a:avLst/>
          </a:prstGeom>
          <a:noFill/>
          <a:ln w="38100">
            <a:solidFill>
              <a:srgbClr val="E9E91F"/>
            </a:solidFill>
            <a:miter lim="800000"/>
            <a:headEnd/>
            <a:tailEnd/>
          </a:ln>
        </p:spPr>
      </p:pic>
      <p:pic>
        <p:nvPicPr>
          <p:cNvPr id="6" name="Picture 12" descr="power tra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715828"/>
            <a:ext cx="1963738" cy="2251075"/>
          </a:xfrm>
          <a:prstGeom prst="rect">
            <a:avLst/>
          </a:prstGeom>
          <a:noFill/>
          <a:ln w="38100">
            <a:solidFill>
              <a:srgbClr val="E9E91F"/>
            </a:solidFill>
            <a:miter lim="800000"/>
            <a:headEnd/>
            <a:tailEnd/>
          </a:ln>
        </p:spPr>
      </p:pic>
      <p:pic>
        <p:nvPicPr>
          <p:cNvPr id="7" name="Picture 11" descr="2sc1815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280" y="859844"/>
            <a:ext cx="1762125" cy="2114550"/>
          </a:xfrm>
          <a:prstGeom prst="rect">
            <a:avLst/>
          </a:prstGeom>
          <a:noFill/>
          <a:ln w="28575">
            <a:solidFill>
              <a:srgbClr val="E9E91F"/>
            </a:solidFill>
            <a:miter lim="800000"/>
            <a:headEnd/>
            <a:tailEnd/>
          </a:ln>
        </p:spPr>
      </p:pic>
      <p:pic>
        <p:nvPicPr>
          <p:cNvPr id="8" name="Picture 13" descr="2sd880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46266" y="750334"/>
            <a:ext cx="1762125" cy="2205038"/>
          </a:xfrm>
          <a:prstGeom prst="rect">
            <a:avLst/>
          </a:prstGeom>
          <a:noFill/>
          <a:ln w="38100">
            <a:solidFill>
              <a:srgbClr val="E9E91F"/>
            </a:solidFill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3038621" y="182879"/>
            <a:ext cx="3573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Boitiers des transistors</a:t>
            </a:r>
            <a:endParaRPr lang="fr-FR" sz="2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8300692" y="1001315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 NPN</a:t>
            </a:r>
            <a:endParaRPr lang="fr-FR" sz="1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2699274" y="696517"/>
            <a:ext cx="992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 </a:t>
            </a:r>
            <a:r>
              <a:rPr lang="fr-FR" sz="1400" b="1" dirty="0" err="1" smtClean="0"/>
              <a:t>Icmax</a:t>
            </a:r>
            <a:r>
              <a:rPr lang="fr-FR" sz="1400" b="1" dirty="0" smtClean="0"/>
              <a:t>= 3A</a:t>
            </a:r>
            <a:endParaRPr lang="fr-FR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344043" y="883423"/>
            <a:ext cx="1656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 </a:t>
            </a:r>
            <a:r>
              <a:rPr lang="fr-FR" sz="1400" b="1" dirty="0" err="1" smtClean="0"/>
              <a:t>Icmax</a:t>
            </a:r>
            <a:r>
              <a:rPr lang="fr-FR" sz="1400" b="1" dirty="0" smtClean="0"/>
              <a:t>= 800 mA- 1A</a:t>
            </a:r>
            <a:endParaRPr lang="fr-FR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473" y="679265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 PNP germanium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470782" y="2625960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 TO-3</a:t>
            </a:r>
            <a:endParaRPr lang="fr-FR" sz="1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2443356" y="265759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 TO-220</a:t>
            </a:r>
            <a:endParaRPr lang="fr-FR" sz="14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4321039" y="2508065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 TO-39</a:t>
            </a:r>
            <a:endParaRPr lang="fr-FR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7055613" y="2680594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 TO-92</a:t>
            </a:r>
            <a:endParaRPr lang="fr-FR"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2771454" y="2780928"/>
            <a:ext cx="6193034" cy="3759841"/>
            <a:chOff x="1475" y="3916"/>
            <a:chExt cx="6305" cy="3927"/>
          </a:xfrm>
        </p:grpSpPr>
        <p:sp>
          <p:nvSpPr>
            <p:cNvPr id="2079" name="AutoShape 31"/>
            <p:cNvSpPr>
              <a:spLocks noChangeAspect="1" noChangeArrowheads="1" noTextEdit="1"/>
            </p:cNvSpPr>
            <p:nvPr/>
          </p:nvSpPr>
          <p:spPr bwMode="auto">
            <a:xfrm>
              <a:off x="2355" y="3916"/>
              <a:ext cx="5205" cy="392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8" name="Line 30"/>
            <p:cNvSpPr>
              <a:spLocks noChangeShapeType="1"/>
            </p:cNvSpPr>
            <p:nvPr/>
          </p:nvSpPr>
          <p:spPr bwMode="auto">
            <a:xfrm flipH="1" flipV="1">
              <a:off x="2996" y="4356"/>
              <a:ext cx="1408" cy="15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7" name="Text Box 29"/>
            <p:cNvSpPr txBox="1">
              <a:spLocks noChangeArrowheads="1"/>
            </p:cNvSpPr>
            <p:nvPr/>
          </p:nvSpPr>
          <p:spPr bwMode="auto">
            <a:xfrm>
              <a:off x="3553" y="4837"/>
              <a:ext cx="719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Symbol" pitchFamily="18" charset="2"/>
                </a:rPr>
                <a:t>D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12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2990" y="5892"/>
              <a:ext cx="1457" cy="1229"/>
            </a:xfrm>
            <a:custGeom>
              <a:avLst/>
              <a:gdLst/>
              <a:ahLst/>
              <a:cxnLst>
                <a:cxn ang="0">
                  <a:pos x="975" y="0"/>
                </a:cxn>
                <a:cxn ang="0">
                  <a:pos x="975" y="386"/>
                </a:cxn>
                <a:cxn ang="0">
                  <a:pos x="680" y="635"/>
                </a:cxn>
                <a:cxn ang="0">
                  <a:pos x="0" y="862"/>
                </a:cxn>
              </a:cxnLst>
              <a:rect l="0" t="0" r="r" b="b"/>
              <a:pathLst>
                <a:path w="1024" h="862">
                  <a:moveTo>
                    <a:pt x="975" y="0"/>
                  </a:moveTo>
                  <a:cubicBezTo>
                    <a:pt x="999" y="140"/>
                    <a:pt x="1024" y="280"/>
                    <a:pt x="975" y="386"/>
                  </a:cubicBezTo>
                  <a:cubicBezTo>
                    <a:pt x="926" y="492"/>
                    <a:pt x="843" y="556"/>
                    <a:pt x="680" y="635"/>
                  </a:cubicBezTo>
                  <a:cubicBezTo>
                    <a:pt x="517" y="714"/>
                    <a:pt x="258" y="788"/>
                    <a:pt x="0" y="862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4317" y="5935"/>
              <a:ext cx="344" cy="6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V="1">
              <a:off x="4409" y="4048"/>
              <a:ext cx="0" cy="3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3" name="Text Box 25"/>
            <p:cNvSpPr txBox="1">
              <a:spLocks noChangeArrowheads="1"/>
            </p:cNvSpPr>
            <p:nvPr/>
          </p:nvSpPr>
          <p:spPr bwMode="auto">
            <a:xfrm>
              <a:off x="2317" y="6629"/>
              <a:ext cx="1459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Caract</a:t>
              </a:r>
              <a:r>
                <a:rPr kumimoji="0" lang="fr-F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d’entrée</a:t>
              </a:r>
              <a:endParaRPr kumimoji="0" lang="ar-S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Text Box 24"/>
            <p:cNvSpPr txBox="1">
              <a:spLocks noChangeArrowheads="1"/>
            </p:cNvSpPr>
            <p:nvPr/>
          </p:nvSpPr>
          <p:spPr bwMode="auto">
            <a:xfrm>
              <a:off x="1475" y="4926"/>
              <a:ext cx="1924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Transfert courant</a:t>
              </a:r>
              <a:endParaRPr kumimoji="0" lang="ar-S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1" name="Text Box 23"/>
            <p:cNvSpPr txBox="1">
              <a:spLocks noChangeArrowheads="1"/>
            </p:cNvSpPr>
            <p:nvPr/>
          </p:nvSpPr>
          <p:spPr bwMode="auto">
            <a:xfrm>
              <a:off x="2398" y="6024"/>
              <a:ext cx="898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12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ea typeface="Times New Roman" pitchFamily="18" charset="0"/>
                  <a:cs typeface="Symbol" pitchFamily="18" charset="2"/>
                </a:rPr>
                <a:t>m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Text Box 22"/>
            <p:cNvSpPr txBox="1">
              <a:spLocks noChangeArrowheads="1"/>
            </p:cNvSpPr>
            <p:nvPr/>
          </p:nvSpPr>
          <p:spPr bwMode="auto">
            <a:xfrm>
              <a:off x="4010" y="3916"/>
              <a:ext cx="1111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12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mA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9" name="Text Box 21"/>
            <p:cNvSpPr txBox="1">
              <a:spLocks noChangeArrowheads="1"/>
            </p:cNvSpPr>
            <p:nvPr/>
          </p:nvSpPr>
          <p:spPr bwMode="auto">
            <a:xfrm>
              <a:off x="4322" y="6900"/>
              <a:ext cx="755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V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BE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(V)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8" name="Text Box 20"/>
            <p:cNvSpPr txBox="1">
              <a:spLocks noChangeArrowheads="1"/>
            </p:cNvSpPr>
            <p:nvPr/>
          </p:nvSpPr>
          <p:spPr bwMode="auto">
            <a:xfrm>
              <a:off x="6805" y="5847"/>
              <a:ext cx="75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V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CE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(V)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740" y="5935"/>
              <a:ext cx="41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6" name="Text Box 18"/>
            <p:cNvSpPr txBox="1">
              <a:spLocks noChangeArrowheads="1"/>
            </p:cNvSpPr>
            <p:nvPr/>
          </p:nvSpPr>
          <p:spPr bwMode="auto">
            <a:xfrm>
              <a:off x="2355" y="7471"/>
              <a:ext cx="4579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ar-SA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شكل 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ar-SA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: منحنيات الخروج للترانزيستور لقيمتين من تيار القاعدة 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14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>
              <a:off x="4404" y="5935"/>
              <a:ext cx="0" cy="4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4317" y="6419"/>
              <a:ext cx="87" cy="13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90"/>
                </a:cxn>
              </a:cxnLst>
              <a:rect l="0" t="0" r="r" b="b"/>
              <a:pathLst>
                <a:path w="46" h="90">
                  <a:moveTo>
                    <a:pt x="46" y="0"/>
                  </a:moveTo>
                  <a:cubicBezTo>
                    <a:pt x="46" y="0"/>
                    <a:pt x="23" y="45"/>
                    <a:pt x="0" y="9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 flipV="1">
              <a:off x="4404" y="4487"/>
              <a:ext cx="219" cy="1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 flipV="1">
              <a:off x="4404" y="5234"/>
              <a:ext cx="219" cy="6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4623" y="4882"/>
              <a:ext cx="1796" cy="350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45" y="136"/>
                </a:cxn>
                <a:cxn ang="0">
                  <a:pos x="272" y="90"/>
                </a:cxn>
                <a:cxn ang="0">
                  <a:pos x="952" y="0"/>
                </a:cxn>
              </a:cxnLst>
              <a:rect l="0" t="0" r="r" b="b"/>
              <a:pathLst>
                <a:path w="952" h="181">
                  <a:moveTo>
                    <a:pt x="0" y="181"/>
                  </a:moveTo>
                  <a:cubicBezTo>
                    <a:pt x="0" y="166"/>
                    <a:pt x="0" y="151"/>
                    <a:pt x="45" y="136"/>
                  </a:cubicBezTo>
                  <a:cubicBezTo>
                    <a:pt x="90" y="121"/>
                    <a:pt x="121" y="113"/>
                    <a:pt x="272" y="90"/>
                  </a:cubicBezTo>
                  <a:cubicBezTo>
                    <a:pt x="423" y="67"/>
                    <a:pt x="687" y="33"/>
                    <a:pt x="95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4623" y="4179"/>
              <a:ext cx="1796" cy="351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45" y="136"/>
                </a:cxn>
                <a:cxn ang="0">
                  <a:pos x="272" y="90"/>
                </a:cxn>
                <a:cxn ang="0">
                  <a:pos x="952" y="0"/>
                </a:cxn>
              </a:cxnLst>
              <a:rect l="0" t="0" r="r" b="b"/>
              <a:pathLst>
                <a:path w="952" h="181">
                  <a:moveTo>
                    <a:pt x="0" y="181"/>
                  </a:moveTo>
                  <a:cubicBezTo>
                    <a:pt x="0" y="166"/>
                    <a:pt x="0" y="151"/>
                    <a:pt x="45" y="136"/>
                  </a:cubicBezTo>
                  <a:cubicBezTo>
                    <a:pt x="90" y="121"/>
                    <a:pt x="121" y="113"/>
                    <a:pt x="272" y="90"/>
                  </a:cubicBezTo>
                  <a:cubicBezTo>
                    <a:pt x="423" y="67"/>
                    <a:pt x="687" y="33"/>
                    <a:pt x="95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6121" y="4663"/>
              <a:ext cx="726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6249" y="4048"/>
              <a:ext cx="898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B2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&gt;I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>
              <a:off x="6249" y="4882"/>
              <a:ext cx="0" cy="10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4879" y="5100"/>
              <a:ext cx="0" cy="8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4879" y="6111"/>
              <a:ext cx="13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5221" y="6155"/>
              <a:ext cx="615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Symbol" pitchFamily="18" charset="2"/>
                </a:rPr>
                <a:t>D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V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 flipH="1">
              <a:off x="4409" y="5100"/>
              <a:ext cx="4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 flipH="1">
              <a:off x="4409" y="4882"/>
              <a:ext cx="18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1" name="Line 3"/>
            <p:cNvSpPr>
              <a:spLocks noChangeShapeType="1"/>
            </p:cNvSpPr>
            <p:nvPr/>
          </p:nvSpPr>
          <p:spPr bwMode="auto">
            <a:xfrm>
              <a:off x="4279" y="4882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0" name="Text Box 2"/>
            <p:cNvSpPr txBox="1">
              <a:spLocks noChangeArrowheads="1"/>
            </p:cNvSpPr>
            <p:nvPr/>
          </p:nvSpPr>
          <p:spPr bwMode="auto">
            <a:xfrm>
              <a:off x="6377" y="5188"/>
              <a:ext cx="1403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Caract</a:t>
              </a:r>
              <a:r>
                <a:rPr kumimoji="0" lang="fr-F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de sortie</a:t>
              </a:r>
              <a:endParaRPr kumimoji="0" lang="ar-S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395536" y="404664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L’équation de la maille d’entrée IB=f(VBE) </a:t>
            </a:r>
            <a:endParaRPr lang="fr-FR" sz="1400" dirty="0"/>
          </a:p>
        </p:txBody>
      </p:sp>
      <p:sp>
        <p:nvSpPr>
          <p:cNvPr id="2160" name="Rectangle 1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2093" name="Group 45"/>
          <p:cNvGrpSpPr>
            <a:grpSpLocks noChangeAspect="1"/>
          </p:cNvGrpSpPr>
          <p:nvPr/>
        </p:nvGrpSpPr>
        <p:grpSpPr bwMode="auto">
          <a:xfrm>
            <a:off x="3851920" y="348428"/>
            <a:ext cx="4392488" cy="2286000"/>
            <a:chOff x="2355" y="10193"/>
            <a:chExt cx="7598" cy="2941"/>
          </a:xfrm>
        </p:grpSpPr>
        <p:sp>
          <p:nvSpPr>
            <p:cNvPr id="2159" name="AutoShape 111"/>
            <p:cNvSpPr>
              <a:spLocks noChangeAspect="1" noChangeArrowheads="1" noTextEdit="1"/>
            </p:cNvSpPr>
            <p:nvPr/>
          </p:nvSpPr>
          <p:spPr bwMode="auto">
            <a:xfrm>
              <a:off x="2355" y="10193"/>
              <a:ext cx="7598" cy="294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grpSp>
          <p:nvGrpSpPr>
            <p:cNvPr id="2149" name="Group 101"/>
            <p:cNvGrpSpPr>
              <a:grpSpLocks/>
            </p:cNvGrpSpPr>
            <p:nvPr/>
          </p:nvGrpSpPr>
          <p:grpSpPr bwMode="auto">
            <a:xfrm>
              <a:off x="5777" y="10719"/>
              <a:ext cx="686" cy="879"/>
              <a:chOff x="4558" y="1797"/>
              <a:chExt cx="363" cy="454"/>
            </a:xfrm>
          </p:grpSpPr>
          <p:sp>
            <p:nvSpPr>
              <p:cNvPr id="2158" name="Line 110"/>
              <p:cNvSpPr>
                <a:spLocks noChangeShapeType="1"/>
              </p:cNvSpPr>
              <p:nvPr/>
            </p:nvSpPr>
            <p:spPr bwMode="auto">
              <a:xfrm>
                <a:off x="4558" y="2024"/>
                <a:ext cx="1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grpSp>
            <p:nvGrpSpPr>
              <p:cNvPr id="2151" name="Group 103"/>
              <p:cNvGrpSpPr>
                <a:grpSpLocks/>
              </p:cNvGrpSpPr>
              <p:nvPr/>
            </p:nvGrpSpPr>
            <p:grpSpPr bwMode="auto">
              <a:xfrm>
                <a:off x="4649" y="1797"/>
                <a:ext cx="272" cy="454"/>
                <a:chOff x="4649" y="1797"/>
                <a:chExt cx="272" cy="454"/>
              </a:xfrm>
            </p:grpSpPr>
            <p:sp>
              <p:nvSpPr>
                <p:cNvPr id="2157" name="Oval 109"/>
                <p:cNvSpPr>
                  <a:spLocks noChangeArrowheads="1"/>
                </p:cNvSpPr>
                <p:nvPr/>
              </p:nvSpPr>
              <p:spPr bwMode="auto">
                <a:xfrm>
                  <a:off x="4649" y="1888"/>
                  <a:ext cx="272" cy="2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156" name="Line 108"/>
                <p:cNvSpPr>
                  <a:spLocks noChangeShapeType="1"/>
                </p:cNvSpPr>
                <p:nvPr/>
              </p:nvSpPr>
              <p:spPr bwMode="auto">
                <a:xfrm>
                  <a:off x="4740" y="1933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155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4740" y="1933"/>
                  <a:ext cx="136" cy="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154" name="Line 106"/>
                <p:cNvSpPr>
                  <a:spLocks noChangeShapeType="1"/>
                </p:cNvSpPr>
                <p:nvPr/>
              </p:nvSpPr>
              <p:spPr bwMode="auto">
                <a:xfrm>
                  <a:off x="4740" y="2069"/>
                  <a:ext cx="136" cy="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153" name="Line 105"/>
                <p:cNvSpPr>
                  <a:spLocks noChangeShapeType="1"/>
                </p:cNvSpPr>
                <p:nvPr/>
              </p:nvSpPr>
              <p:spPr bwMode="auto">
                <a:xfrm>
                  <a:off x="4876" y="211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152" name="Line 104"/>
                <p:cNvSpPr>
                  <a:spLocks noChangeShapeType="1"/>
                </p:cNvSpPr>
                <p:nvPr/>
              </p:nvSpPr>
              <p:spPr bwMode="auto">
                <a:xfrm>
                  <a:off x="4876" y="1797"/>
                  <a:ext cx="0" cy="1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2150" name="Line 102"/>
              <p:cNvSpPr>
                <a:spLocks noChangeShapeType="1"/>
              </p:cNvSpPr>
              <p:nvPr/>
            </p:nvSpPr>
            <p:spPr bwMode="auto">
              <a:xfrm>
                <a:off x="4558" y="2024"/>
                <a:ext cx="1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148" name="Line 100"/>
            <p:cNvSpPr>
              <a:spLocks noChangeShapeType="1"/>
            </p:cNvSpPr>
            <p:nvPr/>
          </p:nvSpPr>
          <p:spPr bwMode="auto">
            <a:xfrm>
              <a:off x="3810" y="12477"/>
              <a:ext cx="48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2136" name="Group 88"/>
            <p:cNvGrpSpPr>
              <a:grpSpLocks/>
            </p:cNvGrpSpPr>
            <p:nvPr/>
          </p:nvGrpSpPr>
          <p:grpSpPr bwMode="auto">
            <a:xfrm>
              <a:off x="3467" y="11159"/>
              <a:ext cx="684" cy="1316"/>
              <a:chOff x="567" y="346"/>
              <a:chExt cx="363" cy="816"/>
            </a:xfrm>
          </p:grpSpPr>
          <p:sp>
            <p:nvSpPr>
              <p:cNvPr id="2147" name="Line 99"/>
              <p:cNvSpPr>
                <a:spLocks noChangeShapeType="1"/>
              </p:cNvSpPr>
              <p:nvPr/>
            </p:nvSpPr>
            <p:spPr bwMode="auto">
              <a:xfrm flipV="1">
                <a:off x="567" y="618"/>
                <a:ext cx="363" cy="3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grpSp>
            <p:nvGrpSpPr>
              <p:cNvPr id="2138" name="Group 90"/>
              <p:cNvGrpSpPr>
                <a:grpSpLocks/>
              </p:cNvGrpSpPr>
              <p:nvPr/>
            </p:nvGrpSpPr>
            <p:grpSpPr bwMode="auto">
              <a:xfrm>
                <a:off x="612" y="346"/>
                <a:ext cx="272" cy="498"/>
                <a:chOff x="430" y="346"/>
                <a:chExt cx="272" cy="498"/>
              </a:xfrm>
            </p:grpSpPr>
            <p:grpSp>
              <p:nvGrpSpPr>
                <p:cNvPr id="2140" name="Group 92"/>
                <p:cNvGrpSpPr>
                  <a:grpSpLocks/>
                </p:cNvGrpSpPr>
                <p:nvPr/>
              </p:nvGrpSpPr>
              <p:grpSpPr bwMode="auto">
                <a:xfrm>
                  <a:off x="430" y="708"/>
                  <a:ext cx="272" cy="136"/>
                  <a:chOff x="3424" y="1026"/>
                  <a:chExt cx="272" cy="136"/>
                </a:xfrm>
              </p:grpSpPr>
              <p:grpSp>
                <p:nvGrpSpPr>
                  <p:cNvPr id="2144" name="Group 96"/>
                  <p:cNvGrpSpPr>
                    <a:grpSpLocks/>
                  </p:cNvGrpSpPr>
                  <p:nvPr/>
                </p:nvGrpSpPr>
                <p:grpSpPr bwMode="auto">
                  <a:xfrm>
                    <a:off x="3424" y="1026"/>
                    <a:ext cx="272" cy="45"/>
                    <a:chOff x="3424" y="1026"/>
                    <a:chExt cx="272" cy="45"/>
                  </a:xfrm>
                </p:grpSpPr>
                <p:sp>
                  <p:nvSpPr>
                    <p:cNvPr id="2146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24" y="1026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145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15" y="1071"/>
                      <a:ext cx="9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141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3424" y="1117"/>
                    <a:ext cx="272" cy="45"/>
                    <a:chOff x="3424" y="1026"/>
                    <a:chExt cx="272" cy="45"/>
                  </a:xfrm>
                </p:grpSpPr>
                <p:sp>
                  <p:nvSpPr>
                    <p:cNvPr id="2143" name="Line 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24" y="1026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142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15" y="1071"/>
                      <a:ext cx="9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2139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567" y="346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2137" name="Line 89"/>
              <p:cNvSpPr>
                <a:spLocks noChangeShapeType="1"/>
              </p:cNvSpPr>
              <p:nvPr/>
            </p:nvSpPr>
            <p:spPr bwMode="auto">
              <a:xfrm>
                <a:off x="748" y="845"/>
                <a:ext cx="0" cy="3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135" name="Line 87"/>
            <p:cNvSpPr>
              <a:spLocks noChangeShapeType="1"/>
            </p:cNvSpPr>
            <p:nvPr/>
          </p:nvSpPr>
          <p:spPr bwMode="auto">
            <a:xfrm>
              <a:off x="3810" y="11159"/>
              <a:ext cx="19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4" name="Rectangle 86"/>
            <p:cNvSpPr>
              <a:spLocks noChangeArrowheads="1"/>
            </p:cNvSpPr>
            <p:nvPr/>
          </p:nvSpPr>
          <p:spPr bwMode="auto">
            <a:xfrm>
              <a:off x="4023" y="11072"/>
              <a:ext cx="685" cy="1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Text Box 84"/>
            <p:cNvSpPr txBox="1">
              <a:spLocks noChangeArrowheads="1"/>
            </p:cNvSpPr>
            <p:nvPr/>
          </p:nvSpPr>
          <p:spPr bwMode="auto">
            <a:xfrm>
              <a:off x="4151" y="10719"/>
              <a:ext cx="49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86868" tIns="43434" rIns="86868" bIns="4343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r>
                <a:rPr kumimoji="0" lang="en-US" sz="11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1" name="Text Box 83"/>
            <p:cNvSpPr txBox="1">
              <a:spLocks noChangeArrowheads="1"/>
            </p:cNvSpPr>
            <p:nvPr/>
          </p:nvSpPr>
          <p:spPr bwMode="auto">
            <a:xfrm>
              <a:off x="2917" y="11686"/>
              <a:ext cx="585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86868" tIns="43434" rIns="86868" bIns="4343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V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" name="Line 82"/>
            <p:cNvSpPr>
              <a:spLocks noChangeShapeType="1"/>
            </p:cNvSpPr>
            <p:nvPr/>
          </p:nvSpPr>
          <p:spPr bwMode="auto">
            <a:xfrm>
              <a:off x="6377" y="11598"/>
              <a:ext cx="0" cy="8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9" name="Line 81"/>
            <p:cNvSpPr>
              <a:spLocks noChangeShapeType="1"/>
            </p:cNvSpPr>
            <p:nvPr/>
          </p:nvSpPr>
          <p:spPr bwMode="auto">
            <a:xfrm>
              <a:off x="6377" y="10501"/>
              <a:ext cx="0" cy="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Line 80"/>
            <p:cNvSpPr>
              <a:spLocks noChangeShapeType="1"/>
            </p:cNvSpPr>
            <p:nvPr/>
          </p:nvSpPr>
          <p:spPr bwMode="auto">
            <a:xfrm>
              <a:off x="6377" y="10501"/>
              <a:ext cx="12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0" name="Line 72"/>
            <p:cNvSpPr>
              <a:spLocks noChangeShapeType="1"/>
            </p:cNvSpPr>
            <p:nvPr/>
          </p:nvSpPr>
          <p:spPr bwMode="auto">
            <a:xfrm>
              <a:off x="7660" y="10501"/>
              <a:ext cx="10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2108" name="Group 60"/>
            <p:cNvGrpSpPr>
              <a:grpSpLocks/>
            </p:cNvGrpSpPr>
            <p:nvPr/>
          </p:nvGrpSpPr>
          <p:grpSpPr bwMode="auto">
            <a:xfrm>
              <a:off x="8346" y="11028"/>
              <a:ext cx="684" cy="1316"/>
              <a:chOff x="567" y="346"/>
              <a:chExt cx="363" cy="816"/>
            </a:xfrm>
          </p:grpSpPr>
          <p:sp>
            <p:nvSpPr>
              <p:cNvPr id="2119" name="Line 71"/>
              <p:cNvSpPr>
                <a:spLocks noChangeShapeType="1"/>
              </p:cNvSpPr>
              <p:nvPr/>
            </p:nvSpPr>
            <p:spPr bwMode="auto">
              <a:xfrm flipV="1">
                <a:off x="567" y="618"/>
                <a:ext cx="363" cy="3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grpSp>
            <p:nvGrpSpPr>
              <p:cNvPr id="2110" name="Group 62"/>
              <p:cNvGrpSpPr>
                <a:grpSpLocks/>
              </p:cNvGrpSpPr>
              <p:nvPr/>
            </p:nvGrpSpPr>
            <p:grpSpPr bwMode="auto">
              <a:xfrm>
                <a:off x="612" y="346"/>
                <a:ext cx="272" cy="498"/>
                <a:chOff x="430" y="346"/>
                <a:chExt cx="272" cy="498"/>
              </a:xfrm>
            </p:grpSpPr>
            <p:grpSp>
              <p:nvGrpSpPr>
                <p:cNvPr id="2112" name="Group 64"/>
                <p:cNvGrpSpPr>
                  <a:grpSpLocks/>
                </p:cNvGrpSpPr>
                <p:nvPr/>
              </p:nvGrpSpPr>
              <p:grpSpPr bwMode="auto">
                <a:xfrm>
                  <a:off x="430" y="708"/>
                  <a:ext cx="272" cy="136"/>
                  <a:chOff x="3424" y="1026"/>
                  <a:chExt cx="272" cy="136"/>
                </a:xfrm>
              </p:grpSpPr>
              <p:grpSp>
                <p:nvGrpSpPr>
                  <p:cNvPr id="2116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3424" y="1026"/>
                    <a:ext cx="272" cy="45"/>
                    <a:chOff x="3424" y="1026"/>
                    <a:chExt cx="272" cy="45"/>
                  </a:xfrm>
                </p:grpSpPr>
                <p:sp>
                  <p:nvSpPr>
                    <p:cNvPr id="2118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24" y="1026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117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15" y="1071"/>
                      <a:ext cx="9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113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3424" y="1117"/>
                    <a:ext cx="272" cy="45"/>
                    <a:chOff x="3424" y="1026"/>
                    <a:chExt cx="272" cy="45"/>
                  </a:xfrm>
                </p:grpSpPr>
                <p:sp>
                  <p:nvSpPr>
                    <p:cNvPr id="2115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24" y="1026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114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15" y="1071"/>
                      <a:ext cx="9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211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567" y="346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2109" name="Line 61"/>
              <p:cNvSpPr>
                <a:spLocks noChangeShapeType="1"/>
              </p:cNvSpPr>
              <p:nvPr/>
            </p:nvSpPr>
            <p:spPr bwMode="auto">
              <a:xfrm>
                <a:off x="748" y="845"/>
                <a:ext cx="0" cy="3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107" name="Line 59"/>
            <p:cNvSpPr>
              <a:spLocks noChangeShapeType="1"/>
            </p:cNvSpPr>
            <p:nvPr/>
          </p:nvSpPr>
          <p:spPr bwMode="auto">
            <a:xfrm flipV="1">
              <a:off x="8687" y="10501"/>
              <a:ext cx="0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06" name="Line 58"/>
            <p:cNvSpPr>
              <a:spLocks noChangeShapeType="1"/>
            </p:cNvSpPr>
            <p:nvPr/>
          </p:nvSpPr>
          <p:spPr bwMode="auto">
            <a:xfrm>
              <a:off x="8687" y="12082"/>
              <a:ext cx="0" cy="3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05" name="Text Box 57"/>
            <p:cNvSpPr txBox="1">
              <a:spLocks noChangeArrowheads="1"/>
            </p:cNvSpPr>
            <p:nvPr/>
          </p:nvSpPr>
          <p:spPr bwMode="auto">
            <a:xfrm>
              <a:off x="8902" y="11511"/>
              <a:ext cx="55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86868" tIns="43434" rIns="86868" bIns="4343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V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4" name="Text Box 56"/>
            <p:cNvSpPr txBox="1">
              <a:spLocks noChangeArrowheads="1"/>
            </p:cNvSpPr>
            <p:nvPr/>
          </p:nvSpPr>
          <p:spPr bwMode="auto">
            <a:xfrm>
              <a:off x="8130" y="10853"/>
              <a:ext cx="120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86868" tIns="43434" rIns="86868" bIns="4343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r>
                <a:rPr kumimoji="0" lang="en-US" sz="11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2" name="Text Box 54"/>
            <p:cNvSpPr txBox="1">
              <a:spLocks noChangeArrowheads="1"/>
            </p:cNvSpPr>
            <p:nvPr/>
          </p:nvSpPr>
          <p:spPr bwMode="auto">
            <a:xfrm>
              <a:off x="3852" y="12509"/>
              <a:ext cx="1393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86868" tIns="43434" rIns="86868" bIns="4343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entrée</a:t>
              </a:r>
              <a:endParaRPr kumimoji="0" lang="ar-S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1" name="Text Box 53"/>
            <p:cNvSpPr txBox="1">
              <a:spLocks noChangeArrowheads="1"/>
            </p:cNvSpPr>
            <p:nvPr/>
          </p:nvSpPr>
          <p:spPr bwMode="auto">
            <a:xfrm>
              <a:off x="6715" y="12557"/>
              <a:ext cx="1393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86868" tIns="43434" rIns="86868" bIns="4343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sortie</a:t>
              </a:r>
              <a:endParaRPr kumimoji="0" lang="ar-S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0" name="Rectangle 52"/>
            <p:cNvSpPr>
              <a:spLocks noChangeArrowheads="1"/>
            </p:cNvSpPr>
            <p:nvPr/>
          </p:nvSpPr>
          <p:spPr bwMode="auto">
            <a:xfrm rot="5400000">
              <a:off x="8336" y="10985"/>
              <a:ext cx="703" cy="1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99" name="Line 51"/>
            <p:cNvSpPr>
              <a:spLocks noChangeShapeType="1"/>
            </p:cNvSpPr>
            <p:nvPr/>
          </p:nvSpPr>
          <p:spPr bwMode="auto">
            <a:xfrm flipH="1">
              <a:off x="7832" y="10501"/>
              <a:ext cx="3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98" name="Line 50"/>
            <p:cNvSpPr>
              <a:spLocks noChangeShapeType="1"/>
            </p:cNvSpPr>
            <p:nvPr/>
          </p:nvSpPr>
          <p:spPr bwMode="auto">
            <a:xfrm flipH="1">
              <a:off x="4793" y="11159"/>
              <a:ext cx="3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97" name="Text Box 49"/>
            <p:cNvSpPr txBox="1">
              <a:spLocks noChangeArrowheads="1"/>
            </p:cNvSpPr>
            <p:nvPr/>
          </p:nvSpPr>
          <p:spPr bwMode="auto">
            <a:xfrm>
              <a:off x="4691" y="10780"/>
              <a:ext cx="90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86868" tIns="43434" rIns="86868" bIns="4343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6" name="Text Box 48"/>
            <p:cNvSpPr txBox="1">
              <a:spLocks noChangeArrowheads="1"/>
            </p:cNvSpPr>
            <p:nvPr/>
          </p:nvSpPr>
          <p:spPr bwMode="auto">
            <a:xfrm>
              <a:off x="7803" y="10193"/>
              <a:ext cx="45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86868" tIns="43434" rIns="86868" bIns="4343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6" name="ZoneTexte 105"/>
          <p:cNvSpPr txBox="1"/>
          <p:nvPr/>
        </p:nvSpPr>
        <p:spPr>
          <a:xfrm>
            <a:off x="179512" y="249289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L’équation de la maille de sortie IC=f(VCE) </a:t>
            </a:r>
            <a:endParaRPr lang="fr-FR" sz="1400" dirty="0"/>
          </a:p>
        </p:txBody>
      </p:sp>
      <p:sp>
        <p:nvSpPr>
          <p:cNvPr id="107" name="Rectangle 106"/>
          <p:cNvSpPr/>
          <p:nvPr/>
        </p:nvSpPr>
        <p:spPr>
          <a:xfrm>
            <a:off x="5076056" y="1384658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9" name="Connecteur droit avec flèche 108"/>
          <p:cNvCxnSpPr/>
          <p:nvPr/>
        </p:nvCxnSpPr>
        <p:spPr>
          <a:xfrm flipV="1">
            <a:off x="5079646" y="1444749"/>
            <a:ext cx="0" cy="216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V="1">
            <a:off x="5181600" y="1379673"/>
            <a:ext cx="3393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/>
          <p:nvPr/>
        </p:nvCxnSpPr>
        <p:spPr>
          <a:xfrm>
            <a:off x="5725064" y="1394604"/>
            <a:ext cx="2876" cy="2789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 flipH="1" flipV="1">
            <a:off x="5339737" y="1741982"/>
            <a:ext cx="20128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5210355" y="1371600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IB</a:t>
            </a:r>
            <a:endParaRPr lang="fr-FR" sz="1400" dirty="0"/>
          </a:p>
        </p:txBody>
      </p:sp>
      <p:cxnSp>
        <p:nvCxnSpPr>
          <p:cNvPr id="120" name="Connecteur droit avec flèche 119"/>
          <p:cNvCxnSpPr/>
          <p:nvPr/>
        </p:nvCxnSpPr>
        <p:spPr>
          <a:xfrm flipH="1" flipV="1">
            <a:off x="5775006" y="1160078"/>
            <a:ext cx="255916" cy="368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 flipH="1" flipV="1">
            <a:off x="6357668" y="819510"/>
            <a:ext cx="5750" cy="4374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/>
          <p:cNvSpPr txBox="1"/>
          <p:nvPr/>
        </p:nvSpPr>
        <p:spPr>
          <a:xfrm>
            <a:off x="986847" y="96207"/>
            <a:ext cx="5457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Pour une maille isolée  Somme </a:t>
            </a:r>
            <a:r>
              <a:rPr lang="fr-FR" sz="1400" dirty="0" err="1" smtClean="0"/>
              <a:t>alg</a:t>
            </a:r>
            <a:r>
              <a:rPr lang="fr-FR" sz="1400" dirty="0" smtClean="0"/>
              <a:t> des </a:t>
            </a:r>
            <a:r>
              <a:rPr lang="fr-FR" sz="1400" dirty="0" err="1" smtClean="0"/>
              <a:t>fem</a:t>
            </a:r>
            <a:r>
              <a:rPr lang="fr-FR" sz="1400" dirty="0" smtClean="0"/>
              <a:t>= somme des </a:t>
            </a:r>
            <a:r>
              <a:rPr lang="fr-FR" sz="1400" dirty="0" err="1" smtClean="0"/>
              <a:t>Rmaille</a:t>
            </a:r>
            <a:r>
              <a:rPr lang="fr-FR" sz="1400" dirty="0" smtClean="0"/>
              <a:t> x </a:t>
            </a:r>
            <a:r>
              <a:rPr lang="fr-FR" sz="1400" dirty="0" err="1" smtClean="0"/>
              <a:t>Imaille</a:t>
            </a:r>
            <a:r>
              <a:rPr lang="fr-FR" sz="1400" dirty="0" smtClean="0"/>
              <a:t>:  </a:t>
            </a:r>
            <a:endParaRPr lang="fr-FR" sz="1400" dirty="0"/>
          </a:p>
        </p:txBody>
      </p:sp>
      <p:graphicFrame>
        <p:nvGraphicFramePr>
          <p:cNvPr id="126" name="Objet 125"/>
          <p:cNvGraphicFramePr>
            <a:graphicFrameLocks noChangeAspect="1"/>
          </p:cNvGraphicFramePr>
          <p:nvPr/>
        </p:nvGraphicFramePr>
        <p:xfrm>
          <a:off x="5691429" y="0"/>
          <a:ext cx="965200" cy="482600"/>
        </p:xfrm>
        <a:graphic>
          <a:graphicData uri="http://schemas.openxmlformats.org/presentationml/2006/ole">
            <p:oleObj spid="_x0000_s2176" name="Équation" r:id="rId3" imgW="965160" imgH="482400" progId="Equation.3">
              <p:embed/>
            </p:oleObj>
          </a:graphicData>
        </a:graphic>
      </p:graphicFrame>
      <p:cxnSp>
        <p:nvCxnSpPr>
          <p:cNvPr id="128" name="Connecteur droit 127"/>
          <p:cNvCxnSpPr/>
          <p:nvPr/>
        </p:nvCxnSpPr>
        <p:spPr>
          <a:xfrm>
            <a:off x="6108193" y="2201875"/>
            <a:ext cx="1609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6136238" y="2259180"/>
            <a:ext cx="10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6178913" y="2323800"/>
            <a:ext cx="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6174029" y="2128723"/>
            <a:ext cx="0" cy="80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 Box 54"/>
          <p:cNvSpPr txBox="1">
            <a:spLocks noChangeArrowheads="1"/>
          </p:cNvSpPr>
          <p:nvPr/>
        </p:nvSpPr>
        <p:spPr bwMode="auto">
          <a:xfrm>
            <a:off x="4847829" y="2410752"/>
            <a:ext cx="2708796" cy="288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868" tIns="43434" rIns="86868" bIns="43434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Montage émetteur</a:t>
            </a:r>
            <a:r>
              <a:rPr kumimoji="0" lang="fr-FR" sz="13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commun </a:t>
            </a:r>
            <a:r>
              <a:rPr kumimoji="0" lang="fr-FR" sz="13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ec</a:t>
            </a:r>
            <a:endParaRPr kumimoji="0" lang="ar-S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C461881304DB4B82E0334C0670E00F" ma:contentTypeVersion="8" ma:contentTypeDescription="Crée un document." ma:contentTypeScope="" ma:versionID="63762cebaffc6131334bb20cf15c474d">
  <xsd:schema xmlns:xsd="http://www.w3.org/2001/XMLSchema" xmlns:xs="http://www.w3.org/2001/XMLSchema" xmlns:p="http://schemas.microsoft.com/office/2006/metadata/properties" xmlns:ns2="0ca12a9c-ad98-48bd-9eb9-60627b43b8c3" targetNamespace="http://schemas.microsoft.com/office/2006/metadata/properties" ma:root="true" ma:fieldsID="99a792c179ca2845bb6e76ed96a8dccf" ns2:_="">
    <xsd:import namespace="0ca12a9c-ad98-48bd-9eb9-60627b43b8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12a9c-ad98-48bd-9eb9-60627b43b8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D0F0F5-3DB6-4E39-A92A-FA26BAA104B8}"/>
</file>

<file path=customXml/itemProps2.xml><?xml version="1.0" encoding="utf-8"?>
<ds:datastoreItem xmlns:ds="http://schemas.openxmlformats.org/officeDocument/2006/customXml" ds:itemID="{2C426519-8BA9-48C2-A2E7-FD2ACC199CA9}"/>
</file>

<file path=customXml/itemProps3.xml><?xml version="1.0" encoding="utf-8"?>
<ds:datastoreItem xmlns:ds="http://schemas.openxmlformats.org/officeDocument/2006/customXml" ds:itemID="{0A418A00-DDA2-416F-90E5-FD3EF4E429D0}"/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99</Words>
  <Application>Microsoft Office PowerPoint</Application>
  <PresentationFormat>Affichage à l'écran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4" baseType="lpstr">
      <vt:lpstr>Thème Office</vt:lpstr>
      <vt:lpstr>Microsoft Éditeur d'équations 3.0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gims</dc:creator>
  <cp:lastModifiedBy>gims</cp:lastModifiedBy>
  <cp:revision>6</cp:revision>
  <dcterms:created xsi:type="dcterms:W3CDTF">2020-11-06T08:00:23Z</dcterms:created>
  <dcterms:modified xsi:type="dcterms:W3CDTF">2020-11-06T08:57:13Z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0x010100F2C461881304DB4B82E0334C0670E00F</vt:lpwstr>
  </property>
</Properties>
</file>